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on Anthrayose Thomas" userId="1613853327086534" providerId="LiveId" clId="{361DA9B9-B4B2-4F2E-9441-68811BE5D557}"/>
    <pc:docChg chg="undo custSel addSld delSld modSld sldOrd">
      <pc:chgData name="Anson Anthrayose Thomas" userId="1613853327086534" providerId="LiveId" clId="{361DA9B9-B4B2-4F2E-9441-68811BE5D557}" dt="2025-06-08T10:56:27.825" v="61" actId="20577"/>
      <pc:docMkLst>
        <pc:docMk/>
      </pc:docMkLst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6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7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8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son Anthrayose Thomas" userId="1613853327086534" providerId="LiveId" clId="{361DA9B9-B4B2-4F2E-9441-68811BE5D557}" dt="2025-06-08T10:54:47.514" v="26" actId="27636"/>
        <pc:sldMkLst>
          <pc:docMk/>
          <pc:sldMk cId="0" sldId="259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4:47.514" v="26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0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1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3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4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4"/>
            <ac:spMk id="3" creationId="{00000000-0000-0000-0000-000000000000}"/>
          </ac:spMkLst>
        </pc:spChg>
      </pc:sldChg>
      <pc:sldChg chg="delSp add del mod ord">
        <pc:chgData name="Anson Anthrayose Thomas" userId="1613853327086534" providerId="LiveId" clId="{361DA9B9-B4B2-4F2E-9441-68811BE5D557}" dt="2025-06-08T10:51:15.145" v="8" actId="47"/>
        <pc:sldMkLst>
          <pc:docMk/>
          <pc:sldMk cId="2132379515" sldId="265"/>
        </pc:sldMkLst>
        <pc:picChg chg="del">
          <ac:chgData name="Anson Anthrayose Thomas" userId="1613853327086534" providerId="LiveId" clId="{361DA9B9-B4B2-4F2E-9441-68811BE5D557}" dt="2025-06-08T10:50:59.683" v="5" actId="478"/>
          <ac:picMkLst>
            <pc:docMk/>
            <pc:sldMk cId="2132379515" sldId="265"/>
            <ac:picMk id="5" creationId="{723202C4-9CF0-5DF7-FC67-39C4DA42A79F}"/>
          </ac:picMkLst>
        </pc:picChg>
      </pc:sldChg>
      <pc:sldChg chg="addSp delSp modSp new mod modClrScheme chgLayout">
        <pc:chgData name="Anson Anthrayose Thomas" userId="1613853327086534" providerId="LiveId" clId="{361DA9B9-B4B2-4F2E-9441-68811BE5D557}" dt="2025-06-08T10:56:27.825" v="61" actId="20577"/>
        <pc:sldMkLst>
          <pc:docMk/>
          <pc:sldMk cId="2835524155" sldId="265"/>
        </pc:sldMkLst>
        <pc:spChg chg="del mod">
          <ac:chgData name="Anson Anthrayose Thomas" userId="1613853327086534" providerId="LiveId" clId="{361DA9B9-B4B2-4F2E-9441-68811BE5D557}" dt="2025-06-08T10:53:23.824" v="20" actId="478"/>
          <ac:spMkLst>
            <pc:docMk/>
            <pc:sldMk cId="2835524155" sldId="265"/>
            <ac:spMk id="2" creationId="{C30F3EEC-A705-A6E3-ABAD-531072550C9B}"/>
          </ac:spMkLst>
        </pc:spChg>
        <pc:spChg chg="del mod">
          <ac:chgData name="Anson Anthrayose Thomas" userId="1613853327086534" providerId="LiveId" clId="{361DA9B9-B4B2-4F2E-9441-68811BE5D557}" dt="2025-06-08T10:51:41.876" v="11"/>
          <ac:spMkLst>
            <pc:docMk/>
            <pc:sldMk cId="2835524155" sldId="265"/>
            <ac:spMk id="3" creationId="{3BE63A38-64DF-6E43-531C-82AA7E3334A0}"/>
          </ac:spMkLst>
        </pc:spChg>
        <pc:spChg chg="add del mod ord">
          <ac:chgData name="Anson Anthrayose Thomas" userId="1613853327086534" providerId="LiveId" clId="{361DA9B9-B4B2-4F2E-9441-68811BE5D557}" dt="2025-06-08T10:53:50.176" v="22" actId="700"/>
          <ac:spMkLst>
            <pc:docMk/>
            <pc:sldMk cId="2835524155" sldId="265"/>
            <ac:spMk id="6" creationId="{B903177E-E864-4A83-3316-19A9200FCEC7}"/>
          </ac:spMkLst>
        </pc:spChg>
        <pc:spChg chg="add mod ord">
          <ac:chgData name="Anson Anthrayose Thomas" userId="1613853327086534" providerId="LiveId" clId="{361DA9B9-B4B2-4F2E-9441-68811BE5D557}" dt="2025-06-08T10:56:27.825" v="61" actId="20577"/>
          <ac:spMkLst>
            <pc:docMk/>
            <pc:sldMk cId="2835524155" sldId="265"/>
            <ac:spMk id="9" creationId="{FF0D41BC-A7D5-EE0A-299C-B4ED75B1BD96}"/>
          </ac:spMkLst>
        </pc:spChg>
        <pc:spChg chg="add mod">
          <ac:chgData name="Anson Anthrayose Thomas" userId="1613853327086534" providerId="LiveId" clId="{361DA9B9-B4B2-4F2E-9441-68811BE5D557}" dt="2025-06-08T10:55:12.912" v="28" actId="1076"/>
          <ac:spMkLst>
            <pc:docMk/>
            <pc:sldMk cId="2835524155" sldId="265"/>
            <ac:spMk id="11" creationId="{58A85C81-DD62-F90D-170B-5D8477738971}"/>
          </ac:spMkLst>
        </pc:spChg>
        <pc:picChg chg="add mod ord">
          <ac:chgData name="Anson Anthrayose Thomas" userId="1613853327086534" providerId="LiveId" clId="{361DA9B9-B4B2-4F2E-9441-68811BE5D557}" dt="2025-06-08T10:54:31.708" v="24" actId="700"/>
          <ac:picMkLst>
            <pc:docMk/>
            <pc:sldMk cId="2835524155" sldId="265"/>
            <ac:picMk id="5" creationId="{9249E1E7-73F4-682D-AB87-A25F5FEECE45}"/>
          </ac:picMkLst>
        </pc:picChg>
        <pc:picChg chg="add mod">
          <ac:chgData name="Anson Anthrayose Thomas" userId="1613853327086534" providerId="LiveId" clId="{361DA9B9-B4B2-4F2E-9441-68811BE5D557}" dt="2025-06-08T10:54:08.964" v="23"/>
          <ac:picMkLst>
            <pc:docMk/>
            <pc:sldMk cId="2835524155" sldId="265"/>
            <ac:picMk id="8" creationId="{9D4A84AF-BFEA-7FBD-211E-04EEDC54EB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Score Status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Based Intelligent Classification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✔ </a:t>
            </a:r>
            <a:r>
              <a:rPr dirty="0" err="1"/>
              <a:t>RandomForestClassifier</a:t>
            </a:r>
            <a:r>
              <a:rPr dirty="0"/>
              <a:t> outperformed all other models with ~96.43% test accuracy.</a:t>
            </a:r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r>
              <a:rPr dirty="0"/>
              <a:t>✔ The system effectively classifies credit status and helps reduce human evaluation time using an intelligent automated workflow.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This project aims to build a predictive model that classifies individuals into credit score categories (Good, Standard, Bad) based on their financial data.</a:t>
            </a:r>
          </a:p>
          <a:p>
            <a:pPr>
              <a:defRPr sz="1800"/>
            </a:pPr>
            <a:r>
              <a:t>This model helps financial institutions automate creditworthiness evaluation, reducing manual intervention and risk assessment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dataset contains the following financial and behavioral features:</a:t>
            </a:r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r>
              <a:rPr dirty="0"/>
              <a:t>'Month', 'Age', 'Occupation', '</a:t>
            </a:r>
            <a:r>
              <a:rPr dirty="0" err="1"/>
              <a:t>Annual_Income</a:t>
            </a:r>
            <a:r>
              <a:rPr dirty="0"/>
              <a:t>', '</a:t>
            </a:r>
            <a:r>
              <a:rPr dirty="0" err="1"/>
              <a:t>Monthly_Inhand_Salary</a:t>
            </a:r>
            <a:r>
              <a:rPr dirty="0"/>
              <a:t>’</a:t>
            </a:r>
            <a:r>
              <a:rPr lang="en-IN" dirty="0"/>
              <a:t>,</a:t>
            </a:r>
          </a:p>
          <a:p>
            <a:pPr marL="0" indent="0">
              <a:buNone/>
              <a:defRPr sz="1800"/>
            </a:pPr>
            <a:r>
              <a:rPr dirty="0"/>
              <a:t>'Num_Bank_Accounts', '</a:t>
            </a:r>
            <a:r>
              <a:rPr dirty="0" err="1"/>
              <a:t>Num_Credit_Card</a:t>
            </a:r>
            <a:r>
              <a:rPr dirty="0"/>
              <a:t>', '</a:t>
            </a:r>
            <a:r>
              <a:rPr dirty="0" err="1"/>
              <a:t>Interest_Rate</a:t>
            </a:r>
            <a:r>
              <a:rPr dirty="0"/>
              <a:t>', '</a:t>
            </a:r>
            <a:r>
              <a:rPr dirty="0" err="1"/>
              <a:t>Num_of_Loan</a:t>
            </a:r>
            <a:r>
              <a:rPr dirty="0"/>
              <a:t>',</a:t>
            </a:r>
          </a:p>
          <a:p>
            <a:pPr marL="0" indent="0">
              <a:buNone/>
              <a:defRPr sz="1800"/>
            </a:pPr>
            <a:r>
              <a:rPr dirty="0"/>
              <a:t>'</a:t>
            </a:r>
            <a:r>
              <a:rPr dirty="0" err="1"/>
              <a:t>Delay_from_due_date</a:t>
            </a:r>
            <a:r>
              <a:rPr dirty="0"/>
              <a:t>', '</a:t>
            </a:r>
            <a:r>
              <a:rPr dirty="0" err="1"/>
              <a:t>Num_of_Delayed_Payment</a:t>
            </a:r>
            <a:r>
              <a:rPr dirty="0"/>
              <a:t>', '</a:t>
            </a:r>
            <a:r>
              <a:rPr dirty="0" err="1"/>
              <a:t>Changed_Credit_Limit</a:t>
            </a:r>
            <a:r>
              <a:rPr dirty="0"/>
              <a:t>',</a:t>
            </a:r>
          </a:p>
          <a:p>
            <a:pPr marL="0" indent="0">
              <a:buNone/>
              <a:defRPr sz="1800"/>
            </a:pPr>
            <a:r>
              <a:rPr dirty="0"/>
              <a:t>'</a:t>
            </a:r>
            <a:r>
              <a:rPr dirty="0" err="1"/>
              <a:t>Num_Credit_Inquiries</a:t>
            </a:r>
            <a:r>
              <a:rPr dirty="0"/>
              <a:t>', '</a:t>
            </a:r>
            <a:r>
              <a:rPr dirty="0" err="1"/>
              <a:t>Credit_Mix</a:t>
            </a:r>
            <a:r>
              <a:rPr dirty="0"/>
              <a:t>', '</a:t>
            </a:r>
            <a:r>
              <a:rPr dirty="0" err="1"/>
              <a:t>Outstanding_Debt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Credit_Utilization_Ratio</a:t>
            </a:r>
            <a:r>
              <a:rPr dirty="0"/>
              <a:t>', '</a:t>
            </a:r>
            <a:r>
              <a:rPr dirty="0" err="1"/>
              <a:t>Credit_History_Age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Payment_of_Min_Amount</a:t>
            </a:r>
            <a:r>
              <a:rPr dirty="0"/>
              <a:t>', '</a:t>
            </a:r>
            <a:r>
              <a:rPr dirty="0" err="1"/>
              <a:t>Total_EMI_per_month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Amount_invested_monthly</a:t>
            </a:r>
            <a:r>
              <a:rPr dirty="0"/>
              <a:t>', '</a:t>
            </a:r>
            <a:r>
              <a:rPr dirty="0" err="1"/>
              <a:t>Payment_Behaviour</a:t>
            </a:r>
            <a:r>
              <a:rPr dirty="0"/>
              <a:t>', '</a:t>
            </a:r>
            <a:r>
              <a:rPr dirty="0" err="1"/>
              <a:t>Monthly_Balance</a:t>
            </a:r>
            <a:r>
              <a:rPr dirty="0"/>
              <a:t>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following classifiers were evaluated for credit score prediction:</a:t>
            </a:r>
          </a:p>
          <a:p>
            <a:pPr>
              <a:defRPr sz="1800"/>
            </a:pPr>
            <a:r>
              <a:rPr dirty="0" err="1"/>
              <a:t>KNeighborsClassifier</a:t>
            </a:r>
            <a:r>
              <a:rPr dirty="0"/>
              <a:t>: 93.20%</a:t>
            </a:r>
          </a:p>
          <a:p>
            <a:pPr>
              <a:defRPr sz="1800"/>
            </a:pPr>
            <a:r>
              <a:rPr dirty="0"/>
              <a:t>SVC: 93.31%</a:t>
            </a:r>
          </a:p>
          <a:p>
            <a:pPr>
              <a:defRPr sz="1800"/>
            </a:pPr>
            <a:r>
              <a:rPr dirty="0" err="1"/>
              <a:t>MultinomialNB</a:t>
            </a:r>
            <a:r>
              <a:rPr dirty="0"/>
              <a:t>: 70.37%</a:t>
            </a:r>
          </a:p>
          <a:p>
            <a:pPr>
              <a:defRPr sz="1800"/>
            </a:pPr>
            <a:r>
              <a:rPr dirty="0" err="1"/>
              <a:t>DecisionTreeClassifier</a:t>
            </a:r>
            <a:r>
              <a:rPr dirty="0"/>
              <a:t>: 93.70%</a:t>
            </a:r>
          </a:p>
          <a:p>
            <a:pPr>
              <a:defRPr sz="1800"/>
            </a:pPr>
            <a:r>
              <a:rPr dirty="0" err="1"/>
              <a:t>RandomForestClassifier</a:t>
            </a:r>
            <a:r>
              <a:rPr dirty="0"/>
              <a:t>: 96.43%</a:t>
            </a:r>
          </a:p>
          <a:p>
            <a:pPr>
              <a:defRPr sz="1800"/>
            </a:pPr>
            <a:r>
              <a:rPr dirty="0" err="1"/>
              <a:t>GradientBoostingClassifier</a:t>
            </a:r>
            <a:r>
              <a:rPr dirty="0"/>
              <a:t>: 94.58%</a:t>
            </a:r>
          </a:p>
          <a:p>
            <a:pPr>
              <a:defRPr sz="1800"/>
            </a:pPr>
            <a:r>
              <a:rPr dirty="0" err="1"/>
              <a:t>AdaBoostClassifier</a:t>
            </a:r>
            <a:r>
              <a:rPr dirty="0"/>
              <a:t>: 84.57%</a:t>
            </a:r>
          </a:p>
          <a:p>
            <a:pPr>
              <a:defRPr sz="1800"/>
            </a:pPr>
            <a:r>
              <a:rPr dirty="0" err="1"/>
              <a:t>XGBClassifier</a:t>
            </a:r>
            <a:r>
              <a:rPr dirty="0"/>
              <a:t>: 96.27%</a:t>
            </a:r>
          </a:p>
          <a:p>
            <a:pPr marL="0" indent="0">
              <a:buNone/>
              <a:defRPr sz="1800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0D41BC-A7D5-EE0A-299C-B4ED75B1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9E1E7-73F4-682D-AB87-A25F5FEECE4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273300"/>
            <a:ext cx="5954713" cy="45847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85C81-DD62-F90D-170B-5D8477738971}"/>
              </a:ext>
            </a:extLst>
          </p:cNvPr>
          <p:cNvSpPr txBox="1"/>
          <p:nvPr/>
        </p:nvSpPr>
        <p:spPr>
          <a:xfrm>
            <a:off x="6094429" y="37450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1800"/>
            </a:pPr>
            <a:r>
              <a:rPr lang="en-US" dirty="0"/>
              <a:t>→ Selected Model: </a:t>
            </a:r>
            <a:r>
              <a:rPr lang="en-US" b="1" dirty="0" err="1"/>
              <a:t>RandomForestClassifier</a:t>
            </a:r>
            <a:r>
              <a:rPr lang="en-US" dirty="0"/>
              <a:t> with an accuracy of </a:t>
            </a:r>
            <a:r>
              <a:rPr lang="en-US" b="1" dirty="0"/>
              <a:t>96.43%</a:t>
            </a:r>
          </a:p>
        </p:txBody>
      </p:sp>
    </p:spTree>
    <p:extLst>
      <p:ext uri="{BB962C8B-B14F-4D97-AF65-F5344CB8AC3E}">
        <p14:creationId xmlns:p14="http://schemas.microsoft.com/office/powerpoint/2010/main" val="2835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</a:t>
            </a:r>
            <a:r>
              <a:rPr b="1" dirty="0"/>
              <a:t>Data Cleaning</a:t>
            </a:r>
            <a:r>
              <a:rPr dirty="0"/>
              <a:t>: Removed nulls, corrected data types, and dropped irrelevant data.</a:t>
            </a:r>
          </a:p>
          <a:p>
            <a:pPr marL="0" indent="0">
              <a:buNone/>
              <a:defRPr sz="1800"/>
            </a:pPr>
            <a:r>
              <a:rPr dirty="0"/>
              <a:t>2. </a:t>
            </a:r>
            <a:r>
              <a:rPr b="1" dirty="0"/>
              <a:t>Outlier Handling</a:t>
            </a:r>
            <a:r>
              <a:rPr dirty="0"/>
              <a:t>: IQR method used to eliminate invalid/negative values.</a:t>
            </a:r>
          </a:p>
          <a:p>
            <a:pPr marL="0" indent="0">
              <a:buNone/>
              <a:defRPr sz="1800"/>
            </a:pPr>
            <a:r>
              <a:rPr dirty="0"/>
              <a:t>3. </a:t>
            </a:r>
            <a:r>
              <a:rPr b="1" dirty="0"/>
              <a:t>EDA</a:t>
            </a:r>
            <a:r>
              <a:rPr dirty="0"/>
              <a:t>: Conducted using Matplotlib and Seaborn for insights.</a:t>
            </a:r>
          </a:p>
          <a:p>
            <a:pPr marL="0" indent="0">
              <a:buNone/>
              <a:defRPr sz="1800"/>
            </a:pPr>
            <a:r>
              <a:rPr dirty="0"/>
              <a:t>4. </a:t>
            </a:r>
            <a:r>
              <a:rPr b="1" dirty="0"/>
              <a:t>Encoding</a:t>
            </a:r>
            <a:r>
              <a:rPr dirty="0"/>
              <a:t>: Label and Ordinal Encoding applied.</a:t>
            </a:r>
          </a:p>
          <a:p>
            <a:pPr marL="0" indent="0">
              <a:buNone/>
              <a:defRPr sz="1800"/>
            </a:pPr>
            <a:r>
              <a:rPr dirty="0"/>
              <a:t>5. </a:t>
            </a:r>
            <a:r>
              <a:rPr b="1" dirty="0"/>
              <a:t>Feature Selection</a:t>
            </a:r>
            <a:r>
              <a:rPr dirty="0"/>
              <a:t>: Used Recursive Feature Elimination (RFE) to pick the top 10</a:t>
            </a:r>
            <a:r>
              <a:rPr lang="en-IN" dirty="0"/>
              <a:t> </a:t>
            </a:r>
            <a:r>
              <a:rPr dirty="0"/>
              <a:t>features.</a:t>
            </a:r>
          </a:p>
          <a:p>
            <a:pPr marL="0" indent="0">
              <a:buNone/>
              <a:defRPr sz="1800"/>
            </a:pPr>
            <a:r>
              <a:rPr dirty="0"/>
              <a:t>6. </a:t>
            </a:r>
            <a:r>
              <a:rPr b="1" dirty="0"/>
              <a:t>Modeling</a:t>
            </a:r>
            <a:r>
              <a:rPr dirty="0"/>
              <a:t>: Trained multiple classifiers, selected </a:t>
            </a:r>
            <a:r>
              <a:rPr dirty="0" err="1"/>
              <a:t>RandomForestClassifier</a:t>
            </a:r>
            <a:r>
              <a:rPr dirty="0"/>
              <a:t>.</a:t>
            </a:r>
          </a:p>
          <a:p>
            <a:pPr marL="0" indent="0">
              <a:buNone/>
              <a:defRPr sz="1800"/>
            </a:pPr>
            <a:r>
              <a:rPr dirty="0"/>
              <a:t>7. </a:t>
            </a:r>
            <a:r>
              <a:rPr b="1" dirty="0"/>
              <a:t>Deployment</a:t>
            </a:r>
            <a:r>
              <a:rPr dirty="0"/>
              <a:t>: </a:t>
            </a:r>
            <a:r>
              <a:rPr dirty="0" err="1"/>
              <a:t>Streamlit</a:t>
            </a:r>
            <a:r>
              <a:rPr dirty="0"/>
              <a:t> interface with Pickle for real-time prediction.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Used in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sz="1250" b="1" dirty="0"/>
              <a:t>Core Libraries:</a:t>
            </a:r>
          </a:p>
          <a:p>
            <a:pPr>
              <a:defRPr sz="1800"/>
            </a:pPr>
            <a:r>
              <a:rPr sz="1250" dirty="0"/>
              <a:t>pandas, </a:t>
            </a:r>
            <a:r>
              <a:rPr sz="1250" dirty="0" err="1"/>
              <a:t>numpy</a:t>
            </a:r>
            <a:r>
              <a:rPr sz="1250" dirty="0"/>
              <a:t>, re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sz="1250" b="1" dirty="0"/>
              <a:t>Visualization:</a:t>
            </a:r>
          </a:p>
          <a:p>
            <a:pPr>
              <a:defRPr sz="1800"/>
            </a:pPr>
            <a:r>
              <a:rPr sz="1250" dirty="0" err="1"/>
              <a:t>matplotlib.pyplot</a:t>
            </a:r>
            <a:r>
              <a:rPr sz="1250" dirty="0"/>
              <a:t>, seaborn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sz="1250" b="1" dirty="0"/>
              <a:t>Preprocessing &amp; Modeling:</a:t>
            </a:r>
          </a:p>
          <a:p>
            <a:pPr>
              <a:defRPr sz="1800"/>
            </a:pPr>
            <a:r>
              <a:rPr sz="1250" dirty="0" err="1"/>
              <a:t>sklearn.preprocessing</a:t>
            </a:r>
            <a:r>
              <a:rPr sz="1250" dirty="0"/>
              <a:t> (</a:t>
            </a:r>
            <a:r>
              <a:rPr sz="1250" dirty="0" err="1"/>
              <a:t>MinMaxScaler</a:t>
            </a:r>
            <a:r>
              <a:rPr sz="1250" dirty="0"/>
              <a:t>, </a:t>
            </a:r>
            <a:r>
              <a:rPr sz="1250" dirty="0" err="1"/>
              <a:t>LabelEncoder</a:t>
            </a:r>
            <a:r>
              <a:rPr sz="1250" dirty="0"/>
              <a:t>, </a:t>
            </a:r>
            <a:r>
              <a:rPr sz="1250" dirty="0" err="1"/>
              <a:t>OrdinalEncoder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sklearn.model_selection</a:t>
            </a:r>
            <a:r>
              <a:rPr sz="1250" dirty="0"/>
              <a:t> (</a:t>
            </a:r>
            <a:r>
              <a:rPr sz="1250" dirty="0" err="1"/>
              <a:t>train_test_split</a:t>
            </a:r>
            <a:r>
              <a:rPr sz="1250" dirty="0"/>
              <a:t>, </a:t>
            </a:r>
            <a:r>
              <a:rPr sz="1250" dirty="0" err="1"/>
              <a:t>GridSearchCV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sklearn.feature_selection</a:t>
            </a:r>
            <a:r>
              <a:rPr sz="1250" dirty="0"/>
              <a:t> (RFE)</a:t>
            </a:r>
          </a:p>
          <a:p>
            <a:pPr>
              <a:defRPr sz="1800"/>
            </a:pPr>
            <a:r>
              <a:rPr sz="1250" dirty="0" err="1"/>
              <a:t>sklearn.ensemble</a:t>
            </a:r>
            <a:r>
              <a:rPr sz="1250" dirty="0"/>
              <a:t> (</a:t>
            </a:r>
            <a:r>
              <a:rPr sz="1250" dirty="0" err="1"/>
              <a:t>RandomForestClassifier</a:t>
            </a:r>
            <a:r>
              <a:rPr sz="1250" dirty="0"/>
              <a:t>, </a:t>
            </a:r>
            <a:r>
              <a:rPr sz="1250" dirty="0" err="1"/>
              <a:t>GradientBoostingClassifier</a:t>
            </a:r>
            <a:r>
              <a:rPr sz="1250" dirty="0"/>
              <a:t>, </a:t>
            </a:r>
            <a:r>
              <a:rPr sz="1250" dirty="0" err="1"/>
              <a:t>AdaBoostClassifier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sklearn.metrics</a:t>
            </a:r>
            <a:r>
              <a:rPr sz="1250" dirty="0"/>
              <a:t> (</a:t>
            </a:r>
            <a:r>
              <a:rPr sz="1250" dirty="0" err="1"/>
              <a:t>accuracy_score</a:t>
            </a:r>
            <a:r>
              <a:rPr sz="1250" dirty="0"/>
              <a:t>, </a:t>
            </a:r>
            <a:r>
              <a:rPr sz="1250" dirty="0" err="1"/>
              <a:t>classification_report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xgboost</a:t>
            </a:r>
            <a:r>
              <a:rPr sz="1250" dirty="0"/>
              <a:t> (</a:t>
            </a:r>
            <a:r>
              <a:rPr sz="1250" dirty="0" err="1"/>
              <a:t>XGBClassifier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/>
              <a:t>pickle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Highly Correlated Features with Credit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762" y="2339549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sz="1250" dirty="0"/>
              <a:t>Top </a:t>
            </a:r>
            <a:r>
              <a:rPr lang="en-IN" sz="1250" dirty="0"/>
              <a:t>10 </a:t>
            </a:r>
            <a:r>
              <a:rPr sz="1250" dirty="0"/>
              <a:t>correlated features with Credit Mix</a:t>
            </a:r>
            <a:r>
              <a:rPr lang="en-IN" sz="1250" dirty="0"/>
              <a:t> using correlation matrix</a:t>
            </a:r>
            <a:r>
              <a:rPr sz="1250" dirty="0"/>
              <a:t>: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Num_of_Delayed_Payment</a:t>
            </a:r>
            <a:r>
              <a:rPr lang="en-US" sz="1250" dirty="0"/>
              <a:t>			0.751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Payment_of_Min_Amount</a:t>
            </a:r>
            <a:r>
              <a:rPr lang="en-US" sz="1250" dirty="0"/>
              <a:t> 			0.741</a:t>
            </a:r>
          </a:p>
          <a:p>
            <a:pPr marL="0" indent="0">
              <a:buNone/>
              <a:defRPr sz="1800"/>
            </a:pPr>
            <a:r>
              <a:rPr lang="en-IN" sz="1250" dirty="0"/>
              <a:t>- </a:t>
            </a:r>
            <a:r>
              <a:rPr lang="en-IN" sz="1250" dirty="0" err="1"/>
              <a:t>Interest_Rate</a:t>
            </a:r>
            <a:r>
              <a:rPr lang="en-IN" sz="1250" dirty="0"/>
              <a:t>					0.729</a:t>
            </a:r>
          </a:p>
          <a:p>
            <a:pPr marL="0" indent="0">
              <a:buNone/>
              <a:defRPr sz="1800"/>
            </a:pPr>
            <a:r>
              <a:rPr lang="en-IN" sz="1250" dirty="0"/>
              <a:t>- Num_Bank_Accounts				0.699</a:t>
            </a:r>
          </a:p>
          <a:p>
            <a:pPr marL="0" indent="0">
              <a:buNone/>
              <a:defRPr sz="1800"/>
            </a:pPr>
            <a:r>
              <a:rPr sz="1250" dirty="0"/>
              <a:t>- </a:t>
            </a:r>
            <a:r>
              <a:rPr sz="1250" dirty="0" err="1"/>
              <a:t>Outstanding_Debt</a:t>
            </a:r>
            <a:r>
              <a:rPr lang="en-IN" sz="1250" dirty="0"/>
              <a:t>				</a:t>
            </a:r>
            <a:r>
              <a:rPr sz="1250" dirty="0"/>
              <a:t>0.697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Delay_from_due_date</a:t>
            </a:r>
            <a:r>
              <a:rPr lang="en-US" sz="1250" dirty="0"/>
              <a:t> 			0.669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Credit_History_Age</a:t>
            </a:r>
            <a:r>
              <a:rPr lang="en-US" sz="1250" dirty="0"/>
              <a:t> 				0.647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Num_Credit_Inquiries</a:t>
            </a:r>
            <a:r>
              <a:rPr lang="en-US" sz="1250" dirty="0"/>
              <a:t> 				0.638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Num_of_Loan</a:t>
            </a:r>
            <a:r>
              <a:rPr lang="en-US" sz="1250" dirty="0"/>
              <a:t> 					0.634 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Num_Credit_Card</a:t>
            </a:r>
            <a:r>
              <a:rPr lang="en-US" sz="1250" dirty="0"/>
              <a:t> 				0.537</a:t>
            </a:r>
          </a:p>
          <a:p>
            <a:pPr marL="0" indent="0">
              <a:buNone/>
              <a:defRPr sz="1800"/>
            </a:pPr>
            <a:endParaRPr lang="en-IN" sz="1250" dirty="0"/>
          </a:p>
          <a:p>
            <a:pPr marL="0" indent="0">
              <a:buNone/>
              <a:defRPr sz="1800"/>
            </a:pPr>
            <a:r>
              <a:rPr sz="1250" dirty="0"/>
              <a:t>These features significantly influence the classification performance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82881"/>
            <a:ext cx="4079963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/>
            </a:pPr>
            <a:r>
              <a:rPr sz="2800" dirty="0"/>
              <a:t>Insights from </a:t>
            </a:r>
            <a:r>
              <a:rPr lang="en-IN" sz="2800" dirty="0"/>
              <a:t>Heatmap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1EABF-417F-86FE-A496-7124DFAD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33" y="983099"/>
            <a:ext cx="5721199" cy="5861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603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Credit Score Status Prediction</vt:lpstr>
      <vt:lpstr>About the Project</vt:lpstr>
      <vt:lpstr>Dataset Overview</vt:lpstr>
      <vt:lpstr>Models Used for Prediction</vt:lpstr>
      <vt:lpstr>Selection of Best Model</vt:lpstr>
      <vt:lpstr>Model Training Workflow</vt:lpstr>
      <vt:lpstr>Modules Used in Model Building</vt:lpstr>
      <vt:lpstr>Highly Correlated Features with Credit Mix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Anson Anthrayose Thomas</cp:lastModifiedBy>
  <cp:revision>4</cp:revision>
  <dcterms:created xsi:type="dcterms:W3CDTF">2013-01-27T09:14:16Z</dcterms:created>
  <dcterms:modified xsi:type="dcterms:W3CDTF">2025-06-08T10:56:44Z</dcterms:modified>
  <cp:category/>
</cp:coreProperties>
</file>