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9" r:id="rId1"/>
  </p:sldMasterIdLst>
  <p:notesMasterIdLst>
    <p:notesMasterId r:id="rId49"/>
  </p:notesMasterIdLst>
  <p:handoutMasterIdLst>
    <p:handoutMasterId r:id="rId50"/>
  </p:handoutMasterIdLst>
  <p:sldIdLst>
    <p:sldId id="638" r:id="rId2"/>
    <p:sldId id="487" r:id="rId3"/>
    <p:sldId id="514" r:id="rId4"/>
    <p:sldId id="516" r:id="rId5"/>
    <p:sldId id="525" r:id="rId6"/>
    <p:sldId id="517" r:id="rId7"/>
    <p:sldId id="1050" r:id="rId8"/>
    <p:sldId id="518" r:id="rId9"/>
    <p:sldId id="519" r:id="rId10"/>
    <p:sldId id="520" r:id="rId11"/>
    <p:sldId id="521" r:id="rId12"/>
    <p:sldId id="522" r:id="rId13"/>
    <p:sldId id="523" r:id="rId14"/>
    <p:sldId id="526" r:id="rId15"/>
    <p:sldId id="513" r:id="rId16"/>
    <p:sldId id="527" r:id="rId17"/>
    <p:sldId id="528" r:id="rId18"/>
    <p:sldId id="529" r:id="rId19"/>
    <p:sldId id="531" r:id="rId20"/>
    <p:sldId id="532" r:id="rId21"/>
    <p:sldId id="533" r:id="rId22"/>
    <p:sldId id="534" r:id="rId23"/>
    <p:sldId id="535" r:id="rId24"/>
    <p:sldId id="536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49" r:id="rId37"/>
    <p:sldId id="550" r:id="rId38"/>
    <p:sldId id="551" r:id="rId39"/>
    <p:sldId id="552" r:id="rId40"/>
    <p:sldId id="553" r:id="rId41"/>
    <p:sldId id="562" r:id="rId42"/>
    <p:sldId id="555" r:id="rId43"/>
    <p:sldId id="563" r:id="rId44"/>
    <p:sldId id="557" r:id="rId45"/>
    <p:sldId id="558" r:id="rId46"/>
    <p:sldId id="559" r:id="rId47"/>
    <p:sldId id="512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/>
    <p:restoredTop sz="96327"/>
  </p:normalViewPr>
  <p:slideViewPr>
    <p:cSldViewPr>
      <p:cViewPr varScale="1">
        <p:scale>
          <a:sx n="128" d="100"/>
          <a:sy n="128" d="100"/>
        </p:scale>
        <p:origin x="15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6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282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SCTP: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Stream Control Transmission Protocol</a:t>
            </a:r>
          </a:p>
          <a:p>
            <a:r>
              <a:rPr lang="en-US" dirty="0"/>
              <a:t>MPTCP:</a:t>
            </a:r>
            <a:r>
              <a:rPr lang="en-US" baseline="0" dirty="0"/>
              <a:t> Multipath TCP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SST: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Structured Stream Transport</a:t>
            </a:r>
          </a:p>
          <a:p>
            <a:r>
              <a:rPr lang="en-US" baseline="0" dirty="0"/>
              <a:t>RDP: Remote Desktop Protocol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DCCP: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Datagram Congestion Control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5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5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23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C7672D-F7A8-8D43-80DB-7EE57F86E28F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9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6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17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337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561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311449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5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22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735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8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082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9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87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369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42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2022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6: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Transport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Basics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/>
              <a:t>TCP and UDP are the common transport protocols</a:t>
            </a:r>
          </a:p>
          <a:p>
            <a:r>
              <a:rPr lang="en-US" dirty="0">
                <a:solidFill>
                  <a:srgbClr val="0000FF"/>
                </a:solidFill>
              </a:rPr>
              <a:t>UDP is a minimalist transport protocol</a:t>
            </a:r>
          </a:p>
          <a:p>
            <a:pPr lvl="1"/>
            <a:r>
              <a:rPr lang="en-US" dirty="0"/>
              <a:t>Only provides mux/demux capabilities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1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/>
              <a:t>TCP and UDP are the common transport protocols</a:t>
            </a:r>
          </a:p>
          <a:p>
            <a:r>
              <a:rPr lang="en-US" dirty="0"/>
              <a:t>UDP is a minimalist transport protocol</a:t>
            </a:r>
          </a:p>
          <a:p>
            <a:pPr marL="257175" lvl="1" indent="-257175">
              <a:buFont typeface="Monotype Sorts" charset="0"/>
              <a:buChar char="l"/>
            </a:pPr>
            <a:r>
              <a:rPr lang="en-US" sz="2800" dirty="0">
                <a:solidFill>
                  <a:srgbClr val="0000FF"/>
                </a:solidFill>
              </a:rPr>
              <a:t>TCP offers a reliable, in-order, byte stream abstraction</a:t>
            </a:r>
          </a:p>
          <a:p>
            <a:pPr lvl="1"/>
            <a:r>
              <a:rPr lang="en-US" dirty="0"/>
              <a:t>With congestion control, but w/o performance guarantees (delay, b/w,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1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Socket</a:t>
            </a:r>
            <a:r>
              <a:rPr lang="en-US" dirty="0"/>
              <a:t>: software abstraction for an application process to exchange network messages with the (transport layer in the) operating system </a:t>
            </a:r>
          </a:p>
          <a:p>
            <a:r>
              <a:rPr lang="en-US" dirty="0"/>
              <a:t>Two important types of sockets</a:t>
            </a:r>
          </a:p>
          <a:p>
            <a:pPr lvl="1"/>
            <a:r>
              <a:rPr lang="en-US" dirty="0"/>
              <a:t>UDP socket: TYPE is SOCK_DGRAM </a:t>
            </a:r>
          </a:p>
          <a:p>
            <a:pPr lvl="1"/>
            <a:r>
              <a:rPr lang="en-US" dirty="0">
                <a:sym typeface="Wingdings"/>
              </a:rPr>
              <a:t>TCP socket: TYPE is SOCK_STREAM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Ports</a:t>
            </a:r>
            <a:endParaRPr lang="en-US" dirty="0"/>
          </a:p>
        </p:txBody>
      </p:sp>
      <p:sp>
        <p:nvSpPr>
          <p:cNvPr id="110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16-bit numbers that help distinguishing apps</a:t>
            </a:r>
          </a:p>
          <a:p>
            <a:pPr lvl="1"/>
            <a:r>
              <a:rPr lang="en-US" dirty="0"/>
              <a:t>Packets carry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dst</a:t>
            </a:r>
            <a:r>
              <a:rPr lang="en-US" dirty="0"/>
              <a:t> port no in transport header</a:t>
            </a:r>
          </a:p>
          <a:p>
            <a:pPr lvl="1"/>
            <a:r>
              <a:rPr lang="en-US" dirty="0">
                <a:sym typeface="Wingdings"/>
              </a:rPr>
              <a:t>Well-known (0-1023) and ephemeral ports</a:t>
            </a:r>
            <a:endParaRPr lang="en-US" dirty="0"/>
          </a:p>
          <a:p>
            <a:r>
              <a:rPr lang="en-US" dirty="0"/>
              <a:t>OS stores mapping between sockets and ports</a:t>
            </a:r>
          </a:p>
          <a:p>
            <a:pPr lvl="1"/>
            <a:r>
              <a:rPr lang="en-US" dirty="0"/>
              <a:t>Port in packets and sockets in OS</a:t>
            </a:r>
          </a:p>
          <a:p>
            <a:pPr lvl="1"/>
            <a:r>
              <a:rPr lang="en-US" dirty="0"/>
              <a:t>For UDP ports (SOCK_DGRAM)</a:t>
            </a:r>
          </a:p>
          <a:p>
            <a:pPr lvl="2"/>
            <a:r>
              <a:rPr lang="en-US" dirty="0"/>
              <a:t>OS stores (local port, local IP address) </a:t>
            </a:r>
            <a:r>
              <a:rPr lang="en-US" dirty="0">
                <a:sym typeface="Wingdings"/>
              </a:rPr>
              <a:t> socket</a:t>
            </a:r>
          </a:p>
          <a:p>
            <a:pPr lvl="1"/>
            <a:r>
              <a:rPr lang="en-US" dirty="0"/>
              <a:t>For TCP ports (SOCK_STREAM)</a:t>
            </a:r>
          </a:p>
          <a:p>
            <a:pPr lvl="2"/>
            <a:r>
              <a:rPr lang="en-US" dirty="0"/>
              <a:t>OS stores </a:t>
            </a:r>
            <a:r>
              <a:rPr lang="en-US" dirty="0">
                <a:sym typeface="Wingdings"/>
              </a:rPr>
              <a:t>(local port, local IP, remote port, remote IP)  socket</a:t>
            </a:r>
          </a:p>
        </p:txBody>
      </p:sp>
    </p:spTree>
    <p:extLst>
      <p:ext uri="{BB962C8B-B14F-4D97-AF65-F5344CB8AC3E}">
        <p14:creationId xmlns:p14="http://schemas.microsoft.com/office/powerpoint/2010/main" val="195191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UDP: User Datagram Protocol 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communication between processes</a:t>
            </a:r>
          </a:p>
          <a:p>
            <a:pPr lvl="1"/>
            <a:r>
              <a:rPr lang="en-US" dirty="0"/>
              <a:t>Avoid overhead and delays of order &amp; reliability</a:t>
            </a:r>
          </a:p>
          <a:p>
            <a:r>
              <a:rPr lang="en-US" dirty="0"/>
              <a:t>UDP described in RFC 768 – (1980!)</a:t>
            </a:r>
          </a:p>
          <a:p>
            <a:pPr lvl="1"/>
            <a:r>
              <a:rPr lang="en-US" dirty="0"/>
              <a:t>Destination IP address and port to support demultiplexing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3810000"/>
            <a:ext cx="3522663" cy="1828800"/>
            <a:chOff x="2286000" y="4953000"/>
            <a:chExt cx="3522663" cy="1828800"/>
          </a:xfrm>
        </p:grpSpPr>
        <p:sp>
          <p:nvSpPr>
            <p:cNvPr id="284676" name="Rectangle 4"/>
            <p:cNvSpPr>
              <a:spLocks noChangeArrowheads="1"/>
            </p:cNvSpPr>
            <p:nvPr/>
          </p:nvSpPr>
          <p:spPr bwMode="auto">
            <a:xfrm>
              <a:off x="2286000" y="4953000"/>
              <a:ext cx="1760538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7" name="Rectangle 5"/>
            <p:cNvSpPr>
              <a:spLocks noChangeArrowheads="1"/>
            </p:cNvSpPr>
            <p:nvPr/>
          </p:nvSpPr>
          <p:spPr bwMode="auto">
            <a:xfrm>
              <a:off x="4046538" y="4953000"/>
              <a:ext cx="1760537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8" name="Rectangle 6"/>
            <p:cNvSpPr>
              <a:spLocks noChangeArrowheads="1"/>
            </p:cNvSpPr>
            <p:nvPr/>
          </p:nvSpPr>
          <p:spPr bwMode="auto">
            <a:xfrm>
              <a:off x="2286000" y="5486400"/>
              <a:ext cx="1760538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9" name="Rectangle 7"/>
            <p:cNvSpPr>
              <a:spLocks noChangeArrowheads="1"/>
            </p:cNvSpPr>
            <p:nvPr/>
          </p:nvSpPr>
          <p:spPr bwMode="auto">
            <a:xfrm>
              <a:off x="4046538" y="5486400"/>
              <a:ext cx="1760537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0" name="Line 8"/>
            <p:cNvSpPr>
              <a:spLocks noChangeShapeType="1"/>
            </p:cNvSpPr>
            <p:nvPr/>
          </p:nvSpPr>
          <p:spPr bwMode="auto">
            <a:xfrm>
              <a:off x="2286000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1" name="Line 9"/>
            <p:cNvSpPr>
              <a:spLocks noChangeShapeType="1"/>
            </p:cNvSpPr>
            <p:nvPr/>
          </p:nvSpPr>
          <p:spPr bwMode="auto">
            <a:xfrm>
              <a:off x="5808663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2" name="Text Box 10"/>
            <p:cNvSpPr txBox="1">
              <a:spLocks noChangeArrowheads="1"/>
            </p:cNvSpPr>
            <p:nvPr/>
          </p:nvSpPr>
          <p:spPr bwMode="auto">
            <a:xfrm>
              <a:off x="2570163" y="5070475"/>
              <a:ext cx="12954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SRC port</a:t>
              </a:r>
            </a:p>
          </p:txBody>
        </p:sp>
        <p:sp>
          <p:nvSpPr>
            <p:cNvPr id="284683" name="Text Box 11"/>
            <p:cNvSpPr txBox="1">
              <a:spLocks noChangeArrowheads="1"/>
            </p:cNvSpPr>
            <p:nvPr/>
          </p:nvSpPr>
          <p:spPr bwMode="auto">
            <a:xfrm>
              <a:off x="4275138" y="5070475"/>
              <a:ext cx="1295400" cy="366713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DST port</a:t>
              </a:r>
            </a:p>
          </p:txBody>
        </p:sp>
        <p:sp>
          <p:nvSpPr>
            <p:cNvPr id="284684" name="Text Box 12"/>
            <p:cNvSpPr txBox="1">
              <a:spLocks noChangeArrowheads="1"/>
            </p:cNvSpPr>
            <p:nvPr/>
          </p:nvSpPr>
          <p:spPr bwMode="auto">
            <a:xfrm>
              <a:off x="2751932" y="5576888"/>
              <a:ext cx="943769" cy="366712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Length</a:t>
              </a:r>
            </a:p>
          </p:txBody>
        </p:sp>
        <p:sp>
          <p:nvSpPr>
            <p:cNvPr id="284685" name="Text Box 13"/>
            <p:cNvSpPr txBox="1">
              <a:spLocks noChangeArrowheads="1"/>
            </p:cNvSpPr>
            <p:nvPr/>
          </p:nvSpPr>
          <p:spPr bwMode="auto">
            <a:xfrm>
              <a:off x="4275138" y="5576888"/>
              <a:ext cx="1295400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Checksum</a:t>
              </a:r>
            </a:p>
          </p:txBody>
        </p:sp>
        <p:sp>
          <p:nvSpPr>
            <p:cNvPr id="284686" name="Text Box 14"/>
            <p:cNvSpPr txBox="1">
              <a:spLocks noChangeArrowheads="1"/>
            </p:cNvSpPr>
            <p:nvPr/>
          </p:nvSpPr>
          <p:spPr bwMode="auto">
            <a:xfrm>
              <a:off x="3684588" y="62484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86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error checking on the packet contents</a:t>
            </a:r>
          </a:p>
          <a:p>
            <a:pPr lvl="1"/>
            <a:r>
              <a:rPr lang="en-US" dirty="0"/>
              <a:t>(checksum field = 0 means </a:t>
            </a:r>
            <a:r>
              <a:rPr lang="ja-JP" altLang="en-US"/>
              <a:t>“</a:t>
            </a:r>
            <a:r>
              <a:rPr lang="en-US" altLang="ja-JP" dirty="0"/>
              <a:t>don’t verify checksum</a:t>
            </a:r>
            <a:r>
              <a:rPr lang="ja-JP" altLang="en-US"/>
              <a:t>”</a:t>
            </a:r>
            <a:r>
              <a:rPr lang="en-US" altLang="ja-JP" dirty="0"/>
              <a:t>)</a:t>
            </a:r>
          </a:p>
          <a:p>
            <a:r>
              <a:rPr lang="en-US" dirty="0"/>
              <a:t>Source port is also optional</a:t>
            </a:r>
          </a:p>
          <a:p>
            <a:pPr lvl="1"/>
            <a:r>
              <a:rPr lang="en-US" dirty="0"/>
              <a:t>Useful to respond back to the sender in some cases</a:t>
            </a:r>
          </a:p>
        </p:txBody>
      </p:sp>
    </p:spTree>
    <p:extLst>
      <p:ext uri="{BB962C8B-B14F-4D97-AF65-F5344CB8AC3E}">
        <p14:creationId xmlns:p14="http://schemas.microsoft.com/office/powerpoint/2010/main" val="8508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IP packets are addressed to a host but end-to-end communication is between application processes at  hosts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Need a way to decide which packets go to which applications (mux/demux)</a:t>
            </a:r>
          </a:p>
          <a:p>
            <a:r>
              <a:rPr lang="en-US" dirty="0"/>
              <a:t>IP provides a weak service model (best-effort)</a:t>
            </a:r>
          </a:p>
          <a:p>
            <a:pPr lvl="1"/>
            <a:r>
              <a:rPr lang="en-US" dirty="0"/>
              <a:t>Packets can be corrupted, delayed, dropped, reordered, duplicated </a:t>
            </a:r>
          </a:p>
          <a:p>
            <a:pPr lvl="1"/>
            <a:r>
              <a:rPr lang="en-US" dirty="0"/>
              <a:t>No guidance on how much traffic to send and when</a:t>
            </a:r>
          </a:p>
          <a:p>
            <a:pPr lvl="1"/>
            <a:r>
              <a:rPr lang="en-US" dirty="0"/>
              <a:t>Dealing with this is tedious for application developers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49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@Sender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Send packets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@Receiver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Wait for packets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1600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1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18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5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800" b="0" kern="0" dirty="0"/>
              <a:t>In a perfect world, reliable transport is easy</a:t>
            </a:r>
          </a:p>
        </p:txBody>
      </p:sp>
    </p:spTree>
    <p:extLst>
      <p:ext uri="{BB962C8B-B14F-4D97-AF65-F5344CB8AC3E}">
        <p14:creationId xmlns:p14="http://schemas.microsoft.com/office/powerpoint/2010/main" val="1018739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perfect world, reliable transport is easy</a:t>
            </a:r>
          </a:p>
          <a:p>
            <a:r>
              <a:rPr lang="en-US" dirty="0"/>
              <a:t>All the bad things best-effort can do</a:t>
            </a:r>
          </a:p>
          <a:p>
            <a:pPr lvl="1"/>
            <a:r>
              <a:rPr lang="en-US" dirty="0"/>
              <a:t>A packet is corrupted (bit errors)</a:t>
            </a:r>
          </a:p>
          <a:p>
            <a:pPr lvl="1"/>
            <a:r>
              <a:rPr lang="en-US" dirty="0"/>
              <a:t>A packet is lost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packet is delayed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Packets are reordered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>
                <a:solidFill>
                  <a:srgbClr val="000090"/>
                </a:solidFill>
              </a:rPr>
              <a:t>)</a:t>
            </a:r>
            <a:endParaRPr lang="en-US" dirty="0"/>
          </a:p>
          <a:p>
            <a:pPr lvl="1"/>
            <a:r>
              <a:rPr lang="en-US" dirty="0"/>
              <a:t>A packet is duplicated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675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corruption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47" name="Text Box 23"/>
          <p:cNvSpPr txBox="1">
            <a:spLocks noChangeArrowheads="1"/>
          </p:cNvSpPr>
          <p:nvPr/>
        </p:nvSpPr>
        <p:spPr bwMode="auto">
          <a:xfrm>
            <a:off x="1516329" y="3190875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45008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9056" y="38670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2819400"/>
            <a:ext cx="6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24081" y="4019490"/>
            <a:ext cx="8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nack</a:t>
            </a:r>
          </a:p>
        </p:txBody>
      </p:sp>
    </p:spTree>
    <p:extLst>
      <p:ext uri="{BB962C8B-B14F-4D97-AF65-F5344CB8AC3E}">
        <p14:creationId xmlns:p14="http://schemas.microsoft.com/office/powerpoint/2010/main" val="17243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41" grpId="0" animBg="1"/>
      <p:bldP spid="1127447" grpId="0"/>
      <p:bldP spid="1127468" grpId="0" animBg="1"/>
      <p:bldP spid="1127474" grpId="0" animBg="1"/>
      <p:bldP spid="51" grpId="0"/>
      <p:bldP spid="2" grpId="0"/>
      <p:bldP spid="3" grpId="0"/>
      <p:bldP spid="4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basics</a:t>
            </a:r>
          </a:p>
          <a:p>
            <a:r>
              <a:rPr lang="en-US" dirty="0"/>
              <a:t>UDP</a:t>
            </a:r>
          </a:p>
          <a:p>
            <a:r>
              <a:rPr lang="en-US" dirty="0"/>
              <a:t>Designing a reliable transport protocol</a:t>
            </a:r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corruption 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3276600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3124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1205946">
            <a:off x="3669751" y="2819400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0163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What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if the ACK/NACK is corrupted?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48600" y="3505200"/>
            <a:ext cx="1371600" cy="990600"/>
            <a:chOff x="7848600" y="3505200"/>
            <a:chExt cx="1371600" cy="990600"/>
          </a:xfrm>
        </p:grpSpPr>
        <p:sp>
          <p:nvSpPr>
            <p:cNvPr id="6" name="Cloud Callout 5"/>
            <p:cNvSpPr/>
            <p:nvPr/>
          </p:nvSpPr>
          <p:spPr bwMode="auto">
            <a:xfrm>
              <a:off x="7848600" y="3505200"/>
              <a:ext cx="1371600" cy="990600"/>
            </a:xfrm>
            <a:prstGeom prst="cloudCallout">
              <a:avLst>
                <a:gd name="adj1" fmla="val -81417"/>
                <a:gd name="adj2" fmla="val 4947"/>
              </a:avLst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 flipH="1">
              <a:off x="7848600" y="3615698"/>
              <a:ext cx="1252533" cy="57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0" dirty="0">
                  <a:latin typeface="+mn-lt"/>
                </a:rPr>
                <a:t>Packet </a:t>
              </a:r>
              <a:br>
                <a:rPr lang="en-US" sz="1600" b="0" dirty="0">
                  <a:latin typeface="+mn-lt"/>
                </a:rPr>
              </a:br>
              <a:r>
                <a:rPr lang="en-US" sz="1600" b="0" dirty="0">
                  <a:latin typeface="+mn-lt"/>
                </a:rPr>
                <a:t>#1 or #2?</a:t>
              </a:r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524000" y="44246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 rot="460268">
            <a:off x="4669553" y="46863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469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Data and ACK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packets carry </a:t>
            </a:r>
            <a:r>
              <a:rPr kumimoji="0" lang="en-US" sz="2800" b="0" i="0" u="sng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sequence numbers</a:t>
            </a:r>
            <a:endParaRPr kumimoji="0" lang="en-US" sz="2800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31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1127474" grpId="0" animBg="1"/>
      <p:bldP spid="51" grpId="0"/>
      <p:bldP spid="3" grpId="0"/>
      <p:bldP spid="4" grpId="0"/>
      <p:bldP spid="55" grpId="0"/>
      <p:bldP spid="5" grpId="0" animBg="1"/>
      <p:bldP spid="25" grpId="0"/>
      <p:bldP spid="26" grpId="0"/>
      <p:bldP spid="27" grpId="0"/>
      <p:bldP spid="28" grpId="0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packet loss</a:t>
            </a:r>
            <a:endParaRPr lang="en-US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3398837" cy="31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5377856" y="2362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457200" y="5943600"/>
            <a:ext cx="8534400" cy="8382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</a:t>
            </a:r>
            <a:r>
              <a:rPr kumimoji="0" lang="en-US" sz="24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loss detection</a:t>
            </a:r>
            <a:br>
              <a:rPr kumimoji="0" lang="en-US" sz="24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Set timer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when packet is sent; retransmit </a:t>
            </a:r>
            <a:r>
              <a:rPr lang="en-US" sz="24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on timeout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</p:spTree>
    <p:extLst>
      <p:ext uri="{BB962C8B-B14F-4D97-AF65-F5344CB8AC3E}">
        <p14:creationId xmlns:p14="http://schemas.microsoft.com/office/powerpoint/2010/main" val="21254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loss (of ack)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466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9600" y="28764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4953000" y="2819400"/>
            <a:ext cx="2362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1752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duplicate!</a:t>
            </a:r>
          </a:p>
        </p:txBody>
      </p:sp>
    </p:spTree>
    <p:extLst>
      <p:ext uri="{BB962C8B-B14F-4D97-AF65-F5344CB8AC3E}">
        <p14:creationId xmlns:p14="http://schemas.microsoft.com/office/powerpoint/2010/main" val="5913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35" grpId="0" animBg="1"/>
      <p:bldP spid="36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delay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13811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5488" y="4191000"/>
            <a:ext cx="265112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293700" y="44735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2689475" y="3562183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419100" y="5943600"/>
            <a:ext cx="83058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 retransmission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can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lead to </a:t>
            </a:r>
            <a:r>
              <a:rPr kumimoji="0" lang="en-US" sz="28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duplicates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  <a:sym typeface="Wingdings"/>
              </a:rPr>
              <a:t> </a:t>
            </a:r>
            <a:r>
              <a:rPr lang="en-US" sz="28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4267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231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1981200" y="3657600"/>
            <a:ext cx="533400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4800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duplicate!</a:t>
            </a:r>
          </a:p>
        </p:txBody>
      </p:sp>
      <p:sp>
        <p:nvSpPr>
          <p:cNvPr id="38" name="TextBox 37"/>
          <p:cNvSpPr txBox="1"/>
          <p:nvPr/>
        </p:nvSpPr>
        <p:spPr>
          <a:xfrm rot="21258713">
            <a:off x="5123154" y="3432158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95647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(to detect bit errors) </a:t>
            </a:r>
          </a:p>
          <a:p>
            <a:r>
              <a:rPr lang="en-US" dirty="0"/>
              <a:t>Timers (to detect loss)</a:t>
            </a:r>
          </a:p>
          <a:p>
            <a:r>
              <a:rPr lang="en-US" dirty="0"/>
              <a:t>Acknowledgements (positive or negative)</a:t>
            </a:r>
          </a:p>
          <a:p>
            <a:r>
              <a:rPr lang="en-US" dirty="0"/>
              <a:t>Sequence numbers (to deal with duplicates)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07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reliable transport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5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Solution: “Stop and Wait”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029200"/>
            <a:ext cx="8077200" cy="990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correct</a:t>
            </a:r>
            <a:r>
              <a:rPr lang="en-US" dirty="0"/>
              <a:t> reliable transport protocol, but an </a:t>
            </a:r>
            <a:r>
              <a:rPr lang="en-US" dirty="0">
                <a:solidFill>
                  <a:srgbClr val="0000FF"/>
                </a:solidFill>
              </a:rPr>
              <a:t>extremely inefficient </a:t>
            </a:r>
            <a:r>
              <a:rPr lang="en-US" dirty="0"/>
              <a:t>one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1828801"/>
            <a:ext cx="40386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>
                <a:solidFill>
                  <a:srgbClr val="0000FF"/>
                </a:solidFill>
              </a:rPr>
              <a:t>@Sender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Send packet(I); (re)set timer; wait for 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(ACK) </a:t>
            </a:r>
          </a:p>
          <a:p>
            <a:pPr lvl="2"/>
            <a:r>
              <a:rPr lang="en-US" sz="1800" b="0" dirty="0">
                <a:solidFill>
                  <a:schemeClr val="accent2"/>
                </a:solidFill>
              </a:rPr>
              <a:t>I++; repeat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(NACK or TIMEOUT)</a:t>
            </a:r>
          </a:p>
          <a:p>
            <a:pPr lvl="2"/>
            <a:r>
              <a:rPr lang="en-US" sz="1800" b="0" dirty="0">
                <a:solidFill>
                  <a:schemeClr val="accent2"/>
                </a:solidFill>
              </a:rPr>
              <a:t>repeat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648200" y="1828801"/>
            <a:ext cx="41148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>
                <a:solidFill>
                  <a:srgbClr val="0000FF"/>
                </a:solidFill>
              </a:rPr>
              <a:t>@Receiver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Wait for packet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packet is OK, send 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Else, send NACK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150513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&amp; Wait is inefficient </a:t>
            </a:r>
          </a:p>
        </p:txBody>
      </p:sp>
      <p:sp>
        <p:nvSpPr>
          <p:cNvPr id="1123331" name="Line 3"/>
          <p:cNvSpPr>
            <a:spLocks noChangeShapeType="1"/>
          </p:cNvSpPr>
          <p:nvPr/>
        </p:nvSpPr>
        <p:spPr bwMode="auto">
          <a:xfrm>
            <a:off x="2303463" y="19050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2" name="Line 4"/>
          <p:cNvSpPr>
            <a:spLocks noChangeShapeType="1"/>
          </p:cNvSpPr>
          <p:nvPr/>
        </p:nvSpPr>
        <p:spPr bwMode="auto">
          <a:xfrm>
            <a:off x="6265863" y="19050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3" name="Line 5"/>
          <p:cNvSpPr>
            <a:spLocks noChangeShapeType="1"/>
          </p:cNvSpPr>
          <p:nvPr/>
        </p:nvSpPr>
        <p:spPr bwMode="auto">
          <a:xfrm flipH="1">
            <a:off x="2303463" y="3505200"/>
            <a:ext cx="3962400" cy="1219200"/>
          </a:xfrm>
          <a:prstGeom prst="line">
            <a:avLst/>
          </a:prstGeom>
          <a:noFill/>
          <a:ln w="381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4" name="Freeform 6"/>
          <p:cNvSpPr>
            <a:spLocks/>
          </p:cNvSpPr>
          <p:nvPr/>
        </p:nvSpPr>
        <p:spPr bwMode="auto">
          <a:xfrm>
            <a:off x="2303463" y="19812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D3A6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5" name="Text Box 7"/>
          <p:cNvSpPr txBox="1">
            <a:spLocks noChangeArrowheads="1"/>
          </p:cNvSpPr>
          <p:nvPr/>
        </p:nvSpPr>
        <p:spPr bwMode="auto">
          <a:xfrm>
            <a:off x="3598863" y="3783013"/>
            <a:ext cx="710429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ACK</a:t>
            </a:r>
          </a:p>
        </p:txBody>
      </p:sp>
      <p:sp>
        <p:nvSpPr>
          <p:cNvPr id="1123336" name="Text Box 8"/>
          <p:cNvSpPr txBox="1">
            <a:spLocks noChangeArrowheads="1"/>
          </p:cNvSpPr>
          <p:nvPr/>
        </p:nvSpPr>
        <p:spPr bwMode="auto">
          <a:xfrm>
            <a:off x="3903663" y="2030413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DATA</a:t>
            </a:r>
          </a:p>
        </p:txBody>
      </p:sp>
      <p:sp>
        <p:nvSpPr>
          <p:cNvPr id="1123337" name="Freeform 9"/>
          <p:cNvSpPr>
            <a:spLocks/>
          </p:cNvSpPr>
          <p:nvPr/>
        </p:nvSpPr>
        <p:spPr bwMode="auto">
          <a:xfrm>
            <a:off x="2303463" y="47244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D3A6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9" name="Text Box 11"/>
          <p:cNvSpPr txBox="1">
            <a:spLocks noChangeArrowheads="1"/>
          </p:cNvSpPr>
          <p:nvPr/>
        </p:nvSpPr>
        <p:spPr bwMode="auto">
          <a:xfrm>
            <a:off x="1981200" y="6324600"/>
            <a:ext cx="965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Sender</a:t>
            </a:r>
          </a:p>
        </p:txBody>
      </p:sp>
      <p:sp>
        <p:nvSpPr>
          <p:cNvPr id="1123340" name="Text Box 12"/>
          <p:cNvSpPr txBox="1">
            <a:spLocks noChangeArrowheads="1"/>
          </p:cNvSpPr>
          <p:nvPr/>
        </p:nvSpPr>
        <p:spPr bwMode="auto">
          <a:xfrm>
            <a:off x="5791200" y="6308725"/>
            <a:ext cx="11366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Receiver</a:t>
            </a:r>
          </a:p>
        </p:txBody>
      </p:sp>
      <p:sp>
        <p:nvSpPr>
          <p:cNvPr id="1123341" name="Line 13"/>
          <p:cNvSpPr>
            <a:spLocks noChangeShapeType="1"/>
          </p:cNvSpPr>
          <p:nvPr/>
        </p:nvSpPr>
        <p:spPr bwMode="auto">
          <a:xfrm flipH="1">
            <a:off x="1389063" y="4724400"/>
            <a:ext cx="914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2" name="Line 14"/>
          <p:cNvSpPr>
            <a:spLocks noChangeShapeType="1"/>
          </p:cNvSpPr>
          <p:nvPr/>
        </p:nvSpPr>
        <p:spPr bwMode="auto">
          <a:xfrm>
            <a:off x="1846263" y="2317750"/>
            <a:ext cx="0" cy="24066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3" name="Text Box 15"/>
          <p:cNvSpPr txBox="1">
            <a:spLocks noChangeArrowheads="1"/>
          </p:cNvSpPr>
          <p:nvPr/>
        </p:nvSpPr>
        <p:spPr bwMode="auto">
          <a:xfrm>
            <a:off x="1181100" y="3392488"/>
            <a:ext cx="63658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RTT</a:t>
            </a:r>
          </a:p>
        </p:txBody>
      </p:sp>
      <p:sp>
        <p:nvSpPr>
          <p:cNvPr id="1123345" name="Text Box 17"/>
          <p:cNvSpPr txBox="1">
            <a:spLocks noChangeArrowheads="1"/>
          </p:cNvSpPr>
          <p:nvPr/>
        </p:nvSpPr>
        <p:spPr bwMode="auto">
          <a:xfrm>
            <a:off x="4946649" y="4083336"/>
            <a:ext cx="3962401" cy="69841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>
                <a:solidFill>
                  <a:srgbClr val="0000FF"/>
                </a:solidFill>
                <a:latin typeface="+mn-lt"/>
              </a:rPr>
              <a:t>If (TRANS &lt;&lt; RTT) then</a:t>
            </a:r>
          </a:p>
          <a:p>
            <a:pPr algn="l" eaLnBrk="1" hangingPunct="1"/>
            <a:r>
              <a:rPr lang="en-US" sz="2000" b="0" dirty="0">
                <a:solidFill>
                  <a:srgbClr val="0000FF"/>
                </a:solidFill>
                <a:latin typeface="+mn-lt"/>
              </a:rPr>
              <a:t>	Throughput ~ DATA/RTT</a:t>
            </a:r>
          </a:p>
        </p:txBody>
      </p:sp>
      <p:sp>
        <p:nvSpPr>
          <p:cNvPr id="1123346" name="Line 18"/>
          <p:cNvSpPr>
            <a:spLocks noChangeShapeType="1"/>
          </p:cNvSpPr>
          <p:nvPr/>
        </p:nvSpPr>
        <p:spPr bwMode="auto">
          <a:xfrm flipH="1">
            <a:off x="1250950" y="2317750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7" name="Line 19"/>
          <p:cNvSpPr>
            <a:spLocks noChangeShapeType="1"/>
          </p:cNvSpPr>
          <p:nvPr/>
        </p:nvSpPr>
        <p:spPr bwMode="auto">
          <a:xfrm flipH="1">
            <a:off x="1181100" y="198120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8" name="Line 20"/>
          <p:cNvSpPr>
            <a:spLocks noChangeShapeType="1"/>
          </p:cNvSpPr>
          <p:nvPr/>
        </p:nvSpPr>
        <p:spPr bwMode="auto">
          <a:xfrm>
            <a:off x="2151063" y="1981200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9" name="Text Box 21"/>
          <p:cNvSpPr txBox="1">
            <a:spLocks noChangeArrowheads="1"/>
          </p:cNvSpPr>
          <p:nvPr/>
        </p:nvSpPr>
        <p:spPr bwMode="auto">
          <a:xfrm>
            <a:off x="1042988" y="1963738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TRANS</a:t>
            </a:r>
          </a:p>
        </p:txBody>
      </p:sp>
    </p:spTree>
    <p:extLst>
      <p:ext uri="{BB962C8B-B14F-4D97-AF65-F5344CB8AC3E}">
        <p14:creationId xmlns:p14="http://schemas.microsoft.com/office/powerpoint/2010/main" val="163438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33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of magnitude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Transmission time for 10Gbps link:</a:t>
            </a:r>
          </a:p>
          <a:p>
            <a:pPr lvl="1"/>
            <a:r>
              <a:rPr lang="en-US"/>
              <a:t>~ microsecond for 1500 byte packet</a:t>
            </a:r>
          </a:p>
          <a:p>
            <a:pPr lvl="1"/>
            <a:endParaRPr lang="en-US"/>
          </a:p>
          <a:p>
            <a:r>
              <a:rPr lang="en-US"/>
              <a:t>RTT:</a:t>
            </a:r>
          </a:p>
          <a:p>
            <a:pPr lvl="1"/>
            <a:r>
              <a:rPr lang="en-US"/>
              <a:t>1,000 kilometers ~ O(10) milliseconds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44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</a:t>
            </a:r>
            <a:r>
              <a:rPr lang="en-US" dirty="0">
                <a:solidFill>
                  <a:srgbClr val="0000FF"/>
                </a:solidFill>
              </a:rPr>
              <a:t>packets </a:t>
            </a:r>
            <a:r>
              <a:rPr lang="en-US" dirty="0"/>
              <a:t>can sender send?</a:t>
            </a:r>
          </a:p>
          <a:p>
            <a:r>
              <a:rPr lang="en-US" dirty="0"/>
              <a:t>How does receiver ack packets?</a:t>
            </a:r>
          </a:p>
          <a:p>
            <a:r>
              <a:rPr lang="en-US" dirty="0"/>
              <a:t>Which packets does sender resend?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5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at </a:t>
            </a:r>
            <a:r>
              <a:rPr lang="en-US" dirty="0">
                <a:solidFill>
                  <a:srgbClr val="0000FF"/>
                </a:solidFill>
              </a:rPr>
              <a:t>end hosts</a:t>
            </a:r>
            <a:r>
              <a:rPr lang="en-US" dirty="0"/>
              <a:t>, between the application and network layer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2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382000" cy="4419600"/>
          </a:xfrm>
        </p:spPr>
        <p:txBody>
          <a:bodyPr/>
          <a:lstStyle/>
          <a:p>
            <a:r>
              <a:rPr lang="en-US" dirty="0"/>
              <a:t>Window = set of adjacent sequence numbers</a:t>
            </a:r>
          </a:p>
          <a:p>
            <a:pPr lvl="1"/>
            <a:r>
              <a:rPr lang="en-US" dirty="0"/>
              <a:t>The size of the set is the window size; assume window size is </a:t>
            </a:r>
            <a:r>
              <a:rPr lang="en-US" dirty="0">
                <a:solidFill>
                  <a:srgbClr val="0000FF"/>
                </a:solidFill>
              </a:rPr>
              <a:t>n</a:t>
            </a:r>
          </a:p>
          <a:p>
            <a:r>
              <a:rPr lang="en-US" dirty="0"/>
              <a:t>General idea: send up to n packets at a time </a:t>
            </a:r>
          </a:p>
          <a:p>
            <a:pPr lvl="1"/>
            <a:r>
              <a:rPr lang="en-US" dirty="0"/>
              <a:t>Sender can send packets in its window</a:t>
            </a:r>
          </a:p>
          <a:p>
            <a:pPr lvl="1"/>
            <a:r>
              <a:rPr lang="en-US" dirty="0"/>
              <a:t>Receiver can accept packets in its window</a:t>
            </a:r>
          </a:p>
          <a:p>
            <a:pPr lvl="1"/>
            <a:r>
              <a:rPr lang="en-US" dirty="0"/>
              <a:t>Window of acceptable packets “slides” on successful reception/acknowledgement</a:t>
            </a:r>
          </a:p>
          <a:p>
            <a:pPr lvl="1"/>
            <a:r>
              <a:rPr lang="en-US" dirty="0"/>
              <a:t>Window contains all packets that might still be in transit</a:t>
            </a:r>
          </a:p>
          <a:p>
            <a:r>
              <a:rPr lang="en-US" dirty="0"/>
              <a:t>Sliding window often called “</a:t>
            </a:r>
            <a:r>
              <a:rPr lang="en-US" dirty="0">
                <a:solidFill>
                  <a:srgbClr val="0000FF"/>
                </a:solidFill>
              </a:rPr>
              <a:t>packets in flight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2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A be the </a:t>
            </a:r>
            <a:r>
              <a:rPr lang="en-US" sz="2400" dirty="0">
                <a:solidFill>
                  <a:srgbClr val="0000FF"/>
                </a:solidFill>
              </a:rPr>
              <a:t>last </a:t>
            </a:r>
            <a:r>
              <a:rPr lang="en-US" sz="2400" dirty="0" err="1">
                <a:solidFill>
                  <a:srgbClr val="0000FF"/>
                </a:solidFill>
              </a:rPr>
              <a:t>ack’d</a:t>
            </a:r>
            <a:r>
              <a:rPr lang="en-US" sz="2400" dirty="0">
                <a:solidFill>
                  <a:srgbClr val="0000FF"/>
                </a:solidFill>
              </a:rPr>
              <a:t> packet of sender without gap</a:t>
            </a:r>
            <a:r>
              <a:rPr lang="en-US" sz="2400" dirty="0"/>
              <a:t>; then window of sender = {A+1, A+2, …, </a:t>
            </a:r>
            <a:r>
              <a:rPr lang="en-US" sz="2400" dirty="0" err="1"/>
              <a:t>A+n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Let B be the </a:t>
            </a:r>
            <a:r>
              <a:rPr lang="en-US" sz="2400" dirty="0">
                <a:solidFill>
                  <a:srgbClr val="0000FF"/>
                </a:solidFill>
              </a:rPr>
              <a:t>last received packet without gap</a:t>
            </a:r>
            <a:r>
              <a:rPr lang="en-US" sz="2400" dirty="0"/>
              <a:t> by receiver, then window of receiver = {B+1,…, </a:t>
            </a:r>
            <a:r>
              <a:rPr lang="en-US" sz="2400" dirty="0" err="1"/>
              <a:t>B+n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83795" y="2495490"/>
            <a:ext cx="7994334" cy="1653064"/>
            <a:chOff x="783795" y="2495490"/>
            <a:chExt cx="7994334" cy="1653064"/>
          </a:xfrm>
        </p:grpSpPr>
        <p:sp>
          <p:nvSpPr>
            <p:cNvPr id="2" name="Rectangle 1"/>
            <p:cNvSpPr/>
            <p:nvPr/>
          </p:nvSpPr>
          <p:spPr bwMode="auto">
            <a:xfrm>
              <a:off x="914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143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371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6002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828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514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7432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971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4290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6576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862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1148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3434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5720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8006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" name="Left Brace 2"/>
            <p:cNvSpPr/>
            <p:nvPr/>
          </p:nvSpPr>
          <p:spPr bwMode="auto">
            <a:xfrm rot="5400000">
              <a:off x="2628900" y="2095500"/>
              <a:ext cx="381000" cy="19812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67000" y="2495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437335" y="25908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90221" y="27240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23" name="Straight Arrow Connector 22"/>
            <p:cNvCxnSpPr>
              <a:stCxn id="25" idx="2"/>
              <a:endCxn id="8" idx="0"/>
            </p:cNvCxnSpPr>
            <p:nvPr/>
          </p:nvCxnSpPr>
          <p:spPr bwMode="auto">
            <a:xfrm>
              <a:off x="1659511" y="3124200"/>
              <a:ext cx="16889" cy="304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629400" y="2571690"/>
              <a:ext cx="168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Already </a:t>
              </a:r>
              <a:r>
                <a:rPr lang="en-US" sz="1800" b="0" dirty="0" err="1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437335" y="306711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84" y="3048000"/>
              <a:ext cx="2135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Sent but not </a:t>
              </a:r>
              <a:r>
                <a:rPr lang="en-US" sz="1800" b="0" dirty="0" err="1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453911" y="3581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41105" y="3593068"/>
              <a:ext cx="1750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Cannot be sent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3795" y="3810000"/>
              <a:ext cx="26452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0" i="1" dirty="0">
                  <a:solidFill>
                    <a:srgbClr val="000090"/>
                  </a:solidFill>
                  <a:latin typeface="+mn-lt"/>
                </a:rPr>
                <a:t>sequence number </a:t>
              </a:r>
              <a:r>
                <a:rPr lang="en-US" sz="1600" b="0" i="1" dirty="0">
                  <a:solidFill>
                    <a:srgbClr val="000090"/>
                  </a:solidFill>
                  <a:latin typeface="+mn-lt"/>
                  <a:sym typeface="Wingdings"/>
                </a:rPr>
                <a:t></a:t>
              </a:r>
              <a:endParaRPr lang="en-US" sz="1600" b="0" i="1" dirty="0">
                <a:solidFill>
                  <a:srgbClr val="00009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80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5" grpId="0" animBg="1"/>
      <p:bldP spid="56" grpId="0"/>
      <p:bldP spid="59" grpId="0" animBg="1"/>
      <p:bldP spid="60" grpId="0"/>
      <p:bldP spid="61" grpId="0" animBg="1"/>
      <p:bldP spid="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of sliding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window size is n, then throughput is roughly</a:t>
            </a:r>
          </a:p>
          <a:p>
            <a:pPr lvl="1"/>
            <a:r>
              <a:rPr lang="en-US" dirty="0"/>
              <a:t>MIN(n*DATA/RTT, Link Bandwidth)</a:t>
            </a:r>
          </a:p>
          <a:p>
            <a:r>
              <a:rPr lang="en-US" dirty="0"/>
              <a:t>Compare to Stop and Wait: Data/RTT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happens when n gets too large?</a:t>
            </a:r>
          </a:p>
        </p:txBody>
      </p:sp>
    </p:spTree>
    <p:extLst>
      <p:ext uri="{BB962C8B-B14F-4D97-AF65-F5344CB8AC3E}">
        <p14:creationId xmlns:p14="http://schemas.microsoft.com/office/powerpoint/2010/main" val="42309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 w/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options</a:t>
            </a:r>
          </a:p>
          <a:p>
            <a:pPr lvl="1"/>
            <a:r>
              <a:rPr lang="en-US" dirty="0"/>
              <a:t>Cumulative ACKs: ACK carries next in-order sequence number that the receiver expects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33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acknowledgements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After receiving B+1, B+2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3390900" y="42291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90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27228" y="4705290"/>
            <a:ext cx="1415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</a:t>
            </a:r>
            <a:r>
              <a:rPr lang="en-US" baseline="-25000" dirty="0" err="1"/>
              <a:t>new</a:t>
            </a:r>
            <a:r>
              <a:rPr lang="en-US" dirty="0"/>
              <a:t>= B+2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4215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Receiver sends ACK(B+3) = ACK(B</a:t>
            </a:r>
            <a:r>
              <a:rPr lang="en-US" b="0" baseline="-25000" dirty="0">
                <a:solidFill>
                  <a:schemeClr val="accent2"/>
                </a:solidFill>
              </a:rPr>
              <a:t>new</a:t>
            </a:r>
            <a:r>
              <a:rPr lang="en-US" b="0" dirty="0">
                <a:solidFill>
                  <a:schemeClr val="accent2"/>
                </a:solidFill>
              </a:rPr>
              <a:t>+1)</a:t>
            </a:r>
          </a:p>
        </p:txBody>
      </p:sp>
    </p:spTree>
    <p:extLst>
      <p:ext uri="{BB962C8B-B14F-4D97-AF65-F5344CB8AC3E}">
        <p14:creationId xmlns:p14="http://schemas.microsoft.com/office/powerpoint/2010/main" val="47256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acknowledgements (cont’d)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After receiving B+4, B+5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2933700" y="41529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18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52600" y="4705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baseline="-25000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19643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/>
              <a:t>Receiver sends </a:t>
            </a:r>
            <a:r>
              <a:rPr lang="en-US" b="0" dirty="0">
                <a:solidFill>
                  <a:srgbClr val="0000FF"/>
                </a:solidFill>
              </a:rPr>
              <a:t>ACK(B+1)</a:t>
            </a:r>
          </a:p>
        </p:txBody>
      </p:sp>
    </p:spTree>
    <p:extLst>
      <p:ext uri="{BB962C8B-B14F-4D97-AF65-F5344CB8AC3E}">
        <p14:creationId xmlns:p14="http://schemas.microsoft.com/office/powerpoint/2010/main" val="92549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w/ sliding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options</a:t>
            </a:r>
          </a:p>
          <a:p>
            <a:pPr lvl="1"/>
            <a:r>
              <a:rPr lang="en-US" dirty="0"/>
              <a:t>Cumulative ACKs: ACK carries next in-order sequence number the receiver expects</a:t>
            </a:r>
          </a:p>
          <a:p>
            <a:pPr lvl="1"/>
            <a:r>
              <a:rPr lang="en-US" dirty="0"/>
              <a:t>Selective ACKs: ACK individually acknowledges correctly received packets</a:t>
            </a:r>
          </a:p>
          <a:p>
            <a:pPr lvl="1"/>
            <a:endParaRPr lang="en-US" dirty="0"/>
          </a:p>
          <a:p>
            <a:r>
              <a:rPr lang="en-US" dirty="0"/>
              <a:t>Selective ACKs offer more precise information but require more complicated book-keeping</a:t>
            </a:r>
          </a:p>
        </p:txBody>
      </p:sp>
    </p:spTree>
    <p:extLst>
      <p:ext uri="{BB962C8B-B14F-4D97-AF65-F5344CB8AC3E}">
        <p14:creationId xmlns:p14="http://schemas.microsoft.com/office/powerpoint/2010/main" val="55867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protocols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Resending packets: two canonical approaches</a:t>
            </a:r>
          </a:p>
          <a:p>
            <a:pPr lvl="1"/>
            <a:r>
              <a:rPr lang="en-US" dirty="0"/>
              <a:t>Go-Back-N</a:t>
            </a:r>
          </a:p>
          <a:p>
            <a:pPr lvl="1"/>
            <a:r>
              <a:rPr lang="en-US" dirty="0"/>
              <a:t>Selective Repeat</a:t>
            </a:r>
          </a:p>
          <a:p>
            <a:r>
              <a:rPr lang="en-US" dirty="0"/>
              <a:t>Many variants that differ in implementation details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27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Go-Back-N (GBN)</a:t>
            </a:r>
            <a:endParaRPr lang="en-US" dirty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transmits up to n unacknowledged packets</a:t>
            </a:r>
          </a:p>
          <a:p>
            <a:r>
              <a:rPr lang="en-US" dirty="0"/>
              <a:t>Receiver only accepts packets in order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Discards</a:t>
            </a:r>
            <a:r>
              <a:rPr lang="en-US" dirty="0"/>
              <a:t> out-of-order packets (i.e., packets other than B+1)</a:t>
            </a:r>
          </a:p>
          <a:p>
            <a:r>
              <a:rPr lang="en-US" dirty="0"/>
              <a:t>Receiver uses cumulative acknowledgements</a:t>
            </a:r>
          </a:p>
          <a:p>
            <a:pPr lvl="1"/>
            <a:r>
              <a:rPr lang="en-US" dirty="0"/>
              <a:t>i.e., sequence# in ACK = next expected in-order sequence# </a:t>
            </a:r>
          </a:p>
          <a:p>
            <a:r>
              <a:rPr lang="en-US" dirty="0"/>
              <a:t>Sender sets timer for 1st outstanding ack (A+1)</a:t>
            </a:r>
          </a:p>
          <a:p>
            <a:r>
              <a:rPr lang="en-US" dirty="0"/>
              <a:t>If timeout, retransmit A+1, … , </a:t>
            </a:r>
            <a:r>
              <a:rPr lang="en-US" dirty="0" err="1"/>
              <a:t>A+n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7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7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GBN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A be the last </a:t>
            </a:r>
            <a:r>
              <a:rPr lang="en-US" sz="2400" dirty="0" err="1"/>
              <a:t>ack’d</a:t>
            </a:r>
            <a:r>
              <a:rPr lang="en-US" sz="2400" dirty="0"/>
              <a:t> packet of sender without gap; then window of sender = {A+1, A+2, …, </a:t>
            </a:r>
            <a:r>
              <a:rPr lang="en-US" sz="2400" dirty="0" err="1"/>
              <a:t>A+n</a:t>
            </a:r>
            <a:r>
              <a:rPr lang="en-US" sz="2400" dirty="0"/>
              <a:t>}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Let B be the last received packet without gap by receiver, then window of receiver = {B+1,…, </a:t>
            </a:r>
            <a:r>
              <a:rPr lang="en-US" sz="2400" dirty="0" err="1"/>
              <a:t>B+n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144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716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86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32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71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00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429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57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62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1148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3434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006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Left Brace 2"/>
          <p:cNvSpPr/>
          <p:nvPr/>
        </p:nvSpPr>
        <p:spPr bwMode="auto">
          <a:xfrm rot="5400000">
            <a:off x="2628900" y="20955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24954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437335" y="2590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0221" y="2724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3" name="Straight Arrow Connector 22"/>
          <p:cNvCxnSpPr>
            <a:stCxn id="25" idx="2"/>
            <a:endCxn id="8" idx="0"/>
          </p:cNvCxnSpPr>
          <p:nvPr/>
        </p:nvCxnSpPr>
        <p:spPr bwMode="auto">
          <a:xfrm>
            <a:off x="1659511" y="31242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629400" y="2571690"/>
            <a:ext cx="168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Already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437335" y="306711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2884" y="3048000"/>
            <a:ext cx="21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Sent but not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53911" y="3581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1105" y="3593068"/>
            <a:ext cx="175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sent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3795" y="3810000"/>
            <a:ext cx="26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1" dirty="0">
                <a:solidFill>
                  <a:srgbClr val="000090"/>
                </a:solidFill>
                <a:latin typeface="+mn-lt"/>
              </a:rPr>
              <a:t>sequence number </a:t>
            </a:r>
            <a:r>
              <a:rPr lang="en-US" sz="1600" b="0" i="1" dirty="0">
                <a:solidFill>
                  <a:srgbClr val="000090"/>
                </a:solidFill>
                <a:latin typeface="+mn-lt"/>
                <a:sym typeface="Wingdings"/>
              </a:rPr>
              <a:t></a:t>
            </a:r>
            <a:endParaRPr lang="en-US" sz="1600" b="0" i="1" dirty="0">
              <a:solidFill>
                <a:srgbClr val="00009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762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addresses capture hosts, but end-to-end communication happens between applications</a:t>
            </a:r>
          </a:p>
          <a:p>
            <a:pPr lvl="1"/>
            <a:r>
              <a:rPr lang="en-US" dirty="0"/>
              <a:t>Need a way to decide which packets go to which applications (multiplexing/demultiplexing)</a:t>
            </a:r>
          </a:p>
          <a:p>
            <a:r>
              <a:rPr lang="en-US" dirty="0"/>
              <a:t>IP provides a weak service model (best-effort)</a:t>
            </a:r>
          </a:p>
          <a:p>
            <a:pPr lvl="1"/>
            <a:r>
              <a:rPr lang="en-US" dirty="0"/>
              <a:t>Packets can be corrupted, delayed, dropped, reordered, duplicated </a:t>
            </a:r>
          </a:p>
          <a:p>
            <a:pPr lvl="1"/>
            <a:r>
              <a:rPr lang="en-US" dirty="0"/>
              <a:t>No guidance on how much traffic to send and when</a:t>
            </a:r>
          </a:p>
          <a:p>
            <a:pPr lvl="1"/>
            <a:r>
              <a:rPr lang="en-US" dirty="0"/>
              <a:t>Dealing with this is tedious for application developers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example w/o errors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7" name="Group 73"/>
          <p:cNvGrpSpPr>
            <a:grpSpLocks/>
          </p:cNvGrpSpPr>
          <p:nvPr/>
        </p:nvGrpSpPr>
        <p:grpSpPr bwMode="auto">
          <a:xfrm>
            <a:off x="1997075" y="4419600"/>
            <a:ext cx="5367338" cy="1143000"/>
            <a:chOff x="1258" y="2784"/>
            <a:chExt cx="3381" cy="720"/>
          </a:xfrm>
        </p:grpSpPr>
        <p:sp>
          <p:nvSpPr>
            <p:cNvPr id="1127472" name="Line 48"/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3" name="Line 49"/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4" name="Line 50"/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5" name="Line 51"/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2346" y="41910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1127486" name="Text Box 62"/>
          <p:cNvSpPr txBox="1">
            <a:spLocks noChangeArrowheads="1"/>
          </p:cNvSpPr>
          <p:nvPr/>
        </p:nvSpPr>
        <p:spPr bwMode="auto">
          <a:xfrm>
            <a:off x="7693059" y="36576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077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37" grpId="0" animBg="1"/>
      <p:bldP spid="1127438" grpId="0" animBg="1"/>
      <p:bldP spid="1127439" grpId="0" animBg="1"/>
      <p:bldP spid="1127441" grpId="0" animBg="1"/>
      <p:bldP spid="1127466" grpId="0" animBg="1"/>
      <p:bldP spid="1127468" grpId="0" animBg="1"/>
      <p:bldP spid="1127469" grpId="0" animBg="1"/>
      <p:bldP spid="1127470" grpId="0" animBg="1"/>
      <p:bldP spid="1127482" grpId="0"/>
      <p:bldP spid="112748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example with errors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grpSp>
        <p:nvGrpSpPr>
          <p:cNvPr id="47" name="Group 57"/>
          <p:cNvGrpSpPr>
            <a:grpSpLocks/>
          </p:cNvGrpSpPr>
          <p:nvPr/>
        </p:nvGrpSpPr>
        <p:grpSpPr bwMode="auto">
          <a:xfrm>
            <a:off x="1547812" y="1905000"/>
            <a:ext cx="5843588" cy="2057400"/>
            <a:chOff x="915" y="1024"/>
            <a:chExt cx="3681" cy="1296"/>
          </a:xfrm>
        </p:grpSpPr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1215" y="1210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 flipH="1"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1215" y="1984"/>
              <a:ext cx="2295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215" y="140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H="1">
              <a:off x="1215" y="1786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H="1">
              <a:off x="1215" y="1978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915" y="102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919" y="1236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919" y="146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919" y="174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919" y="199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60" name="Line 40"/>
            <p:cNvSpPr>
              <a:spLocks noChangeShapeType="1"/>
            </p:cNvSpPr>
            <p:nvPr/>
          </p:nvSpPr>
          <p:spPr bwMode="auto">
            <a:xfrm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 flipH="1"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-87313" y="3429000"/>
            <a:ext cx="2036763" cy="1374136"/>
            <a:chOff x="-55" y="1968"/>
            <a:chExt cx="1283" cy="1200"/>
          </a:xfrm>
        </p:grpSpPr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-55" y="2160"/>
              <a:ext cx="762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grpSp>
        <p:nvGrpSpPr>
          <p:cNvPr id="67" name="Group 58"/>
          <p:cNvGrpSpPr>
            <a:grpSpLocks/>
          </p:cNvGrpSpPr>
          <p:nvPr/>
        </p:nvGrpSpPr>
        <p:grpSpPr bwMode="auto">
          <a:xfrm>
            <a:off x="1554162" y="3733800"/>
            <a:ext cx="5837238" cy="828675"/>
            <a:chOff x="919" y="2176"/>
            <a:chExt cx="3677" cy="522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1215" y="21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1215" y="236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919" y="218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714499" y="4727575"/>
            <a:ext cx="5648326" cy="1031875"/>
            <a:chOff x="1633537" y="4810125"/>
            <a:chExt cx="5648326" cy="1031875"/>
          </a:xfrm>
        </p:grpSpPr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1633537" y="48101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1633537" y="50387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1633537" y="52673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75" name="Line 70"/>
            <p:cNvSpPr>
              <a:spLocks noChangeShapeType="1"/>
            </p:cNvSpPr>
            <p:nvPr/>
          </p:nvSpPr>
          <p:spPr bwMode="auto">
            <a:xfrm>
              <a:off x="1914525" y="5029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1914525" y="5156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1914525" y="53086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69325" y="4096393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78774" y="4381500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</a:t>
            </a:r>
          </a:p>
        </p:txBody>
      </p:sp>
    </p:spTree>
    <p:extLst>
      <p:ext uri="{BB962C8B-B14F-4D97-AF65-F5344CB8AC3E}">
        <p14:creationId xmlns:p14="http://schemas.microsoft.com/office/powerpoint/2010/main" val="146649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Selective Repeat (SR)</a:t>
            </a:r>
          </a:p>
        </p:txBody>
      </p:sp>
      <p:sp>
        <p:nvSpPr>
          <p:cNvPr id="112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transmit up to n unacknowledged packets</a:t>
            </a:r>
          </a:p>
          <a:p>
            <a:r>
              <a:rPr lang="en-US" dirty="0"/>
              <a:t>Assume packet k is lost, k+1 is not</a:t>
            </a:r>
          </a:p>
          <a:p>
            <a:pPr lvl="1"/>
            <a:r>
              <a:rPr lang="en-US" dirty="0"/>
              <a:t>Receiver: indicates packet k+1 correctly received</a:t>
            </a:r>
          </a:p>
          <a:p>
            <a:pPr lvl="1"/>
            <a:r>
              <a:rPr lang="en-US" dirty="0"/>
              <a:t>Sender: retransmit only packet k on timeout</a:t>
            </a:r>
          </a:p>
          <a:p>
            <a:r>
              <a:rPr lang="en-US" dirty="0"/>
              <a:t>Efficient in retransmissions but complex book-keeping</a:t>
            </a:r>
          </a:p>
          <a:p>
            <a:pPr lvl="1"/>
            <a:r>
              <a:rPr lang="en-US" dirty="0"/>
              <a:t>Need a timer per packet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9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example with errors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3856037" cy="42957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83456" y="5600882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2" name="Line 48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3" name="Line 49"/>
          <p:cNvSpPr>
            <a:spLocks noChangeShapeType="1"/>
          </p:cNvSpPr>
          <p:nvPr/>
        </p:nvSpPr>
        <p:spPr bwMode="auto">
          <a:xfrm flipH="1"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50292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47" name="Line 33"/>
          <p:cNvSpPr>
            <a:spLocks noChangeShapeType="1"/>
          </p:cNvSpPr>
          <p:nvPr/>
        </p:nvSpPr>
        <p:spPr bwMode="auto">
          <a:xfrm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 rot="21254809">
            <a:off x="4173983" y="438531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ACK=5</a:t>
            </a: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 rot="21254809">
            <a:off x="4173983" y="469414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ACK=6</a:t>
            </a:r>
          </a:p>
        </p:txBody>
      </p:sp>
      <p:grpSp>
        <p:nvGrpSpPr>
          <p:cNvPr id="51" name="Group 72"/>
          <p:cNvGrpSpPr>
            <a:grpSpLocks/>
          </p:cNvGrpSpPr>
          <p:nvPr/>
        </p:nvGrpSpPr>
        <p:grpSpPr bwMode="auto">
          <a:xfrm>
            <a:off x="101984" y="4693126"/>
            <a:ext cx="1595438" cy="458788"/>
            <a:chOff x="66" y="2450"/>
            <a:chExt cx="1005" cy="289"/>
          </a:xfrm>
        </p:grpSpPr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3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4" name="Group 72"/>
          <p:cNvGrpSpPr>
            <a:grpSpLocks/>
          </p:cNvGrpSpPr>
          <p:nvPr/>
        </p:nvGrpSpPr>
        <p:grpSpPr bwMode="auto">
          <a:xfrm>
            <a:off x="98531" y="5061427"/>
            <a:ext cx="1595438" cy="458788"/>
            <a:chOff x="66" y="2450"/>
            <a:chExt cx="1005" cy="289"/>
          </a:xfrm>
        </p:grpSpPr>
        <p:sp>
          <p:nvSpPr>
            <p:cNvPr id="55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7" name="Group 61"/>
          <p:cNvGrpSpPr>
            <a:grpSpLocks/>
          </p:cNvGrpSpPr>
          <p:nvPr/>
        </p:nvGrpSpPr>
        <p:grpSpPr bwMode="auto">
          <a:xfrm>
            <a:off x="180975" y="3581400"/>
            <a:ext cx="1800225" cy="1172051"/>
            <a:chOff x="94" y="1968"/>
            <a:chExt cx="1134" cy="1200"/>
          </a:xfrm>
        </p:grpSpPr>
        <p:sp>
          <p:nvSpPr>
            <p:cNvPr id="58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940" y="1968"/>
              <a:ext cx="0" cy="120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Text Box 65"/>
            <p:cNvSpPr txBox="1">
              <a:spLocks noChangeArrowheads="1"/>
            </p:cNvSpPr>
            <p:nvPr/>
          </p:nvSpPr>
          <p:spPr bwMode="auto">
            <a:xfrm>
              <a:off x="94" y="2241"/>
              <a:ext cx="798" cy="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1532322" y="4776125"/>
            <a:ext cx="33655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+mn-lt"/>
              </a:rPr>
              <a:t>4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 rot="21254809">
            <a:off x="4160364" y="5566601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ACK=4</a:t>
            </a: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1524000" y="5948609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7</a:t>
            </a:r>
          </a:p>
        </p:txBody>
      </p:sp>
      <p:sp>
        <p:nvSpPr>
          <p:cNvPr id="65" name="Line 45"/>
          <p:cNvSpPr>
            <a:spLocks noChangeShapeType="1"/>
          </p:cNvSpPr>
          <p:nvPr/>
        </p:nvSpPr>
        <p:spPr bwMode="auto">
          <a:xfrm>
            <a:off x="2057400" y="6248400"/>
            <a:ext cx="30480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98064" y="5907247"/>
            <a:ext cx="124388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 dirty="0">
                <a:latin typeface="+mn-lt"/>
              </a:rPr>
              <a:t>{7, 8, 9}</a:t>
            </a:r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233105" y="6400800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Sender</a:t>
            </a: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6585162" y="6400800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Receiver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69325" y="4233446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Buffered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366000" y="4552063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Buffered</a:t>
            </a:r>
          </a:p>
        </p:txBody>
      </p:sp>
    </p:spTree>
    <p:extLst>
      <p:ext uri="{BB962C8B-B14F-4D97-AF65-F5344CB8AC3E}">
        <p14:creationId xmlns:p14="http://schemas.microsoft.com/office/powerpoint/2010/main" val="88354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68" grpId="0" animBg="1"/>
      <p:bldP spid="1127469" grpId="0" animBg="1"/>
      <p:bldP spid="1127470" grpId="0" animBg="1"/>
      <p:bldP spid="1127472" grpId="0" animBg="1"/>
      <p:bldP spid="1127472" grpId="1" animBg="1"/>
      <p:bldP spid="1127473" grpId="0" animBg="1"/>
      <p:bldP spid="1127473" grpId="1" animBg="1"/>
      <p:bldP spid="1127474" grpId="0" animBg="1"/>
      <p:bldP spid="49" grpId="0"/>
      <p:bldP spid="50" grpId="0"/>
      <p:bldP spid="62" grpId="0"/>
      <p:bldP spid="63" grpId="0"/>
      <p:bldP spid="64" grpId="0"/>
      <p:bldP spid="65" grpId="0" animBg="1"/>
      <p:bldP spid="66" grpId="0"/>
      <p:bldP spid="69" grpId="0"/>
      <p:bldP spid="7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vs. Selective Repeat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would GBN be better?</a:t>
            </a:r>
          </a:p>
          <a:p>
            <a:pPr lvl="1"/>
            <a:r>
              <a:rPr lang="en-US" dirty="0"/>
              <a:t>When error rate is low; wastes bandwidth otherwise</a:t>
            </a:r>
          </a:p>
          <a:p>
            <a:endParaRPr lang="en-US" dirty="0"/>
          </a:p>
          <a:p>
            <a:r>
              <a:rPr lang="en-US" dirty="0"/>
              <a:t>When would SR be better?</a:t>
            </a:r>
          </a:p>
          <a:p>
            <a:pPr lvl="1"/>
            <a:r>
              <a:rPr lang="en-US" dirty="0"/>
              <a:t>When error rate is high; otherwise, too complex</a:t>
            </a:r>
          </a:p>
        </p:txBody>
      </p:sp>
    </p:spTree>
    <p:extLst>
      <p:ext uri="{BB962C8B-B14F-4D97-AF65-F5344CB8AC3E}">
        <p14:creationId xmlns:p14="http://schemas.microsoft.com/office/powerpoint/2010/main" val="208491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large-enough </a:t>
            </a:r>
            <a:r>
              <a:rPr lang="en-US" dirty="0">
                <a:solidFill>
                  <a:srgbClr val="0000FF"/>
                </a:solidFill>
              </a:rPr>
              <a:t>window</a:t>
            </a:r>
            <a:r>
              <a:rPr lang="en-US" dirty="0"/>
              <a:t>, it is possible to fully utilize a link with sliding windows</a:t>
            </a:r>
          </a:p>
          <a:p>
            <a:r>
              <a:rPr lang="en-US" dirty="0"/>
              <a:t>Sender has to </a:t>
            </a:r>
            <a:r>
              <a:rPr lang="en-US" dirty="0">
                <a:solidFill>
                  <a:srgbClr val="0000FF"/>
                </a:solidFill>
              </a:rPr>
              <a:t>buffer</a:t>
            </a:r>
            <a:r>
              <a:rPr lang="en-US" dirty="0"/>
              <a:t> all unacknowledged packets, because they may require retransmission</a:t>
            </a:r>
          </a:p>
          <a:p>
            <a:r>
              <a:rPr lang="en-US" dirty="0"/>
              <a:t>Receiver may be able to accept out-of-order packets, but only up to its </a:t>
            </a:r>
            <a:r>
              <a:rPr lang="en-US" dirty="0">
                <a:solidFill>
                  <a:srgbClr val="0000FF"/>
                </a:solidFill>
              </a:rPr>
              <a:t>buffer</a:t>
            </a:r>
            <a:r>
              <a:rPr lang="en-US" dirty="0"/>
              <a:t> limits</a:t>
            </a:r>
          </a:p>
          <a:p>
            <a:r>
              <a:rPr lang="en-US" dirty="0"/>
              <a:t>Implementation complexity depends on protocol details (GBN vs. SR)</a:t>
            </a:r>
          </a:p>
        </p:txBody>
      </p:sp>
    </p:spTree>
    <p:extLst>
      <p:ext uri="{BB962C8B-B14F-4D97-AF65-F5344CB8AC3E}">
        <p14:creationId xmlns:p14="http://schemas.microsoft.com/office/powerpoint/2010/main" val="672409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(for error detection) </a:t>
            </a:r>
          </a:p>
          <a:p>
            <a:r>
              <a:rPr lang="en-US" dirty="0"/>
              <a:t>Timers (for loss detection) </a:t>
            </a:r>
          </a:p>
          <a:p>
            <a:r>
              <a:rPr lang="en-US" dirty="0"/>
              <a:t>Acknowledgments </a:t>
            </a:r>
          </a:p>
          <a:p>
            <a:pPr lvl="1"/>
            <a:r>
              <a:rPr lang="en-US" dirty="0"/>
              <a:t>Cumulative </a:t>
            </a:r>
          </a:p>
          <a:p>
            <a:pPr lvl="1"/>
            <a:r>
              <a:rPr lang="en-US" dirty="0"/>
              <a:t>Selective</a:t>
            </a:r>
          </a:p>
          <a:p>
            <a:r>
              <a:rPr lang="en-US" dirty="0"/>
              <a:t>Sequence numbers (duplicates, windows)</a:t>
            </a:r>
          </a:p>
          <a:p>
            <a:r>
              <a:rPr lang="en-US" dirty="0"/>
              <a:t>Sliding windows (for efficiency) </a:t>
            </a:r>
          </a:p>
          <a:p>
            <a:r>
              <a:rPr lang="en-US" dirty="0"/>
              <a:t>Reliability protocols use the above to decide when and what to retransmit or acknowledge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4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allows applications to communicate with each other</a:t>
            </a:r>
          </a:p>
          <a:p>
            <a:r>
              <a:rPr lang="en-US" dirty="0"/>
              <a:t>Provides unreliable and reliable mechanisms</a:t>
            </a:r>
          </a:p>
          <a:p>
            <a:r>
              <a:rPr lang="en-US" dirty="0"/>
              <a:t>Possible to build reliable transport over unreliable medium</a:t>
            </a:r>
          </a:p>
          <a:p>
            <a:endParaRPr lang="en-US" dirty="0"/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TCP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&amp; demultiplexing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Multiplexing (Mux)</a:t>
            </a:r>
          </a:p>
          <a:p>
            <a:pPr lvl="1"/>
            <a:r>
              <a:rPr lang="en-US" dirty="0"/>
              <a:t>Gather</a:t>
            </a:r>
            <a:r>
              <a:rPr lang="en-US" altLang="zh-CN" dirty="0"/>
              <a:t>ing</a:t>
            </a:r>
            <a:r>
              <a:rPr lang="en-US" dirty="0"/>
              <a:t> and combining data chunks at the source from different applications and delivering to the network layer</a:t>
            </a:r>
          </a:p>
          <a:p>
            <a:r>
              <a:rPr lang="en-US" dirty="0">
                <a:solidFill>
                  <a:srgbClr val="0000FF"/>
                </a:solidFill>
              </a:rPr>
              <a:t>Demultiplexing (Demux)</a:t>
            </a:r>
          </a:p>
          <a:p>
            <a:pPr lvl="1"/>
            <a:r>
              <a:rPr lang="en-US" dirty="0"/>
              <a:t>Delivering correct data to corresponding sockets from a multiplexed stream</a:t>
            </a:r>
          </a:p>
        </p:txBody>
      </p:sp>
    </p:spTree>
    <p:extLst>
      <p:ext uri="{BB962C8B-B14F-4D97-AF65-F5344CB8AC3E}">
        <p14:creationId xmlns:p14="http://schemas.microsoft.com/office/powerpoint/2010/main" val="142533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Communication between processes</a:t>
            </a:r>
          </a:p>
          <a:p>
            <a:pPr lvl="1"/>
            <a:r>
              <a:rPr lang="en-US" dirty="0"/>
              <a:t>Mux and demux from/to application processes</a:t>
            </a:r>
          </a:p>
          <a:p>
            <a:pPr lvl="1"/>
            <a:r>
              <a:rPr lang="en-US" dirty="0"/>
              <a:t>Implemented using </a:t>
            </a:r>
            <a:r>
              <a:rPr lang="en-US" i="1" dirty="0">
                <a:solidFill>
                  <a:srgbClr val="0000FF"/>
                </a:solidFill>
              </a:rPr>
              <a:t>ports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5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reeform 157">
            <a:extLst>
              <a:ext uri="{FF2B5EF4-FFF2-40B4-BE49-F238E27FC236}">
                <a16:creationId xmlns:a16="http://schemas.microsoft.com/office/drawing/2014/main" id="{511A693F-4BF3-344C-BDC6-28BAA983976E}"/>
              </a:ext>
            </a:extLst>
          </p:cNvPr>
          <p:cNvSpPr>
            <a:spLocks/>
          </p:cNvSpPr>
          <p:nvPr/>
        </p:nvSpPr>
        <p:spPr bwMode="auto">
          <a:xfrm>
            <a:off x="3831323" y="3536808"/>
            <a:ext cx="414338" cy="15621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" name="Text Box 37">
            <a:extLst>
              <a:ext uri="{FF2B5EF4-FFF2-40B4-BE49-F238E27FC236}">
                <a16:creationId xmlns:a16="http://schemas.microsoft.com/office/drawing/2014/main" id="{4EEECEF7-BD4D-FD41-9A84-F2FC20AA2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6496" y="4230943"/>
            <a:ext cx="7216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defTabSz="685800" eaLnBrk="0" hangingPunct="0">
              <a:defRPr/>
            </a:pPr>
            <a:r>
              <a:rPr lang="en-US" sz="1200" b="0">
                <a:solidFill>
                  <a:srgbClr val="000000"/>
                </a:solidFill>
                <a:latin typeface="Arial" charset="0"/>
                <a:cs typeface="+mn-cs"/>
              </a:rPr>
              <a:t>process</a:t>
            </a:r>
          </a:p>
        </p:txBody>
      </p:sp>
      <p:sp>
        <p:nvSpPr>
          <p:cNvPr id="134" name="Text Box 38">
            <a:extLst>
              <a:ext uri="{FF2B5EF4-FFF2-40B4-BE49-F238E27FC236}">
                <a16:creationId xmlns:a16="http://schemas.microsoft.com/office/drawing/2014/main" id="{FC061EBE-026B-F943-BBD5-748F965BF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7156" y="3929715"/>
            <a:ext cx="6174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defTabSz="685800" eaLnBrk="0" hangingPunct="0">
              <a:defRPr/>
            </a:pPr>
            <a:r>
              <a:rPr lang="en-US" sz="1200" b="0" kern="0">
                <a:solidFill>
                  <a:srgbClr val="000000"/>
                </a:solidFill>
                <a:cs typeface="+mn-cs"/>
              </a:rPr>
              <a:t>socket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AFC3DE-B7EF-9945-9B42-A8FE2028B2CF}"/>
              </a:ext>
            </a:extLst>
          </p:cNvPr>
          <p:cNvGrpSpPr/>
          <p:nvPr/>
        </p:nvGrpSpPr>
        <p:grpSpPr>
          <a:xfrm>
            <a:off x="5262456" y="2098533"/>
            <a:ext cx="3627235" cy="1229917"/>
            <a:chOff x="7016607" y="1655043"/>
            <a:chExt cx="4836313" cy="16398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BAE722-1B29-F74D-B90E-AAE0C7FE9C2E}"/>
                </a:ext>
              </a:extLst>
            </p:cNvPr>
            <p:cNvSpPr/>
            <p:nvPr/>
          </p:nvSpPr>
          <p:spPr>
            <a:xfrm>
              <a:off x="7016607" y="1945555"/>
              <a:ext cx="4508220" cy="12516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35" name="Group 177">
              <a:extLst>
                <a:ext uri="{FF2B5EF4-FFF2-40B4-BE49-F238E27FC236}">
                  <a16:creationId xmlns:a16="http://schemas.microsoft.com/office/drawing/2014/main" id="{0626849A-4E21-EE42-AD9A-55F4D52F11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1220" y="1655043"/>
              <a:ext cx="4711700" cy="1639889"/>
              <a:chOff x="2879" y="903"/>
              <a:chExt cx="2968" cy="1033"/>
            </a:xfrm>
          </p:grpSpPr>
          <p:sp>
            <p:nvSpPr>
              <p:cNvPr id="136" name="Rectangle 41">
                <a:extLst>
                  <a:ext uri="{FF2B5EF4-FFF2-40B4-BE49-F238E27FC236}">
                    <a16:creationId xmlns:a16="http://schemas.microsoft.com/office/drawing/2014/main" id="{1C592E58-CF36-1C40-A0FA-08F6B8498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5" y="1148"/>
                <a:ext cx="2892" cy="7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hangingPunct="0">
                  <a:lnSpc>
                    <a:spcPct val="80000"/>
                  </a:lnSpc>
                  <a:defRPr/>
                </a:pPr>
                <a:r>
                  <a:rPr lang="en-US" sz="1800" b="0" kern="0" dirty="0">
                    <a:solidFill>
                      <a:srgbClr val="000000"/>
                    </a:solidFill>
                    <a:latin typeface="Calibri" panose="020F0502020204030204"/>
                    <a:cs typeface="+mn-cs"/>
                  </a:rPr>
                  <a:t>use header info to deliver</a:t>
                </a:r>
              </a:p>
              <a:p>
                <a:pPr defTabSz="685800" eaLnBrk="0" hangingPunct="0">
                  <a:lnSpc>
                    <a:spcPct val="80000"/>
                  </a:lnSpc>
                  <a:defRPr/>
                </a:pPr>
                <a:r>
                  <a:rPr lang="en-US" sz="1800" b="0" kern="0" dirty="0">
                    <a:solidFill>
                      <a:srgbClr val="000000"/>
                    </a:solidFill>
                    <a:latin typeface="Calibri" panose="020F0502020204030204"/>
                    <a:cs typeface="+mn-cs"/>
                  </a:rPr>
                  <a:t>received segments to correct </a:t>
                </a:r>
              </a:p>
              <a:p>
                <a:pPr defTabSz="685800" eaLnBrk="0" hangingPunct="0">
                  <a:lnSpc>
                    <a:spcPct val="80000"/>
                  </a:lnSpc>
                  <a:defRPr/>
                </a:pPr>
                <a:r>
                  <a:rPr lang="en-US" sz="1800" b="0" kern="0" dirty="0">
                    <a:solidFill>
                      <a:srgbClr val="000000"/>
                    </a:solidFill>
                    <a:latin typeface="Calibri" panose="020F0502020204030204"/>
                    <a:cs typeface="+mn-cs"/>
                  </a:rPr>
                  <a:t>socket</a:t>
                </a:r>
              </a:p>
            </p:txBody>
          </p:sp>
          <p:grpSp>
            <p:nvGrpSpPr>
              <p:cNvPr id="137" name="Group 42">
                <a:extLst>
                  <a:ext uri="{FF2B5EF4-FFF2-40B4-BE49-F238E27FC236}">
                    <a16:creationId xmlns:a16="http://schemas.microsoft.com/office/drawing/2014/main" id="{4D9CEE39-3F97-1346-9C27-5F6F930F2A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9" y="903"/>
                <a:ext cx="2593" cy="349"/>
                <a:chOff x="889" y="3594"/>
                <a:chExt cx="2081" cy="349"/>
              </a:xfrm>
            </p:grpSpPr>
            <p:sp>
              <p:nvSpPr>
                <p:cNvPr id="138" name="Rectangle 43">
                  <a:extLst>
                    <a:ext uri="{FF2B5EF4-FFF2-40B4-BE49-F238E27FC236}">
                      <a16:creationId xmlns:a16="http://schemas.microsoft.com/office/drawing/2014/main" id="{8DE7A6B0-1014-184E-9108-23C65807C2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2" y="3732"/>
                  <a:ext cx="1002" cy="2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defTabSz="685800" eaLnBrk="0" hangingPunct="0">
                    <a:defRPr/>
                  </a:pPr>
                  <a:endParaRPr lang="en-US" sz="1350" b="0" kern="0">
                    <a:solidFill>
                      <a:srgbClr val="000000"/>
                    </a:solidFill>
                    <a:latin typeface="Calibri" panose="020F0502020204030204"/>
                    <a:cs typeface="+mn-cs"/>
                  </a:endParaRPr>
                </a:p>
              </p:txBody>
            </p:sp>
            <p:sp>
              <p:nvSpPr>
                <p:cNvPr id="139" name="Text Box 44">
                  <a:extLst>
                    <a:ext uri="{FF2B5EF4-FFF2-40B4-BE49-F238E27FC236}">
                      <a16:creationId xmlns:a16="http://schemas.microsoft.com/office/drawing/2014/main" id="{88457A8D-2DB2-C848-9B52-93F5252D0E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89" y="3594"/>
                  <a:ext cx="2081" cy="34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algn="ctr" defTabSz="685800" eaLnBrk="0" hangingPunct="0">
                    <a:defRPr/>
                  </a:pPr>
                  <a:r>
                    <a:rPr lang="en-US" sz="2100" b="0" i="1" kern="0" dirty="0">
                      <a:solidFill>
                        <a:srgbClr val="CC0000"/>
                      </a:solidFill>
                      <a:latin typeface="Calibri" panose="020F0502020204030204"/>
                      <a:cs typeface="+mn-cs"/>
                    </a:rPr>
                    <a:t>demultiplexing at receiver:</a:t>
                  </a:r>
                </a:p>
              </p:txBody>
            </p:sp>
          </p:grpSp>
        </p:grpSp>
      </p:grpSp>
      <p:grpSp>
        <p:nvGrpSpPr>
          <p:cNvPr id="140" name="Group 57">
            <a:extLst>
              <a:ext uri="{FF2B5EF4-FFF2-40B4-BE49-F238E27FC236}">
                <a16:creationId xmlns:a16="http://schemas.microsoft.com/office/drawing/2014/main" id="{AE84E6CF-C8B6-044E-92D9-9754C3253112}"/>
              </a:ext>
            </a:extLst>
          </p:cNvPr>
          <p:cNvGrpSpPr>
            <a:grpSpLocks/>
          </p:cNvGrpSpPr>
          <p:nvPr/>
        </p:nvGrpSpPr>
        <p:grpSpPr bwMode="auto">
          <a:xfrm>
            <a:off x="7367480" y="3985675"/>
            <a:ext cx="400050" cy="154781"/>
            <a:chOff x="344" y="1846"/>
            <a:chExt cx="336" cy="130"/>
          </a:xfrm>
        </p:grpSpPr>
        <p:sp>
          <p:nvSpPr>
            <p:cNvPr id="141" name="Rectangle 35">
              <a:extLst>
                <a:ext uri="{FF2B5EF4-FFF2-40B4-BE49-F238E27FC236}">
                  <a16:creationId xmlns:a16="http://schemas.microsoft.com/office/drawing/2014/main" id="{7D4B092F-0804-EE4A-94E0-8271C510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42" name="Rectangle 54">
              <a:extLst>
                <a:ext uri="{FF2B5EF4-FFF2-40B4-BE49-F238E27FC236}">
                  <a16:creationId xmlns:a16="http://schemas.microsoft.com/office/drawing/2014/main" id="{8FBA6612-C2CB-7A4A-BDE1-C5A9430DF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43" name="Rectangle 55">
              <a:extLst>
                <a:ext uri="{FF2B5EF4-FFF2-40B4-BE49-F238E27FC236}">
                  <a16:creationId xmlns:a16="http://schemas.microsoft.com/office/drawing/2014/main" id="{CB6C4329-1870-6D47-94B8-AB8D08DC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44" name="Rectangle 56">
              <a:extLst>
                <a:ext uri="{FF2B5EF4-FFF2-40B4-BE49-F238E27FC236}">
                  <a16:creationId xmlns:a16="http://schemas.microsoft.com/office/drawing/2014/main" id="{7506EAD6-B400-9A41-8C08-BA0829851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sp>
        <p:nvSpPr>
          <p:cNvPr id="145" name="Rectangle 23">
            <a:extLst>
              <a:ext uri="{FF2B5EF4-FFF2-40B4-BE49-F238E27FC236}">
                <a16:creationId xmlns:a16="http://schemas.microsoft.com/office/drawing/2014/main" id="{F1314FFD-BA11-A042-BA84-1061E372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089" y="3574908"/>
            <a:ext cx="1122760" cy="14859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46" name="Rectangle 24">
            <a:extLst>
              <a:ext uri="{FF2B5EF4-FFF2-40B4-BE49-F238E27FC236}">
                <a16:creationId xmlns:a16="http://schemas.microsoft.com/office/drawing/2014/main" id="{89D8A59C-E128-B74A-B94F-06FAC9DB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5895" y="3615390"/>
            <a:ext cx="1104900" cy="14847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 kern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47" name="Line 25">
            <a:extLst>
              <a:ext uri="{FF2B5EF4-FFF2-40B4-BE49-F238E27FC236}">
                <a16:creationId xmlns:a16="http://schemas.microsoft.com/office/drawing/2014/main" id="{B922FB1F-8B1A-1843-A740-29E910EB3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0657" y="4192843"/>
            <a:ext cx="1095375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BE3B5056-5F96-5946-AEC3-17140DB1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4236" y="4179745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transport</a:t>
            </a:r>
          </a:p>
        </p:txBody>
      </p:sp>
      <p:sp>
        <p:nvSpPr>
          <p:cNvPr id="149" name="Line 27">
            <a:extLst>
              <a:ext uri="{FF2B5EF4-FFF2-40B4-BE49-F238E27FC236}">
                <a16:creationId xmlns:a16="http://schemas.microsoft.com/office/drawing/2014/main" id="{FF1A214D-FBCE-7342-8332-F3FA9C577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1849" y="4430968"/>
            <a:ext cx="109299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975D136A-FEFB-9E40-BA33-B33E91228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855" y="3590386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application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50D62C6A-4C80-854F-A4B8-723E99A5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9474" y="4858402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physical</a:t>
            </a:r>
          </a:p>
        </p:txBody>
      </p:sp>
      <p:sp>
        <p:nvSpPr>
          <p:cNvPr id="152" name="Text Box 26">
            <a:extLst>
              <a:ext uri="{FF2B5EF4-FFF2-40B4-BE49-F238E27FC236}">
                <a16:creationId xmlns:a16="http://schemas.microsoft.com/office/drawing/2014/main" id="{A79D3A45-C33B-7046-9088-A02FAACCA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9474" y="4644089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link</a:t>
            </a:r>
          </a:p>
        </p:txBody>
      </p:sp>
      <p:sp>
        <p:nvSpPr>
          <p:cNvPr id="153" name="Text Box 26">
            <a:extLst>
              <a:ext uri="{FF2B5EF4-FFF2-40B4-BE49-F238E27FC236}">
                <a16:creationId xmlns:a16="http://schemas.microsoft.com/office/drawing/2014/main" id="{F3520259-D4C5-3340-8000-3B8C746A7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9474" y="4420252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network</a:t>
            </a:r>
          </a:p>
        </p:txBody>
      </p:sp>
      <p:sp>
        <p:nvSpPr>
          <p:cNvPr id="154" name="Oval 120">
            <a:extLst>
              <a:ext uri="{FF2B5EF4-FFF2-40B4-BE49-F238E27FC236}">
                <a16:creationId xmlns:a16="http://schemas.microsoft.com/office/drawing/2014/main" id="{A77294DB-DD97-F741-82FD-F8B94839A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539" y="3871374"/>
            <a:ext cx="448866" cy="228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r>
              <a:rPr lang="en-US" sz="1350" b="0" kern="0">
                <a:solidFill>
                  <a:srgbClr val="000000"/>
                </a:solidFill>
                <a:latin typeface="Calibri" panose="020F0502020204030204"/>
                <a:cs typeface="+mn-cs"/>
              </a:rPr>
              <a:t>P2</a:t>
            </a:r>
          </a:p>
        </p:txBody>
      </p:sp>
      <p:sp>
        <p:nvSpPr>
          <p:cNvPr id="155" name="Line 27">
            <a:extLst>
              <a:ext uri="{FF2B5EF4-FFF2-40B4-BE49-F238E27FC236}">
                <a16:creationId xmlns:a16="http://schemas.microsoft.com/office/drawing/2014/main" id="{E1326351-38D1-A440-A7B8-5079367D5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9467" y="4664330"/>
            <a:ext cx="109299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6" name="Line 27">
            <a:extLst>
              <a:ext uri="{FF2B5EF4-FFF2-40B4-BE49-F238E27FC236}">
                <a16:creationId xmlns:a16="http://schemas.microsoft.com/office/drawing/2014/main" id="{891B0B5D-A14D-1A40-B291-CC1A04A09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7086" y="4888168"/>
            <a:ext cx="109299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7" name="Oval 128">
            <a:extLst>
              <a:ext uri="{FF2B5EF4-FFF2-40B4-BE49-F238E27FC236}">
                <a16:creationId xmlns:a16="http://schemas.microsoft.com/office/drawing/2014/main" id="{AAD00A20-9526-2F4E-9C87-C3B249C8E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901" y="3871374"/>
            <a:ext cx="448866" cy="228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r>
              <a:rPr lang="en-US" sz="1350" b="0" kern="0">
                <a:solidFill>
                  <a:srgbClr val="000000"/>
                </a:solidFill>
                <a:latin typeface="Calibri" panose="020F0502020204030204"/>
                <a:cs typeface="+mn-cs"/>
              </a:rPr>
              <a:t>P1</a:t>
            </a:r>
          </a:p>
        </p:txBody>
      </p:sp>
      <p:grpSp>
        <p:nvGrpSpPr>
          <p:cNvPr id="158" name="Group 134">
            <a:extLst>
              <a:ext uri="{FF2B5EF4-FFF2-40B4-BE49-F238E27FC236}">
                <a16:creationId xmlns:a16="http://schemas.microsoft.com/office/drawing/2014/main" id="{015BC705-D8E3-EA41-A198-6A8DDB031BE2}"/>
              </a:ext>
            </a:extLst>
          </p:cNvPr>
          <p:cNvGrpSpPr>
            <a:grpSpLocks/>
          </p:cNvGrpSpPr>
          <p:nvPr/>
        </p:nvGrpSpPr>
        <p:grpSpPr bwMode="auto">
          <a:xfrm>
            <a:off x="4851688" y="4140455"/>
            <a:ext cx="309563" cy="119063"/>
            <a:chOff x="1383" y="2620"/>
            <a:chExt cx="260" cy="100"/>
          </a:xfrm>
        </p:grpSpPr>
        <p:sp>
          <p:nvSpPr>
            <p:cNvPr id="159" name="Rectangle 130">
              <a:extLst>
                <a:ext uri="{FF2B5EF4-FFF2-40B4-BE49-F238E27FC236}">
                  <a16:creationId xmlns:a16="http://schemas.microsoft.com/office/drawing/2014/main" id="{617E09BE-67A7-E846-8718-4C5F4E894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0" name="Rectangle 131">
              <a:extLst>
                <a:ext uri="{FF2B5EF4-FFF2-40B4-BE49-F238E27FC236}">
                  <a16:creationId xmlns:a16="http://schemas.microsoft.com/office/drawing/2014/main" id="{DAEC0345-B8B5-6942-9E07-837C51C1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1" name="Rectangle 132">
              <a:extLst>
                <a:ext uri="{FF2B5EF4-FFF2-40B4-BE49-F238E27FC236}">
                  <a16:creationId xmlns:a16="http://schemas.microsoft.com/office/drawing/2014/main" id="{CBC575E8-9188-C944-A373-1BE60CED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2" name="Rectangle 133">
              <a:extLst>
                <a:ext uri="{FF2B5EF4-FFF2-40B4-BE49-F238E27FC236}">
                  <a16:creationId xmlns:a16="http://schemas.microsoft.com/office/drawing/2014/main" id="{5CBAC889-4624-214B-8DD0-1C5D2121C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grpSp>
        <p:nvGrpSpPr>
          <p:cNvPr id="163" name="Group 135">
            <a:extLst>
              <a:ext uri="{FF2B5EF4-FFF2-40B4-BE49-F238E27FC236}">
                <a16:creationId xmlns:a16="http://schemas.microsoft.com/office/drawing/2014/main" id="{E0C06B10-B8DE-5649-9DA7-1C38410338CA}"/>
              </a:ext>
            </a:extLst>
          </p:cNvPr>
          <p:cNvGrpSpPr>
            <a:grpSpLocks/>
          </p:cNvGrpSpPr>
          <p:nvPr/>
        </p:nvGrpSpPr>
        <p:grpSpPr bwMode="auto">
          <a:xfrm>
            <a:off x="4325432" y="4134502"/>
            <a:ext cx="309563" cy="119063"/>
            <a:chOff x="1383" y="2620"/>
            <a:chExt cx="260" cy="100"/>
          </a:xfrm>
        </p:grpSpPr>
        <p:sp>
          <p:nvSpPr>
            <p:cNvPr id="164" name="Rectangle 136">
              <a:extLst>
                <a:ext uri="{FF2B5EF4-FFF2-40B4-BE49-F238E27FC236}">
                  <a16:creationId xmlns:a16="http://schemas.microsoft.com/office/drawing/2014/main" id="{90DDD937-6604-0E4A-BC22-D30869333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5" name="Rectangle 137">
              <a:extLst>
                <a:ext uri="{FF2B5EF4-FFF2-40B4-BE49-F238E27FC236}">
                  <a16:creationId xmlns:a16="http://schemas.microsoft.com/office/drawing/2014/main" id="{12ACDF7C-B3D8-9B4A-BD4A-D8CF4A028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6" name="Rectangle 138">
              <a:extLst>
                <a:ext uri="{FF2B5EF4-FFF2-40B4-BE49-F238E27FC236}">
                  <a16:creationId xmlns:a16="http://schemas.microsoft.com/office/drawing/2014/main" id="{BBABF61C-A52E-5440-86D9-57F0C4530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67" name="Rectangle 139">
              <a:extLst>
                <a:ext uri="{FF2B5EF4-FFF2-40B4-BE49-F238E27FC236}">
                  <a16:creationId xmlns:a16="http://schemas.microsoft.com/office/drawing/2014/main" id="{32461327-4600-6E4F-AB44-FD06E8C35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sp>
        <p:nvSpPr>
          <p:cNvPr id="170" name="Rectangle 23">
            <a:extLst>
              <a:ext uri="{FF2B5EF4-FFF2-40B4-BE49-F238E27FC236}">
                <a16:creationId xmlns:a16="http://schemas.microsoft.com/office/drawing/2014/main" id="{18A5F7E9-E597-8A49-8FBA-5EBCB6131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730" y="3852324"/>
            <a:ext cx="972740" cy="14859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1" name="Rectangle 24">
            <a:extLst>
              <a:ext uri="{FF2B5EF4-FFF2-40B4-BE49-F238E27FC236}">
                <a16:creationId xmlns:a16="http://schemas.microsoft.com/office/drawing/2014/main" id="{5DFFE03C-FB1C-D742-84E9-52CBDDB98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155" y="3892805"/>
            <a:ext cx="954881" cy="1484709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 kern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2" name="Line 25">
            <a:extLst>
              <a:ext uri="{FF2B5EF4-FFF2-40B4-BE49-F238E27FC236}">
                <a16:creationId xmlns:a16="http://schemas.microsoft.com/office/drawing/2014/main" id="{5AD7BC14-F444-E745-8910-70D580A77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7298" y="4463115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Text Box 26">
            <a:extLst>
              <a:ext uri="{FF2B5EF4-FFF2-40B4-BE49-F238E27FC236}">
                <a16:creationId xmlns:a16="http://schemas.microsoft.com/office/drawing/2014/main" id="{1058B2AB-1EA8-1A46-9E03-D8FFDD9E5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151" y="4450018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transport</a:t>
            </a:r>
          </a:p>
        </p:txBody>
      </p:sp>
      <p:sp>
        <p:nvSpPr>
          <p:cNvPr id="174" name="Line 27">
            <a:extLst>
              <a:ext uri="{FF2B5EF4-FFF2-40B4-BE49-F238E27FC236}">
                <a16:creationId xmlns:a16="http://schemas.microsoft.com/office/drawing/2014/main" id="{3A83CA24-DF84-F740-B870-F5C298378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3251" y="4703621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28">
            <a:extLst>
              <a:ext uri="{FF2B5EF4-FFF2-40B4-BE49-F238E27FC236}">
                <a16:creationId xmlns:a16="http://schemas.microsoft.com/office/drawing/2014/main" id="{1D5846CF-9A4C-784A-A5A4-98F8F1486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2536" y="4935793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9">
            <a:extLst>
              <a:ext uri="{FF2B5EF4-FFF2-40B4-BE49-F238E27FC236}">
                <a16:creationId xmlns:a16="http://schemas.microsoft.com/office/drawing/2014/main" id="{987AF988-33D7-A644-9737-1635D99E9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2536" y="5150106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Text Box 26">
            <a:extLst>
              <a:ext uri="{FF2B5EF4-FFF2-40B4-BE49-F238E27FC236}">
                <a16:creationId xmlns:a16="http://schemas.microsoft.com/office/drawing/2014/main" id="{DC53D19A-63B2-7141-9008-9BC3F678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1345" y="3885661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application</a:t>
            </a:r>
          </a:p>
        </p:txBody>
      </p:sp>
      <p:sp>
        <p:nvSpPr>
          <p:cNvPr id="178" name="Text Box 26">
            <a:extLst>
              <a:ext uri="{FF2B5EF4-FFF2-40B4-BE49-F238E27FC236}">
                <a16:creationId xmlns:a16="http://schemas.microsoft.com/office/drawing/2014/main" id="{668FFB30-2FA6-AE41-99EF-4D74E37F3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008" y="5128674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physical</a:t>
            </a:r>
          </a:p>
        </p:txBody>
      </p:sp>
      <p:sp>
        <p:nvSpPr>
          <p:cNvPr id="179" name="Text Box 26">
            <a:extLst>
              <a:ext uri="{FF2B5EF4-FFF2-40B4-BE49-F238E27FC236}">
                <a16:creationId xmlns:a16="http://schemas.microsoft.com/office/drawing/2014/main" id="{9646084A-4EA0-5345-8A3E-91D347535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2295" y="4914361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link</a:t>
            </a:r>
          </a:p>
        </p:txBody>
      </p:sp>
      <p:sp>
        <p:nvSpPr>
          <p:cNvPr id="180" name="Text Box 26">
            <a:extLst>
              <a:ext uri="{FF2B5EF4-FFF2-40B4-BE49-F238E27FC236}">
                <a16:creationId xmlns:a16="http://schemas.microsoft.com/office/drawing/2014/main" id="{9FDE009F-BD4C-6B4C-A66D-690533C0F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151" y="4692905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network</a:t>
            </a:r>
          </a:p>
        </p:txBody>
      </p:sp>
      <p:sp>
        <p:nvSpPr>
          <p:cNvPr id="181" name="Oval 101">
            <a:extLst>
              <a:ext uri="{FF2B5EF4-FFF2-40B4-BE49-F238E27FC236}">
                <a16:creationId xmlns:a16="http://schemas.microsoft.com/office/drawing/2014/main" id="{092F802C-72A1-EE41-9CEB-72883AD3F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568" y="4141646"/>
            <a:ext cx="448865" cy="228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r>
              <a:rPr lang="en-US" sz="1350" b="0" kern="0">
                <a:solidFill>
                  <a:srgbClr val="000000"/>
                </a:solidFill>
                <a:latin typeface="Calibri" panose="020F0502020204030204"/>
                <a:cs typeface="+mn-cs"/>
              </a:rPr>
              <a:t>P4</a:t>
            </a:r>
          </a:p>
        </p:txBody>
      </p: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6874561" y="3876136"/>
            <a:ext cx="435769" cy="152876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2232313" y="3891614"/>
            <a:ext cx="414338" cy="15621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Rectangle 23">
            <a:extLst>
              <a:ext uri="{FF2B5EF4-FFF2-40B4-BE49-F238E27FC236}">
                <a16:creationId xmlns:a16="http://schemas.microsoft.com/office/drawing/2014/main" id="{AC94A5E0-4794-4246-825A-61CE4127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989" y="3858277"/>
            <a:ext cx="972741" cy="14859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5" name="Rectangle 24">
            <a:extLst>
              <a:ext uri="{FF2B5EF4-FFF2-40B4-BE49-F238E27FC236}">
                <a16:creationId xmlns:a16="http://schemas.microsoft.com/office/drawing/2014/main" id="{6F8DDC46-C4B7-DF4E-8AF5-C602B6EAA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414" y="3898758"/>
            <a:ext cx="954881" cy="148471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hangingPunct="0">
              <a:defRPr/>
            </a:pPr>
            <a:endParaRPr lang="en-US" altLang="en-US" sz="1800" b="0" kern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6" name="Line 25">
            <a:extLst>
              <a:ext uri="{FF2B5EF4-FFF2-40B4-BE49-F238E27FC236}">
                <a16:creationId xmlns:a16="http://schemas.microsoft.com/office/drawing/2014/main" id="{DBA82451-A905-D646-87C3-445C7FB42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8557" y="4469068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26">
            <a:extLst>
              <a:ext uri="{FF2B5EF4-FFF2-40B4-BE49-F238E27FC236}">
                <a16:creationId xmlns:a16="http://schemas.microsoft.com/office/drawing/2014/main" id="{20A57016-2D36-9945-9BC2-7F8B32341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411" y="4455970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transport</a:t>
            </a:r>
          </a:p>
        </p:txBody>
      </p:sp>
      <p:sp>
        <p:nvSpPr>
          <p:cNvPr id="188" name="Line 27">
            <a:extLst>
              <a:ext uri="{FF2B5EF4-FFF2-40B4-BE49-F238E27FC236}">
                <a16:creationId xmlns:a16="http://schemas.microsoft.com/office/drawing/2014/main" id="{C4DE758D-2140-4D46-8462-D030054EF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4511" y="4709575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Line 28">
            <a:extLst>
              <a:ext uri="{FF2B5EF4-FFF2-40B4-BE49-F238E27FC236}">
                <a16:creationId xmlns:a16="http://schemas.microsoft.com/office/drawing/2014/main" id="{54E984A7-4546-6E49-B9F8-528EAF4E1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3795" y="4941746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Line 29">
            <a:extLst>
              <a:ext uri="{FF2B5EF4-FFF2-40B4-BE49-F238E27FC236}">
                <a16:creationId xmlns:a16="http://schemas.microsoft.com/office/drawing/2014/main" id="{85DE9E64-476F-6F4E-8BFA-3205F1E59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3795" y="5156059"/>
            <a:ext cx="947738" cy="23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26">
            <a:extLst>
              <a:ext uri="{FF2B5EF4-FFF2-40B4-BE49-F238E27FC236}">
                <a16:creationId xmlns:a16="http://schemas.microsoft.com/office/drawing/2014/main" id="{A1B9282E-64F8-1442-8F95-7A9813CE8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605" y="3891614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application</a:t>
            </a:r>
          </a:p>
        </p:txBody>
      </p:sp>
      <p:sp>
        <p:nvSpPr>
          <p:cNvPr id="192" name="Text Box 26">
            <a:extLst>
              <a:ext uri="{FF2B5EF4-FFF2-40B4-BE49-F238E27FC236}">
                <a16:creationId xmlns:a16="http://schemas.microsoft.com/office/drawing/2014/main" id="{83782313-46E0-BE46-BEED-BDC4F6A04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267" y="5134627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physical</a:t>
            </a:r>
          </a:p>
        </p:txBody>
      </p:sp>
      <p:sp>
        <p:nvSpPr>
          <p:cNvPr id="193" name="Text Box 26">
            <a:extLst>
              <a:ext uri="{FF2B5EF4-FFF2-40B4-BE49-F238E27FC236}">
                <a16:creationId xmlns:a16="http://schemas.microsoft.com/office/drawing/2014/main" id="{E3A71501-A89A-D249-84FB-20D98047A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55" y="4920314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link</a:t>
            </a:r>
          </a:p>
        </p:txBody>
      </p:sp>
      <p:sp>
        <p:nvSpPr>
          <p:cNvPr id="194" name="Text Box 26">
            <a:extLst>
              <a:ext uri="{FF2B5EF4-FFF2-40B4-BE49-F238E27FC236}">
                <a16:creationId xmlns:a16="http://schemas.microsoft.com/office/drawing/2014/main" id="{6C7F0039-C145-9D4F-92E4-1AF9B0406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411" y="4698858"/>
            <a:ext cx="988219" cy="2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hangingPunct="0">
              <a:lnSpc>
                <a:spcPct val="110000"/>
              </a:lnSpc>
              <a:defRPr/>
            </a:pPr>
            <a:r>
              <a:rPr lang="en-US" altLang="en-US" sz="1050" b="0" kern="0">
                <a:solidFill>
                  <a:srgbClr val="000000"/>
                </a:solidFill>
                <a:cs typeface="+mn-cs"/>
              </a:rPr>
              <a:t>network</a:t>
            </a:r>
          </a:p>
        </p:txBody>
      </p:sp>
      <p:sp>
        <p:nvSpPr>
          <p:cNvPr id="195" name="Oval 23">
            <a:extLst>
              <a:ext uri="{FF2B5EF4-FFF2-40B4-BE49-F238E27FC236}">
                <a16:creationId xmlns:a16="http://schemas.microsoft.com/office/drawing/2014/main" id="{34D7692A-81D8-4D48-8FE7-F92A1F474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826" y="4147599"/>
            <a:ext cx="448866" cy="228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r>
              <a:rPr lang="en-US" sz="1350" b="0" kern="0">
                <a:solidFill>
                  <a:srgbClr val="000000"/>
                </a:solidFill>
                <a:latin typeface="Calibri" panose="020F0502020204030204"/>
                <a:cs typeface="+mn-cs"/>
              </a:rPr>
              <a:t>P3</a:t>
            </a:r>
          </a:p>
        </p:txBody>
      </p:sp>
      <p:grpSp>
        <p:nvGrpSpPr>
          <p:cNvPr id="196" name="Group 149">
            <a:extLst>
              <a:ext uri="{FF2B5EF4-FFF2-40B4-BE49-F238E27FC236}">
                <a16:creationId xmlns:a16="http://schemas.microsoft.com/office/drawing/2014/main" id="{21881EDC-E749-4F46-8C1C-B44DD21BA9AD}"/>
              </a:ext>
            </a:extLst>
          </p:cNvPr>
          <p:cNvGrpSpPr>
            <a:grpSpLocks/>
          </p:cNvGrpSpPr>
          <p:nvPr/>
        </p:nvGrpSpPr>
        <p:grpSpPr bwMode="auto">
          <a:xfrm>
            <a:off x="2971692" y="4401202"/>
            <a:ext cx="309563" cy="119063"/>
            <a:chOff x="1287" y="2524"/>
            <a:chExt cx="260" cy="100"/>
          </a:xfrm>
        </p:grpSpPr>
        <p:sp>
          <p:nvSpPr>
            <p:cNvPr id="197" name="Rectangle 73">
              <a:extLst>
                <a:ext uri="{FF2B5EF4-FFF2-40B4-BE49-F238E27FC236}">
                  <a16:creationId xmlns:a16="http://schemas.microsoft.com/office/drawing/2014/main" id="{F3D0248D-63A0-3447-AD45-C92BA38B9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98" name="Rectangle 74">
              <a:extLst>
                <a:ext uri="{FF2B5EF4-FFF2-40B4-BE49-F238E27FC236}">
                  <a16:creationId xmlns:a16="http://schemas.microsoft.com/office/drawing/2014/main" id="{A8C44BD4-B473-EA48-B1D2-4212120DE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199" name="Rectangle 75">
              <a:extLst>
                <a:ext uri="{FF2B5EF4-FFF2-40B4-BE49-F238E27FC236}">
                  <a16:creationId xmlns:a16="http://schemas.microsoft.com/office/drawing/2014/main" id="{08B6F9A7-9AD7-B040-B431-D7898B467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00" name="Rectangle 129">
              <a:extLst>
                <a:ext uri="{FF2B5EF4-FFF2-40B4-BE49-F238E27FC236}">
                  <a16:creationId xmlns:a16="http://schemas.microsoft.com/office/drawing/2014/main" id="{310C322C-F672-7946-BD16-DA4CE50EE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grpSp>
        <p:nvGrpSpPr>
          <p:cNvPr id="201" name="Group 150">
            <a:extLst>
              <a:ext uri="{FF2B5EF4-FFF2-40B4-BE49-F238E27FC236}">
                <a16:creationId xmlns:a16="http://schemas.microsoft.com/office/drawing/2014/main" id="{C5660C67-80CE-084B-8B8D-F5CCCDA73638}"/>
              </a:ext>
            </a:extLst>
          </p:cNvPr>
          <p:cNvGrpSpPr>
            <a:grpSpLocks/>
          </p:cNvGrpSpPr>
          <p:nvPr/>
        </p:nvGrpSpPr>
        <p:grpSpPr bwMode="auto">
          <a:xfrm>
            <a:off x="6226861" y="4400011"/>
            <a:ext cx="309563" cy="119063"/>
            <a:chOff x="1287" y="2524"/>
            <a:chExt cx="260" cy="100"/>
          </a:xfrm>
        </p:grpSpPr>
        <p:sp>
          <p:nvSpPr>
            <p:cNvPr id="202" name="Rectangle 151">
              <a:extLst>
                <a:ext uri="{FF2B5EF4-FFF2-40B4-BE49-F238E27FC236}">
                  <a16:creationId xmlns:a16="http://schemas.microsoft.com/office/drawing/2014/main" id="{E39443DC-01F4-7A42-BC3B-BD48B1952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03" name="Rectangle 152">
              <a:extLst>
                <a:ext uri="{FF2B5EF4-FFF2-40B4-BE49-F238E27FC236}">
                  <a16:creationId xmlns:a16="http://schemas.microsoft.com/office/drawing/2014/main" id="{810BA023-C5B8-434B-9FF4-507BAFBB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04" name="Rectangle 153">
              <a:extLst>
                <a:ext uri="{FF2B5EF4-FFF2-40B4-BE49-F238E27FC236}">
                  <a16:creationId xmlns:a16="http://schemas.microsoft.com/office/drawing/2014/main" id="{48739CB2-AA1C-8B4E-8D0B-CFBBB2A4F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05" name="Rectangle 154">
              <a:extLst>
                <a:ext uri="{FF2B5EF4-FFF2-40B4-BE49-F238E27FC236}">
                  <a16:creationId xmlns:a16="http://schemas.microsoft.com/office/drawing/2014/main" id="{435BB581-5D52-C345-BA75-358EC9A43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sp>
        <p:nvSpPr>
          <p:cNvPr id="206" name="Freeform 146">
            <a:extLst>
              <a:ext uri="{FF2B5EF4-FFF2-40B4-BE49-F238E27FC236}">
                <a16:creationId xmlns:a16="http://schemas.microsoft.com/office/drawing/2014/main" id="{8EB20ED3-9276-204C-BA00-A485E0531DD2}"/>
              </a:ext>
            </a:extLst>
          </p:cNvPr>
          <p:cNvSpPr>
            <a:spLocks/>
          </p:cNvSpPr>
          <p:nvPr/>
        </p:nvSpPr>
        <p:spPr bwMode="auto">
          <a:xfrm>
            <a:off x="4762393" y="4176174"/>
            <a:ext cx="1629965" cy="1491853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685800" eaLnBrk="0" hangingPunct="0">
              <a:defRPr/>
            </a:pPr>
            <a:endParaRPr lang="en-US" sz="1200" b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7" name="Freeform 147">
            <a:extLst>
              <a:ext uri="{FF2B5EF4-FFF2-40B4-BE49-F238E27FC236}">
                <a16:creationId xmlns:a16="http://schemas.microsoft.com/office/drawing/2014/main" id="{911482D4-C931-F64A-A760-F208DA9E7FB6}"/>
              </a:ext>
            </a:extLst>
          </p:cNvPr>
          <p:cNvSpPr>
            <a:spLocks/>
          </p:cNvSpPr>
          <p:nvPr/>
        </p:nvSpPr>
        <p:spPr bwMode="auto">
          <a:xfrm>
            <a:off x="4851689" y="4199987"/>
            <a:ext cx="1488281" cy="1407319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685800" eaLnBrk="0" hangingPunct="0">
              <a:defRPr/>
            </a:pPr>
            <a:endParaRPr lang="en-US" sz="1200" b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8" name="Oval 36">
            <a:extLst>
              <a:ext uri="{FF2B5EF4-FFF2-40B4-BE49-F238E27FC236}">
                <a16:creationId xmlns:a16="http://schemas.microsoft.com/office/drawing/2014/main" id="{6C459D77-5631-504A-9CB0-A48BD9C61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764" y="4259518"/>
            <a:ext cx="448866" cy="228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hangingPunct="0">
              <a:defRPr/>
            </a:pPr>
            <a:endParaRPr lang="en-US" sz="1200" b="0" kern="0">
              <a:solidFill>
                <a:srgbClr val="000000"/>
              </a:solidFill>
              <a:latin typeface="Comic Sans MS" charset="0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45698" y="4354748"/>
            <a:ext cx="416499" cy="53633"/>
            <a:chOff x="1420065" y="5012608"/>
            <a:chExt cx="555332" cy="71510"/>
          </a:xfrm>
        </p:grpSpPr>
        <p:sp>
          <p:nvSpPr>
            <p:cNvPr id="210" name="Oval 166">
              <a:extLst>
                <a:ext uri="{FF2B5EF4-FFF2-40B4-BE49-F238E27FC236}">
                  <a16:creationId xmlns:a16="http://schemas.microsoft.com/office/drawing/2014/main" id="{ADD1825C-C7DB-6844-A3DF-BCF2BA1F0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065" y="5012608"/>
              <a:ext cx="196850" cy="6985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11" name="Oval 167">
              <a:extLst>
                <a:ext uri="{FF2B5EF4-FFF2-40B4-BE49-F238E27FC236}">
                  <a16:creationId xmlns:a16="http://schemas.microsoft.com/office/drawing/2014/main" id="{0600B33C-3B3C-0646-85DB-B042B7A87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547" y="5014268"/>
              <a:ext cx="196850" cy="6985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sp>
        <p:nvSpPr>
          <p:cNvPr id="212" name="Freeform 168">
            <a:extLst>
              <a:ext uri="{FF2B5EF4-FFF2-40B4-BE49-F238E27FC236}">
                <a16:creationId xmlns:a16="http://schemas.microsoft.com/office/drawing/2014/main" id="{202E5E96-F7A0-1448-90F0-6A79F4073978}"/>
              </a:ext>
            </a:extLst>
          </p:cNvPr>
          <p:cNvSpPr>
            <a:spLocks/>
          </p:cNvSpPr>
          <p:nvPr/>
        </p:nvSpPr>
        <p:spPr bwMode="auto">
          <a:xfrm>
            <a:off x="3983723" y="3314162"/>
            <a:ext cx="516731" cy="1076325"/>
          </a:xfrm>
          <a:custGeom>
            <a:avLst/>
            <a:gdLst>
              <a:gd name="T0" fmla="*/ 434 w 434"/>
              <a:gd name="T1" fmla="*/ 904 h 904"/>
              <a:gd name="T2" fmla="*/ 2 w 434"/>
              <a:gd name="T3" fmla="*/ 902 h 904"/>
              <a:gd name="T4" fmla="*/ 0 w 434"/>
              <a:gd name="T5" fmla="*/ 0 h 9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4" h="904">
                <a:moveTo>
                  <a:pt x="434" y="904"/>
                </a:moveTo>
                <a:lnTo>
                  <a:pt x="2" y="902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685800" eaLnBrk="0" hangingPunct="0">
              <a:defRPr/>
            </a:pPr>
            <a:endParaRPr lang="en-US" sz="1200" b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13" name="Group 172">
            <a:extLst>
              <a:ext uri="{FF2B5EF4-FFF2-40B4-BE49-F238E27FC236}">
                <a16:creationId xmlns:a16="http://schemas.microsoft.com/office/drawing/2014/main" id="{A2D29F5F-484F-7547-9B9A-8974E37BD10F}"/>
              </a:ext>
            </a:extLst>
          </p:cNvPr>
          <p:cNvGrpSpPr>
            <a:grpSpLocks/>
          </p:cNvGrpSpPr>
          <p:nvPr/>
        </p:nvGrpSpPr>
        <p:grpSpPr bwMode="auto">
          <a:xfrm>
            <a:off x="4658807" y="3286777"/>
            <a:ext cx="785813" cy="1081088"/>
            <a:chOff x="2432" y="1758"/>
            <a:chExt cx="660" cy="908"/>
          </a:xfrm>
        </p:grpSpPr>
        <p:sp>
          <p:nvSpPr>
            <p:cNvPr id="214" name="Oval 170">
              <a:extLst>
                <a:ext uri="{FF2B5EF4-FFF2-40B4-BE49-F238E27FC236}">
                  <a16:creationId xmlns:a16="http://schemas.microsoft.com/office/drawing/2014/main" id="{E03C7F13-7247-C24D-85C2-723A1405F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15" name="Freeform 171">
              <a:extLst>
                <a:ext uri="{FF2B5EF4-FFF2-40B4-BE49-F238E27FC236}">
                  <a16:creationId xmlns:a16="http://schemas.microsoft.com/office/drawing/2014/main" id="{9BC6BA8A-16A3-F446-97F4-767748284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defTabSz="685800" eaLnBrk="0" hangingPunct="0">
                <a:defRPr/>
              </a:pPr>
              <a:endParaRPr lang="en-US" sz="1200" b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6" name="Group 179">
            <a:extLst>
              <a:ext uri="{FF2B5EF4-FFF2-40B4-BE49-F238E27FC236}">
                <a16:creationId xmlns:a16="http://schemas.microsoft.com/office/drawing/2014/main" id="{D0DD382B-DAC3-2346-B02D-B07D99212014}"/>
              </a:ext>
            </a:extLst>
          </p:cNvPr>
          <p:cNvGrpSpPr>
            <a:grpSpLocks/>
          </p:cNvGrpSpPr>
          <p:nvPr/>
        </p:nvGrpSpPr>
        <p:grpSpPr bwMode="auto">
          <a:xfrm>
            <a:off x="1883461" y="5023900"/>
            <a:ext cx="600075" cy="621506"/>
            <a:chOff x="-44" y="1473"/>
            <a:chExt cx="981" cy="1105"/>
          </a:xfrm>
        </p:grpSpPr>
        <p:pic>
          <p:nvPicPr>
            <p:cNvPr id="217" name="Picture 180" descr="desktop_computer_stylized_medium">
              <a:extLst>
                <a:ext uri="{FF2B5EF4-FFF2-40B4-BE49-F238E27FC236}">
                  <a16:creationId xmlns:a16="http://schemas.microsoft.com/office/drawing/2014/main" id="{DED124CB-DBF2-BA4A-A3F5-D0D2EE27E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" name="Freeform 181">
              <a:extLst>
                <a:ext uri="{FF2B5EF4-FFF2-40B4-BE49-F238E27FC236}">
                  <a16:creationId xmlns:a16="http://schemas.microsoft.com/office/drawing/2014/main" id="{45C70753-F80F-0E44-A5BE-EA6A01030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9" name="Group 182">
            <a:extLst>
              <a:ext uri="{FF2B5EF4-FFF2-40B4-BE49-F238E27FC236}">
                <a16:creationId xmlns:a16="http://schemas.microsoft.com/office/drawing/2014/main" id="{8C1F52F1-3DCD-D94D-B922-F8CEBAB5F0B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19830" y="4959606"/>
            <a:ext cx="591740" cy="586978"/>
            <a:chOff x="-44" y="1473"/>
            <a:chExt cx="981" cy="1105"/>
          </a:xfrm>
        </p:grpSpPr>
        <p:pic>
          <p:nvPicPr>
            <p:cNvPr id="220" name="Picture 183" descr="desktop_computer_stylized_medium">
              <a:extLst>
                <a:ext uri="{FF2B5EF4-FFF2-40B4-BE49-F238E27FC236}">
                  <a16:creationId xmlns:a16="http://schemas.microsoft.com/office/drawing/2014/main" id="{E6083DB7-3B07-6F40-9810-0033E2E06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1" name="Freeform 184">
              <a:extLst>
                <a:ext uri="{FF2B5EF4-FFF2-40B4-BE49-F238E27FC236}">
                  <a16:creationId xmlns:a16="http://schemas.microsoft.com/office/drawing/2014/main" id="{28CB0DC7-F192-5840-BCC3-B9D6621060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3812274" y="4648852"/>
            <a:ext cx="269081" cy="528638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hangingPunct="0">
                  <a:defRPr/>
                </a:pPr>
                <a:endParaRPr lang="en-US" sz="1200" b="0" kern="0">
                  <a:solidFill>
                    <a:srgbClr val="000000"/>
                  </a:solidFill>
                  <a:latin typeface="Tahoma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>
                <a:defRPr/>
              </a:pPr>
              <a:endParaRPr lang="en-US" sz="1350" b="0" kern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hangingPunct="0">
                <a:defRPr/>
              </a:pPr>
              <a:endParaRPr lang="en-US" sz="1200" b="0" kern="0">
                <a:solidFill>
                  <a:srgbClr val="000000"/>
                </a:solidFill>
                <a:latin typeface="Tahoma" charset="0"/>
                <a:cs typeface="+mn-cs"/>
              </a:endParaRPr>
            </a:p>
          </p:txBody>
        </p:sp>
      </p:grpSp>
      <p:grpSp>
        <p:nvGrpSpPr>
          <p:cNvPr id="255" name="Group 176">
            <a:extLst>
              <a:ext uri="{FF2B5EF4-FFF2-40B4-BE49-F238E27FC236}">
                <a16:creationId xmlns:a16="http://schemas.microsoft.com/office/drawing/2014/main" id="{A688A9DA-2CE4-9245-B0CF-12C3AB6DA03D}"/>
              </a:ext>
            </a:extLst>
          </p:cNvPr>
          <p:cNvGrpSpPr>
            <a:grpSpLocks/>
          </p:cNvGrpSpPr>
          <p:nvPr/>
        </p:nvGrpSpPr>
        <p:grpSpPr bwMode="auto">
          <a:xfrm>
            <a:off x="887316" y="2029501"/>
            <a:ext cx="3619524" cy="1289741"/>
            <a:chOff x="5" y="727"/>
            <a:chExt cx="2460" cy="1047"/>
          </a:xfrm>
        </p:grpSpPr>
        <p:sp>
          <p:nvSpPr>
            <p:cNvPr id="256" name="Text Box 45">
              <a:extLst>
                <a:ext uri="{FF2B5EF4-FFF2-40B4-BE49-F238E27FC236}">
                  <a16:creationId xmlns:a16="http://schemas.microsoft.com/office/drawing/2014/main" id="{08227C49-D6DA-834A-88D1-4F61E7C3A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" y="1101"/>
              <a:ext cx="2332" cy="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defTabSz="685800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handle data from multiple</a:t>
              </a:r>
            </a:p>
            <a:p>
              <a:pPr defTabSz="685800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sockets, add transport header (later used for demultiplexing)</a:t>
              </a:r>
            </a:p>
          </p:txBody>
        </p:sp>
        <p:sp>
          <p:nvSpPr>
            <p:cNvPr id="257" name="Rectangle 46">
              <a:extLst>
                <a:ext uri="{FF2B5EF4-FFF2-40B4-BE49-F238E27FC236}">
                  <a16:creationId xmlns:a16="http://schemas.microsoft.com/office/drawing/2014/main" id="{3B2C1C25-63A3-9D42-A34A-56DE5B3AC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901"/>
              <a:ext cx="2298" cy="873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b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  <p:grpSp>
          <p:nvGrpSpPr>
            <p:cNvPr id="258" name="Group 47">
              <a:extLst>
                <a:ext uri="{FF2B5EF4-FFF2-40B4-BE49-F238E27FC236}">
                  <a16:creationId xmlns:a16="http://schemas.microsoft.com/office/drawing/2014/main" id="{9141C6D7-5B52-C14E-B286-0BE1FAEACC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" y="727"/>
              <a:ext cx="1854" cy="375"/>
              <a:chOff x="869" y="3567"/>
              <a:chExt cx="1780" cy="375"/>
            </a:xfrm>
          </p:grpSpPr>
          <p:sp>
            <p:nvSpPr>
              <p:cNvPr id="259" name="Rectangle 48">
                <a:extLst>
                  <a:ext uri="{FF2B5EF4-FFF2-40B4-BE49-F238E27FC236}">
                    <a16:creationId xmlns:a16="http://schemas.microsoft.com/office/drawing/2014/main" id="{9B8AF1CA-3C6F-F243-9464-0DF4CA71C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500" b="0">
                  <a:solidFill>
                    <a:prstClr val="black"/>
                  </a:solidFill>
                  <a:latin typeface="Calibri" panose="020F0502020204030204"/>
                  <a:cs typeface="+mn-cs"/>
                </a:endParaRPr>
              </a:p>
            </p:txBody>
          </p:sp>
          <p:sp>
            <p:nvSpPr>
              <p:cNvPr id="260" name="Text Box 49">
                <a:extLst>
                  <a:ext uri="{FF2B5EF4-FFF2-40B4-BE49-F238E27FC236}">
                    <a16:creationId xmlns:a16="http://schemas.microsoft.com/office/drawing/2014/main" id="{70A5AF43-DDA0-2A40-9B92-B39F358268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9" y="3567"/>
                <a:ext cx="1780" cy="3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100" b="0" i="1" dirty="0">
                    <a:solidFill>
                      <a:srgbClr val="CC0000"/>
                    </a:solidFill>
                    <a:latin typeface="Calibri" panose="020F0502020204030204"/>
                    <a:cs typeface="+mn-cs"/>
                  </a:rPr>
                  <a:t>multiplexing at sender:</a:t>
                </a:r>
              </a:p>
            </p:txBody>
          </p:sp>
        </p:grpSp>
      </p:grpSp>
      <p:sp>
        <p:nvSpPr>
          <p:cNvPr id="169" name="Freeform 142">
            <a:extLst>
              <a:ext uri="{FF2B5EF4-FFF2-40B4-BE49-F238E27FC236}">
                <a16:creationId xmlns:a16="http://schemas.microsoft.com/office/drawing/2014/main" id="{9633E13F-8D02-CA4B-A3EB-E64D4EB42802}"/>
              </a:ext>
            </a:extLst>
          </p:cNvPr>
          <p:cNvSpPr>
            <a:spLocks/>
          </p:cNvSpPr>
          <p:nvPr/>
        </p:nvSpPr>
        <p:spPr bwMode="auto">
          <a:xfrm>
            <a:off x="3149095" y="4201177"/>
            <a:ext cx="1471613" cy="1422797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685800" eaLnBrk="0" hangingPunct="0">
              <a:defRPr/>
            </a:pPr>
            <a:endParaRPr lang="en-US" sz="1200" b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Freeform 141">
            <a:extLst>
              <a:ext uri="{FF2B5EF4-FFF2-40B4-BE49-F238E27FC236}">
                <a16:creationId xmlns:a16="http://schemas.microsoft.com/office/drawing/2014/main" id="{68E70704-F4BA-164C-AD06-3859E25D67E2}"/>
              </a:ext>
            </a:extLst>
          </p:cNvPr>
          <p:cNvSpPr>
            <a:spLocks/>
          </p:cNvSpPr>
          <p:nvPr/>
        </p:nvSpPr>
        <p:spPr bwMode="auto">
          <a:xfrm>
            <a:off x="3101470" y="4182127"/>
            <a:ext cx="1620441" cy="1491854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685800" eaLnBrk="0" hangingPunct="0">
              <a:defRPr/>
            </a:pPr>
            <a:endParaRPr lang="en-US" sz="1200" b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38205" y="4098566"/>
            <a:ext cx="2811727" cy="86160"/>
            <a:chOff x="4450940" y="4321755"/>
            <a:chExt cx="3748969" cy="114880"/>
          </a:xfrm>
        </p:grpSpPr>
        <p:sp>
          <p:nvSpPr>
            <p:cNvPr id="6" name="Left-Right Arrow 5"/>
            <p:cNvSpPr/>
            <p:nvPr/>
          </p:nvSpPr>
          <p:spPr>
            <a:xfrm rot="20821812">
              <a:off x="4450940" y="4321755"/>
              <a:ext cx="1216152" cy="99004"/>
            </a:xfrm>
            <a:prstGeom prst="leftRightArrow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b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1" name="Left-Right Arrow 260"/>
            <p:cNvSpPr/>
            <p:nvPr/>
          </p:nvSpPr>
          <p:spPr>
            <a:xfrm rot="778188" flipV="1">
              <a:off x="6983757" y="4337631"/>
              <a:ext cx="1216152" cy="99004"/>
            </a:xfrm>
            <a:prstGeom prst="leftRightArrow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b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63" name="Rectangle 2">
            <a:extLst>
              <a:ext uri="{FF2B5EF4-FFF2-40B4-BE49-F238E27FC236}">
                <a16:creationId xmlns:a16="http://schemas.microsoft.com/office/drawing/2014/main" id="{77CB1095-C67C-ED49-A4C9-306E02230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en-US" altLang="zh-CN" dirty="0"/>
              <a:t>Multiplex/demultiplexing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0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7" grpId="0" animBg="1"/>
      <p:bldP spid="212" grpId="0" animBg="1"/>
      <p:bldP spid="212" grpId="1" animBg="1"/>
      <p:bldP spid="169" grpId="0" animBg="1"/>
      <p:bldP spid="1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>
                <a:solidFill>
                  <a:srgbClr val="0000FF"/>
                </a:solidFill>
              </a:rPr>
              <a:t>Provide common end-to-end services for app layer [optional]</a:t>
            </a:r>
          </a:p>
          <a:p>
            <a:pPr lvl="1"/>
            <a:r>
              <a:rPr lang="en-US" dirty="0"/>
              <a:t>Reliable, in-order data delivery</a:t>
            </a:r>
          </a:p>
          <a:p>
            <a:pPr lvl="1"/>
            <a:r>
              <a:rPr lang="en-US" dirty="0"/>
              <a:t>Well-paced data delivery</a:t>
            </a:r>
          </a:p>
          <a:p>
            <a:pPr lvl="2"/>
            <a:r>
              <a:rPr lang="en-US" dirty="0"/>
              <a:t>Too fast may overwhelm the network</a:t>
            </a:r>
          </a:p>
          <a:p>
            <a:pPr lvl="2"/>
            <a:r>
              <a:rPr lang="en-US" dirty="0"/>
              <a:t>Too slow is not efficient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5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>
                <a:solidFill>
                  <a:srgbClr val="0000FF"/>
                </a:solidFill>
              </a:rPr>
              <a:t>TCP and UDP are the common transport protocols</a:t>
            </a:r>
          </a:p>
          <a:p>
            <a:pPr lvl="1"/>
            <a:r>
              <a:rPr lang="en-US" dirty="0"/>
              <a:t>Also SCTP, MPTCP, SST, RDP, DCCP, …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36777"/>
      </p:ext>
    </p:extLst>
  </p:cSld>
  <p:clrMapOvr>
    <a:masterClrMapping/>
  </p:clrMapOvr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CSCI4430</Template>
  <TotalTime>1490453366</TotalTime>
  <Pages>7</Pages>
  <Words>2154</Words>
  <Application>Microsoft Macintosh PowerPoint</Application>
  <PresentationFormat>On-screen Show (4:3)</PresentationFormat>
  <Paragraphs>478</Paragraphs>
  <Slides>47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Arial</vt:lpstr>
      <vt:lpstr>Arial Black</vt:lpstr>
      <vt:lpstr>Calibri</vt:lpstr>
      <vt:lpstr>Comic Sans MS</vt:lpstr>
      <vt:lpstr>Courier New</vt:lpstr>
      <vt:lpstr>Gill Sans</vt:lpstr>
      <vt:lpstr>Helvetica Neue</vt:lpstr>
      <vt:lpstr>Monotype Sorts</vt:lpstr>
      <vt:lpstr>Tahoma</vt:lpstr>
      <vt:lpstr>Times New Roman</vt:lpstr>
      <vt:lpstr>Wingdings</vt:lpstr>
      <vt:lpstr>CSCI4430</vt:lpstr>
      <vt:lpstr>CSCI4430 Computer Networks  Lecture 6: Transport Layer – Basics</vt:lpstr>
      <vt:lpstr>Agenda</vt:lpstr>
      <vt:lpstr>Transport layer</vt:lpstr>
      <vt:lpstr>Why a transport layer? </vt:lpstr>
      <vt:lpstr>Multiplexing &amp; demultiplexing</vt:lpstr>
      <vt:lpstr>Role of the transport layer</vt:lpstr>
      <vt:lpstr>Multiplex/demultiplexing</vt:lpstr>
      <vt:lpstr>Role of the transport layer</vt:lpstr>
      <vt:lpstr>Role of the transport layer</vt:lpstr>
      <vt:lpstr>Role of the transport layer</vt:lpstr>
      <vt:lpstr>Role of the transport layer</vt:lpstr>
      <vt:lpstr>Applications and sockets</vt:lpstr>
      <vt:lpstr>Ports</vt:lpstr>
      <vt:lpstr>UDP: User Datagram Protocol </vt:lpstr>
      <vt:lpstr>UDP (cont’d)</vt:lpstr>
      <vt:lpstr>Why a transport layer? </vt:lpstr>
      <vt:lpstr>Reliable transport</vt:lpstr>
      <vt:lpstr>Reliable transport</vt:lpstr>
      <vt:lpstr>Dealing with packet corruption</vt:lpstr>
      <vt:lpstr>Dealing with packet corruption </vt:lpstr>
      <vt:lpstr>Dealing with packet loss</vt:lpstr>
      <vt:lpstr>Dealing with packet loss (of ack)</vt:lpstr>
      <vt:lpstr>Dealing with delay</vt:lpstr>
      <vt:lpstr>Components of a solution</vt:lpstr>
      <vt:lpstr>Designing a reliable transport</vt:lpstr>
      <vt:lpstr>A Solution: “Stop and Wait”</vt:lpstr>
      <vt:lpstr>Stop &amp; Wait is inefficient </vt:lpstr>
      <vt:lpstr>Orders of magnitude</vt:lpstr>
      <vt:lpstr>Three design decisions</vt:lpstr>
      <vt:lpstr>Sliding window</vt:lpstr>
      <vt:lpstr>Sliding window</vt:lpstr>
      <vt:lpstr>Throughput of sliding window</vt:lpstr>
      <vt:lpstr>Acknowledgements w/ sliding window</vt:lpstr>
      <vt:lpstr>Cumulative acknowledgements</vt:lpstr>
      <vt:lpstr>Cumulative acknowledgements (cont’d)</vt:lpstr>
      <vt:lpstr>Acknowledgements w/ sliding window</vt:lpstr>
      <vt:lpstr>Sliding window protocols</vt:lpstr>
      <vt:lpstr>Go-Back-N (GBN)</vt:lpstr>
      <vt:lpstr>Sliding window with GBN</vt:lpstr>
      <vt:lpstr>GBN example w/o errors</vt:lpstr>
      <vt:lpstr>GBN example with errors</vt:lpstr>
      <vt:lpstr>Selective Repeat (SR)</vt:lpstr>
      <vt:lpstr>SR example with errors</vt:lpstr>
      <vt:lpstr>GBN vs. Selective Repeat</vt:lpstr>
      <vt:lpstr>Observations</vt:lpstr>
      <vt:lpstr>Components of a solution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1344</cp:revision>
  <cp:lastPrinted>1999-09-08T17:25:07Z</cp:lastPrinted>
  <dcterms:created xsi:type="dcterms:W3CDTF">2014-01-14T18:15:50Z</dcterms:created>
  <dcterms:modified xsi:type="dcterms:W3CDTF">2022-02-07T12:02:14Z</dcterms:modified>
  <cp:category/>
</cp:coreProperties>
</file>