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81" r:id="rId5"/>
    <p:sldId id="275" r:id="rId6"/>
    <p:sldId id="277" r:id="rId7"/>
    <p:sldId id="278" r:id="rId8"/>
    <p:sldId id="279" r:id="rId9"/>
    <p:sldId id="280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5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5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8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r>
              <a:rPr lang="en-US" altLang="zh-CN" b="1" dirty="0"/>
              <a:t>(3)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9D3873-AA04-874B-B397-5A5F5770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6"/>
            <a:ext cx="10515600" cy="128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Suppose the window size = 5 for both sides. Show the positions of windows for the sender and receiver at time = t (no ack has been received). </a:t>
            </a:r>
            <a:endParaRPr lang="zh-CN" altLang="zh-CN" sz="1800" dirty="0">
              <a:latin typeface="Arial" panose="020B0604020202020204" pitchFamily="34" charset="0"/>
            </a:endParaRPr>
          </a:p>
          <a:p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5A2C6B-CEF7-F14E-AB39-42B5EEA4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985463"/>
            <a:ext cx="4406900" cy="3563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2AA018-DE40-ED4D-AF0E-38D0AC15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2" y="3351027"/>
            <a:ext cx="4359729" cy="18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651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Sun, 2</a:t>
            </a:r>
            <a:r>
              <a:rPr lang="en-US" altLang="zh-CN" sz="3200" dirty="0">
                <a:solidFill>
                  <a:srgbClr val="FF0000"/>
                </a:solidFill>
              </a:rPr>
              <a:t>7</a:t>
            </a:r>
            <a:r>
              <a:rPr lang="en-US" sz="3200" dirty="0">
                <a:solidFill>
                  <a:srgbClr val="FF0000"/>
                </a:solidFill>
              </a:rPr>
              <a:t>th </a:t>
            </a:r>
            <a:r>
              <a:rPr lang="en-US" altLang="zh-CN" sz="3200" dirty="0">
                <a:solidFill>
                  <a:srgbClr val="FF0000"/>
                </a:solidFill>
              </a:rPr>
              <a:t>Feb</a:t>
            </a:r>
            <a:r>
              <a:rPr lang="en-US" sz="3200" dirty="0">
                <a:solidFill>
                  <a:srgbClr val="FF0000"/>
                </a:solidFill>
              </a:rPr>
              <a:t>. 11:59:59 p.m.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84CE60-32E9-A04D-9F48-033E43846BE3}"/>
              </a:ext>
            </a:extLst>
          </p:cNvPr>
          <p:cNvSpPr txBox="1"/>
          <p:nvPr/>
        </p:nvSpPr>
        <p:spPr>
          <a:xfrm>
            <a:off x="1746250" y="3124200"/>
            <a:ext cx="836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/>
              <a:t>Start</a:t>
            </a:r>
            <a:r>
              <a:rPr kumimoji="1" lang="zh-CN" altLang="en-US" sz="7200" dirty="0"/>
              <a:t> </a:t>
            </a:r>
            <a:r>
              <a:rPr kumimoji="1" lang="en-US" altLang="zh-CN" sz="7200" dirty="0"/>
              <a:t>early!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  <a:r>
              <a:rPr lang="zh-CN" altLang="en-US" b="1" dirty="0"/>
              <a:t> </a:t>
            </a:r>
            <a:r>
              <a:rPr lang="en-US" altLang="zh-CN" b="1" dirty="0"/>
              <a:t>HTTP</a:t>
            </a:r>
            <a:r>
              <a:rPr lang="zh-CN" altLang="en-US" b="1" dirty="0"/>
              <a:t> </a:t>
            </a:r>
            <a:r>
              <a:rPr lang="en-US" altLang="zh-CN" b="1" dirty="0"/>
              <a:t>Streaming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427"/>
            <a:ext cx="10515600" cy="2705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a simple HTTP streaming model.</a:t>
            </a:r>
            <a:b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</a:br>
            <a:endParaRPr lang="en-US" altLang="zh-CN" sz="2400" dirty="0">
              <a:latin typeface="Arial" panose="020B0604020202020204" pitchFamily="34" charset="0"/>
              <a:ea typeface="GillSans" panose="020B0502020104020203" pitchFamily="34" charset="-79"/>
            </a:endParaRPr>
          </a:p>
          <a:p>
            <a:r>
              <a:rPr lang="en-US" altLang="zh-CN" dirty="0"/>
              <a:t>𝑄 is the number of bits that must be buffered before the client application begins playout. </a:t>
            </a:r>
          </a:p>
          <a:p>
            <a:r>
              <a:rPr lang="en-US" altLang="zh-CN" dirty="0"/>
              <a:t>𝑟 is the video consumption rate.</a:t>
            </a:r>
          </a:p>
          <a:p>
            <a:r>
              <a:rPr lang="en-US" altLang="zh-CN" dirty="0"/>
              <a:t>𝑥 is the bits sending rate whenever the client buffer is not full. </a:t>
            </a:r>
            <a:endParaRPr lang="en-US" altLang="zh-CN" sz="1600" dirty="0"/>
          </a:p>
          <a:p>
            <a:r>
              <a:rPr lang="en-US" altLang="zh-CN" dirty="0"/>
              <a:t>Also assume that 𝑥 &lt; 𝑟.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188F2A-4142-E048-B3A0-3DF53FF7B70D}"/>
              </a:ext>
            </a:extLst>
          </p:cNvPr>
          <p:cNvSpPr txBox="1"/>
          <p:nvPr/>
        </p:nvSpPr>
        <p:spPr>
          <a:xfrm>
            <a:off x="838200" y="4279900"/>
            <a:ext cx="46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Describe the behavior of the video output: </a:t>
            </a:r>
            <a:endParaRPr lang="en-US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72AB98-FEB9-BA41-8381-4271E43F2E34}"/>
              </a:ext>
            </a:extLst>
          </p:cNvPr>
          <p:cNvSpPr txBox="1"/>
          <p:nvPr/>
        </p:nvSpPr>
        <p:spPr>
          <a:xfrm>
            <a:off x="6819900" y="42799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Alternate between playout and freeze.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38030-1D1E-CF4A-9FDD-9412F3530063}"/>
              </a:ext>
            </a:extLst>
          </p:cNvPr>
          <p:cNvSpPr txBox="1"/>
          <p:nvPr/>
        </p:nvSpPr>
        <p:spPr>
          <a:xfrm>
            <a:off x="838200" y="4762500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Suppose the buffer starts out empty.</a:t>
            </a:r>
            <a:br>
              <a:rPr lang="en-US" altLang="zh-CN" dirty="0"/>
            </a:br>
            <a:r>
              <a:rPr lang="en-US" altLang="zh-CN" dirty="0"/>
              <a:t>How long will it be before the video can begin playout? 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B35A7D-7F6C-5C4E-9335-E3093D9733E1}"/>
              </a:ext>
            </a:extLst>
          </p:cNvPr>
          <p:cNvSpPr txBox="1"/>
          <p:nvPr/>
        </p:nvSpPr>
        <p:spPr>
          <a:xfrm>
            <a:off x="7073900" y="492623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 x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B54859-C4C5-4C47-8230-F46B40AE7E03}"/>
              </a:ext>
            </a:extLst>
          </p:cNvPr>
          <p:cNvSpPr txBox="1"/>
          <p:nvPr/>
        </p:nvSpPr>
        <p:spPr>
          <a:xfrm>
            <a:off x="838200" y="5685830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the current buffer size is z (&gt; 𝑄). </a:t>
            </a:r>
          </a:p>
          <a:p>
            <a:r>
              <a:rPr lang="en-US" altLang="zh-CN" dirty="0"/>
              <a:t>How long will the playout last? </a:t>
            </a:r>
            <a:endParaRPr lang="en-US" altLang="zh-CN" dirty="0">
              <a:effectLst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FBB748-AF96-874D-B006-463A31C7CADD}"/>
              </a:ext>
            </a:extLst>
          </p:cNvPr>
          <p:cNvSpPr txBox="1"/>
          <p:nvPr/>
        </p:nvSpPr>
        <p:spPr>
          <a:xfrm>
            <a:off x="7073900" y="572016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Z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(r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x)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Selective</a:t>
            </a:r>
            <a:r>
              <a:rPr lang="zh-CN" altLang="en-US" b="1" dirty="0"/>
              <a:t> </a:t>
            </a:r>
            <a:r>
              <a:rPr lang="en-US" altLang="zh-CN" b="1" dirty="0"/>
              <a:t>Repeat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6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With the Selective Repeat (SR) protocol, Is it possible for the sender to receive an ACK for a packet that falls outside of its current window? Why? </a:t>
            </a:r>
            <a:endParaRPr lang="zh-CN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0B901-E06C-8A4E-AC29-A071B187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0F9E6F-19B4-0E41-9935-CA70A145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796577"/>
            <a:ext cx="6769100" cy="35226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A879B5-D847-A94C-98A1-55818E2B540F}"/>
              </a:ext>
            </a:extLst>
          </p:cNvPr>
          <p:cNvSpPr txBox="1"/>
          <p:nvPr/>
        </p:nvSpPr>
        <p:spPr>
          <a:xfrm>
            <a:off x="1193800" y="2796577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True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3</a:t>
            </a:r>
            <a:r>
              <a:rPr lang="zh-CN" altLang="en-US" b="1" dirty="0"/>
              <a:t> </a:t>
            </a:r>
            <a:r>
              <a:rPr lang="en-US" altLang="zh-CN" b="1" dirty="0"/>
              <a:t>Go-Back-N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W</a:t>
            </a:r>
            <a:r>
              <a:rPr lang="en-US" altLang="zh-CN" dirty="0"/>
              <a:t>ith the Go-Back-N (GBN) protocol, Is it possible for the sender to receive an ACK for a packet that falls outside of its current window? Why? </a:t>
            </a:r>
            <a:endParaRPr lang="en-US" altLang="zh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307341"/>
            <a:ext cx="9260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Same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reason</a:t>
            </a:r>
            <a:endParaRPr lang="en-H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4</a:t>
            </a:r>
            <a:r>
              <a:rPr lang="zh-CN" altLang="en-US" b="1" dirty="0"/>
              <a:t> </a:t>
            </a:r>
            <a:r>
              <a:rPr lang="en-US" altLang="zh-CN" b="1" dirty="0"/>
              <a:t>(N)ACK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0711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a reliable data transfer protocol that uses only negative acknowledgments (NACK). Suppose the sender sends data only</a:t>
            </a: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b="1" dirty="0">
                <a:latin typeface="Arial" panose="020B0604020202020204" pitchFamily="34" charset="0"/>
                <a:ea typeface="GillSans" panose="020B0502020104020203" pitchFamily="34" charset="-79"/>
              </a:rPr>
              <a:t>infrequently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Would a NACK-only protocol be preferable to a protocol that uses ACKs? Why? </a:t>
            </a:r>
            <a:endParaRPr lang="zh-CN" altLang="zh-CN" sz="1600" dirty="0">
              <a:latin typeface="Arial" panose="020B0604020202020204" pitchFamily="34" charset="0"/>
            </a:endParaRPr>
          </a:p>
          <a:p>
            <a:r>
              <a:rPr lang="en-US" altLang="zh-CN" dirty="0"/>
              <a:t>ACK: send ACK upon packet arrival </a:t>
            </a:r>
            <a:endParaRPr lang="en-US" altLang="zh-CN" sz="2400" dirty="0"/>
          </a:p>
          <a:p>
            <a:r>
              <a:rPr lang="en-US" altLang="zh-CN" dirty="0"/>
              <a:t>NACK: send NACK upon packet loss 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F45C83-B996-874C-9934-BB323100CCA8}"/>
              </a:ext>
            </a:extLst>
          </p:cNvPr>
          <p:cNvSpPr txBox="1"/>
          <p:nvPr/>
        </p:nvSpPr>
        <p:spPr>
          <a:xfrm>
            <a:off x="838200" y="4488497"/>
            <a:ext cx="1007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No. In a NAK only protocol, the loss of packet x is only detected by the receiver when packet x+1 is received. If there is a long delay between the transmission of x and the transmission of x+1, then it will be a long time until x can be recovered, under a NAK only protocol </a:t>
            </a:r>
            <a:endParaRPr lang="zh-CN" altLang="zh-CN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7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5</a:t>
            </a:r>
            <a:r>
              <a:rPr lang="zh-CN" altLang="en-US" b="1" dirty="0"/>
              <a:t> </a:t>
            </a:r>
            <a:r>
              <a:rPr lang="en-US" altLang="zh-CN" b="1" dirty="0"/>
              <a:t>(N)ACK</a:t>
            </a:r>
            <a:endParaRPr lang="en-US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EDC20-98DD-BA46-AF7A-3056F37B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251777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Now suppose the sender has a lot of data to send and the end-to-end connection experiences few losses. In this second case, would a NACK-only protocol be preferable to a protocol that uses ACKs? Why? (Assuming ACK/NACK is never lost) </a:t>
            </a:r>
            <a:endParaRPr lang="en-US" altLang="zh-CN" sz="2400" dirty="0">
              <a:latin typeface="Arial" panose="020B0604020202020204" pitchFamily="34" charset="0"/>
              <a:ea typeface="GillSans" panose="020B0502020104020203" pitchFamily="34" charset="-79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ACK: send ACK upon packet arrival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NACK: send NACK upon packet loss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6F908B-914F-004A-9D1F-3306C8569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8103B9-27EC-3348-9F0B-6171CD320AA2}"/>
              </a:ext>
            </a:extLst>
          </p:cNvPr>
          <p:cNvSpPr txBox="1"/>
          <p:nvPr/>
        </p:nvSpPr>
        <p:spPr>
          <a:xfrm>
            <a:off x="838200" y="4579937"/>
            <a:ext cx="918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Yes. If data is being sent often, then recovery under a NAKonly scheme could happen quickly. Moreover, if errors are infrequent, then NAKs are only occasionally sent (when needed). </a:t>
            </a:r>
            <a:endParaRPr lang="zh-CN" altLang="zh-CN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6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r>
              <a:rPr lang="en-US" altLang="zh-CN" b="1" dirty="0"/>
              <a:t>(1)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Does this figure indicate that GBN is being used, SR is being used, or there is not enough information to tell? </a:t>
            </a:r>
            <a:endParaRPr lang="en-US" altLang="zh-CN" sz="2400" dirty="0">
              <a:latin typeface="Arial" panose="020B0604020202020204" pitchFamily="34" charset="0"/>
              <a:ea typeface="GillSans" panose="020B0502020104020203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6451600" y="3154659"/>
            <a:ext cx="3860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There is not enough information to tell, since both GBN and SR will individually ACK each of the first two messages as they are received correctly. </a:t>
            </a:r>
            <a:endParaRPr lang="en-US" altLang="zh-CN" sz="280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CC79F-796B-5F4C-9F76-33E56F4C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997200"/>
            <a:ext cx="3848100" cy="29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7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r>
              <a:rPr lang="en-US" altLang="zh-CN" b="1" dirty="0"/>
              <a:t>(2)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6324600" y="2959543"/>
            <a:ext cx="396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This must be the SR protocol since pkt3 is </a:t>
            </a:r>
            <a:r>
              <a:rPr lang="en-US" altLang="zh-CN" sz="2000" b="1" dirty="0" err="1">
                <a:solidFill>
                  <a:srgbClr val="FF0000"/>
                </a:solidFill>
              </a:rPr>
              <a:t>acked</a:t>
            </a:r>
            <a:r>
              <a:rPr lang="en-US" altLang="zh-CN" sz="2000" b="1" dirty="0">
                <a:solidFill>
                  <a:srgbClr val="FF0000"/>
                </a:solidFill>
              </a:rPr>
              <a:t> even though pkt2 was lost. GBN will discard pkt3 if pkt2 was dropped.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D33A9-F459-464D-A210-139AE146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5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Does this figure indicate that GBN is being used, SR is being used, or there is not enough information to tell? 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EFD80E-1B4E-4546-B536-9CB84609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959543"/>
            <a:ext cx="4089400" cy="33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598</Words>
  <Application>Microsoft Macintosh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GillSans</vt:lpstr>
      <vt:lpstr>Office Theme</vt:lpstr>
      <vt:lpstr>CSCI 4430 - Spring 22</vt:lpstr>
      <vt:lpstr>Assignment 2 </vt:lpstr>
      <vt:lpstr>Exercise - Q1 HTTP Streaming</vt:lpstr>
      <vt:lpstr>Exercise – Q2 Selective Repeat</vt:lpstr>
      <vt:lpstr>Exercise – Q3 Go-Back-N</vt:lpstr>
      <vt:lpstr>Exercise – Q4 (N)ACK</vt:lpstr>
      <vt:lpstr>Exercise – Q5 (N)ACK</vt:lpstr>
      <vt:lpstr>Exercise – Q6 Sliding Window Protocols (1)</vt:lpstr>
      <vt:lpstr>Exercise – Q7 Sliding Window Protocols (2)</vt:lpstr>
      <vt:lpstr>Exercise – Q8 Sliding Window Protocols (3) 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ZHANG, Jingze</cp:lastModifiedBy>
  <cp:revision>165</cp:revision>
  <dcterms:created xsi:type="dcterms:W3CDTF">2022-01-09T08:27:06Z</dcterms:created>
  <dcterms:modified xsi:type="dcterms:W3CDTF">2022-02-16T08:32:04Z</dcterms:modified>
</cp:coreProperties>
</file>