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1196" r:id="rId3"/>
    <p:sldId id="1097" r:id="rId4"/>
    <p:sldId id="1100" r:id="rId5"/>
    <p:sldId id="1098" r:id="rId6"/>
    <p:sldId id="1099" r:id="rId7"/>
    <p:sldId id="1160" r:id="rId8"/>
    <p:sldId id="1197" r:id="rId9"/>
    <p:sldId id="1198" r:id="rId10"/>
    <p:sldId id="1199" r:id="rId11"/>
    <p:sldId id="1200" r:id="rId12"/>
    <p:sldId id="1201" r:id="rId13"/>
    <p:sldId id="1165" r:id="rId14"/>
    <p:sldId id="1127" r:id="rId15"/>
    <p:sldId id="1126" r:id="rId16"/>
    <p:sldId id="1128" r:id="rId17"/>
    <p:sldId id="1129" r:id="rId18"/>
    <p:sldId id="1130" r:id="rId19"/>
    <p:sldId id="1131" r:id="rId20"/>
    <p:sldId id="1132" r:id="rId21"/>
    <p:sldId id="1133" r:id="rId22"/>
    <p:sldId id="11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7D3AA-8300-9049-A69D-2D2E45D1295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18E1-8930-5E42-88C4-7AD4EC0B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292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7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39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72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8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8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AE39-8A0C-B24C-BAD1-9E890A8C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3DE8-E37D-C843-8E93-CDBFD2A1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BB6-32D2-B443-A821-892C818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2BB0-C445-C343-8B6F-8AFE01C1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8872-755A-9444-9F7D-CB9C671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2F27-40BB-AE45-B10F-EB8A7ABE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0444D-CEDA-1642-816A-B2C3BE66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AF10-F5C5-F54B-8E4E-D482F56F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1736-7AAA-474C-8E9B-9013576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E549-E8B7-B64F-939A-0B1B280A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D703D-9125-314F-8D95-458DD1E5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9FFA-69AE-6F43-9436-74AA880F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027F-EACB-0C46-8C5A-EB8245D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9680-A97B-024A-A24C-27DC047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3479-1DA9-2E40-A788-391C5EFD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C3E-7A69-3145-9F28-B5EC7F0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68EE-4EDB-6C41-941C-1AB31B5E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693F-B3A7-0043-9B51-CC67DDDE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D657-1A11-3C4D-BBC5-505D3BEB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8877-E73B-EE45-80AE-3B9520D6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6D5-D070-AF4C-B076-4875B34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D2B5-BBE3-8744-B35B-836CFD7D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DAA4-4E2F-8144-A98A-703E310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C8C-1225-3740-881A-5F729970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2B5-D0B3-C447-BA0E-00A138E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F04-381C-FE4C-B707-16D4520D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576D-BD8D-BC49-9D81-C48D4D805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9345-22E4-104E-9FB3-4065B570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3955-BE2F-3146-9780-64C8BCC9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9901D-CBC3-0C48-9C30-CBD5DDEB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C7B5-B259-DD47-9C52-BEC77A5C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74E-D320-9547-ABB0-6BFFA828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B336-813B-2B41-8AC0-9DE19F04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D3DB-B71E-B34A-9788-86EBF3F8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83FF2-D49B-D145-8BAE-91998DC4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E15FB-5AD4-C242-AAFE-3FFD33B3A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5DFD7-FFC9-F14D-88D1-CD28E8F0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C0517-0212-4544-8749-E45A8809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4137C-7AD6-A846-B895-5DC058A7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0F31-24C0-3F41-8551-CA66BB8B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A9012-091E-6F44-8FF9-318E5F86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68A3-0E11-944D-8DDA-A4EDD197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3592B-8637-9640-9666-103536BB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76EED-1FAC-D242-9B03-73268370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1C6F0-85F0-9F48-A038-2347977A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4B27-78C7-4E47-8531-2FDA50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1967-49F4-1E4D-B4F1-CD4FC830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331B-057E-4941-8245-AA79C797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25C6B-13C7-9540-A3D2-166BCDB6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F000-4789-5344-850E-AEEA1AD6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099A-0369-8A49-886A-C2364929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679B-4472-B84B-96DA-E86A8C1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044-2D21-6E48-B4A4-B6C3D3D7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A0782-6E68-7A4C-AECB-F1369BFD4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9E61-7B2C-9D43-8ABB-DB861FCC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6E9A-4A83-5143-9AA1-EF5D794E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1F87-0822-B54E-AAD7-CEA5C5FF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79D3-CFC6-F74C-8F8A-F445262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9E724-BD4B-1548-AD2D-64A1E1A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CF47-DFFD-1040-A93E-47880B59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A907-BF00-6348-892A-ACBB91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D1EE-A1D1-694C-80C1-6E001F76F09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35C8-7D55-6C43-AFFA-E80F9ECF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B3D9-1E7F-F549-B84E-18308512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what-is-https/" TargetMode="External"/><Relationship Id="rId2" Type="http://schemas.openxmlformats.org/officeDocument/2006/relationships/hyperlink" Target="https://httpwg.org/spe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flare.com/learning/ssl/transport-layer-security-tl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4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C38A-34EF-8B47-BA00-689DC84A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1142240"/>
            <a:ext cx="9687339" cy="2793655"/>
          </a:xfrm>
        </p:spPr>
        <p:txBody>
          <a:bodyPr/>
          <a:lstStyle/>
          <a:p>
            <a:r>
              <a:rPr lang="en-US" dirty="0"/>
              <a:t>ESTR</a:t>
            </a:r>
            <a:r>
              <a:rPr lang="en-US" altLang="zh-CN" dirty="0"/>
              <a:t>4120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br>
              <a:rPr lang="en-HK" altLang="zh-CN" dirty="0"/>
            </a:br>
            <a:br>
              <a:rPr lang="en-HK" altLang="zh-CN" dirty="0"/>
            </a:b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HTTP/2,</a:t>
            </a:r>
            <a:r>
              <a:rPr lang="zh-CN" altLang="en-US" dirty="0"/>
              <a:t> </a:t>
            </a:r>
            <a:r>
              <a:rPr lang="en-US" altLang="zh-CN" dirty="0"/>
              <a:t>HTTPS,</a:t>
            </a:r>
            <a:r>
              <a:rPr lang="zh-CN" altLang="en-US" dirty="0"/>
              <a:t> </a:t>
            </a:r>
            <a:r>
              <a:rPr lang="en-US" altLang="zh-CN" dirty="0"/>
              <a:t>P2P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F108A-5CD3-974F-9A89-B3F461DF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4400" dirty="0"/>
          </a:p>
          <a:p>
            <a:r>
              <a:rPr lang="en-US" altLang="zh-CN" sz="4400" dirty="0"/>
              <a:t>Hong</a:t>
            </a:r>
            <a:r>
              <a:rPr lang="zh-CN" altLang="en-US" sz="4400" dirty="0"/>
              <a:t> </a:t>
            </a:r>
            <a:r>
              <a:rPr lang="en-US" altLang="zh-CN" sz="4400" dirty="0"/>
              <a:t>Xu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82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B7CF-EB42-5449-AC0E-4DA10EA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A337-2C24-4741-B1C7-3D7F2FFF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461052"/>
            <a:ext cx="6072809" cy="5031823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certificate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[demo]</a:t>
            </a:r>
          </a:p>
          <a:p>
            <a:pPr lvl="1"/>
            <a:r>
              <a:rPr lang="en-US" altLang="zh-CN" dirty="0"/>
              <a:t>Issued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certificate</a:t>
            </a:r>
            <a:r>
              <a:rPr lang="zh-CN" altLang="en-US" dirty="0"/>
              <a:t> </a:t>
            </a:r>
            <a:r>
              <a:rPr lang="en-US" altLang="zh-CN" dirty="0"/>
              <a:t>authority</a:t>
            </a:r>
            <a:r>
              <a:rPr lang="zh-CN" altLang="en-US" dirty="0"/>
              <a:t> </a:t>
            </a:r>
            <a:r>
              <a:rPr lang="en-US" altLang="zh-CN" dirty="0"/>
              <a:t>(CA)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owner</a:t>
            </a:r>
          </a:p>
          <a:p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connects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TLS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handshake</a:t>
            </a:r>
          </a:p>
          <a:p>
            <a:pPr lvl="1"/>
            <a:r>
              <a:rPr lang="en-US" altLang="zh-CN" dirty="0"/>
              <a:t>Agree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TLS</a:t>
            </a:r>
            <a:r>
              <a:rPr lang="zh-CN" altLang="en-US" dirty="0"/>
              <a:t> </a:t>
            </a:r>
            <a:r>
              <a:rPr lang="en-US" altLang="zh-CN" dirty="0"/>
              <a:t>version,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suites</a:t>
            </a:r>
          </a:p>
          <a:p>
            <a:pPr lvl="1"/>
            <a:r>
              <a:rPr lang="en-US" altLang="zh-CN" dirty="0"/>
              <a:t>Authenticate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identity</a:t>
            </a:r>
          </a:p>
          <a:p>
            <a:pPr lvl="1"/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encrypted,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signed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authentication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integrity</a:t>
            </a:r>
            <a:endParaRPr lang="en-US" dirty="0"/>
          </a:p>
        </p:txBody>
      </p:sp>
      <p:pic>
        <p:nvPicPr>
          <p:cNvPr id="4098" name="Picture 2" descr="The TCP Handshake">
            <a:extLst>
              <a:ext uri="{FF2B5EF4-FFF2-40B4-BE49-F238E27FC236}">
                <a16:creationId xmlns:a16="http://schemas.microsoft.com/office/drawing/2014/main" id="{A3BE4D7D-C642-A54E-9D6D-23C03008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97" y="1903341"/>
            <a:ext cx="5622235" cy="34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A8C0F-437F-544B-9A19-10672C42E533}"/>
              </a:ext>
            </a:extLst>
          </p:cNvPr>
          <p:cNvSpPr txBox="1"/>
          <p:nvPr/>
        </p:nvSpPr>
        <p:spPr>
          <a:xfrm>
            <a:off x="10600741" y="5307494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Copyright: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Cloudflare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7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11B5-D691-174E-8EDA-2DBEB6F8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D9EA-43FE-CB49-89A2-04513F16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017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RFCs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IETF</a:t>
            </a:r>
          </a:p>
          <a:p>
            <a:pPr lvl="1"/>
            <a:r>
              <a:rPr lang="en-HK" dirty="0"/>
              <a:t>RFC7230: HTTP/1.1</a:t>
            </a:r>
          </a:p>
          <a:p>
            <a:pPr lvl="1"/>
            <a:r>
              <a:rPr lang="en-HK" dirty="0"/>
              <a:t>RFC7540: HTTP/2</a:t>
            </a:r>
          </a:p>
          <a:p>
            <a:pPr lvl="1"/>
            <a:r>
              <a:rPr lang="en-HK" dirty="0"/>
              <a:t>RFC8740: HTTP/2 with TLS 1.3</a:t>
            </a:r>
          </a:p>
          <a:p>
            <a:pPr lvl="1"/>
            <a:r>
              <a:rPr lang="en-US" altLang="zh-CN" dirty="0"/>
              <a:t>RFC8446:</a:t>
            </a:r>
            <a:r>
              <a:rPr lang="zh-CN" altLang="en-US" dirty="0"/>
              <a:t> </a:t>
            </a:r>
            <a:r>
              <a:rPr lang="en-US" altLang="zh-CN" dirty="0"/>
              <a:t>TLS</a:t>
            </a:r>
            <a:r>
              <a:rPr lang="zh-CN" altLang="en-US" dirty="0"/>
              <a:t> </a:t>
            </a:r>
            <a:r>
              <a:rPr lang="en-US" altLang="zh-CN" dirty="0"/>
              <a:t>1.3</a:t>
            </a:r>
          </a:p>
          <a:p>
            <a:pPr lvl="1"/>
            <a:r>
              <a:rPr lang="en-HK" dirty="0">
                <a:hlinkClick r:id="rId2"/>
              </a:rPr>
              <a:t>https://httpwg.org/specs/</a:t>
            </a:r>
            <a:endParaRPr lang="en-HK" dirty="0"/>
          </a:p>
          <a:p>
            <a:r>
              <a:rPr lang="en-US" altLang="zh-CN" dirty="0"/>
              <a:t>Cloudflare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easy-to-read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articles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HTTPS,</a:t>
            </a:r>
            <a:r>
              <a:rPr lang="zh-CN" altLang="en-US" dirty="0"/>
              <a:t> </a:t>
            </a:r>
            <a:r>
              <a:rPr lang="en-US" altLang="zh-CN" dirty="0"/>
              <a:t>TLS,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</a:p>
          <a:p>
            <a:pPr lvl="1"/>
            <a:r>
              <a:rPr lang="en-US" altLang="zh-CN" dirty="0">
                <a:hlinkClick r:id="rId3"/>
              </a:rPr>
              <a:t>https://www.cloudflare.com/learning/ssl/what-is-https/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https://www.cloudflare.com/learning/ssl/transport-layer-security-tls/</a:t>
            </a:r>
            <a:endParaRPr lang="en-US" altLang="zh-CN" dirty="0"/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altLang="zh-CN" dirty="0"/>
              <a:t>within…</a:t>
            </a:r>
          </a:p>
          <a:p>
            <a:r>
              <a:rPr lang="en-US" altLang="zh-CN" dirty="0"/>
              <a:t>Cryptography/Security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Peer-to-peer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</a:t>
            </a:r>
            <a:r>
              <a:rPr lang="en-US" sz="2400" dirty="0" err="1"/>
              <a:t>KanKan</a:t>
            </a:r>
            <a:r>
              <a:rPr lang="en-US" sz="2400" dirty="0"/>
              <a:t>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</a:t>
            </a:r>
            <a:r>
              <a:rPr lang="en-US" altLang="zh-CN" sz="3200" dirty="0">
                <a:ea typeface="ＭＳ Ｐゴシック" panose="020B0600070205080204" pitchFamily="34" charset="-128"/>
              </a:rPr>
              <a:t>a</a:t>
            </a:r>
            <a:r>
              <a:rPr lang="zh-CN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file from </a:t>
            </a:r>
            <a:r>
              <a:rPr lang="en-US" altLang="zh-CN" sz="3200" dirty="0">
                <a:ea typeface="ＭＳ Ｐゴシック" panose="020B0600070205080204" pitchFamily="34" charset="-128"/>
              </a:rPr>
              <a:t>a</a:t>
            </a:r>
            <a:r>
              <a:rPr lang="en-US" altLang="en-US" sz="3200" dirty="0">
                <a:ea typeface="ＭＳ Ｐゴシック" panose="020B0600070205080204" pitchFamily="34" charset="-128"/>
              </a:rPr>
              <a:t>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</a:t>
            </a:r>
            <a:r>
              <a:rPr lang="en-US" altLang="zh-CN" sz="2400" i="1" baseline="-250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min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single-</a:t>
            </a:r>
            <a:r>
              <a:rPr lang="en-US" altLang="en-US" sz="2400" dirty="0">
                <a:latin typeface="+mn-lt"/>
              </a:rPr>
              <a:t>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>
                <a:latin typeface="+mn-lt"/>
              </a:rPr>
              <a:t>client-server approach</a:t>
            </a:r>
            <a:r>
              <a:rPr lang="en-US" altLang="en-US" sz="2800">
                <a:latin typeface="+mn-lt"/>
              </a:rPr>
              <a:t> </a:t>
            </a:r>
            <a:endParaRPr lang="en-US" altLang="en-US" sz="320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43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</a:t>
            </a:r>
            <a:r>
              <a:rPr lang="en-US" altLang="en-US" sz="3200" i="1" dirty="0">
                <a:latin typeface="+mn-lt"/>
              </a:rPr>
              <a:t>,</a:t>
            </a:r>
            <a:r>
              <a:rPr lang="zh-CN" altLang="en-US" sz="3200" i="1" dirty="0">
                <a:latin typeface="+mn-lt"/>
              </a:rPr>
              <a:t> </a:t>
            </a:r>
            <a:r>
              <a:rPr lang="en-US" altLang="en-US" sz="3200" i="1" dirty="0">
                <a:latin typeface="+mn-lt"/>
              </a:rPr>
              <a:t>F/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min</a:t>
            </a:r>
            <a:r>
              <a:rPr lang="en-US" altLang="en-US" sz="2400" dirty="0">
                <a:latin typeface="+mn-lt"/>
              </a:rPr>
              <a:t> client download time: </a:t>
            </a:r>
            <a:r>
              <a:rPr lang="en-US" altLang="en-US" sz="2400" i="1" dirty="0">
                <a:latin typeface="+mn-lt"/>
              </a:rPr>
              <a:t>F/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430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max{F/u</a:t>
            </a:r>
            <a:r>
              <a:rPr lang="en-US" altLang="en-US" sz="3200" i="1" baseline="-25000" dirty="0">
                <a:latin typeface="+mn-lt"/>
              </a:rPr>
              <a:t>s</a:t>
            </a:r>
            <a:r>
              <a:rPr lang="zh-CN" altLang="en-US" sz="3200" i="1" baseline="-25000" dirty="0">
                <a:latin typeface="+mn-lt"/>
              </a:rPr>
              <a:t> </a:t>
            </a:r>
            <a:r>
              <a:rPr lang="en-US" altLang="en-US" sz="3200" i="1" dirty="0">
                <a:latin typeface="+mn-lt"/>
              </a:rPr>
              <a:t>,</a:t>
            </a:r>
            <a:r>
              <a:rPr lang="zh-CN" altLang="en-US" sz="3200" i="1" dirty="0">
                <a:latin typeface="+mn-lt"/>
              </a:rPr>
              <a:t> </a:t>
            </a:r>
            <a:r>
              <a:rPr lang="en-US" altLang="en-US" sz="3200" i="1" dirty="0">
                <a:latin typeface="+mn-lt"/>
              </a:rPr>
              <a:t>F/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zh-CN" altLang="en-US" sz="3200" i="1" baseline="-25000" dirty="0">
                <a:latin typeface="+mn-lt"/>
              </a:rPr>
              <a:t> </a:t>
            </a:r>
            <a:r>
              <a:rPr lang="en-US" altLang="en-US" sz="3200" i="1" dirty="0">
                <a:latin typeface="+mn-lt"/>
              </a:rPr>
              <a:t>,</a:t>
            </a:r>
            <a:r>
              <a:rPr lang="zh-CN" altLang="en-US" sz="3200" i="1" dirty="0">
                <a:latin typeface="+mn-lt"/>
              </a:rPr>
              <a:t> </a:t>
            </a:r>
            <a:r>
              <a:rPr lang="en-US" altLang="en-US" sz="3200" i="1" dirty="0">
                <a:latin typeface="+mn-lt"/>
              </a:rPr>
              <a:t>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</a:t>
            </a:r>
            <a:r>
              <a:rPr lang="zh-CN" altLang="en-US" sz="2400">
                <a:latin typeface="+mn-lt"/>
              </a:rPr>
              <a:t> </a:t>
            </a:r>
            <a:r>
              <a:rPr lang="en-US" altLang="en-US" sz="2400">
                <a:latin typeface="+mn-lt"/>
              </a:rPr>
              <a:t>10 </a:t>
            </a:r>
            <a:r>
              <a:rPr lang="en-US" altLang="en-US" sz="2400" dirty="0">
                <a:latin typeface="+mn-lt"/>
              </a:rPr>
              <a:t>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HTTP1.1: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introduced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multiple, pipelined GETs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over single TCP connection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responds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(FCFS: first-come-first-served scheduling) to GET requests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 FCFS, small object may have to wait for transmission  (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head-of-line (HOL) blocking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behind large object(s)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loss recovery (retransmitting lost TCP segments) stalls object transmission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6F2E176-E832-C946-945A-E70AAE07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[RFC 7540, 2015]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increased flexibility 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sending objects to client: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methods, status codes, most header fields unchanged from HTTP 1.1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transmission order of requested objects based on client-specified object priority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(not necessarily FCFS)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push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unrequested objects to client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divide objects into frames, schedule frames to mitigate HOL blocking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0476A41-E13C-BC40-A484-B8CD2CE4B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1.1: client requests 1 large object (e.g., video file) and 3 smaller objects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 delivered in order requested: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wait behind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04B1ED28-70FB-1F43-9411-4F7106AE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 objects divided into frames, frame transmission interleaved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delivered quickly,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slightly delayed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lide Number Placeholder 2">
            <a:extLst>
              <a:ext uri="{FF2B5EF4-FFF2-40B4-BE49-F238E27FC236}">
                <a16:creationId xmlns:a16="http://schemas.microsoft.com/office/drawing/2014/main" id="{566D02CB-0278-FB40-AE5B-D652B1719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 over single TCP connection means: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recovery from packet loss still stalls all object transmissions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 in HTTP 1.1, browsers have incentive to open multiple parallel TCP connections to reduce stalling, increase overall throughput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security over vanilla TCP connection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HTTP/3: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adds security, per object error- and congestion-control (more pipelining) over UDP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on HTTP/3 in transport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9970898-8B56-614D-BEEC-E655E686F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8FFA9A-C8F2-F94A-BF19-524E8B2C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3330" cy="1325563"/>
          </a:xfrm>
        </p:spPr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nutshell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20E06-4AE3-A047-A2BF-234FA07C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Secure;</a:t>
            </a:r>
            <a:r>
              <a:rPr lang="zh-CN" altLang="en-US" dirty="0"/>
              <a:t> </a:t>
            </a:r>
            <a:r>
              <a:rPr lang="en-US" altLang="zh-CN" dirty="0"/>
              <a:t>encrypts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plain-text</a:t>
            </a:r>
            <a:r>
              <a:rPr lang="zh-CN" altLang="en-US" dirty="0"/>
              <a:t> </a:t>
            </a:r>
            <a:r>
              <a:rPr lang="en-US" altLang="zh-CN" dirty="0"/>
              <a:t>–&gt;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“sniffed”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sniffing,</a:t>
            </a:r>
            <a:r>
              <a:rPr lang="zh-CN" altLang="en-US" dirty="0"/>
              <a:t> </a:t>
            </a:r>
            <a:r>
              <a:rPr lang="en-US" altLang="zh-CN" dirty="0"/>
              <a:t>intercepted,</a:t>
            </a:r>
            <a:r>
              <a:rPr lang="zh-CN" altLang="en-US" dirty="0"/>
              <a:t> </a:t>
            </a:r>
            <a:r>
              <a:rPr lang="en-US" altLang="zh-CN" dirty="0"/>
              <a:t>monitored</a:t>
            </a:r>
          </a:p>
          <a:p>
            <a:pPr lvl="1"/>
            <a:r>
              <a:rPr lang="en-US" altLang="zh-CN" dirty="0"/>
              <a:t>ISPs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inject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ads!)</a:t>
            </a:r>
          </a:p>
          <a:p>
            <a:r>
              <a:rPr lang="en-US" altLang="zh-CN" dirty="0"/>
              <a:t>HTTPS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</a:p>
          <a:p>
            <a:pPr lvl="1"/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protocol: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TLS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</a:p>
          <a:p>
            <a:pPr lvl="1"/>
            <a:r>
              <a:rPr lang="en-US" altLang="zh-CN" dirty="0"/>
              <a:t>Formerly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SSL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OpenSSL)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websites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HTTPS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HK" altLang="zh-CN" dirty="0"/>
          </a:p>
          <a:p>
            <a:pPr lvl="1"/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browsers</a:t>
            </a:r>
            <a:r>
              <a:rPr lang="zh-CN" altLang="en-US" dirty="0"/>
              <a:t> </a:t>
            </a:r>
            <a:r>
              <a:rPr lang="en-US" altLang="zh-CN" dirty="0"/>
              <a:t>flag</a:t>
            </a:r>
            <a:r>
              <a:rPr lang="zh-CN" altLang="en-US" dirty="0"/>
              <a:t> </a:t>
            </a:r>
            <a:r>
              <a:rPr lang="en-US" altLang="zh-CN" dirty="0"/>
              <a:t>non-HTTPS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441D2-5518-8140-B0C0-65150FCB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15" y="754856"/>
            <a:ext cx="6174133" cy="49810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F587AB-B9C7-C445-AB4A-A8FC83C1728B}"/>
              </a:ext>
            </a:extLst>
          </p:cNvPr>
          <p:cNvSpPr/>
          <p:nvPr/>
        </p:nvSpPr>
        <p:spPr>
          <a:xfrm>
            <a:off x="7066722" y="834886"/>
            <a:ext cx="934277" cy="34787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45AF-E80B-1F43-918E-3A3B1787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5C6B-8485-BD46-B323-3ED0F85A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version:</a:t>
            </a:r>
            <a:r>
              <a:rPr lang="zh-CN" altLang="en-US" dirty="0"/>
              <a:t> </a:t>
            </a:r>
            <a:r>
              <a:rPr lang="en-US" altLang="zh-CN" dirty="0"/>
              <a:t>TLS</a:t>
            </a:r>
            <a:r>
              <a:rPr lang="zh-CN" altLang="en-US" dirty="0"/>
              <a:t> </a:t>
            </a:r>
            <a:r>
              <a:rPr lang="en-US" altLang="zh-CN" dirty="0"/>
              <a:t>1.3,</a:t>
            </a:r>
            <a:r>
              <a:rPr lang="zh-CN" altLang="en-US" dirty="0"/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[RFC 8446, 2018] </a:t>
            </a:r>
            <a:r>
              <a:rPr lang="en-HK" altLang="zh-CN" dirty="0">
                <a:hlinkClick r:id="rId2"/>
              </a:rPr>
              <a:t>https://datatracker.ietf.org/doc/html/rfc8446</a:t>
            </a:r>
            <a:endParaRPr lang="en-HK" altLang="zh-CN" dirty="0"/>
          </a:p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pPr lvl="1"/>
            <a:r>
              <a:rPr lang="en-US" altLang="zh-CN" dirty="0"/>
              <a:t>Authentication:</a:t>
            </a:r>
            <a:r>
              <a:rPr lang="zh-CN" altLang="en-US" dirty="0"/>
              <a:t> </a:t>
            </a:r>
            <a:r>
              <a:rPr lang="en-US" altLang="zh-CN" dirty="0"/>
              <a:t>ensures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</a:p>
          <a:p>
            <a:pPr lvl="1"/>
            <a:r>
              <a:rPr lang="en-US" altLang="zh-CN" dirty="0"/>
              <a:t>Encryption:</a:t>
            </a:r>
            <a:r>
              <a:rPr lang="zh-CN" altLang="en-US" dirty="0"/>
              <a:t> </a:t>
            </a:r>
            <a:r>
              <a:rPr lang="en-US" altLang="zh-CN" dirty="0"/>
              <a:t>hides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third-parties</a:t>
            </a:r>
            <a:endParaRPr lang="en-HK" altLang="zh-CN" dirty="0"/>
          </a:p>
          <a:p>
            <a:pPr lvl="1"/>
            <a:r>
              <a:rPr lang="en-US" altLang="zh-CN" dirty="0"/>
              <a:t>Integrity:</a:t>
            </a:r>
            <a:r>
              <a:rPr lang="zh-CN" altLang="en-US" dirty="0"/>
              <a:t> </a:t>
            </a:r>
            <a:r>
              <a:rPr lang="en-US" altLang="zh-CN" dirty="0"/>
              <a:t>ensures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tampered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forged</a:t>
            </a:r>
          </a:p>
          <a:p>
            <a:r>
              <a:rPr lang="en-US" altLang="zh-CN" dirty="0"/>
              <a:t>Relies on public key infrastructure</a:t>
            </a:r>
          </a:p>
          <a:p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underpinnings in cryptography </a:t>
            </a:r>
          </a:p>
          <a:p>
            <a:pPr lvl="1"/>
            <a:r>
              <a:rPr lang="en-US" altLang="zh-CN" dirty="0"/>
              <a:t>Symmetric/asymmetric key, hashing, etc.</a:t>
            </a:r>
          </a:p>
        </p:txBody>
      </p:sp>
    </p:spTree>
    <p:extLst>
      <p:ext uri="{BB962C8B-B14F-4D97-AF65-F5344CB8AC3E}">
        <p14:creationId xmlns:p14="http://schemas.microsoft.com/office/powerpoint/2010/main" val="123993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</TotalTime>
  <Words>1584</Words>
  <Application>Microsoft Macintosh PowerPoint</Application>
  <PresentationFormat>Widescreen</PresentationFormat>
  <Paragraphs>334</Paragraphs>
  <Slides>22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ZapfDingbats</vt:lpstr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Chart</vt:lpstr>
      <vt:lpstr>ESTR4120 Computer Networks   Lecture 2: HTTP/2, HTTPS, P2P</vt:lpstr>
      <vt:lpstr>More on HTTP</vt:lpstr>
      <vt:lpstr>HTTP/2</vt:lpstr>
      <vt:lpstr>HTTP/2</vt:lpstr>
      <vt:lpstr>HTTP/2: mitigating HOL blocking</vt:lpstr>
      <vt:lpstr>HTTP/2: mitigating HOL blocking</vt:lpstr>
      <vt:lpstr>HTTP/2 to HTTP/3</vt:lpstr>
      <vt:lpstr>HTTPS in a nutshell</vt:lpstr>
      <vt:lpstr>TLS</vt:lpstr>
      <vt:lpstr>TLS: How does it work (for a web app)</vt:lpstr>
      <vt:lpstr>References</vt:lpstr>
      <vt:lpstr>Peer-to-peer</vt:lpstr>
      <vt:lpstr>Client-server paradigm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Hong Xu (CSD)</dc:creator>
  <cp:keywords/>
  <dc:description/>
  <cp:lastModifiedBy>Hong Xu (CSD)</cp:lastModifiedBy>
  <cp:revision>123</cp:revision>
  <dcterms:created xsi:type="dcterms:W3CDTF">2022-01-07T08:30:34Z</dcterms:created>
  <dcterms:modified xsi:type="dcterms:W3CDTF">2023-01-17T07:45:58Z</dcterms:modified>
  <cp:category/>
</cp:coreProperties>
</file>