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3" r:id="rId1"/>
  </p:sldMasterIdLst>
  <p:notesMasterIdLst>
    <p:notesMasterId r:id="rId56"/>
  </p:notesMasterIdLst>
  <p:handoutMasterIdLst>
    <p:handoutMasterId r:id="rId57"/>
  </p:handoutMasterIdLst>
  <p:sldIdLst>
    <p:sldId id="648" r:id="rId2"/>
    <p:sldId id="487" r:id="rId3"/>
    <p:sldId id="513" r:id="rId4"/>
    <p:sldId id="515" r:id="rId5"/>
    <p:sldId id="526" r:id="rId6"/>
    <p:sldId id="524" r:id="rId7"/>
    <p:sldId id="527" r:id="rId8"/>
    <p:sldId id="528" r:id="rId9"/>
    <p:sldId id="540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6" r:id="rId36"/>
    <p:sldId id="557" r:id="rId37"/>
    <p:sldId id="642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643" r:id="rId47"/>
    <p:sldId id="566" r:id="rId48"/>
    <p:sldId id="567" r:id="rId49"/>
    <p:sldId id="568" r:id="rId50"/>
    <p:sldId id="569" r:id="rId51"/>
    <p:sldId id="512" r:id="rId52"/>
    <p:sldId id="641" r:id="rId53"/>
    <p:sldId id="639" r:id="rId54"/>
    <p:sldId id="640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FFCB05"/>
    <a:srgbClr val="333399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2"/>
    <p:restoredTop sz="96327"/>
  </p:normalViewPr>
  <p:slideViewPr>
    <p:cSldViewPr>
      <p:cViewPr varScale="1">
        <p:scale>
          <a:sx n="152" d="100"/>
          <a:sy n="152" d="100"/>
        </p:scale>
        <p:origin x="14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12289 17531 6609,'0'0'0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3917 4169 8154,'-1'-12'-5,"-1"0"705,-2-4-343,0 4 1,0-5 45,0 6 1,-1 1 262,1 2 0,3-2 547,-3 2-534,3-2-344,1-1-97,-5-1 60,4 6-724,-4-4 368,5 8 168,0-3-919,0 5 628,-5 0 1,0 5-96,-3 3 0,-2 2 93,2 2 0,-2 4-165,-1 3 583,-1 3-137,1 6 0,-5-3-215,1 5 991,0 1-579,-1-2 0,3-1 148,-2-5 337,2 0-471,2 0 1,3-1 151,0 1 0,6-5 120,-2-3 0,-1-2 218,1-2-620,0 1 1,6-5 110,1 1 1,1-4 129,8 3 1,-4-3-262,8 4 0,1-6 80,2 2 1,4 1-28,4-1 0,1 1 21,2-1 1,2-3-130,-5 3 1,3-1 129,-3 0 0,-1 0-63,-3 4 1,-5-3 1,-3 4 0,-7 1 35,-4 6 1,-6 3-163,-5 5 1,-6 1 132,-10 2 0,-5 4-1299,-2 4 1,-7 4 418,-1 0 1,0-5-1740,4-6 1,5-5-2638,2-3 5077,3-7 0,5-4 0,0-1 0,0 6 0</inkml:trace>
  <inkml:trace contextRef="#ctx0" brushRef="#br0" timeOffset="1">9651 4134 7895,'-12'-11'704,"1"3"1053,-1 1-1156,6 4-17,1-7-24,5 9 1416,0-4 31,0 5 1,0 6-1337,0 5 1,0 10-219,0 5 0,-1 11-148,-3 1 1,-2 10-346,-6 6 1,1 9-207,5-27 0,0 1 0,0 0 0,1 2 142,-1 4 1,0 1-1,1-1 1,0-1 49,1 1 1,1-2 0,0-6-1,1-1-148,2 19 1,1-15-300,3-8 0,2-11-454,5-7 1,1-6-53,-1-6 0,1-6 441,-1-6 1,1-9 190,-1-10 1,0-7 117,1-4 0,-1-8 197,1-7 1,-7 24 0,0 0-124,-1-3 0,-1-1 0,0 0 0,-1 1-144,-1 0 1,-2-1-1,1-2 1,0 0 153,1-3 0,-2 0 0,1 1 0,-1 1 6,0 3 0,-2 1 0,-2-21 636,-2 15 1,-2 12-283,5 7 1808,0 5-984,4 12 657,5 1 0,2 5-699,4 0 0,2 5 302,2 3 0,-1-2-704,5 2 0,-4 3-196,4 4 0,-4 0-258,4-3 1,1 1 129,2 2 0,1-3-383,0 4 0,-5 0 178,-3-1 1,-2 4-301,-2-3 0,1 4-112,-1-1 1,-5 3-250,-2 0 0,-4 3-463,-4 1 1,-7 2 459,-8 3 1,-6 2 42,-2-3 0,-5 7 159,2 1 1,2-1 23,1-7 0,3-2 232,1-5 0,5-2 281,3-2 0,8-6 356,3-5 77,2-6 1,9 3 1191,4-5 1,4 0-799,5 0 0,1 0 603,-2 0 0,4 0-778,4 0 1,-3 5-247,2 3 1,0 2-144,0 2 1,0-1-721,4 1 0,-4-1-365,0 0 1,-2-3-626,-1 0 0,0-5-2210,0 5 1,0-5 3543,0 0 0,-6-6 0,0-4 0</inkml:trace>
  <inkml:trace contextRef="#ctx0" brushRef="#br0" timeOffset="2">4397 8726 8176,'-16'-11'458,"3"4"223,-2-8-642,7 7-148,3 3 1,10 1-72,3 0 1,6 0-367,1 4 1,6-1 160,2-3 0,0 2 385,4-6 0,2 1 0,0-5 0</inkml:trace>
  <inkml:trace contextRef="#ctx0" brushRef="#br0" timeOffset="3">5014 8440 8176,'18'-5'0,"3"0"-540,-2-3 0,-1-1 491,1 6 1,-5-1 547,1 4 0,2-2-308,-2-1 0,4 1-208,-4-1 0,5 1-277,-1 2 1,3-3 170,1-1 1,1-5-693,3 1 815,-3-2 0,14-6 0,-3-2 0</inkml:trace>
  <inkml:trace contextRef="#ctx0" brushRef="#br0" timeOffset="4">5870 8132 8176,'23'-12'-44,"0"1"1,-1-1 166,-3 1 0,3 0-84,1-1 1,0 5-50,4-1 1,2 4-65,1-4 0,5 1 237,3-5-163,-3-4 0,10-2 0,-5-5 0</inkml:trace>
  <inkml:trace contextRef="#ctx0" brushRef="#br0" timeOffset="5">6853 7789 8176,'22'-11'-344,"1"-1"0,4 1 138,-1-1 0,6 2 194,-1 3 0,3-4 9,4 4 0,3-5 3,4-3 0,1 2 0,0-3 0</inkml:trace>
  <inkml:trace contextRef="#ctx0" brushRef="#br0" timeOffset="6">7800 7515 8172,'28'-11'-549,"-2"-1"-68,4 1 0,1-1 411,3 1 0,4-1 206,0 1-338,5 0 0,3-6 0,6-1 0</inkml:trace>
  <inkml:trace contextRef="#ctx0" brushRef="#br0" timeOffset="7">8611 7275 8171,'35'-18'-190,"-1"3"1,4 1-238,0-1 1,1 2 283,-1-2 1,3-2 142,5 2-517,-1 0 0,1-1 0,0-2 0</inkml:trace>
  <inkml:trace contextRef="#ctx0" brushRef="#br0" timeOffset="8">9594 6978 8171,'-6'-11'0,"5"-1"1625,-3 1-1176,-2-1 1,5 5-450,-3-1 0,3 6 0,1-3 0</inkml:trace>
  <inkml:trace contextRef="#ctx0" brushRef="#br0" timeOffset="9">4625 8280 8039,'-10'6'0,"3"3"37,-9-5 0,4 1 88,0-1 1,1 2-182,0 6 0,-1-2 117,1-2 0,1 3-115,2 0 0,-2 2 6,2 6 1,-2-4-210,-1 4 0,-1-3 12,1 3 1,-1 0 119,1 4 1,-2-2 15,-2-2 0,2 3 28,-2-3 1,2-3 80,2-1 0,0 2-2,-1-2 1,2-3 34,2-5 67,-2 1-104,4 3 357,-1 1-270,2-1 1,7-3 171,1-1 1,5-3-8,7 4 1,-1-4-6,5 3 0,0-4-166,4 1 1,0 1 22,0-2 1,1 6-78,3-1 1,-3-2-172,2 2 1,4-4-38,0 3 1,2-3-13,-2 4 197,3-6 0,-4 8 0,6-3 0</inkml:trace>
  <inkml:trace contextRef="#ctx0" brushRef="#br0" timeOffset="10">3986 10153 8186,'0'-7'-140,"0"-1"0,0 0-508,0-3 204,0 5 76,0-5 368,0 10 0,5-4 0,1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507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9F1C90-BCC2-4A38-9B30-6926C9F242B2}" type="datetime1">
              <a:rPr lang="en-US" altLang="en-US" smtClean="0"/>
              <a:t>10/11/23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>
            <a:lvl1pPr>
              <a:defRPr/>
            </a:lvl1pPr>
          </a:lstStyle>
          <a:p>
            <a:fld id="{C9399570-805F-4B6D-83F4-39FC9E49A71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23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53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56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5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528" TargetMode="External"/><Relationship Id="rId2" Type="http://schemas.openxmlformats.org/officeDocument/2006/relationships/hyperlink" Target="https://datatracker.ietf.org/doc/html/rfc19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413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lly_Floyd" TargetMode="External"/><Relationship Id="rId2" Type="http://schemas.openxmlformats.org/officeDocument/2006/relationships/hyperlink" Target="https://datatracker.ietf.org/doc/rfc336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7: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/>
              <a:t>“</a:t>
            </a:r>
            <a:r>
              <a:rPr lang="en-US" dirty="0"/>
              <a:t>byte </a:t>
            </a:r>
            <a:r>
              <a:rPr lang="en-US" altLang="ja-JP" dirty="0"/>
              <a:t>s</a:t>
            </a:r>
            <a:r>
              <a:rPr lang="en-US" dirty="0"/>
              <a:t>tream</a:t>
            </a:r>
            <a:r>
              <a:rPr lang="ja-JP" altLang="en-US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14:cNvPr>
              <p14:cNvContentPartPr/>
              <p14:nvPr/>
            </p14:nvContentPartPr>
            <p14:xfrm>
              <a:off x="4424040" y="6311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7840" y="6294960"/>
                <a:ext cx="3276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</a:t>
            </a:r>
            <a:r>
              <a:rPr lang="en-US" altLang="zh-CN" dirty="0"/>
              <a:t>in</a:t>
            </a:r>
            <a:r>
              <a:rPr lang="en-US" dirty="0"/>
              <a:t>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endParaRPr lang="en-US" dirty="0"/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</a:t>
            </a:r>
            <a:r>
              <a:rPr lang="en-US" altLang="zh-CN" dirty="0"/>
              <a:t>use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packet </a:t>
            </a:r>
            <a:r>
              <a:rPr lang="en-US" altLang="zh-CN" dirty="0"/>
              <a:t>reception</a:t>
            </a:r>
            <a:r>
              <a:rPr lang="en-US" dirty="0"/>
              <a:t>, receiver sends an ACK</a:t>
            </a:r>
          </a:p>
          <a:p>
            <a:pPr lvl="1"/>
            <a:r>
              <a:rPr lang="en-US" dirty="0"/>
              <a:t> If all data prior to X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en-US" dirty="0"/>
              <a:t>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</a:t>
            </a:r>
            <a:r>
              <a:rPr lang="en-US" altLang="zh-CN" dirty="0"/>
              <a:t>i.e.</a:t>
            </a:r>
            <a:r>
              <a:rPr lang="en-US" dirty="0"/>
              <a:t>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</a:t>
            </a:r>
            <a:r>
              <a:rPr lang="en-US" altLang="zh-CN" dirty="0"/>
              <a:t>use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</a:t>
            </a:r>
            <a:r>
              <a:rPr lang="en-US" altLang="zh-CN" dirty="0">
                <a:solidFill>
                  <a:srgbClr val="0000FF"/>
                </a:solidFill>
              </a:rPr>
              <a:t>order</a:t>
            </a:r>
            <a:r>
              <a:rPr lang="en-US" dirty="0">
                <a:solidFill>
                  <a:srgbClr val="0000FF"/>
                </a:solidFill>
              </a:rPr>
              <a:t>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100B packets:</a:t>
            </a:r>
          </a:p>
          <a:p>
            <a:pPr lvl="1"/>
            <a:r>
              <a:rPr lang="en-US" dirty="0" err="1"/>
              <a:t>Seqnos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 sends cumulative acknowledgements (like GBN)</a:t>
            </a:r>
          </a:p>
          <a:p>
            <a:pPr lvl="1"/>
            <a:r>
              <a:rPr lang="en-US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</a:t>
            </a:r>
            <a:r>
              <a:rPr lang="en-US" altLang="zh-CN">
                <a:solidFill>
                  <a:schemeClr val="accent6">
                    <a:lumMod val="50000"/>
                    <a:lumOff val="50000"/>
                  </a:schemeClr>
                </a:solidFill>
              </a:rPr>
              <a:t>s</a:t>
            </a:r>
            <a:r>
              <a:rPr lang="en-US">
                <a:solidFill>
                  <a:schemeClr val="accent6">
                    <a:lumMod val="50000"/>
                    <a:lumOff val="50000"/>
                  </a:schemeClr>
                </a:solidFill>
              </a:rPr>
              <a:t> buffer 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out-of-</a:t>
            </a:r>
            <a:r>
              <a:rPr lang="en-US" altLang="zh-CN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order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</a:t>
            </a:r>
            <a:r>
              <a:rPr lang="en-US" altLang="zh-CN" dirty="0"/>
              <a:t>with</a:t>
            </a:r>
            <a:r>
              <a:rPr lang="en-US" dirty="0"/>
              <a:t>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altLang="zh-CN" dirty="0">
                <a:solidFill>
                  <a:srgbClr val="D60093"/>
                </a:solidFill>
              </a:rPr>
              <a:t>Is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this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always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right?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  <a:p>
            <a:pPr lvl="2"/>
            <a:r>
              <a:rPr lang="en-US" dirty="0"/>
              <a:t>Faster than waiting for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missing packet and move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missing packet, and wait for ACK to move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sliding window</a:t>
            </a:r>
          </a:p>
          <a:p>
            <a:pPr lvl="2"/>
            <a:r>
              <a:rPr lang="en-US" dirty="0"/>
              <a:t>Is slowed down by </a:t>
            </a:r>
            <a:r>
              <a:rPr lang="en-US" altLang="zh-CN" dirty="0"/>
              <a:t>lost</a:t>
            </a:r>
            <a:r>
              <a:rPr lang="en-US" dirty="0"/>
              <a:t>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 sends cumulative acknowledgements (like GBN)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Receivers buffer out-of-sequence packets (like SR)</a:t>
            </a:r>
          </a:p>
          <a:p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14:cNvPr>
              <p14:cNvContentPartPr/>
              <p14:nvPr/>
            </p14:nvContentPartPr>
            <p14:xfrm>
              <a:off x="1311480" y="1434960"/>
              <a:ext cx="2360520" cy="222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280" y="1418760"/>
                <a:ext cx="2392920" cy="22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18473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</a:t>
            </a:r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en-US" dirty="0"/>
              <a:t>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72FD-BA80-A222-1505-36FB4C15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2A2-A2F0-00B9-550D-BAA62617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6629400" cy="4419600"/>
          </a:xfrm>
        </p:spPr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RFC1948</a:t>
            </a:r>
          </a:p>
          <a:p>
            <a:pPr lvl="1"/>
            <a:r>
              <a:rPr lang="en-US" altLang="zh-CN" dirty="0"/>
              <a:t>obsoleted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RFC6528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pPr lvl="1"/>
            <a:r>
              <a:rPr lang="en-US" altLang="zh-CN" dirty="0">
                <a:hlinkClick r:id="rId2"/>
              </a:rPr>
              <a:t>https://datatracker.ietf.org/doc/html/rfc1948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https://datatracker.ietf.org/doc/html/rfc6528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cryptographic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ports,</a:t>
            </a:r>
            <a:r>
              <a:rPr lang="zh-CN" altLang="en-US" dirty="0"/>
              <a:t> </a:t>
            </a:r>
            <a:r>
              <a:rPr lang="en-US" altLang="zh-CN" dirty="0"/>
              <a:t>addresses,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secret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endParaRPr lang="en-HK" altLang="zh-CN" dirty="0"/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random!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7248-D62D-9EF4-55E8-C5B26FE7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2116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EA6AB-6F23-4D4E-F11C-1A3D4EE66172}"/>
              </a:ext>
            </a:extLst>
          </p:cNvPr>
          <p:cNvSpPr txBox="1"/>
          <p:nvPr/>
        </p:nvSpPr>
        <p:spPr>
          <a:xfrm>
            <a:off x="4038600" y="6138446"/>
            <a:ext cx="205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Steven</a:t>
            </a:r>
            <a:r>
              <a:rPr lang="zh-CN" altLang="en-US" dirty="0"/>
              <a:t> </a:t>
            </a:r>
            <a:r>
              <a:rPr lang="en-US" altLang="zh-CN" dirty="0"/>
              <a:t>M.</a:t>
            </a:r>
            <a:r>
              <a:rPr lang="zh-CN" altLang="en-US" dirty="0"/>
              <a:t> </a:t>
            </a:r>
            <a:r>
              <a:rPr lang="en-US" altLang="zh-CN" dirty="0" err="1"/>
              <a:t>Bellovin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2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altLang="zh-CN" sz="2700" dirty="0">
                <a:solidFill>
                  <a:srgbClr val="232323"/>
                </a:solidFill>
              </a:rPr>
              <a:t>Both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parties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need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to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send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their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ISN</a:t>
            </a:r>
            <a:endParaRPr lang="en-US" sz="23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the SYN </a:t>
            </a:r>
            <a:r>
              <a:rPr lang="en-US" altLang="zh-CN" dirty="0"/>
              <a:t>is</a:t>
            </a:r>
            <a:r>
              <a:rPr lang="en-US" dirty="0"/>
              <a:t> Lost?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</a:t>
            </a:r>
            <a:r>
              <a:rPr lang="en-US" altLang="zh-CN" dirty="0"/>
              <a:t>will</a:t>
            </a:r>
            <a:r>
              <a:rPr lang="en-US" dirty="0"/>
              <a:t>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strained</a:t>
            </a:r>
            <a:r>
              <a:rPr lang="zh-CN" altLang="en-US" dirty="0"/>
              <a:t> </a:t>
            </a:r>
            <a:r>
              <a:rPr lang="en-US" altLang="zh-CN" dirty="0"/>
              <a:t>server…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CDC5-346D-8E45-9502-F25B0CDF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1446-BA05-47F3-2E0A-2E3E1B2B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(TFO)</a:t>
            </a:r>
          </a:p>
          <a:p>
            <a:pPr lvl="1"/>
            <a:r>
              <a:rPr lang="en-US" dirty="0">
                <a:hlinkClick r:id="rId2"/>
              </a:rPr>
              <a:t>https://datatracker.ietf.org/doc/html/rfc7413</a:t>
            </a:r>
            <a:endParaRPr lang="en-US" dirty="0"/>
          </a:p>
          <a:p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34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</a:t>
            </a:r>
            <a:r>
              <a:rPr lang="en-US" altLang="zh-CN" sz="2400" dirty="0"/>
              <a:t>end</a:t>
            </a:r>
            <a:r>
              <a:rPr lang="en-US" sz="2400" dirty="0"/>
              <a:t> acks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/>
              <a:t>reset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8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5E3-84AF-CC41-A08F-7927B893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5E7F-628C-8544-9752-22E9EE5C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RFC3360,</a:t>
            </a:r>
            <a:r>
              <a:rPr lang="zh-CN" altLang="en-US" dirty="0"/>
              <a:t> </a:t>
            </a:r>
            <a:r>
              <a:rPr lang="en-US" altLang="zh-CN" dirty="0"/>
              <a:t>“Inappropriate TCP Resets Considered Harmful”,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devised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HK" altLang="zh-CN" dirty="0"/>
              <a:t>prevent old duplicate connection initiations from causing confusion in TCP's three-way handshake. The reset is also used when a host receives data for a TCP connection that no longer exists.</a:t>
            </a:r>
            <a:endParaRPr lang="en-US" altLang="zh-CN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HK" altLang="zh-CN" dirty="0"/>
              <a:t>a number of firewalls and load-balancers send a reset in response to a TCP SYN packet that use flags from the Reserved field in the TCP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3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A98A-2455-1A42-9216-51C7DC3A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39E4-E0A2-2349-AF83-EAC64A92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81200"/>
          </a:xfrm>
        </p:spPr>
        <p:txBody>
          <a:bodyPr/>
          <a:lstStyle/>
          <a:p>
            <a:r>
              <a:rPr lang="en-US" dirty="0"/>
              <a:t>RFC 793 and RFC 1122 both include Jon </a:t>
            </a:r>
            <a:r>
              <a:rPr lang="en-US" dirty="0" err="1"/>
              <a:t>Postel's</a:t>
            </a:r>
            <a:r>
              <a:rPr lang="en-US" dirty="0"/>
              <a:t> famous robustness principle, also from RFC 791: "</a:t>
            </a:r>
            <a:r>
              <a:rPr lang="en-US" dirty="0">
                <a:solidFill>
                  <a:srgbClr val="0000FF"/>
                </a:solidFill>
              </a:rPr>
              <a:t>Be liberal in what you accept, and conservative in what you send."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98763-A58D-934D-A6C8-D5300251EA0B}"/>
              </a:ext>
            </a:extLst>
          </p:cNvPr>
          <p:cNvSpPr txBox="1"/>
          <p:nvPr/>
        </p:nvSpPr>
        <p:spPr>
          <a:xfrm>
            <a:off x="3352800" y="3593812"/>
            <a:ext cx="586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https://datatracker.ietf.org/doc/rfc3360/</a:t>
            </a:r>
            <a:endParaRPr lang="en-US" dirty="0"/>
          </a:p>
          <a:p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Floyd,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https://en.wikipedia.org/wiki/Sally_Floyd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7138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altLang="zh-CN" dirty="0"/>
              <a:t>M</a:t>
            </a:r>
            <a:r>
              <a:rPr lang="en-US" dirty="0"/>
              <a:t>ore: fast retransmit, timeout estimation</a:t>
            </a:r>
            <a:r>
              <a:rPr lang="en-US" altLang="zh-CN" dirty="0"/>
              <a:t>,</a:t>
            </a:r>
            <a:r>
              <a:rPr lang="en-US" dirty="0"/>
              <a:t>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</a:t>
            </a:r>
            <a:r>
              <a:rPr lang="en-US" altLang="zh-CN" dirty="0"/>
              <a:t>use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1490460675</TotalTime>
  <Pages>7</Pages>
  <Words>2414</Words>
  <Application>Microsoft Macintosh PowerPoint</Application>
  <PresentationFormat>On-screen Show (4:3)</PresentationFormat>
  <Paragraphs>557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Arial Black</vt:lpstr>
      <vt:lpstr>Courier</vt:lpstr>
      <vt:lpstr>Gill Sans</vt:lpstr>
      <vt:lpstr>Helvetica Neue</vt:lpstr>
      <vt:lpstr>Monotype Sorts</vt:lpstr>
      <vt:lpstr>Tahoma</vt:lpstr>
      <vt:lpstr>Times New Roman</vt:lpstr>
      <vt:lpstr>Wingdings</vt:lpstr>
      <vt:lpstr>csci teaching</vt:lpstr>
      <vt:lpstr>CSCI4430 Computer Networks  Lecture 7: Transport Layer – TCP</vt:lpstr>
      <vt:lpstr>Agenda</vt:lpstr>
      <vt:lpstr>Recap: Designing a reliable transport protocol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use?</vt:lpstr>
      <vt:lpstr>Build the TCP header</vt:lpstr>
      <vt:lpstr>TCP “byte stream”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use?</vt:lpstr>
      <vt:lpstr>ACKs and sequence numbers</vt:lpstr>
      <vt:lpstr>Typical operation</vt:lpstr>
      <vt:lpstr>Build the TCP header</vt:lpstr>
      <vt:lpstr>What does TCP use?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is Lost?</vt:lpstr>
      <vt:lpstr>SYN loss and web downloads</vt:lpstr>
      <vt:lpstr>TCP Fast Open</vt:lpstr>
      <vt:lpstr>TCP connection teardown</vt:lpstr>
      <vt:lpstr>Normal termination, one side at a time</vt:lpstr>
      <vt:lpstr>Normal termination, both together</vt:lpstr>
      <vt:lpstr>Abrupt termination</vt:lpstr>
      <vt:lpstr>Summary</vt:lpstr>
      <vt:lpstr>Additional material on TCP reset</vt:lpstr>
      <vt:lpstr>TCP reset</vt:lpstr>
      <vt:lpstr>TCP reset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1435</cp:revision>
  <cp:lastPrinted>1999-09-08T17:25:07Z</cp:lastPrinted>
  <dcterms:created xsi:type="dcterms:W3CDTF">2014-01-14T18:15:50Z</dcterms:created>
  <dcterms:modified xsi:type="dcterms:W3CDTF">2023-10-11T06:45:37Z</dcterms:modified>
  <cp:category/>
</cp:coreProperties>
</file>