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3.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ink/ink4.xml" ContentType="application/inkml+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23" r:id="rId1"/>
  </p:sldMasterIdLst>
  <p:notesMasterIdLst>
    <p:notesMasterId r:id="rId63"/>
  </p:notesMasterIdLst>
  <p:handoutMasterIdLst>
    <p:handoutMasterId r:id="rId64"/>
  </p:handoutMasterIdLst>
  <p:sldIdLst>
    <p:sldId id="638" r:id="rId2"/>
    <p:sldId id="487" r:id="rId3"/>
    <p:sldId id="311" r:id="rId4"/>
    <p:sldId id="313" r:id="rId5"/>
    <p:sldId id="314" r:id="rId6"/>
    <p:sldId id="315" r:id="rId7"/>
    <p:sldId id="316" r:id="rId8"/>
    <p:sldId id="317" r:id="rId9"/>
    <p:sldId id="318" r:id="rId10"/>
    <p:sldId id="406" r:id="rId11"/>
    <p:sldId id="407" r:id="rId12"/>
    <p:sldId id="408" r:id="rId13"/>
    <p:sldId id="409" r:id="rId14"/>
    <p:sldId id="410" r:id="rId15"/>
    <p:sldId id="320" r:id="rId16"/>
    <p:sldId id="321" r:id="rId17"/>
    <p:sldId id="322" r:id="rId18"/>
    <p:sldId id="393" r:id="rId19"/>
    <p:sldId id="394" r:id="rId20"/>
    <p:sldId id="395" r:id="rId21"/>
    <p:sldId id="396" r:id="rId22"/>
    <p:sldId id="639" r:id="rId23"/>
    <p:sldId id="515" r:id="rId24"/>
    <p:sldId id="547" r:id="rId25"/>
    <p:sldId id="582" r:id="rId26"/>
    <p:sldId id="581" r:id="rId27"/>
    <p:sldId id="517" r:id="rId28"/>
    <p:sldId id="580" r:id="rId29"/>
    <p:sldId id="635" r:id="rId30"/>
    <p:sldId id="637" r:id="rId31"/>
    <p:sldId id="518" r:id="rId32"/>
    <p:sldId id="549" r:id="rId33"/>
    <p:sldId id="522" r:id="rId34"/>
    <p:sldId id="644" r:id="rId35"/>
    <p:sldId id="523" r:id="rId36"/>
    <p:sldId id="551" r:id="rId37"/>
    <p:sldId id="524" r:id="rId38"/>
    <p:sldId id="550" r:id="rId39"/>
    <p:sldId id="641" r:id="rId40"/>
    <p:sldId id="525" r:id="rId41"/>
    <p:sldId id="642" r:id="rId42"/>
    <p:sldId id="643" r:id="rId43"/>
    <p:sldId id="526" r:id="rId44"/>
    <p:sldId id="527" r:id="rId45"/>
    <p:sldId id="528" r:id="rId46"/>
    <p:sldId id="645" r:id="rId47"/>
    <p:sldId id="552" r:id="rId48"/>
    <p:sldId id="640" r:id="rId49"/>
    <p:sldId id="554" r:id="rId50"/>
    <p:sldId id="571" r:id="rId51"/>
    <p:sldId id="572" r:id="rId52"/>
    <p:sldId id="573" r:id="rId53"/>
    <p:sldId id="558" r:id="rId54"/>
    <p:sldId id="574" r:id="rId55"/>
    <p:sldId id="575" r:id="rId56"/>
    <p:sldId id="559" r:id="rId57"/>
    <p:sldId id="560" r:id="rId58"/>
    <p:sldId id="561" r:id="rId59"/>
    <p:sldId id="562" r:id="rId60"/>
    <p:sldId id="563" r:id="rId61"/>
    <p:sldId id="512" r:id="rId62"/>
  </p:sldIdLst>
  <p:sldSz cx="9144000" cy="6858000" type="screen4x3"/>
  <p:notesSz cx="7315200" cy="9601200"/>
  <p:defaultTextStyle>
    <a:defPPr>
      <a:defRPr lang="en-US"/>
    </a:defPPr>
    <a:lvl1pPr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5pPr>
    <a:lvl6pPr marL="2286000" algn="l" defTabSz="457200" rtl="0" eaLnBrk="1" latinLnBrk="0" hangingPunct="1">
      <a:defRPr sz="1600" b="1" kern="1200">
        <a:solidFill>
          <a:schemeClr val="tx1"/>
        </a:solidFill>
        <a:latin typeface="Arial" charset="0"/>
        <a:ea typeface="ＭＳ Ｐゴシック" charset="0"/>
        <a:cs typeface="ＭＳ Ｐゴシック" charset="0"/>
      </a:defRPr>
    </a:lvl6pPr>
    <a:lvl7pPr marL="2743200" algn="l" defTabSz="457200" rtl="0" eaLnBrk="1" latinLnBrk="0" hangingPunct="1">
      <a:defRPr sz="1600" b="1" kern="1200">
        <a:solidFill>
          <a:schemeClr val="tx1"/>
        </a:solidFill>
        <a:latin typeface="Arial" charset="0"/>
        <a:ea typeface="ＭＳ Ｐゴシック" charset="0"/>
        <a:cs typeface="ＭＳ Ｐゴシック" charset="0"/>
      </a:defRPr>
    </a:lvl7pPr>
    <a:lvl8pPr marL="3200400" algn="l" defTabSz="457200" rtl="0" eaLnBrk="1" latinLnBrk="0" hangingPunct="1">
      <a:defRPr sz="1600" b="1" kern="1200">
        <a:solidFill>
          <a:schemeClr val="tx1"/>
        </a:solidFill>
        <a:latin typeface="Arial" charset="0"/>
        <a:ea typeface="ＭＳ Ｐゴシック" charset="0"/>
        <a:cs typeface="ＭＳ Ｐゴシック" charset="0"/>
      </a:defRPr>
    </a:lvl8pPr>
    <a:lvl9pPr marL="3657600" algn="l" defTabSz="457200" rtl="0" eaLnBrk="1" latinLnBrk="0" hangingPunct="1">
      <a:defRPr sz="1600" b="1"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33399"/>
    <a:srgbClr val="D3A600"/>
    <a:srgbClr val="009900"/>
    <a:srgbClr val="FFCB05"/>
    <a:srgbClr val="FF9900"/>
    <a:srgbClr val="00274C"/>
    <a:srgbClr val="D60093"/>
    <a:srgbClr val="FF3300"/>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31"/>
    <p:restoredTop sz="95467"/>
  </p:normalViewPr>
  <p:slideViewPr>
    <p:cSldViewPr>
      <p:cViewPr varScale="1">
        <p:scale>
          <a:sx n="128" d="100"/>
          <a:sy n="128" d="100"/>
        </p:scale>
        <p:origin x="2056"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1914"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defTabSz="965200" eaLnBrk="0" hangingPunct="0">
              <a:defRPr sz="1100" b="0" i="1"/>
            </a:lvl1pPr>
          </a:lstStyle>
          <a:p>
            <a:endParaRPr lang="en-US"/>
          </a:p>
        </p:txBody>
      </p:sp>
      <p:sp>
        <p:nvSpPr>
          <p:cNvPr id="3075" name="Rectangle 3"/>
          <p:cNvSpPr>
            <a:spLocks noGrp="1" noChangeArrowheads="1"/>
          </p:cNvSpPr>
          <p:nvPr>
            <p:ph type="dt" sz="quarter" idx="1"/>
          </p:nvPr>
        </p:nvSpPr>
        <p:spPr bwMode="auto">
          <a:xfrm>
            <a:off x="4143375"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algn="r" defTabSz="965200" eaLnBrk="0" hangingPunct="0">
              <a:defRPr sz="1100" b="0" i="1"/>
            </a:lvl1pPr>
          </a:lstStyle>
          <a:p>
            <a:endParaRPr lang="en-US"/>
          </a:p>
        </p:txBody>
      </p:sp>
      <p:sp>
        <p:nvSpPr>
          <p:cNvPr id="3076" name="Rectangle 4"/>
          <p:cNvSpPr>
            <a:spLocks noGrp="1" noChangeArrowheads="1"/>
          </p:cNvSpPr>
          <p:nvPr>
            <p:ph type="ftr" sz="quarter" idx="2"/>
          </p:nvPr>
        </p:nvSpPr>
        <p:spPr bwMode="auto">
          <a:xfrm>
            <a:off x="0"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defTabSz="965200" eaLnBrk="0" hangingPunct="0">
              <a:defRPr sz="1100" b="0" i="1"/>
            </a:lvl1pPr>
          </a:lstStyle>
          <a:p>
            <a:endParaRPr lang="en-US"/>
          </a:p>
        </p:txBody>
      </p:sp>
      <p:sp>
        <p:nvSpPr>
          <p:cNvPr id="3077" name="Rectangle 5"/>
          <p:cNvSpPr>
            <a:spLocks noGrp="1" noChangeArrowheads="1"/>
          </p:cNvSpPr>
          <p:nvPr>
            <p:ph type="sldNum" sz="quarter" idx="3"/>
          </p:nvPr>
        </p:nvSpPr>
        <p:spPr bwMode="auto">
          <a:xfrm>
            <a:off x="4143375"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algn="r" defTabSz="965200" eaLnBrk="0" hangingPunct="0">
              <a:defRPr sz="1100" b="0" i="1"/>
            </a:lvl1pPr>
          </a:lstStyle>
          <a:p>
            <a:fld id="{B29687F7-08B4-A54B-BC56-F290ADA497A1}" type="slidenum">
              <a:rPr lang="en-US"/>
              <a:pPr/>
              <a:t>‹#›</a:t>
            </a:fld>
            <a:endParaRPr lang="en-US"/>
          </a:p>
        </p:txBody>
      </p:sp>
    </p:spTree>
    <p:extLst>
      <p:ext uri="{BB962C8B-B14F-4D97-AF65-F5344CB8AC3E}">
        <p14:creationId xmlns:p14="http://schemas.microsoft.com/office/powerpoint/2010/main" val="2983874766"/>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6T14:37:49.808"/>
    </inkml:context>
    <inkml:brush xml:id="br0">
      <inkml:brushProperty name="width" value="0.05292" units="cm"/>
      <inkml:brushProperty name="height" value="0.05292" units="cm"/>
      <inkml:brushProperty name="color" value="#FF0000"/>
    </inkml:brush>
  </inkml:definitions>
  <inkml:trace contextRef="#ctx0" brushRef="#br0">11718 10472 8143,'-25'-19'47,"-4"-2"1,-3-2-1,-1 2 1,2 4-1,5 4 132,1 1 0,-4 6 0,6-3-148,2 1 0,4 0-29,5 3 1,-3 3-1,3-4-142,-3 4 1,4 2 283,-1 0 0,3 2-27,-3 4 1,4 3-184,8 9 1,-5 6 454,-1 5 0,0 9 3,6 3 1,8 6 88,3-1 0,1-4-227,5-1 0,-2-5-274,14-2 1,0-7 79,5-4 1,1-6 55,-1-5 1,6-4 162,1-8 0,1 0-120,-2 0 1,-4-10-163,5-7 0,3-4 41,2-14 0,-2 3-178,2-14 1,-6 6 169,6-6 0,0 2-66,5-2 0,-1-2 32,-4 8 0,-2 5 17,-4 7 0,-3 12 239,3-1 1,-9 11-60,-3 1 1,-7 5-62,2 5 1,2 5-80,-2 7 0,0 0-76,-6 1 1,6-1 79,0 0 1,2 0-40,-2 0 0,-2-5-136,8-1 0,-6-7 7,6 2 1,-3-4 103,3-2 1,2 0-16,-8 0 0,7-2 175,-1-4 1,-2 2-34,2-7 1,-3 7 70,3-2 1,4 4-171,-5 2 0,-1 0 10,2 0 0,0 2-241,5 4 0,1 4 89,-1 7 0,1 0-30,-1 0 0,1-5 9,-1-1 0,2-7 15,5 2 0,-5-4 182,4-2 1,2 0 209,-2 0 0,1-8 39,-7-3 0,6 1-120,1-1 0,-1 1 48,-6-1 1,-1 3 1,-4 8 1,7 0-179,-7 0 1,7 2 113,-7 4 0,3-3-326,3 9 1,1-3-67,4 3 0,-1-4-27,7-8 0,-6 0 104,6 0 0,-2-2 122,2-4 0,3-4 314,-3-7 0,-2 0-129,2 0 1,-2 5 89,2 1 1,4 1-45,-4-1 1,-2 1-86,2 4 0,6 4-77,5-3 0,-5 3-262,-6 2 1,0 2 158,6 3 1,-1-3-146,1 4 1,0-4 183,-1-2 1,3 0-33,3 0 1,-3 0 406,3 0 1,3 0-130,-3 0 1,1-8 171,-7-3 0,5 1-81,-4-1 1,3-1 23,-9-5 0,-4 6-40,-2-1 0,3 3-94,-3-3 1,-6 4-573,-5 8 1,-2-1 264,1-5 0,11 4-1172,-5-4 1,5-2 615,-5 3 1,2-9 653,5 3 0,3-20 0,7-5 0</inkml:trace>
  <inkml:trace contextRef="#ctx0" brushRef="#br0" timeOffset="1">16009 12126 7944,'-18'-6'1287,"1"0"1,6 1 169,-1 5 0,8-2-542,-1-4 1,10 4-581,7-4 0,5-1-239,6 1 1,4-7-63,7 1 0,1-1 134,-1 1 0,3-3-631,3 3 0,-4-3 347,4-2 0,-1 0-1076,1-1 0,-4 3 463,4 4 1,-5-3-587,-6 8 0,1-5 462,-7 5 1,0-1-271,-6 1 1123,-7 4 0,-2-6 0,-8 8 0</inkml:trace>
  <inkml:trace contextRef="#ctx0" brushRef="#br0" timeOffset="2">16301 12005 7944,'-11'2'1911,"0"4"-704,-1-4 974,-5 13-1587,7-5 0,3 7 352,7 0 1,0 6-516,0 0 1,5 8-367,1-3 0,7 7-624,-1 5 0,3-2 417,2 8 0,1-6-917,-1 6 0,-6-5 529,1 5 0,-1-8-465,7 2 1,-7-6 273,1-5 0,-7-4-1560,7-8 2281,-8 0 0,11 1 0,-5-1 0</inkml:trace>
  <inkml:trace contextRef="#ctx0" brushRef="#br0" timeOffset="3">16836 12023 7944,'-2'-18'39,"-4"1"0,2 2 780,-7 3-51,-1 5 1,-5 1-214,0 0 0,0 2 28,-1 10 1,1 4 101,0 7 0,0 6-267,-1 0 1,3 7 301,4-1 1,-5 4-199,5 1 1,1 6-78,-1 0 0,7 6-210,-2-5 0,4-1-337,2-6 0,2 1-222,4-1 1,3-7-274,9-4 0,-1-4-184,0-2 0,6-7 356,0-4 1,6-5-1109,-6-1 1,7-1 713,-1-5 0,2-11-333,-3-12 1,5-4 1151,-4-1 0,-4-8 0,0-2 0</inkml:trace>
  <inkml:trace contextRef="#ctx0" brushRef="#br0" timeOffset="4">17060 11850 7944,'-2'-9'1538,"-4"3"1,2-2 932,-7 3-1843,-1-1 0,1 8 345,-1 3 1,8 7-428,-1 11 1,3 0-103,2 11 0,0-1-155,0 13 0,0 2-63,0 9 1,0-1-164,0 7 0,6-6-184,-1 6 1,3-7-604,-2 1 1,-3-11 453,9-6 1,-8-11-971,2-6 1,1-4-190,-1-2 326,0-7 0,-4-4 400,3-12 1,-3-4 130,4-7 0,-4-8-479,-2-3 1,0-13 1050,0-5 0,-15-3 0,-5-3 0</inkml:trace>
  <inkml:trace contextRef="#ctx0" brushRef="#br0" timeOffset="5">16956 11954 7944,'0'-18'-532,"0"1"-66,0 0 0,6 0 2437,0-1 0,0 1 169,-6 0-57,7 0 0,3 0-1003,7-1 0,0 7 154,0-1 0,1 9-358,-1-3 1,6 4-128,0 2 1,6 2-226,-6 4 0,0 3-102,-6 8 1,0 6-184,0 0 1,-1 8 75,-5-2 0,-3 3-477,-8 3 1,0-1 243,0 1 0,-2-1-1186,-4 0 0,-4-1-89,-7-4 1,-2 3-480,-4-3 0,2-4-628,-8-2 0,1-12 419,-7-5 2013,1-4 0,-8-10 0,-2-1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8T08:18:54.464"/>
    </inkml:context>
    <inkml:brush xml:id="br0">
      <inkml:brushProperty name="width" value="0.12114" units="cm"/>
      <inkml:brushProperty name="height" value="0.12114" units="cm"/>
      <inkml:brushProperty name="color" value="#FF0000"/>
    </inkml:brush>
  </inkml:definitions>
  <inkml:trace contextRef="#ctx0" brushRef="#br0">21471 5413 10625,'7'-5'1106,"-2"-1"-521,-5-5-444,5-1 1,-4 1 601,3-1-339,-3 1 0,-1 0 425,0-1-557,0 6 1,-1-3-527,-3 5 0,1 0-73,-4 4 276,4 0 1,-7 5 0,4 2 0</inkml:trace>
  <inkml:trace contextRef="#ctx0" brushRef="#br0" timeOffset="1">22739 6864 12577,'-11'0'-335,"-6"-5"0,8-1 919,-2-6 404,7 6-507,-1-4-58,5 8-1808,0-3 1606,-5 15 1,3-2 0,-3 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4T04:23:07.609"/>
    </inkml:context>
    <inkml:brush xml:id="br0">
      <inkml:brushProperty name="width" value="0.09086" units="cm"/>
      <inkml:brushProperty name="height" value="0.09086" units="cm"/>
      <inkml:brushProperty name="color" value="#FF0000"/>
    </inkml:brush>
  </inkml:definitions>
  <inkml:trace contextRef="#ctx0" brushRef="#br0">5379 6990 8021,'-10'-8'0,"1"2"1549,2 1-380,4-4-496,-7 7 755,9-3-899,-4 10 0,5 7 522,0 7-667,0 7 0,0 1-281,0 7 0,1-1-9,3 9 0,-1-4-47,9 4 0,-3 0 149,6 4 1,3-1-641,1 1 0,-1-5-112,1-3 1,-2-6-488,2-2 1,3-5 405,-3 2 0,-3-8-90,0-4 1,-4-2 177,0-2 1,-5-4-187,1-3 311,-5-3 1,2-2 48,-5-3 1,0-6 374,0-6 0,-5-4 0,-2 2 0</inkml:trace>
  <inkml:trace contextRef="#ctx0" brushRef="#br0" timeOffset="1">5391 7492 8021,'-12'0'-19,"1"0"1,-2 4 667,-2 0-303,2 0 0,-3-3 1424,4 3-706,1-3 765,-1 9-776,1-9-432,5 9 0,6-3-164,7 4 0,5 1 130,3-1 0,1 0-180,3 1 1,4 3 206,0 0 0,0 1-141,4-5 1,-3 0-89,-1 1 0,-1-2 67,1-2 1,-1 0-108,-3-4 1,1 0-74,-5-4 1,1-1-16,-5-3 1,0-4-829,1-7 0,-4-4-378,-1-8 0,-1-7-922,2-8 1,2-7 358,-2-4 0,1-8 168,-5 29 0,-1-1 1,2-2-1,1-1 1344,-3 0 0,1 0 0,0-3 0,0 1 0,0 2 0,1 0 0,-1 0 0,1 1 0,-2 0 0,1 0 0</inkml:trace>
  <inkml:trace contextRef="#ctx0" brushRef="#br0" timeOffset="2">5665 6213 8394,'-12'-6'601,"-4"-5"1,3 10-117,-2-3 0,2 3-66,2 1 1351,-1 0-1117,-4 5 1,7 3 77,-2 7 25,2 3-408,2 5 0,2 5 124,5 2 0,2 8 184,1 4 0,5 7-6,7 5-1236,3-3 943,5-1 0,5-10 513,2-6-518,-2-5 1,8-7 45,-6-3 0,4-4-168,-7-8 1,3-3-70,-3-8 0,-2-7 70,-5-8 0,0-8-324,-5-3 1,-1-8-436,-6-4 0,0-2-637,-4-2 1,0-1-676,-4-3 1,-1-2 653,-3-5 0,-2 1-416,-6 3 1,1 5 801,-1 10 1,2 2-809,3 14 1608,-3-4 0,8 19 0,-2-1 0</inkml:trace>
  <inkml:trace contextRef="#ctx0" brushRef="#br0" timeOffset="3">6213 5985 8041,'-11'0'784,"-1"0"-539,1 0 0,3 0 995,0 0 1145,6 0-1398,-3 5 1,5 1-417,0 5 1,1 6-99,3 2 1,2 8-189,6 3 1,-1 8 92,1 4 1,-2 9-531,-3 6 0,2 1 170,-7-25 0,0-1 0,7 28 10,-2 0 1,0-2 157,0-5 1,0-9-659,0-9 0,2-11 77,-5-9-256,5-8 0,-4-3 265,3-8 0,1-8-191,-6-11 0,1-5 2,-4-6 0,0-6-75,0-1 1,0-5 178,0-4 1,-1-7 258,-1 25 0,0 0 0,1-2 0,0 0-297,-3 0 0,0 0 1,0 0-1,0-1 273,-1 1 0,-1 0 1,0 0-1,0 0 453,1 1 1,-1 2-1,-5-19-140,-1 16 1,5 11 2429,-1 16-1968,5 1 1,-2 8-285,5 2 0,0 2 532,0 5 0,5 1-69,3-1 0,6-1 172,1-2 1,4 1-487,-3-5 1,4-1-160,-1-3 0,2 4-14,2 0 0,-4 0-689,0-4 0,-3 1-804,3 3 0,-5-2 1749,1 6 1,-6 1-991,-2 6 1,-4-1 44,1 5 0,-3 4 165,-1 4 0,-5 4 48,-3 0 0,-2 2 175,-1 1 1,-2-1-103,-2-2 0,2 0 601,-2-4 0,2 0 202,2-5 0,-1 0 605,1-3 0,4-2 517,4-6 1,-2 0 7,1 1 192,0-6-1371,4 4 1,5-7-385,3 4 1,3-3-7,4 4 1,-1-4-166,5 3 1,0-3-320,4 4 1,1-2-391,3 2 1,-2 1-871,6-6 0,-1 5 682,5-4 0,-2 0-683,-3-4 0,-2 0 752,-5 0 1,2-5-554,-2-3 1,-3-2 644,-8-2 0,-1 0-553,1-4 1,-6-1 156,-2-6 1105,-3 0 0,-1-10 0,0-3 0</inkml:trace>
  <inkml:trace contextRef="#ctx0" brushRef="#br0" timeOffset="4">6818 5699 8006,'-11'0'0,"-1"0"0,2 1 1711,3 3 0,-2-1-763,5 4 1,-4 6 1063,5 6 0,-1 8-1017,4 3 1,0 12-496,0 4 1,0 11-314,0 0 0,4 1 412,-1-4 1,7 0 521,2-4-750,-1-1 0,7-10 94,-3-4 1,-1-4 70,5-8 1,0 1-49,4-8 502,0-1-581,0-4 0,0-4-333,0-4-76,4-1 0,-2-7 0,6-2 0,-4-4 0,5-1 0,-7-4 0,6-3 0,-2 1-325,1-1 326,-2 5-1761,-5-7 1188,-5 8 1,2 0 110,-5 6-3258,0-1 1197,-3 2 2522,-1 0 0,-4 1 0,-2-1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4T04:23:07.682"/>
    </inkml:context>
    <inkml:brush xml:id="br0">
      <inkml:brushProperty name="width" value="0.12114" units="cm"/>
      <inkml:brushProperty name="height" value="0.12114" units="cm"/>
      <inkml:brushProperty name="color" value="#FF0000"/>
    </inkml:brush>
  </inkml:definitions>
  <inkml:trace contextRef="#ctx0" brushRef="#br0">22065 12175 10359,'-16'0'-276,"2"-4"329,-5 0 0,5-4 145,-2 5 605,9-1-85,-3 4-101,8-5-238,-3 3-129,5-3-113,0 5 6,5 0-53,-3 5 0,7-2-148,-6 5 0,2-6-128,-1 2 98,-2 2 0,4-4 25,-2 1-136,-3 4 137,4-6 93,0 4-194,-4 0-256,4-4-521,-5 4-1199,0-5 1519,6 0 620,-5 0 0,9-5 0,-4-1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defTabSz="965200" eaLnBrk="0" hangingPunct="0">
              <a:defRPr sz="1100" b="0" i="1">
                <a:latin typeface="Times New Roman" charset="0"/>
              </a:defRPr>
            </a:lvl1pPr>
          </a:lstStyle>
          <a:p>
            <a:endParaRPr lang="en-US"/>
          </a:p>
        </p:txBody>
      </p:sp>
      <p:sp>
        <p:nvSpPr>
          <p:cNvPr id="2051" name="Rectangle 3"/>
          <p:cNvSpPr>
            <a:spLocks noGrp="1" noChangeArrowheads="1"/>
          </p:cNvSpPr>
          <p:nvPr>
            <p:ph type="dt" idx="1"/>
          </p:nvPr>
        </p:nvSpPr>
        <p:spPr bwMode="auto">
          <a:xfrm>
            <a:off x="4143375"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algn="r" defTabSz="965200" eaLnBrk="0" hangingPunct="0">
              <a:defRPr sz="1100" b="0" i="1">
                <a:latin typeface="Times New Roman" charset="0"/>
              </a:defRPr>
            </a:lvl1pPr>
          </a:lstStyle>
          <a:p>
            <a:endParaRPr lang="en-US"/>
          </a:p>
        </p:txBody>
      </p:sp>
      <p:sp>
        <p:nvSpPr>
          <p:cNvPr id="2052" name="Rectangle 4"/>
          <p:cNvSpPr>
            <a:spLocks noGrp="1" noChangeArrowheads="1"/>
          </p:cNvSpPr>
          <p:nvPr>
            <p:ph type="ftr" sz="quarter" idx="4"/>
          </p:nvPr>
        </p:nvSpPr>
        <p:spPr bwMode="auto">
          <a:xfrm>
            <a:off x="0"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defTabSz="965200" eaLnBrk="0" hangingPunct="0">
              <a:defRPr sz="1100" b="0" i="1">
                <a:latin typeface="Times New Roman" charset="0"/>
              </a:defRPr>
            </a:lvl1pPr>
          </a:lstStyle>
          <a:p>
            <a:endParaRPr lang="en-US"/>
          </a:p>
        </p:txBody>
      </p:sp>
      <p:sp>
        <p:nvSpPr>
          <p:cNvPr id="2053" name="Rectangle 5"/>
          <p:cNvSpPr>
            <a:spLocks noGrp="1" noChangeArrowheads="1"/>
          </p:cNvSpPr>
          <p:nvPr>
            <p:ph type="sldNum" sz="quarter" idx="5"/>
          </p:nvPr>
        </p:nvSpPr>
        <p:spPr bwMode="auto">
          <a:xfrm>
            <a:off x="4143375"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algn="r" defTabSz="965200" eaLnBrk="0" hangingPunct="0">
              <a:defRPr sz="1100" b="0" i="1">
                <a:latin typeface="Times New Roman" charset="0"/>
              </a:defRPr>
            </a:lvl1pPr>
          </a:lstStyle>
          <a:p>
            <a:fld id="{C7E9A20B-E167-2E4E-BE18-AA9F5BF5FBB1}" type="slidenum">
              <a:rPr lang="en-US"/>
              <a:pPr/>
              <a:t>‹#›</a:t>
            </a:fld>
            <a:endParaRPr lang="en-US"/>
          </a:p>
        </p:txBody>
      </p:sp>
      <p:sp>
        <p:nvSpPr>
          <p:cNvPr id="2054" name="Rectangle 6"/>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7154" tIns="48580" rIns="97154" bIns="48580" numCol="1" anchor="t" anchorCtr="0" compatLnSpc="1">
            <a:prstTxWarp prst="textNoShape">
              <a:avLst/>
            </a:prstTxWarp>
          </a:bodyPr>
          <a:lstStyle/>
          <a:p>
            <a:pPr lvl="0"/>
            <a:r>
              <a:rPr lang="en-US"/>
              <a:t>Click to edit Master notes styles</a:t>
            </a:r>
          </a:p>
          <a:p>
            <a:pPr lvl="1"/>
            <a:r>
              <a:rPr lang="en-US"/>
              <a:t>Second Level</a:t>
            </a:r>
          </a:p>
          <a:p>
            <a:pPr lvl="2"/>
            <a:r>
              <a:rPr lang="en-US"/>
              <a:t>Third Level</a:t>
            </a:r>
          </a:p>
          <a:p>
            <a:pPr lvl="3"/>
            <a:r>
              <a:rPr lang="en-US"/>
              <a:t>Fourth Level</a:t>
            </a:r>
          </a:p>
          <a:p>
            <a:pPr lvl="4"/>
            <a:r>
              <a:rPr lang="en-US"/>
              <a:t>Fifth Level</a:t>
            </a:r>
          </a:p>
        </p:txBody>
      </p:sp>
      <p:sp>
        <p:nvSpPr>
          <p:cNvPr id="14343" name="Rectangle 7"/>
          <p:cNvSpPr>
            <a:spLocks noGrp="1" noRot="1" noChangeAspect="1" noChangeArrowheads="1" noTextEdit="1"/>
          </p:cNvSpPr>
          <p:nvPr>
            <p:ph type="sldImg" idx="2"/>
          </p:nvPr>
        </p:nvSpPr>
        <p:spPr bwMode="auto">
          <a:xfrm>
            <a:off x="1268413" y="727075"/>
            <a:ext cx="4781550" cy="3586163"/>
          </a:xfrm>
          <a:prstGeom prst="rect">
            <a:avLst/>
          </a:prstGeom>
          <a:noFill/>
          <a:ln w="12700">
            <a:solidFill>
              <a:schemeClr val="tx1"/>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Tree>
    <p:extLst>
      <p:ext uri="{BB962C8B-B14F-4D97-AF65-F5344CB8AC3E}">
        <p14:creationId xmlns:p14="http://schemas.microsoft.com/office/powerpoint/2010/main" val="215147315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eaLnBrk="0" hangingPunct="0">
              <a:defRPr sz="1600" b="1">
                <a:solidFill>
                  <a:schemeClr val="tx1"/>
                </a:solidFill>
                <a:latin typeface="Arial" charset="0"/>
                <a:ea typeface="ＭＳ Ｐゴシック" charset="0"/>
                <a:cs typeface="ＭＳ Ｐゴシック" charset="0"/>
              </a:defRPr>
            </a:lvl1pPr>
            <a:lvl2pPr marL="37931725" indent="-37474525" defTabSz="965200" eaLnBrk="0" hangingPunct="0">
              <a:defRPr sz="1600" b="1">
                <a:solidFill>
                  <a:schemeClr val="tx1"/>
                </a:solidFill>
                <a:latin typeface="Arial" charset="0"/>
                <a:ea typeface="ＭＳ Ｐゴシック" charset="0"/>
              </a:defRPr>
            </a:lvl2pPr>
            <a:lvl3pPr eaLnBrk="0" hangingPunct="0">
              <a:defRPr sz="1600" b="1">
                <a:solidFill>
                  <a:schemeClr val="tx1"/>
                </a:solidFill>
                <a:latin typeface="Arial" charset="0"/>
                <a:ea typeface="ＭＳ Ｐゴシック" charset="0"/>
              </a:defRPr>
            </a:lvl3pPr>
            <a:lvl4pPr eaLnBrk="0" hangingPunct="0">
              <a:defRPr sz="1600" b="1">
                <a:solidFill>
                  <a:schemeClr val="tx1"/>
                </a:solidFill>
                <a:latin typeface="Arial" charset="0"/>
                <a:ea typeface="ＭＳ Ｐゴシック" charset="0"/>
              </a:defRPr>
            </a:lvl4pPr>
            <a:lvl5pPr eaLnBrk="0" hangingPunct="0">
              <a:defRPr sz="1600" b="1">
                <a:solidFill>
                  <a:schemeClr val="tx1"/>
                </a:solidFill>
                <a:latin typeface="Arial" charset="0"/>
                <a:ea typeface="ＭＳ Ｐゴシック" charset="0"/>
              </a:defRPr>
            </a:lvl5pPr>
            <a:lvl6pPr marL="457200" eaLnBrk="0" fontAlgn="base" hangingPunct="0">
              <a:spcBef>
                <a:spcPct val="0"/>
              </a:spcBef>
              <a:spcAft>
                <a:spcPct val="0"/>
              </a:spcAft>
              <a:defRPr sz="1600" b="1">
                <a:solidFill>
                  <a:schemeClr val="tx1"/>
                </a:solidFill>
                <a:latin typeface="Arial" charset="0"/>
                <a:ea typeface="ＭＳ Ｐゴシック" charset="0"/>
              </a:defRPr>
            </a:lvl6pPr>
            <a:lvl7pPr marL="914400" eaLnBrk="0" fontAlgn="base" hangingPunct="0">
              <a:spcBef>
                <a:spcPct val="0"/>
              </a:spcBef>
              <a:spcAft>
                <a:spcPct val="0"/>
              </a:spcAft>
              <a:defRPr sz="1600" b="1">
                <a:solidFill>
                  <a:schemeClr val="tx1"/>
                </a:solidFill>
                <a:latin typeface="Arial" charset="0"/>
                <a:ea typeface="ＭＳ Ｐゴシック" charset="0"/>
              </a:defRPr>
            </a:lvl7pPr>
            <a:lvl8pPr marL="1371600" eaLnBrk="0" fontAlgn="base" hangingPunct="0">
              <a:spcBef>
                <a:spcPct val="0"/>
              </a:spcBef>
              <a:spcAft>
                <a:spcPct val="0"/>
              </a:spcAft>
              <a:defRPr sz="1600" b="1">
                <a:solidFill>
                  <a:schemeClr val="tx1"/>
                </a:solidFill>
                <a:latin typeface="Arial" charset="0"/>
                <a:ea typeface="ＭＳ Ｐゴシック" charset="0"/>
              </a:defRPr>
            </a:lvl8pPr>
            <a:lvl9pPr marL="1828800" eaLnBrk="0" fontAlgn="base" hangingPunct="0">
              <a:spcBef>
                <a:spcPct val="0"/>
              </a:spcBef>
              <a:spcAft>
                <a:spcPct val="0"/>
              </a:spcAft>
              <a:defRPr sz="1600" b="1">
                <a:solidFill>
                  <a:schemeClr val="tx1"/>
                </a:solidFill>
                <a:latin typeface="Arial" charset="0"/>
                <a:ea typeface="ＭＳ Ｐゴシック" charset="0"/>
              </a:defRPr>
            </a:lvl9pPr>
          </a:lstStyle>
          <a:p>
            <a:fld id="{914EF427-E3A8-D542-91D3-317F25033480}" type="slidenum">
              <a:rPr lang="en-US" sz="1100" b="0">
                <a:latin typeface="Times New Roman" charset="0"/>
              </a:rPr>
              <a:pPr/>
              <a:t>1</a:t>
            </a:fld>
            <a:endParaRPr lang="en-US" sz="1100" b="0">
              <a:latin typeface="Times New Roman" charset="0"/>
            </a:endParaRPr>
          </a:p>
        </p:txBody>
      </p:sp>
      <p:sp>
        <p:nvSpPr>
          <p:cNvPr id="16387" name="Rectangle 2"/>
          <p:cNvSpPr>
            <a:spLocks noGrp="1" noRot="1" noChangeAspect="1" noChangeArrowheads="1" noTextEdit="1"/>
          </p:cNvSpPr>
          <p:nvPr>
            <p:ph type="sldImg"/>
          </p:nvPr>
        </p:nvSpPr>
        <p:spPr>
          <a:xfrm>
            <a:off x="1268413" y="727075"/>
            <a:ext cx="4781550" cy="3586163"/>
          </a:xfrm>
          <a:ln/>
        </p:spPr>
      </p:sp>
      <p:sp>
        <p:nvSpPr>
          <p:cNvPr id="16388"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2713302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4777425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Fate sharing</a:t>
            </a:r>
          </a:p>
        </p:txBody>
      </p:sp>
    </p:spTree>
    <p:extLst>
      <p:ext uri="{BB962C8B-B14F-4D97-AF65-F5344CB8AC3E}">
        <p14:creationId xmlns:p14="http://schemas.microsoft.com/office/powerpoint/2010/main" val="7062558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Creates a notion of a </a:t>
            </a:r>
            <a:r>
              <a:rPr lang="ja-JP" altLang="en-US">
                <a:ea typeface="ＭＳ Ｐゴシック" charset="0"/>
                <a:cs typeface="ＭＳ Ｐゴシック" charset="0"/>
              </a:rPr>
              <a:t>“</a:t>
            </a:r>
            <a:r>
              <a:rPr lang="en-US">
                <a:ea typeface="ＭＳ Ｐゴシック" charset="0"/>
                <a:cs typeface="ＭＳ Ｐゴシック" charset="0"/>
              </a:rPr>
              <a:t>SESSION</a:t>
            </a:r>
            <a:r>
              <a:rPr lang="ja-JP" altLang="en-US">
                <a:ea typeface="ＭＳ Ｐゴシック" charset="0"/>
                <a:cs typeface="ＭＳ Ｐゴシック" charset="0"/>
              </a:rPr>
              <a:t>”</a:t>
            </a:r>
            <a:r>
              <a:rPr lang="en-US">
                <a:ea typeface="ＭＳ Ｐゴシック" charset="0"/>
                <a:cs typeface="ＭＳ Ｐゴシック" charset="0"/>
              </a:rPr>
              <a:t> for the user</a:t>
            </a:r>
          </a:p>
          <a:p>
            <a:r>
              <a:rPr lang="en-US">
                <a:ea typeface="ＭＳ Ｐゴシック" charset="0"/>
                <a:cs typeface="ＭＳ Ｐゴシック" charset="0"/>
              </a:rPr>
              <a:t>Customize the user experience</a:t>
            </a:r>
          </a:p>
          <a:p>
            <a:r>
              <a:rPr lang="en-US">
                <a:ea typeface="ＭＳ Ｐゴシック" charset="0"/>
                <a:cs typeface="ＭＳ Ｐゴシック" charset="0"/>
              </a:rPr>
              <a:t>Statefulness comes from the client side</a:t>
            </a:r>
          </a:p>
        </p:txBody>
      </p:sp>
    </p:spTree>
    <p:extLst>
      <p:ext uri="{BB962C8B-B14F-4D97-AF65-F5344CB8AC3E}">
        <p14:creationId xmlns:p14="http://schemas.microsoft.com/office/powerpoint/2010/main" val="11977485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47</a:t>
            </a:fld>
            <a:endParaRPr lang="en-US"/>
          </a:p>
        </p:txBody>
      </p:sp>
    </p:spTree>
    <p:extLst>
      <p:ext uri="{BB962C8B-B14F-4D97-AF65-F5344CB8AC3E}">
        <p14:creationId xmlns:p14="http://schemas.microsoft.com/office/powerpoint/2010/main" val="10814383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746752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0784736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HTTP/1.1 allows multiple HTTP requests to be written out to a socket together without waiting for the corresponding responses. The requestor then waits for the responses to arrive in the order in which they were requested. The act of pipelining the requests can result in a dramatic improvement in page loading times, especially over high latency connections.</a:t>
            </a:r>
          </a:p>
        </p:txBody>
      </p:sp>
    </p:spTree>
    <p:extLst>
      <p:ext uri="{BB962C8B-B14F-4D97-AF65-F5344CB8AC3E}">
        <p14:creationId xmlns:p14="http://schemas.microsoft.com/office/powerpoint/2010/main" val="549135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2</a:t>
            </a:fld>
            <a:endParaRPr lang="en-US"/>
          </a:p>
        </p:txBody>
      </p:sp>
    </p:spTree>
    <p:extLst>
      <p:ext uri="{BB962C8B-B14F-4D97-AF65-F5344CB8AC3E}">
        <p14:creationId xmlns:p14="http://schemas.microsoft.com/office/powerpoint/2010/main" val="9617206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Rot="1" noChangeAspect="1" noChangeArrowheads="1" noTextEdit="1"/>
          </p:cNvSpPr>
          <p:nvPr>
            <p:ph type="sldImg"/>
          </p:nvPr>
        </p:nvSpPr>
        <p:spPr>
          <a:xfrm>
            <a:off x="1258888" y="720725"/>
            <a:ext cx="4800600" cy="3600450"/>
          </a:xfrm>
          <a:ln/>
        </p:spPr>
      </p:sp>
      <p:sp>
        <p:nvSpPr>
          <p:cNvPr id="29700" name="Rectangle 3"/>
          <p:cNvSpPr>
            <a:spLocks noGrp="1" noChangeArrowheads="1"/>
          </p:cNvSpPr>
          <p:nvPr>
            <p:ph type="body" idx="1"/>
          </p:nvPr>
        </p:nvSpPr>
        <p:spPr>
          <a:xfrm>
            <a:off x="974725" y="4559300"/>
            <a:ext cx="5365750" cy="4321175"/>
          </a:xfrm>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3314061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Rot="1" noChangeAspect="1" noChangeArrowheads="1" noTextEdit="1"/>
          </p:cNvSpPr>
          <p:nvPr>
            <p:ph type="sldImg"/>
          </p:nvPr>
        </p:nvSpPr>
        <p:spPr>
          <a:xfrm>
            <a:off x="1258888" y="720725"/>
            <a:ext cx="4800600" cy="3600450"/>
          </a:xfrm>
          <a:ln/>
        </p:spPr>
      </p:sp>
      <p:sp>
        <p:nvSpPr>
          <p:cNvPr id="29700" name="Rectangle 3"/>
          <p:cNvSpPr>
            <a:spLocks noGrp="1" noChangeArrowheads="1"/>
          </p:cNvSpPr>
          <p:nvPr>
            <p:ph type="body" idx="1"/>
          </p:nvPr>
        </p:nvSpPr>
        <p:spPr>
          <a:xfrm>
            <a:off x="974725" y="4559300"/>
            <a:ext cx="5365750" cy="4321175"/>
          </a:xfrm>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757153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Rot="1" noChangeAspect="1" noChangeArrowheads="1" noTextEdit="1"/>
          </p:cNvSpPr>
          <p:nvPr>
            <p:ph type="sldImg"/>
          </p:nvPr>
        </p:nvSpPr>
        <p:spPr>
          <a:xfrm>
            <a:off x="1258888" y="720725"/>
            <a:ext cx="4800600" cy="3600450"/>
          </a:xfrm>
          <a:ln/>
        </p:spPr>
      </p:sp>
      <p:sp>
        <p:nvSpPr>
          <p:cNvPr id="29700" name="Rectangle 3"/>
          <p:cNvSpPr>
            <a:spLocks noGrp="1" noChangeArrowheads="1"/>
          </p:cNvSpPr>
          <p:nvPr>
            <p:ph type="body" idx="1"/>
          </p:nvPr>
        </p:nvSpPr>
        <p:spPr>
          <a:xfrm>
            <a:off x="974725" y="4559300"/>
            <a:ext cx="5365750" cy="4321175"/>
          </a:xfrm>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724176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24682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36</a:t>
            </a:fld>
            <a:endParaRPr lang="en-US"/>
          </a:p>
        </p:txBody>
      </p:sp>
    </p:spTree>
    <p:extLst>
      <p:ext uri="{BB962C8B-B14F-4D97-AF65-F5344CB8AC3E}">
        <p14:creationId xmlns:p14="http://schemas.microsoft.com/office/powerpoint/2010/main" val="19622809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2357945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1084416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440" name="Rectangle 8"/>
          <p:cNvSpPr>
            <a:spLocks noGrp="1" noChangeArrowheads="1"/>
          </p:cNvSpPr>
          <p:nvPr>
            <p:ph type="subTitle" idx="1"/>
          </p:nvPr>
        </p:nvSpPr>
        <p:spPr>
          <a:xfrm>
            <a:off x="1371600" y="3886200"/>
            <a:ext cx="6400800" cy="1752600"/>
          </a:xfrm>
        </p:spPr>
        <p:txBody>
          <a:bodyPr/>
          <a:lstStyle>
            <a:lvl1pPr marL="0" indent="0" algn="ctr">
              <a:buFont typeface="Monotype Sorts" pitchFamily="96" charset="2"/>
              <a:buNone/>
              <a:defRPr/>
            </a:lvl1pPr>
          </a:lstStyle>
          <a:p>
            <a:r>
              <a:rPr lang="en-US"/>
              <a:t>Click to edit Master subtitle style</a:t>
            </a:r>
            <a:endParaRPr lang="en-US" dirty="0"/>
          </a:p>
        </p:txBody>
      </p:sp>
      <p:sp>
        <p:nvSpPr>
          <p:cNvPr id="18441" name="Rectangle 9"/>
          <p:cNvSpPr>
            <a:spLocks noGrp="1" noChangeArrowheads="1"/>
          </p:cNvSpPr>
          <p:nvPr>
            <p:ph type="ctrTitle"/>
          </p:nvPr>
        </p:nvSpPr>
        <p:spPr>
          <a:xfrm>
            <a:off x="685800" y="1143000"/>
            <a:ext cx="7772400" cy="2057400"/>
          </a:xfrm>
        </p:spPr>
        <p:txBody>
          <a:bodyPr/>
          <a:lstStyle>
            <a:lvl1pPr>
              <a:defRPr/>
            </a:lvl1pPr>
          </a:lstStyle>
          <a:p>
            <a:r>
              <a:rPr lang="en-US"/>
              <a:t>Click to edit Master title style</a:t>
            </a:r>
          </a:p>
        </p:txBody>
      </p:sp>
    </p:spTree>
    <p:extLst>
      <p:ext uri="{BB962C8B-B14F-4D97-AF65-F5344CB8AC3E}">
        <p14:creationId xmlns:p14="http://schemas.microsoft.com/office/powerpoint/2010/main" val="877668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88728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152400"/>
            <a:ext cx="2133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52400"/>
            <a:ext cx="6248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807670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0" name="Shape 10"/>
          <p:cNvSpPr>
            <a:spLocks noGrp="1"/>
          </p:cNvSpPr>
          <p:nvPr>
            <p:ph type="title"/>
          </p:nvPr>
        </p:nvSpPr>
        <p:spPr>
          <a:prstGeom prst="rect">
            <a:avLst/>
          </a:prstGeom>
        </p:spPr>
        <p:txBody>
          <a:bodyPr/>
          <a:lstStyle/>
          <a:p>
            <a:pPr lvl="0"/>
            <a:r>
              <a:rPr lang="en-US"/>
              <a:t>Click to edit Master title style</a:t>
            </a:r>
            <a:endParaRPr/>
          </a:p>
        </p:txBody>
      </p:sp>
      <p:sp>
        <p:nvSpPr>
          <p:cNvPr id="11" name="Shape 11"/>
          <p:cNvSpPr>
            <a:spLocks noGrp="1"/>
          </p:cNvSpPr>
          <p:nvPr>
            <p:ph type="body" idx="1"/>
          </p:nvPr>
        </p:nvSpPr>
        <p:spPr>
          <a:prstGeom prst="rect">
            <a:avLst/>
          </a:prstGeom>
        </p:spPr>
        <p:txBody>
          <a:bodyPr/>
          <a:lstStyle>
            <a:lvl2pPr marL="937584" indent="-401822">
              <a:spcBef>
                <a:spcPts val="1687"/>
              </a:spcBef>
              <a:buChar char="-"/>
              <a:defRPr sz="2500" i="1"/>
            </a:lvl2pPr>
            <a:lvl3pPr marL="1250112" indent="-401822">
              <a:spcBef>
                <a:spcPts val="1687"/>
              </a:spcBef>
              <a:buFont typeface="Gill Sans"/>
              <a:buChar char="-"/>
              <a:defRPr sz="2500" i="1">
                <a:latin typeface="Gill Sans"/>
                <a:ea typeface="Gill Sans"/>
                <a:cs typeface="Gill Sans"/>
                <a:sym typeface="Gill Sans"/>
              </a:defRPr>
            </a:lvl3pPr>
            <a:lvl4pPr marL="1562640" indent="-401822">
              <a:spcBef>
                <a:spcPts val="1687"/>
              </a:spcBef>
              <a:buFont typeface="Gill Sans"/>
              <a:buChar char="-"/>
              <a:defRPr sz="2500" i="1">
                <a:latin typeface="Gill Sans"/>
                <a:ea typeface="Gill Sans"/>
                <a:cs typeface="Gill Sans"/>
                <a:sym typeface="Gill Sans"/>
              </a:defRPr>
            </a:lvl4pPr>
            <a:lvl5pPr marL="1875168" indent="-401822">
              <a:spcBef>
                <a:spcPts val="1687"/>
              </a:spcBef>
              <a:buFont typeface="Gill Sans"/>
              <a:buChar char="-"/>
              <a:defRPr sz="2500" i="1">
                <a:latin typeface="Gill Sans"/>
                <a:ea typeface="Gill Sans"/>
                <a:cs typeface="Gill Sans"/>
                <a:sym typeface="Gill San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3518588634"/>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533400" y="1600200"/>
            <a:ext cx="381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495800" y="1600200"/>
            <a:ext cx="3810000" cy="4648200"/>
          </a:xfrm>
        </p:spPr>
        <p:txBody>
          <a:bodyPr/>
          <a:lstStyle/>
          <a:p>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fld id="{819F1C90-BCC2-4A38-9B30-6926C9F242B2}" type="datetime1">
              <a:rPr lang="en-US" altLang="en-US" smtClean="0"/>
              <a:t>1/18/23</a:t>
            </a:fld>
            <a:endParaRPr lang="en-US" altLang="en-US"/>
          </a:p>
        </p:txBody>
      </p:sp>
      <p:sp>
        <p:nvSpPr>
          <p:cNvPr id="7" name="Slide Number Placeholder 6"/>
          <p:cNvSpPr>
            <a:spLocks noGrp="1"/>
          </p:cNvSpPr>
          <p:nvPr>
            <p:ph type="sldNum" sz="quarter" idx="12"/>
          </p:nvPr>
        </p:nvSpPr>
        <p:spPr>
          <a:xfrm>
            <a:off x="8305800" y="6400800"/>
            <a:ext cx="625475" cy="457200"/>
          </a:xfrm>
        </p:spPr>
        <p:txBody>
          <a:bodyPr/>
          <a:lstStyle>
            <a:lvl1pPr>
              <a:defRPr/>
            </a:lvl1pPr>
          </a:lstStyle>
          <a:p>
            <a:fld id="{C9399570-805F-4B6D-83F4-39FC9E49A71F}" type="slidenum">
              <a:rPr lang="en-US" altLang="en-US" smtClean="0"/>
              <a:pPr/>
              <a:t>‹#›</a:t>
            </a:fld>
            <a:endParaRPr lang="en-US" altLang="en-US" dirty="0"/>
          </a:p>
        </p:txBody>
      </p:sp>
    </p:spTree>
    <p:extLst>
      <p:ext uri="{BB962C8B-B14F-4D97-AF65-F5344CB8AC3E}">
        <p14:creationId xmlns:p14="http://schemas.microsoft.com/office/powerpoint/2010/main" val="2096224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58081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Tree>
    <p:extLst>
      <p:ext uri="{BB962C8B-B14F-4D97-AF65-F5344CB8AC3E}">
        <p14:creationId xmlns:p14="http://schemas.microsoft.com/office/powerpoint/2010/main" val="3311513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00200"/>
            <a:ext cx="3886200" cy="44196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1600200"/>
            <a:ext cx="3886200" cy="44196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1085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81161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76304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2378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4043394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3392371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8"/>
          <p:cNvSpPr>
            <a:spLocks noGrp="1" noChangeArrowheads="1"/>
          </p:cNvSpPr>
          <p:nvPr>
            <p:ph type="body" idx="1"/>
          </p:nvPr>
        </p:nvSpPr>
        <p:spPr bwMode="auto">
          <a:xfrm>
            <a:off x="685800" y="1600200"/>
            <a:ext cx="7924800" cy="44196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33" name="Rectangle 9"/>
          <p:cNvSpPr>
            <a:spLocks noGrp="1" noChangeArrowheads="1"/>
          </p:cNvSpPr>
          <p:nvPr>
            <p:ph type="title"/>
          </p:nvPr>
        </p:nvSpPr>
        <p:spPr bwMode="auto">
          <a:xfrm>
            <a:off x="304800" y="152400"/>
            <a:ext cx="8534400" cy="11430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p>
            <a:pPr lvl="0"/>
            <a:r>
              <a:rPr lang="en-US"/>
              <a:t>Click to edit Master title style</a:t>
            </a:r>
            <a:endParaRPr lang="en-US" dirty="0"/>
          </a:p>
        </p:txBody>
      </p:sp>
      <p:sp>
        <p:nvSpPr>
          <p:cNvPr id="1037" name="Line 13"/>
          <p:cNvSpPr>
            <a:spLocks noChangeShapeType="1"/>
          </p:cNvSpPr>
          <p:nvPr/>
        </p:nvSpPr>
        <p:spPr bwMode="auto">
          <a:xfrm>
            <a:off x="0" y="1371600"/>
            <a:ext cx="8305800" cy="0"/>
          </a:xfrm>
          <a:prstGeom prst="line">
            <a:avLst/>
          </a:prstGeom>
          <a:noFill/>
          <a:ln w="44450">
            <a:solidFill>
              <a:srgbClr val="FFCB05"/>
            </a:solidFill>
            <a:round/>
            <a:headEnd/>
            <a:tailEnd/>
          </a:ln>
          <a:effectLst>
            <a:outerShdw dist="53882" dir="2700000" algn="ctr" rotWithShape="0">
              <a:srgbClr val="D3A600"/>
            </a:outerShdw>
          </a:effectLst>
        </p:spPr>
        <p:txBody>
          <a:bodyPr wrap="none" anchor="ctr"/>
          <a:lstStyle/>
          <a:p>
            <a:pPr eaLnBrk="0" hangingPunct="0">
              <a:defRPr/>
            </a:pPr>
            <a:endParaRPr lang="en-US" sz="1200">
              <a:ea typeface="+mn-ea"/>
              <a:cs typeface="+mn-cs"/>
            </a:endParaRPr>
          </a:p>
        </p:txBody>
      </p:sp>
    </p:spTree>
    <p:extLst>
      <p:ext uri="{BB962C8B-B14F-4D97-AF65-F5344CB8AC3E}">
        <p14:creationId xmlns:p14="http://schemas.microsoft.com/office/powerpoint/2010/main" val="930911168"/>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Lst>
  <p:hf hdr="0" ftr="0" dt="0"/>
  <p:txStyles>
    <p:titleStyle>
      <a:lvl1pPr algn="l" rtl="0" eaLnBrk="1" fontAlgn="base" hangingPunct="1">
        <a:spcBef>
          <a:spcPct val="0"/>
        </a:spcBef>
        <a:spcAft>
          <a:spcPct val="0"/>
        </a:spcAft>
        <a:defRPr sz="4500" b="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defRPr>
      </a:lvl1pPr>
      <a:lvl2pPr algn="l" rtl="0" eaLnBrk="1" fontAlgn="base" hangingPunct="1">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2pPr>
      <a:lvl3pPr algn="l" rtl="0" eaLnBrk="1" fontAlgn="base" hangingPunct="1">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3pPr>
      <a:lvl4pPr algn="l" rtl="0" eaLnBrk="1" fontAlgn="base" hangingPunct="1">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4pPr>
      <a:lvl5pPr algn="l" rtl="0" eaLnBrk="1" fontAlgn="base" hangingPunct="1">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5pPr>
      <a:lvl6pPr marL="342900" algn="l" rtl="0" eaLnBrk="1" fontAlgn="base" hangingPunct="1">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6pPr>
      <a:lvl7pPr marL="685800" algn="l" rtl="0" eaLnBrk="1" fontAlgn="base" hangingPunct="1">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7pPr>
      <a:lvl8pPr marL="1028700" algn="l" rtl="0" eaLnBrk="1" fontAlgn="base" hangingPunct="1">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8pPr>
      <a:lvl9pPr marL="1371600" algn="l" rtl="0" eaLnBrk="1" fontAlgn="base" hangingPunct="1">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9pPr>
    </p:titleStyle>
    <p:bodyStyle>
      <a:lvl1pPr marL="257175" indent="-257175" algn="l" rtl="0" eaLnBrk="1" fontAlgn="base" hangingPunct="1">
        <a:spcBef>
          <a:spcPct val="20000"/>
        </a:spcBef>
        <a:spcAft>
          <a:spcPct val="0"/>
        </a:spcAft>
        <a:buClr>
          <a:schemeClr val="tx1"/>
        </a:buClr>
        <a:buSzPct val="50000"/>
        <a:buFont typeface="Wingdings" pitchFamily="2" charset="2"/>
        <a:buChar char="Ø"/>
        <a:defRPr sz="2800">
          <a:solidFill>
            <a:schemeClr val="accent2"/>
          </a:solidFill>
          <a:latin typeface="+mn-lt"/>
          <a:ea typeface="ＭＳ Ｐゴシック" charset="-128"/>
          <a:cs typeface="ＭＳ Ｐゴシック" charset="-128"/>
        </a:defRPr>
      </a:lvl1pPr>
      <a:lvl2pPr marL="557213" indent="-214313" algn="l" rtl="0" eaLnBrk="1" fontAlgn="base" hangingPunct="1">
        <a:spcBef>
          <a:spcPct val="20000"/>
        </a:spcBef>
        <a:spcAft>
          <a:spcPct val="0"/>
        </a:spcAft>
        <a:buClr>
          <a:schemeClr val="tx1"/>
        </a:buClr>
        <a:buSzPct val="50000"/>
        <a:buFont typeface="Wingdings" pitchFamily="2" charset="2"/>
        <a:buChar char="q"/>
        <a:defRPr sz="2400">
          <a:solidFill>
            <a:schemeClr val="accent2"/>
          </a:solidFill>
          <a:latin typeface="+mn-lt"/>
          <a:ea typeface="ＭＳ Ｐゴシック" charset="-128"/>
        </a:defRPr>
      </a:lvl2pPr>
      <a:lvl3pPr marL="857250" indent="-171450" algn="l" rtl="0" eaLnBrk="1" fontAlgn="base" hangingPunct="1">
        <a:spcBef>
          <a:spcPct val="20000"/>
        </a:spcBef>
        <a:spcAft>
          <a:spcPct val="0"/>
        </a:spcAft>
        <a:buClr>
          <a:schemeClr val="tx1"/>
        </a:buClr>
        <a:buChar char="»"/>
        <a:defRPr sz="2400">
          <a:solidFill>
            <a:schemeClr val="accent2"/>
          </a:solidFill>
          <a:latin typeface="+mn-lt"/>
          <a:ea typeface="ＭＳ Ｐゴシック" charset="-128"/>
        </a:defRPr>
      </a:lvl3pPr>
      <a:lvl4pPr marL="1200150" indent="-171450" algn="l" rtl="0" eaLnBrk="1" fontAlgn="base" hangingPunct="1">
        <a:spcBef>
          <a:spcPct val="20000"/>
        </a:spcBef>
        <a:spcAft>
          <a:spcPct val="0"/>
        </a:spcAft>
        <a:buClr>
          <a:schemeClr val="tx1"/>
        </a:buClr>
        <a:buSzPct val="50000"/>
        <a:buFont typeface="Monotype Sorts" charset="0"/>
        <a:buChar char="n"/>
        <a:defRPr sz="1200">
          <a:solidFill>
            <a:schemeClr val="accent2"/>
          </a:solidFill>
          <a:latin typeface="+mn-lt"/>
          <a:ea typeface="ＭＳ Ｐゴシック" charset="-128"/>
        </a:defRPr>
      </a:lvl4pPr>
      <a:lvl5pPr marL="1543050" indent="-171450" algn="l" rtl="0" eaLnBrk="1" fontAlgn="base" hangingPunct="1">
        <a:spcBef>
          <a:spcPct val="20000"/>
        </a:spcBef>
        <a:spcAft>
          <a:spcPct val="0"/>
        </a:spcAft>
        <a:buClr>
          <a:schemeClr val="tx1"/>
        </a:buClr>
        <a:buSzPct val="50000"/>
        <a:buFont typeface="Monotype Sorts" charset="0"/>
        <a:buChar char="l"/>
        <a:defRPr sz="1200">
          <a:solidFill>
            <a:schemeClr val="accent2"/>
          </a:solidFill>
          <a:latin typeface="+mn-lt"/>
          <a:ea typeface="ＭＳ Ｐゴシック" charset="-128"/>
        </a:defRPr>
      </a:lvl5pPr>
      <a:lvl6pPr marL="1885950" indent="-171450" algn="l" rtl="0" eaLnBrk="1" fontAlgn="base" hangingPunct="1">
        <a:spcBef>
          <a:spcPct val="20000"/>
        </a:spcBef>
        <a:spcAft>
          <a:spcPct val="0"/>
        </a:spcAft>
        <a:buClr>
          <a:schemeClr val="tx1"/>
        </a:buClr>
        <a:buSzPct val="50000"/>
        <a:buFont typeface="Monotype Sorts" pitchFamily="96" charset="2"/>
        <a:buChar char="l"/>
        <a:defRPr sz="1200">
          <a:solidFill>
            <a:schemeClr val="accent2"/>
          </a:solidFill>
          <a:latin typeface="+mn-lt"/>
        </a:defRPr>
      </a:lvl6pPr>
      <a:lvl7pPr marL="2228850" indent="-171450" algn="l" rtl="0" eaLnBrk="1" fontAlgn="base" hangingPunct="1">
        <a:spcBef>
          <a:spcPct val="20000"/>
        </a:spcBef>
        <a:spcAft>
          <a:spcPct val="0"/>
        </a:spcAft>
        <a:buClr>
          <a:schemeClr val="tx1"/>
        </a:buClr>
        <a:buSzPct val="50000"/>
        <a:buFont typeface="Monotype Sorts" pitchFamily="96" charset="2"/>
        <a:buChar char="l"/>
        <a:defRPr sz="1200">
          <a:solidFill>
            <a:schemeClr val="accent2"/>
          </a:solidFill>
          <a:latin typeface="+mn-lt"/>
        </a:defRPr>
      </a:lvl7pPr>
      <a:lvl8pPr marL="2571750" indent="-171450" algn="l" rtl="0" eaLnBrk="1" fontAlgn="base" hangingPunct="1">
        <a:spcBef>
          <a:spcPct val="20000"/>
        </a:spcBef>
        <a:spcAft>
          <a:spcPct val="0"/>
        </a:spcAft>
        <a:buClr>
          <a:schemeClr val="tx1"/>
        </a:buClr>
        <a:buSzPct val="50000"/>
        <a:buFont typeface="Monotype Sorts" pitchFamily="96" charset="2"/>
        <a:buChar char="l"/>
        <a:defRPr sz="1200">
          <a:solidFill>
            <a:schemeClr val="accent2"/>
          </a:solidFill>
          <a:latin typeface="+mn-lt"/>
        </a:defRPr>
      </a:lvl8pPr>
      <a:lvl9pPr marL="2914650" indent="-171450" algn="l" rtl="0" eaLnBrk="1" fontAlgn="base" hangingPunct="1">
        <a:spcBef>
          <a:spcPct val="20000"/>
        </a:spcBef>
        <a:spcAft>
          <a:spcPct val="0"/>
        </a:spcAft>
        <a:buClr>
          <a:schemeClr val="tx1"/>
        </a:buClr>
        <a:buSzPct val="50000"/>
        <a:buFont typeface="Monotype Sorts" pitchFamily="96" charset="2"/>
        <a:buChar char="l"/>
        <a:defRPr sz="1200">
          <a:solidFill>
            <a:schemeClr val="accent2"/>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3.bin"/><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4.bin"/><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5.bin"/><Relationship Id="rId1" Type="http://schemas.openxmlformats.org/officeDocument/2006/relationships/slideLayout" Target="../slideLayouts/slideLayout13.xml"/><Relationship Id="rId4" Type="http://schemas.openxmlformats.org/officeDocument/2006/relationships/oleObject" Target="../embeddings/oleObject6.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6.svg"/><Relationship Id="rId7" Type="http://schemas.openxmlformats.org/officeDocument/2006/relationships/image" Target="../media/image11.svg"/><Relationship Id="rId2" Type="http://schemas.openxmlformats.org/officeDocument/2006/relationships/image" Target="../media/image5.png"/><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 Id="rId9"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1.svg"/><Relationship Id="rId2" Type="http://schemas.openxmlformats.org/officeDocument/2006/relationships/image" Target="../media/image5.png"/><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2" Type="http://schemas.openxmlformats.org/officeDocument/2006/relationships/hyperlink" Target="https://github.com/henryhxu/CSCI4430-ESTR4120/tree/2022_spring/lecture"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2.xml"/><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subTitle" idx="1"/>
          </p:nvPr>
        </p:nvSpPr>
        <p:spPr>
          <a:xfrm>
            <a:off x="514350" y="3808553"/>
            <a:ext cx="8115300" cy="1828800"/>
          </a:xfrm>
        </p:spPr>
        <p:txBody>
          <a:bodyPr/>
          <a:lstStyle/>
          <a:p>
            <a:r>
              <a:rPr lang="en-US" altLang="zh-CN" dirty="0">
                <a:latin typeface="Arial" charset="0"/>
                <a:ea typeface="ＭＳ Ｐゴシック" charset="0"/>
                <a:cs typeface="ＭＳ Ｐゴシック" charset="0"/>
              </a:rPr>
              <a:t>Hong</a:t>
            </a:r>
            <a:r>
              <a:rPr lang="zh-CN" altLang="en-US" dirty="0">
                <a:latin typeface="Arial" charset="0"/>
                <a:ea typeface="ＭＳ Ｐゴシック" charset="0"/>
                <a:cs typeface="ＭＳ Ｐゴシック" charset="0"/>
              </a:rPr>
              <a:t> </a:t>
            </a:r>
            <a:r>
              <a:rPr lang="en-US" altLang="zh-CN" dirty="0">
                <a:latin typeface="Arial" charset="0"/>
                <a:ea typeface="ＭＳ Ｐゴシック" charset="0"/>
                <a:cs typeface="ＭＳ Ｐゴシック" charset="0"/>
              </a:rPr>
              <a:t>Xu</a:t>
            </a:r>
            <a:endParaRPr lang="en-US" dirty="0">
              <a:latin typeface="Arial" charset="0"/>
              <a:ea typeface="ＭＳ Ｐゴシック" charset="0"/>
              <a:cs typeface="ＭＳ Ｐゴシック" charset="0"/>
            </a:endParaRPr>
          </a:p>
          <a:p>
            <a:pPr>
              <a:buFont typeface="Monotype Sorts" charset="0"/>
              <a:buNone/>
            </a:pPr>
            <a:endParaRPr lang="en-US" dirty="0">
              <a:latin typeface="Arial" charset="0"/>
              <a:ea typeface="ＭＳ Ｐゴシック" charset="0"/>
              <a:cs typeface="ＭＳ Ｐゴシック" charset="0"/>
            </a:endParaRPr>
          </a:p>
          <a:p>
            <a:pPr>
              <a:buFont typeface="Monotype Sorts" charset="0"/>
              <a:buNone/>
            </a:pPr>
            <a:endParaRPr lang="en-US" dirty="0">
              <a:latin typeface="Arial" charset="0"/>
              <a:ea typeface="ＭＳ Ｐゴシック" charset="0"/>
              <a:cs typeface="ＭＳ Ｐゴシック" charset="0"/>
            </a:endParaRPr>
          </a:p>
          <a:p>
            <a:pPr algn="l"/>
            <a:r>
              <a:rPr lang="en-US" sz="1800" i="1" dirty="0">
                <a:latin typeface="Arial" charset="0"/>
                <a:ea typeface="ＭＳ Ｐゴシック" charset="0"/>
                <a:cs typeface="ＭＳ Ｐゴシック" charset="0"/>
              </a:rPr>
              <a:t>Material with thanks to Patri</a:t>
            </a:r>
            <a:r>
              <a:rPr lang="en-US" altLang="zh-CN" sz="1800" i="1" dirty="0">
                <a:latin typeface="Arial" charset="0"/>
                <a:ea typeface="ＭＳ Ｐゴシック" charset="0"/>
                <a:cs typeface="ＭＳ Ｐゴシック" charset="0"/>
              </a:rPr>
              <a:t>ck</a:t>
            </a:r>
            <a:r>
              <a:rPr lang="zh-CN" altLang="en-US" sz="1800" i="1" dirty="0">
                <a:latin typeface="Arial" charset="0"/>
                <a:ea typeface="ＭＳ Ｐゴシック" charset="0"/>
                <a:cs typeface="ＭＳ Ｐゴシック" charset="0"/>
              </a:rPr>
              <a:t> </a:t>
            </a:r>
            <a:r>
              <a:rPr lang="en-US" altLang="zh-CN" sz="1800" i="1" dirty="0">
                <a:latin typeface="Arial" charset="0"/>
                <a:ea typeface="ＭＳ Ｐゴシック" charset="0"/>
                <a:cs typeface="ＭＳ Ｐゴシック" charset="0"/>
              </a:rPr>
              <a:t>Lee,</a:t>
            </a:r>
            <a:r>
              <a:rPr lang="zh-CN" altLang="en-US" sz="1800" i="1" dirty="0">
                <a:latin typeface="Arial" charset="0"/>
                <a:ea typeface="ＭＳ Ｐゴシック" charset="0"/>
                <a:cs typeface="ＭＳ Ｐゴシック" charset="0"/>
              </a:rPr>
              <a:t> </a:t>
            </a:r>
            <a:r>
              <a:rPr lang="en-US" altLang="zh-CN" sz="1800" i="1" dirty="0" err="1">
                <a:latin typeface="Arial" charset="0"/>
                <a:ea typeface="ＭＳ Ｐゴシック" charset="0"/>
                <a:cs typeface="ＭＳ Ｐゴシック" charset="0"/>
              </a:rPr>
              <a:t>Mosharaf</a:t>
            </a:r>
            <a:r>
              <a:rPr lang="zh-CN" altLang="en-US" sz="1800" i="1" dirty="0">
                <a:latin typeface="Arial" charset="0"/>
                <a:ea typeface="ＭＳ Ｐゴシック" charset="0"/>
                <a:cs typeface="ＭＳ Ｐゴシック" charset="0"/>
              </a:rPr>
              <a:t> </a:t>
            </a:r>
            <a:r>
              <a:rPr lang="en-US" altLang="zh-CN" sz="1800" i="1" dirty="0">
                <a:latin typeface="Arial" charset="0"/>
                <a:ea typeface="ＭＳ Ｐゴシック" charset="0"/>
                <a:cs typeface="ＭＳ Ｐゴシック" charset="0"/>
              </a:rPr>
              <a:t>Chowdhury,</a:t>
            </a:r>
            <a:r>
              <a:rPr lang="zh-CN" altLang="en-US" sz="1800" i="1" dirty="0">
                <a:latin typeface="Arial" charset="0"/>
                <a:ea typeface="ＭＳ Ｐゴシック" charset="0"/>
                <a:cs typeface="ＭＳ Ｐゴシック" charset="0"/>
              </a:rPr>
              <a:t> </a:t>
            </a:r>
            <a:r>
              <a:rPr lang="en-US" sz="1800" i="1" dirty="0">
                <a:latin typeface="Arial" charset="0"/>
                <a:ea typeface="ＭＳ Ｐゴシック" charset="0"/>
                <a:cs typeface="ＭＳ Ｐゴシック" charset="0"/>
              </a:rPr>
              <a:t>Aditya </a:t>
            </a:r>
            <a:r>
              <a:rPr lang="en-US" sz="1800" i="1" dirty="0" err="1">
                <a:latin typeface="Arial" charset="0"/>
                <a:ea typeface="ＭＳ Ｐゴシック" charset="0"/>
                <a:cs typeface="ＭＳ Ｐゴシック" charset="0"/>
              </a:rPr>
              <a:t>Akella</a:t>
            </a:r>
            <a:r>
              <a:rPr lang="en-US" sz="1800" i="1" dirty="0">
                <a:latin typeface="Arial" charset="0"/>
                <a:ea typeface="ＭＳ Ｐゴシック" charset="0"/>
                <a:cs typeface="ＭＳ Ｐゴシック" charset="0"/>
              </a:rPr>
              <a:t>, </a:t>
            </a:r>
            <a:r>
              <a:rPr lang="en-US" sz="1800" i="1" dirty="0" err="1">
                <a:latin typeface="Arial" charset="0"/>
                <a:ea typeface="ＭＳ Ｐゴシック" charset="0"/>
                <a:cs typeface="ＭＳ Ｐゴシック" charset="0"/>
              </a:rPr>
              <a:t>Sugih</a:t>
            </a:r>
            <a:r>
              <a:rPr lang="en-US" sz="1800" i="1" dirty="0">
                <a:latin typeface="Arial" charset="0"/>
                <a:ea typeface="ＭＳ Ｐゴシック" charset="0"/>
                <a:cs typeface="ＭＳ Ｐゴシック" charset="0"/>
              </a:rPr>
              <a:t> </a:t>
            </a:r>
            <a:r>
              <a:rPr lang="en-US" sz="1800" i="1" dirty="0" err="1">
                <a:latin typeface="Arial" charset="0"/>
                <a:ea typeface="ＭＳ Ｐゴシック" charset="0"/>
                <a:cs typeface="ＭＳ Ｐゴシック" charset="0"/>
              </a:rPr>
              <a:t>Jamin</a:t>
            </a:r>
            <a:r>
              <a:rPr lang="en-US" sz="1800" i="1" dirty="0">
                <a:latin typeface="Arial" charset="0"/>
                <a:ea typeface="ＭＳ Ｐゴシック" charset="0"/>
                <a:cs typeface="ＭＳ Ｐゴシック" charset="0"/>
              </a:rPr>
              <a:t>, Philip Levis, Sylvia Ratnasamy, Peter </a:t>
            </a:r>
            <a:r>
              <a:rPr lang="en-US" sz="1800" i="1" dirty="0" err="1">
                <a:latin typeface="Arial" charset="0"/>
                <a:ea typeface="ＭＳ Ｐゴシック" charset="0"/>
                <a:cs typeface="ＭＳ Ｐゴシック" charset="0"/>
              </a:rPr>
              <a:t>Steenkiste</a:t>
            </a:r>
            <a:r>
              <a:rPr lang="en-US" sz="1800" i="1" dirty="0">
                <a:latin typeface="Arial" charset="0"/>
                <a:ea typeface="ＭＳ Ｐゴシック" charset="0"/>
                <a:cs typeface="ＭＳ Ｐゴシック" charset="0"/>
              </a:rPr>
              <a:t>, and many other colleagues.</a:t>
            </a:r>
          </a:p>
          <a:p>
            <a:pPr>
              <a:buFont typeface="Monotype Sorts" charset="0"/>
              <a:buNone/>
            </a:pPr>
            <a:endParaRPr lang="en-US" dirty="0">
              <a:latin typeface="Arial" charset="0"/>
              <a:ea typeface="ＭＳ Ｐゴシック" charset="0"/>
              <a:cs typeface="ＭＳ Ｐゴシック" charset="0"/>
            </a:endParaRPr>
          </a:p>
          <a:p>
            <a:pPr>
              <a:buFont typeface="Monotype Sorts" charset="0"/>
              <a:buNone/>
            </a:pPr>
            <a:endParaRPr lang="en-US" dirty="0">
              <a:effectLst>
                <a:outerShdw blurRad="38100" dist="38100" dir="2700000" algn="tl">
                  <a:srgbClr val="DDDDDD"/>
                </a:outerShdw>
              </a:effectLst>
              <a:latin typeface="Arial" charset="0"/>
              <a:ea typeface="ＭＳ Ｐゴシック" charset="0"/>
              <a:cs typeface="ＭＳ Ｐゴシック" charset="0"/>
            </a:endParaRPr>
          </a:p>
        </p:txBody>
      </p:sp>
      <p:sp>
        <p:nvSpPr>
          <p:cNvPr id="17410" name="Rectangle 2"/>
          <p:cNvSpPr>
            <a:spLocks noGrp="1" noChangeArrowheads="1"/>
          </p:cNvSpPr>
          <p:nvPr>
            <p:ph type="ctrTitle"/>
          </p:nvPr>
        </p:nvSpPr>
        <p:spPr>
          <a:xfrm>
            <a:off x="-3858" y="1090432"/>
            <a:ext cx="9144000" cy="2286000"/>
          </a:xfrm>
        </p:spPr>
        <p:txBody>
          <a:bodyPr/>
          <a:lstStyle/>
          <a:p>
            <a:pPr algn="ctr"/>
            <a:r>
              <a:rPr lang="en-US" altLang="zh-CN" dirty="0">
                <a:effectLst/>
              </a:rPr>
              <a:t>CSCI4430</a:t>
            </a:r>
            <a:r>
              <a:rPr lang="zh-CN" altLang="en-US" b="1" dirty="0">
                <a:ea typeface="ＭＳ Ｐゴシック" charset="0"/>
              </a:rPr>
              <a:t> </a:t>
            </a:r>
            <a:r>
              <a:rPr lang="en-US" dirty="0"/>
              <a:t>Computer Networks</a:t>
            </a:r>
            <a:br>
              <a:rPr lang="en-US" dirty="0">
                <a:effectLst/>
                <a:latin typeface="Arial Black" charset="0"/>
                <a:ea typeface="ＭＳ Ｐゴシック" charset="0"/>
                <a:cs typeface="ＭＳ Ｐゴシック" charset="0"/>
              </a:rPr>
            </a:br>
            <a:br>
              <a:rPr lang="en-US" sz="2400" dirty="0">
                <a:latin typeface="Arial Black" charset="0"/>
                <a:ea typeface="ＭＳ Ｐゴシック" charset="0"/>
                <a:cs typeface="ＭＳ Ｐゴシック" charset="0"/>
              </a:rPr>
            </a:br>
            <a:r>
              <a:rPr lang="en-US" altLang="zh-CN" sz="3200" b="1" dirty="0">
                <a:latin typeface="Arial" panose="020B0604020202020204" pitchFamily="34" charset="0"/>
                <a:ea typeface="ＭＳ Ｐゴシック" charset="0"/>
                <a:cs typeface="Arial" panose="020B0604020202020204" pitchFamily="34" charset="0"/>
              </a:rPr>
              <a:t>Lecture</a:t>
            </a:r>
            <a:r>
              <a:rPr lang="zh-CN" altLang="en-US" sz="3200" b="1" dirty="0">
                <a:latin typeface="Arial" panose="020B0604020202020204" pitchFamily="34" charset="0"/>
                <a:ea typeface="ＭＳ Ｐゴシック" charset="0"/>
                <a:cs typeface="Arial" panose="020B0604020202020204" pitchFamily="34" charset="0"/>
              </a:rPr>
              <a:t> </a:t>
            </a:r>
            <a:r>
              <a:rPr lang="en-US" altLang="zh-CN" sz="3200" b="1" dirty="0">
                <a:latin typeface="Arial" panose="020B0604020202020204" pitchFamily="34" charset="0"/>
                <a:ea typeface="ＭＳ Ｐゴシック" charset="0"/>
                <a:cs typeface="Arial" panose="020B0604020202020204" pitchFamily="34" charset="0"/>
              </a:rPr>
              <a:t>3:</a:t>
            </a:r>
            <a:r>
              <a:rPr lang="zh-CN" altLang="en-US" sz="3200" b="1" dirty="0">
                <a:latin typeface="Arial" panose="020B0604020202020204" pitchFamily="34" charset="0"/>
                <a:ea typeface="ＭＳ Ｐゴシック" charset="0"/>
                <a:cs typeface="Arial" panose="020B0604020202020204" pitchFamily="34" charset="0"/>
              </a:rPr>
              <a:t> </a:t>
            </a:r>
            <a:r>
              <a:rPr lang="en-US" altLang="zh-CN" sz="3200" b="1" dirty="0">
                <a:latin typeface="Arial" panose="020B0604020202020204" pitchFamily="34" charset="0"/>
                <a:ea typeface="ＭＳ Ｐゴシック" charset="0"/>
                <a:cs typeface="Arial" panose="020B0604020202020204" pitchFamily="34" charset="0"/>
              </a:rPr>
              <a:t>Application</a:t>
            </a:r>
            <a:r>
              <a:rPr lang="zh-CN" altLang="en-US" sz="3200" b="1" dirty="0">
                <a:latin typeface="Arial" panose="020B0604020202020204" pitchFamily="34" charset="0"/>
                <a:ea typeface="ＭＳ Ｐゴシック" charset="0"/>
                <a:cs typeface="Arial" panose="020B0604020202020204" pitchFamily="34" charset="0"/>
              </a:rPr>
              <a:t> </a:t>
            </a:r>
            <a:r>
              <a:rPr lang="en-US" altLang="zh-CN" sz="3200" b="1" dirty="0">
                <a:latin typeface="Arial" panose="020B0604020202020204" pitchFamily="34" charset="0"/>
                <a:ea typeface="ＭＳ Ｐゴシック" charset="0"/>
                <a:cs typeface="Arial" panose="020B0604020202020204" pitchFamily="34" charset="0"/>
              </a:rPr>
              <a:t>Layer</a:t>
            </a:r>
            <a:r>
              <a:rPr lang="zh-CN" altLang="en-US" sz="3200" b="1" dirty="0">
                <a:latin typeface="Arial" panose="020B0604020202020204" pitchFamily="34" charset="0"/>
                <a:ea typeface="ＭＳ Ｐゴシック" charset="0"/>
                <a:cs typeface="Arial" panose="020B0604020202020204" pitchFamily="34" charset="0"/>
              </a:rPr>
              <a:t> </a:t>
            </a:r>
            <a:r>
              <a:rPr lang="en-US" altLang="zh-CN" sz="3200" b="1" dirty="0">
                <a:latin typeface="Arial" panose="020B0604020202020204" pitchFamily="34" charset="0"/>
                <a:ea typeface="ＭＳ Ｐゴシック" charset="0"/>
                <a:cs typeface="Arial" panose="020B0604020202020204" pitchFamily="34" charset="0"/>
              </a:rPr>
              <a:t>–</a:t>
            </a:r>
            <a:br>
              <a:rPr lang="en-HK" altLang="zh-CN" sz="3200" b="1" dirty="0">
                <a:latin typeface="Arial" panose="020B0604020202020204" pitchFamily="34" charset="0"/>
                <a:ea typeface="ＭＳ Ｐゴシック" charset="0"/>
                <a:cs typeface="Arial" panose="020B0604020202020204" pitchFamily="34" charset="0"/>
              </a:rPr>
            </a:br>
            <a:r>
              <a:rPr lang="en-US" altLang="zh-CN" sz="3200" b="1" dirty="0">
                <a:latin typeface="Arial" panose="020B0604020202020204" pitchFamily="34" charset="0"/>
                <a:ea typeface="ＭＳ Ｐゴシック" charset="0"/>
                <a:cs typeface="Arial" panose="020B0604020202020204" pitchFamily="34" charset="0"/>
              </a:rPr>
              <a:t>Socket</a:t>
            </a:r>
            <a:r>
              <a:rPr lang="zh-CN" altLang="en-US" sz="3200" b="1" dirty="0">
                <a:latin typeface="Arial" panose="020B0604020202020204" pitchFamily="34" charset="0"/>
                <a:ea typeface="ＭＳ Ｐゴシック" charset="0"/>
                <a:cs typeface="Arial" panose="020B0604020202020204" pitchFamily="34" charset="0"/>
              </a:rPr>
              <a:t> </a:t>
            </a:r>
            <a:r>
              <a:rPr lang="en-US" altLang="zh-CN" sz="3200" b="1" dirty="0">
                <a:latin typeface="Arial" panose="020B0604020202020204" pitchFamily="34" charset="0"/>
                <a:ea typeface="ＭＳ Ｐゴシック" charset="0"/>
                <a:cs typeface="Arial" panose="020B0604020202020204" pitchFamily="34" charset="0"/>
              </a:rPr>
              <a:t>programming,</a:t>
            </a:r>
            <a:r>
              <a:rPr lang="zh-CN" altLang="en-US" sz="3200" b="1" dirty="0">
                <a:latin typeface="Arial" panose="020B0604020202020204" pitchFamily="34" charset="0"/>
                <a:ea typeface="ＭＳ Ｐゴシック" charset="0"/>
                <a:cs typeface="Arial" panose="020B0604020202020204" pitchFamily="34" charset="0"/>
              </a:rPr>
              <a:t> </a:t>
            </a:r>
            <a:r>
              <a:rPr lang="en-US" altLang="zh-CN" sz="3200" b="1" dirty="0">
                <a:latin typeface="Arial" panose="020B0604020202020204" pitchFamily="34" charset="0"/>
                <a:ea typeface="ＭＳ Ｐゴシック" charset="0"/>
                <a:cs typeface="Arial" panose="020B0604020202020204" pitchFamily="34" charset="0"/>
              </a:rPr>
              <a:t>HTTP</a:t>
            </a:r>
            <a:endParaRPr lang="en-US" b="1" dirty="0">
              <a:effectLst/>
              <a:latin typeface="Arial" panose="020B0604020202020204" pitchFamily="34" charset="0"/>
              <a:ea typeface="ＭＳ Ｐゴシック"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2"/>
          <p:cNvSpPr>
            <a:spLocks noChangeArrowheads="1"/>
          </p:cNvSpPr>
          <p:nvPr/>
        </p:nvSpPr>
        <p:spPr bwMode="auto">
          <a:xfrm>
            <a:off x="457200" y="2819400"/>
            <a:ext cx="4419600" cy="3429000"/>
          </a:xfrm>
          <a:prstGeom prst="rect">
            <a:avLst/>
          </a:prstGeom>
          <a:solidFill>
            <a:srgbClr val="DDDDDD"/>
          </a:solidFill>
          <a:ln w="9525">
            <a:solidFill>
              <a:schemeClr val="tx1"/>
            </a:solidFill>
            <a:miter lim="800000"/>
            <a:headEnd/>
            <a:tailEnd/>
          </a:ln>
        </p:spPr>
        <p:txBody>
          <a:bodyPr wrap="none" anchor="ctr"/>
          <a:lstStyle/>
          <a:p>
            <a:endParaRPr lang="en-US"/>
          </a:p>
        </p:txBody>
      </p:sp>
      <p:sp>
        <p:nvSpPr>
          <p:cNvPr id="46085" name="Rectangle 3"/>
          <p:cNvSpPr>
            <a:spLocks noGrp="1" noChangeArrowheads="1"/>
          </p:cNvSpPr>
          <p:nvPr>
            <p:ph type="title"/>
          </p:nvPr>
        </p:nvSpPr>
        <p:spPr>
          <a:xfrm>
            <a:off x="533400" y="125568"/>
            <a:ext cx="7772400" cy="1143000"/>
          </a:xfrm>
        </p:spPr>
        <p:txBody>
          <a:bodyPr/>
          <a:lstStyle/>
          <a:p>
            <a:r>
              <a:rPr lang="en-US" altLang="zh-TW" dirty="0"/>
              <a:t>Programming stuff...client</a:t>
            </a:r>
          </a:p>
        </p:txBody>
      </p:sp>
      <p:graphicFrame>
        <p:nvGraphicFramePr>
          <p:cNvPr id="140292" name="Group 4"/>
          <p:cNvGraphicFramePr>
            <a:graphicFrameLocks noGrp="1"/>
          </p:cNvGraphicFramePr>
          <p:nvPr/>
        </p:nvGraphicFramePr>
        <p:xfrm>
          <a:off x="5181600" y="3868738"/>
          <a:ext cx="3505200" cy="2377440"/>
        </p:xfrm>
        <a:graphic>
          <a:graphicData uri="http://schemas.openxmlformats.org/drawingml/2006/table">
            <a:tbl>
              <a:tblPr/>
              <a:tblGrid>
                <a:gridCol w="17526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tblGrid>
              <a:tr h="320675">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1" i="0" u="none" strike="noStrike" cap="none" normalizeH="0" baseline="0">
                          <a:ln>
                            <a:noFill/>
                          </a:ln>
                          <a:solidFill>
                            <a:schemeClr val="bg1"/>
                          </a:solidFill>
                          <a:effectLst/>
                          <a:latin typeface="Calibri" pitchFamily="34" charset="0"/>
                          <a:ea typeface="新細明體" pitchFamily="18" charset="-120"/>
                        </a:rPr>
                        <a:t>Important System calls</a:t>
                      </a:r>
                    </a:p>
                  </a:txBody>
                  <a:tcPr marT="91440" marB="9144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hMerge="1">
                  <a:txBody>
                    <a:bodyPr/>
                    <a:lstStyle/>
                    <a:p>
                      <a:endParaRPr lang="en-US"/>
                    </a:p>
                  </a:txBody>
                  <a:tcPr/>
                </a:tc>
                <a:extLst>
                  <a:ext uri="{0D108BD9-81ED-4DB2-BD59-A6C34878D82A}">
                    <a16:rowId xmlns:a16="http://schemas.microsoft.com/office/drawing/2014/main" val="10000"/>
                  </a:ext>
                </a:extLst>
              </a:tr>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1" i="0" u="none" strike="noStrike" cap="none" normalizeH="0" baseline="0">
                          <a:ln>
                            <a:noFill/>
                          </a:ln>
                          <a:solidFill>
                            <a:schemeClr val="bg1"/>
                          </a:solidFill>
                          <a:effectLst/>
                          <a:latin typeface="Calibri" pitchFamily="34" charset="0"/>
                          <a:ea typeface="新細明體" pitchFamily="18" charset="-120"/>
                        </a:rPr>
                        <a:t>Client side</a:t>
                      </a:r>
                    </a:p>
                  </a:txBody>
                  <a:tcPr marT="91440" marB="914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1" i="0" u="none" strike="noStrike" cap="none" normalizeH="0" baseline="0">
                          <a:ln>
                            <a:noFill/>
                          </a:ln>
                          <a:solidFill>
                            <a:schemeClr val="bg1"/>
                          </a:solidFill>
                          <a:effectLst/>
                          <a:latin typeface="Calibri" pitchFamily="34" charset="0"/>
                          <a:ea typeface="新細明體" pitchFamily="18" charset="-120"/>
                        </a:rPr>
                        <a:t>Server side</a:t>
                      </a:r>
                    </a:p>
                  </a:txBody>
                  <a:tcPr marT="91440" marB="914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1"/>
                  </a:ext>
                </a:extLst>
              </a:tr>
              <a:tr h="320675">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1" i="0" u="none" strike="noStrike" cap="none" normalizeH="0" baseline="0">
                          <a:ln>
                            <a:noFill/>
                          </a:ln>
                          <a:solidFill>
                            <a:schemeClr val="tx1"/>
                          </a:solidFill>
                          <a:effectLst/>
                          <a:latin typeface="Consolas" pitchFamily="49" charset="0"/>
                          <a:ea typeface="新細明體" pitchFamily="18" charset="-120"/>
                        </a:rPr>
                        <a:t>socket()</a:t>
                      </a:r>
                    </a:p>
                  </a:txBody>
                  <a:tcPr marT="91440" marB="9144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hMerge="1">
                  <a:txBody>
                    <a:bodyPr/>
                    <a:lstStyle/>
                    <a:p>
                      <a:endParaRPr lang="en-US"/>
                    </a:p>
                  </a:txBody>
                  <a:tcPr/>
                </a:tc>
                <a:extLst>
                  <a:ext uri="{0D108BD9-81ED-4DB2-BD59-A6C34878D82A}">
                    <a16:rowId xmlns:a16="http://schemas.microsoft.com/office/drawing/2014/main" val="10002"/>
                  </a:ext>
                </a:extLst>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1" i="0" u="none" strike="noStrike" cap="none" normalizeH="0" baseline="0">
                          <a:ln>
                            <a:noFill/>
                          </a:ln>
                          <a:solidFill>
                            <a:schemeClr val="tx1"/>
                          </a:solidFill>
                          <a:effectLst/>
                          <a:latin typeface="Consolas" pitchFamily="49" charset="0"/>
                          <a:ea typeface="新細明體" pitchFamily="18" charset="-120"/>
                        </a:rPr>
                        <a:t>bind()*</a:t>
                      </a:r>
                    </a:p>
                  </a:txBody>
                  <a:tcPr marT="91440" marB="914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1" i="0" u="none" strike="noStrike" cap="none" normalizeH="0" baseline="0">
                          <a:ln>
                            <a:noFill/>
                          </a:ln>
                          <a:solidFill>
                            <a:schemeClr val="tx1"/>
                          </a:solidFill>
                          <a:effectLst/>
                          <a:latin typeface="Consolas" pitchFamily="49" charset="0"/>
                          <a:ea typeface="新細明體" pitchFamily="18" charset="-120"/>
                        </a:rPr>
                        <a:t>bind()</a:t>
                      </a:r>
                    </a:p>
                  </a:txBody>
                  <a:tcPr marT="91440" marB="914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3"/>
                  </a:ext>
                </a:extLst>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1" i="0" u="none" strike="noStrike" cap="none" normalizeH="0" baseline="0">
                          <a:ln>
                            <a:noFill/>
                          </a:ln>
                          <a:solidFill>
                            <a:schemeClr val="tx1"/>
                          </a:solidFill>
                          <a:effectLst/>
                          <a:latin typeface="Consolas" pitchFamily="49" charset="0"/>
                          <a:ea typeface="新細明體" pitchFamily="18" charset="-120"/>
                        </a:rPr>
                        <a:t>connect()</a:t>
                      </a:r>
                    </a:p>
                  </a:txBody>
                  <a:tcPr marT="91440" marB="914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1" i="0" u="none" strike="noStrike" cap="none" normalizeH="0" baseline="0">
                          <a:ln>
                            <a:noFill/>
                          </a:ln>
                          <a:solidFill>
                            <a:schemeClr val="tx1"/>
                          </a:solidFill>
                          <a:effectLst/>
                          <a:latin typeface="Consolas" pitchFamily="49" charset="0"/>
                          <a:ea typeface="新細明體" pitchFamily="18" charset="-120"/>
                        </a:rPr>
                        <a:t>listen() and accept()</a:t>
                      </a:r>
                    </a:p>
                  </a:txBody>
                  <a:tcPr marT="91440" marB="914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4"/>
                  </a:ext>
                </a:extLst>
              </a:tr>
            </a:tbl>
          </a:graphicData>
        </a:graphic>
      </p:graphicFrame>
      <p:sp>
        <p:nvSpPr>
          <p:cNvPr id="46105" name="Text Box 23"/>
          <p:cNvSpPr txBox="1">
            <a:spLocks noChangeArrowheads="1"/>
          </p:cNvSpPr>
          <p:nvPr/>
        </p:nvSpPr>
        <p:spPr bwMode="auto">
          <a:xfrm>
            <a:off x="6172200" y="6330950"/>
            <a:ext cx="1624013" cy="284163"/>
          </a:xfrm>
          <a:prstGeom prst="rect">
            <a:avLst/>
          </a:prstGeom>
          <a:noFill/>
          <a:ln w="9525">
            <a:solidFill>
              <a:schemeClr val="tx1"/>
            </a:solidFill>
            <a:miter lim="800000"/>
            <a:headEnd/>
            <a:tailEnd/>
          </a:ln>
        </p:spPr>
        <p:txBody>
          <a:bodyPr wrap="none">
            <a:spAutoFit/>
          </a:bodyPr>
          <a:lstStyle/>
          <a:p>
            <a:r>
              <a:rPr lang="en-US" altLang="zh-TW" sz="1200" b="1">
                <a:latin typeface="Consolas" pitchFamily="49" charset="0"/>
              </a:rPr>
              <a:t>* means optional.</a:t>
            </a:r>
          </a:p>
        </p:txBody>
      </p:sp>
      <p:sp>
        <p:nvSpPr>
          <p:cNvPr id="46106" name="Rectangle 24"/>
          <p:cNvSpPr>
            <a:spLocks noChangeArrowheads="1"/>
          </p:cNvSpPr>
          <p:nvPr/>
        </p:nvSpPr>
        <p:spPr bwMode="auto">
          <a:xfrm>
            <a:off x="457200" y="1143000"/>
            <a:ext cx="8153400" cy="15240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6107" name="Text Box 25"/>
          <p:cNvSpPr txBox="1">
            <a:spLocks noChangeArrowheads="1"/>
          </p:cNvSpPr>
          <p:nvPr/>
        </p:nvSpPr>
        <p:spPr bwMode="auto">
          <a:xfrm>
            <a:off x="762000" y="1509713"/>
            <a:ext cx="1196975" cy="376237"/>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socket()</a:t>
            </a:r>
          </a:p>
        </p:txBody>
      </p:sp>
      <p:sp>
        <p:nvSpPr>
          <p:cNvPr id="46108" name="Text Box 26"/>
          <p:cNvSpPr txBox="1">
            <a:spLocks noChangeArrowheads="1"/>
          </p:cNvSpPr>
          <p:nvPr/>
        </p:nvSpPr>
        <p:spPr bwMode="auto">
          <a:xfrm>
            <a:off x="4495800" y="1509713"/>
            <a:ext cx="1322388" cy="376237"/>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connect()</a:t>
            </a:r>
          </a:p>
        </p:txBody>
      </p:sp>
      <p:sp>
        <p:nvSpPr>
          <p:cNvPr id="46109" name="Text Box 27"/>
          <p:cNvSpPr txBox="1">
            <a:spLocks noChangeArrowheads="1"/>
          </p:cNvSpPr>
          <p:nvPr/>
        </p:nvSpPr>
        <p:spPr bwMode="auto">
          <a:xfrm>
            <a:off x="6927850" y="1357313"/>
            <a:ext cx="946150" cy="376237"/>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read()</a:t>
            </a:r>
          </a:p>
        </p:txBody>
      </p:sp>
      <p:sp>
        <p:nvSpPr>
          <p:cNvPr id="46110" name="Text Box 28"/>
          <p:cNvSpPr txBox="1">
            <a:spLocks noChangeArrowheads="1"/>
          </p:cNvSpPr>
          <p:nvPr/>
        </p:nvSpPr>
        <p:spPr bwMode="auto">
          <a:xfrm>
            <a:off x="7080250" y="1971675"/>
            <a:ext cx="1071563" cy="376238"/>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write()</a:t>
            </a:r>
          </a:p>
        </p:txBody>
      </p:sp>
      <p:sp>
        <p:nvSpPr>
          <p:cNvPr id="46111" name="Line 29"/>
          <p:cNvSpPr>
            <a:spLocks noChangeShapeType="1"/>
          </p:cNvSpPr>
          <p:nvPr/>
        </p:nvSpPr>
        <p:spPr bwMode="auto">
          <a:xfrm>
            <a:off x="2133600" y="1676400"/>
            <a:ext cx="457200" cy="0"/>
          </a:xfrm>
          <a:prstGeom prst="line">
            <a:avLst/>
          </a:prstGeom>
          <a:noFill/>
          <a:ln w="9525">
            <a:solidFill>
              <a:schemeClr val="tx1"/>
            </a:solidFill>
            <a:round/>
            <a:headEnd/>
            <a:tailEnd type="triangle" w="med" len="med"/>
          </a:ln>
        </p:spPr>
        <p:txBody>
          <a:bodyPr/>
          <a:lstStyle/>
          <a:p>
            <a:endParaRPr lang="en-US"/>
          </a:p>
        </p:txBody>
      </p:sp>
      <p:sp>
        <p:nvSpPr>
          <p:cNvPr id="46112" name="Text Box 30"/>
          <p:cNvSpPr txBox="1">
            <a:spLocks noChangeArrowheads="1"/>
          </p:cNvSpPr>
          <p:nvPr/>
        </p:nvSpPr>
        <p:spPr bwMode="auto">
          <a:xfrm>
            <a:off x="2743200" y="1509713"/>
            <a:ext cx="946150" cy="376237"/>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bind()</a:t>
            </a:r>
          </a:p>
        </p:txBody>
      </p:sp>
      <p:sp>
        <p:nvSpPr>
          <p:cNvPr id="46113" name="Line 31"/>
          <p:cNvSpPr>
            <a:spLocks noChangeShapeType="1"/>
          </p:cNvSpPr>
          <p:nvPr/>
        </p:nvSpPr>
        <p:spPr bwMode="auto">
          <a:xfrm>
            <a:off x="3886200" y="1676400"/>
            <a:ext cx="457200" cy="0"/>
          </a:xfrm>
          <a:prstGeom prst="line">
            <a:avLst/>
          </a:prstGeom>
          <a:noFill/>
          <a:ln w="9525">
            <a:solidFill>
              <a:schemeClr val="tx1"/>
            </a:solidFill>
            <a:round/>
            <a:headEnd/>
            <a:tailEnd type="triangle" w="med" len="med"/>
          </a:ln>
        </p:spPr>
        <p:txBody>
          <a:bodyPr/>
          <a:lstStyle/>
          <a:p>
            <a:endParaRPr lang="en-US"/>
          </a:p>
        </p:txBody>
      </p:sp>
      <p:sp>
        <p:nvSpPr>
          <p:cNvPr id="46114" name="Line 32"/>
          <p:cNvSpPr>
            <a:spLocks noChangeShapeType="1"/>
          </p:cNvSpPr>
          <p:nvPr/>
        </p:nvSpPr>
        <p:spPr bwMode="auto">
          <a:xfrm flipV="1">
            <a:off x="6019800" y="1524000"/>
            <a:ext cx="838200" cy="152400"/>
          </a:xfrm>
          <a:prstGeom prst="line">
            <a:avLst/>
          </a:prstGeom>
          <a:noFill/>
          <a:ln w="9525">
            <a:solidFill>
              <a:schemeClr val="tx1"/>
            </a:solidFill>
            <a:round/>
            <a:headEnd/>
            <a:tailEnd type="triangle" w="med" len="med"/>
          </a:ln>
        </p:spPr>
        <p:txBody>
          <a:bodyPr/>
          <a:lstStyle/>
          <a:p>
            <a:endParaRPr lang="en-US"/>
          </a:p>
        </p:txBody>
      </p:sp>
      <p:sp>
        <p:nvSpPr>
          <p:cNvPr id="46115" name="Line 33"/>
          <p:cNvSpPr>
            <a:spLocks noChangeShapeType="1"/>
          </p:cNvSpPr>
          <p:nvPr/>
        </p:nvSpPr>
        <p:spPr bwMode="auto">
          <a:xfrm>
            <a:off x="6096000" y="1752600"/>
            <a:ext cx="914400" cy="381000"/>
          </a:xfrm>
          <a:prstGeom prst="line">
            <a:avLst/>
          </a:prstGeom>
          <a:noFill/>
          <a:ln w="9525">
            <a:solidFill>
              <a:schemeClr val="tx1"/>
            </a:solidFill>
            <a:round/>
            <a:headEnd/>
            <a:tailEnd type="triangle" w="med" len="med"/>
          </a:ln>
        </p:spPr>
        <p:txBody>
          <a:bodyPr/>
          <a:lstStyle/>
          <a:p>
            <a:endParaRPr lang="en-US"/>
          </a:p>
        </p:txBody>
      </p:sp>
      <p:sp>
        <p:nvSpPr>
          <p:cNvPr id="46116" name="Text Box 34"/>
          <p:cNvSpPr txBox="1">
            <a:spLocks noChangeArrowheads="1"/>
          </p:cNvSpPr>
          <p:nvPr/>
        </p:nvSpPr>
        <p:spPr bwMode="auto">
          <a:xfrm>
            <a:off x="685800" y="2205038"/>
            <a:ext cx="1866900" cy="314325"/>
          </a:xfrm>
          <a:prstGeom prst="rect">
            <a:avLst/>
          </a:prstGeom>
          <a:solidFill>
            <a:schemeClr val="bg1"/>
          </a:solidFill>
          <a:ln w="9525">
            <a:solidFill>
              <a:srgbClr val="FF3300"/>
            </a:solidFill>
            <a:miter lim="800000"/>
            <a:headEnd/>
            <a:tailEnd/>
          </a:ln>
        </p:spPr>
        <p:txBody>
          <a:bodyPr wrap="none">
            <a:spAutoFit/>
          </a:bodyPr>
          <a:lstStyle/>
          <a:p>
            <a:r>
              <a:rPr lang="en-US" altLang="zh-TW" sz="1400" b="1">
                <a:latin typeface="Consolas" pitchFamily="49" charset="0"/>
              </a:rPr>
              <a:t>Client flow chart</a:t>
            </a:r>
          </a:p>
        </p:txBody>
      </p:sp>
      <p:sp>
        <p:nvSpPr>
          <p:cNvPr id="46117" name="Rectangle 36"/>
          <p:cNvSpPr>
            <a:spLocks noChangeArrowheads="1"/>
          </p:cNvSpPr>
          <p:nvPr/>
        </p:nvSpPr>
        <p:spPr bwMode="auto">
          <a:xfrm>
            <a:off x="5181600" y="2819400"/>
            <a:ext cx="3505200" cy="914400"/>
          </a:xfrm>
          <a:prstGeom prst="rect">
            <a:avLst/>
          </a:prstGeom>
          <a:solidFill>
            <a:srgbClr val="FFCCFF"/>
          </a:solidFill>
          <a:ln w="9525">
            <a:solidFill>
              <a:schemeClr val="tx1"/>
            </a:solidFill>
            <a:miter lim="800000"/>
            <a:headEnd/>
            <a:tailEnd/>
          </a:ln>
        </p:spPr>
        <p:txBody>
          <a:bodyPr wrap="none" anchor="ctr"/>
          <a:lstStyle/>
          <a:p>
            <a:endParaRPr lang="en-US"/>
          </a:p>
        </p:txBody>
      </p:sp>
      <p:sp>
        <p:nvSpPr>
          <p:cNvPr id="29" name="Text Box 35"/>
          <p:cNvSpPr txBox="1">
            <a:spLocks noChangeArrowheads="1"/>
          </p:cNvSpPr>
          <p:nvPr/>
        </p:nvSpPr>
        <p:spPr bwMode="auto">
          <a:xfrm>
            <a:off x="593725" y="2982913"/>
            <a:ext cx="4054475" cy="677862"/>
          </a:xfrm>
          <a:prstGeom prst="rect">
            <a:avLst/>
          </a:prstGeom>
          <a:solidFill>
            <a:srgbClr val="FFCCFF"/>
          </a:solidFill>
          <a:ln w="9525">
            <a:solidFill>
              <a:srgbClr val="000000"/>
            </a:solidFill>
            <a:miter lim="800000"/>
            <a:headEnd/>
            <a:tailEnd/>
          </a:ln>
          <a:effectLst/>
        </p:spPr>
        <p:txBody>
          <a:bodyPr tIns="91440" bIns="91440">
            <a:spAutoFit/>
          </a:bodyPr>
          <a:lstStyle/>
          <a:p>
            <a:pPr fontAlgn="auto">
              <a:spcBef>
                <a:spcPts val="0"/>
              </a:spcBef>
              <a:spcAft>
                <a:spcPts val="0"/>
              </a:spcAft>
              <a:defRPr/>
            </a:pPr>
            <a:r>
              <a:rPr kumimoji="0" lang="en-US" altLang="zh-TW" sz="1600" kern="0" dirty="0">
                <a:solidFill>
                  <a:sysClr val="windowText" lastClr="000000"/>
                </a:solidFill>
                <a:latin typeface="Calibri" pitchFamily="34" charset="0"/>
              </a:rPr>
              <a:t>Step (1). </a:t>
            </a:r>
            <a:r>
              <a:rPr kumimoji="0" lang="en-US" altLang="zh-TW" sz="1600" b="1" kern="0" dirty="0">
                <a:solidFill>
                  <a:sysClr val="windowText" lastClr="000000"/>
                </a:solidFill>
                <a:latin typeface="Calibri" pitchFamily="34" charset="0"/>
              </a:rPr>
              <a:t>socket()</a:t>
            </a:r>
            <a:endParaRPr kumimoji="0" lang="en-US" altLang="zh-TW" sz="1600" kern="0" dirty="0">
              <a:solidFill>
                <a:sysClr val="windowText" lastClr="000000"/>
              </a:solidFill>
              <a:latin typeface="Calibri" pitchFamily="34" charset="0"/>
            </a:endParaRPr>
          </a:p>
          <a:p>
            <a:pPr fontAlgn="auto">
              <a:spcBef>
                <a:spcPts val="0"/>
              </a:spcBef>
              <a:spcAft>
                <a:spcPts val="0"/>
              </a:spcAft>
              <a:defRPr/>
            </a:pPr>
            <a:r>
              <a:rPr kumimoji="0" lang="en-US" altLang="zh-TW" sz="1600" kern="0" dirty="0">
                <a:solidFill>
                  <a:sysClr val="windowText" lastClr="000000"/>
                </a:solidFill>
                <a:latin typeface="Calibri" pitchFamily="34" charset="0"/>
              </a:rPr>
              <a:t>- Create a socket.</a:t>
            </a:r>
          </a:p>
        </p:txBody>
      </p:sp>
      <p:sp>
        <p:nvSpPr>
          <p:cNvPr id="30" name="Text Box 38"/>
          <p:cNvSpPr txBox="1">
            <a:spLocks noChangeArrowheads="1"/>
          </p:cNvSpPr>
          <p:nvPr/>
        </p:nvSpPr>
        <p:spPr bwMode="auto">
          <a:xfrm>
            <a:off x="609600" y="3806825"/>
            <a:ext cx="4054475" cy="1169988"/>
          </a:xfrm>
          <a:prstGeom prst="rect">
            <a:avLst/>
          </a:prstGeom>
          <a:solidFill>
            <a:srgbClr val="FFCCFF"/>
          </a:solidFill>
          <a:ln w="9525">
            <a:solidFill>
              <a:srgbClr val="000000"/>
            </a:solidFill>
            <a:miter lim="800000"/>
            <a:headEnd/>
            <a:tailEnd/>
          </a:ln>
          <a:effectLst/>
        </p:spPr>
        <p:txBody>
          <a:bodyPr tIns="91440" bIns="91440">
            <a:spAutoFit/>
          </a:bodyPr>
          <a:lstStyle/>
          <a:p>
            <a:pPr fontAlgn="auto">
              <a:spcBef>
                <a:spcPts val="0"/>
              </a:spcBef>
              <a:spcAft>
                <a:spcPts val="0"/>
              </a:spcAft>
              <a:defRPr/>
            </a:pPr>
            <a:r>
              <a:rPr kumimoji="0" lang="en-US" altLang="zh-TW" sz="1600" kern="0" dirty="0">
                <a:solidFill>
                  <a:sysClr val="windowText" lastClr="000000"/>
                </a:solidFill>
                <a:latin typeface="Calibri" pitchFamily="34" charset="0"/>
              </a:rPr>
              <a:t>Step (2). </a:t>
            </a:r>
            <a:r>
              <a:rPr kumimoji="0" lang="en-US" altLang="zh-TW" sz="1600" b="1" kern="0" dirty="0">
                <a:solidFill>
                  <a:sysClr val="windowText" lastClr="000000"/>
                </a:solidFill>
                <a:latin typeface="Calibri" pitchFamily="34" charset="0"/>
              </a:rPr>
              <a:t>bind() [optional]</a:t>
            </a:r>
            <a:endParaRPr kumimoji="0" lang="en-US" altLang="zh-TW" sz="1600" kern="0" dirty="0">
              <a:solidFill>
                <a:sysClr val="windowText" lastClr="000000"/>
              </a:solidFill>
              <a:latin typeface="Calibri" pitchFamily="34" charset="0"/>
            </a:endParaRPr>
          </a:p>
          <a:p>
            <a:pPr fontAlgn="auto">
              <a:spcBef>
                <a:spcPts val="0"/>
              </a:spcBef>
              <a:spcAft>
                <a:spcPts val="0"/>
              </a:spcAft>
              <a:defRPr/>
            </a:pPr>
            <a:r>
              <a:rPr kumimoji="0" lang="en-US" altLang="zh-TW" sz="1600" kern="0" dirty="0">
                <a:solidFill>
                  <a:sysClr val="windowText" lastClr="000000"/>
                </a:solidFill>
                <a:latin typeface="Calibri" pitchFamily="34" charset="0"/>
              </a:rPr>
              <a:t>- Assign the socket a port number.</a:t>
            </a:r>
          </a:p>
          <a:p>
            <a:pPr fontAlgn="auto">
              <a:spcBef>
                <a:spcPts val="0"/>
              </a:spcBef>
              <a:spcAft>
                <a:spcPts val="0"/>
              </a:spcAft>
              <a:defRPr/>
            </a:pPr>
            <a:r>
              <a:rPr kumimoji="0" lang="en-US" altLang="zh-TW" sz="1600" kern="0" dirty="0">
                <a:solidFill>
                  <a:sysClr val="windowText" lastClr="000000"/>
                </a:solidFill>
                <a:latin typeface="Calibri" pitchFamily="34" charset="0"/>
              </a:rPr>
              <a:t>- Skip this step and will have a random port number assigned.</a:t>
            </a:r>
          </a:p>
        </p:txBody>
      </p:sp>
      <p:sp>
        <p:nvSpPr>
          <p:cNvPr id="31" name="Text Box 39"/>
          <p:cNvSpPr txBox="1">
            <a:spLocks noChangeArrowheads="1"/>
          </p:cNvSpPr>
          <p:nvPr/>
        </p:nvSpPr>
        <p:spPr bwMode="auto">
          <a:xfrm>
            <a:off x="609600" y="5105400"/>
            <a:ext cx="4054475" cy="923925"/>
          </a:xfrm>
          <a:prstGeom prst="rect">
            <a:avLst/>
          </a:prstGeom>
          <a:solidFill>
            <a:srgbClr val="FFCCFF"/>
          </a:solidFill>
          <a:ln w="9525">
            <a:solidFill>
              <a:srgbClr val="000000"/>
            </a:solidFill>
            <a:miter lim="800000"/>
            <a:headEnd/>
            <a:tailEnd/>
          </a:ln>
          <a:effectLst/>
        </p:spPr>
        <p:txBody>
          <a:bodyPr tIns="91440" bIns="91440">
            <a:spAutoFit/>
          </a:bodyPr>
          <a:lstStyle/>
          <a:p>
            <a:pPr fontAlgn="auto">
              <a:spcBef>
                <a:spcPts val="0"/>
              </a:spcBef>
              <a:spcAft>
                <a:spcPts val="0"/>
              </a:spcAft>
              <a:defRPr/>
            </a:pPr>
            <a:r>
              <a:rPr kumimoji="0" lang="en-US" altLang="zh-TW" sz="1600" kern="0" dirty="0">
                <a:solidFill>
                  <a:sysClr val="windowText" lastClr="000000"/>
                </a:solidFill>
                <a:latin typeface="Calibri" pitchFamily="34" charset="0"/>
              </a:rPr>
              <a:t>Step (3). </a:t>
            </a:r>
            <a:r>
              <a:rPr kumimoji="0" lang="en-US" altLang="zh-TW" sz="1600" b="1" kern="0" dirty="0">
                <a:solidFill>
                  <a:sysClr val="windowText" lastClr="000000"/>
                </a:solidFill>
                <a:latin typeface="Calibri" pitchFamily="34" charset="0"/>
              </a:rPr>
              <a:t>connect()</a:t>
            </a:r>
            <a:endParaRPr kumimoji="0" lang="en-US" altLang="zh-TW" sz="1600" kern="0" dirty="0">
              <a:solidFill>
                <a:sysClr val="windowText" lastClr="000000"/>
              </a:solidFill>
              <a:latin typeface="Calibri" pitchFamily="34" charset="0"/>
            </a:endParaRPr>
          </a:p>
          <a:p>
            <a:pPr fontAlgn="auto">
              <a:spcBef>
                <a:spcPts val="0"/>
              </a:spcBef>
              <a:spcAft>
                <a:spcPts val="0"/>
              </a:spcAft>
              <a:defRPr/>
            </a:pPr>
            <a:r>
              <a:rPr kumimoji="0" lang="en-US" altLang="zh-TW" sz="1600" kern="0" dirty="0">
                <a:solidFill>
                  <a:sysClr val="windowText" lastClr="000000"/>
                </a:solidFill>
                <a:latin typeface="Calibri" pitchFamily="34" charset="0"/>
              </a:rPr>
              <a:t>- Connect to the remote server.</a:t>
            </a:r>
          </a:p>
          <a:p>
            <a:pPr fontAlgn="auto">
              <a:spcBef>
                <a:spcPts val="0"/>
              </a:spcBef>
              <a:spcAft>
                <a:spcPts val="0"/>
              </a:spcAft>
              <a:defRPr/>
            </a:pPr>
            <a:r>
              <a:rPr kumimoji="0" lang="en-US" altLang="zh-TW" sz="1600" kern="0" dirty="0">
                <a:solidFill>
                  <a:sysClr val="windowText" lastClr="000000"/>
                </a:solidFill>
                <a:latin typeface="Calibri" pitchFamily="34" charset="0"/>
              </a:rPr>
              <a:t>- It is a blocking system call.</a:t>
            </a:r>
          </a:p>
        </p:txBody>
      </p:sp>
      <p:sp>
        <p:nvSpPr>
          <p:cNvPr id="32" name="Text Box 40"/>
          <p:cNvSpPr txBox="1">
            <a:spLocks noChangeArrowheads="1"/>
          </p:cNvSpPr>
          <p:nvPr/>
        </p:nvSpPr>
        <p:spPr bwMode="auto">
          <a:xfrm>
            <a:off x="5410200" y="2889250"/>
            <a:ext cx="2500313" cy="830263"/>
          </a:xfrm>
          <a:prstGeom prst="rect">
            <a:avLst/>
          </a:prstGeom>
          <a:noFill/>
          <a:ln w="9525">
            <a:noFill/>
            <a:miter lim="800000"/>
            <a:headEnd/>
            <a:tailEnd/>
          </a:ln>
          <a:effectLst/>
        </p:spPr>
        <p:txBody>
          <a:bodyPr wrap="none">
            <a:spAutoFit/>
          </a:bodyPr>
          <a:lstStyle/>
          <a:p>
            <a:pPr fontAlgn="auto">
              <a:spcBef>
                <a:spcPts val="0"/>
              </a:spcBef>
              <a:spcAft>
                <a:spcPts val="0"/>
              </a:spcAft>
              <a:defRPr/>
            </a:pPr>
            <a:r>
              <a:rPr kumimoji="0" lang="en-US" altLang="zh-TW" sz="1600" b="1" kern="0">
                <a:solidFill>
                  <a:sysClr val="windowText" lastClr="000000"/>
                </a:solidFill>
                <a:latin typeface="Calibri" pitchFamily="34" charset="0"/>
              </a:rPr>
              <a:t>read()</a:t>
            </a:r>
            <a:r>
              <a:rPr kumimoji="0" lang="en-US" altLang="zh-TW" sz="1600" kern="0">
                <a:solidFill>
                  <a:sysClr val="windowText" lastClr="000000"/>
                </a:solidFill>
                <a:latin typeface="Calibri" pitchFamily="34" charset="0"/>
              </a:rPr>
              <a:t> – to receive data.</a:t>
            </a:r>
          </a:p>
          <a:p>
            <a:pPr fontAlgn="auto">
              <a:spcBef>
                <a:spcPts val="0"/>
              </a:spcBef>
              <a:spcAft>
                <a:spcPts val="0"/>
              </a:spcAft>
              <a:defRPr/>
            </a:pPr>
            <a:r>
              <a:rPr kumimoji="0" lang="en-US" altLang="zh-TW" sz="1600" b="1" kern="0">
                <a:solidFill>
                  <a:sysClr val="windowText" lastClr="000000"/>
                </a:solidFill>
                <a:latin typeface="Calibri" pitchFamily="34" charset="0"/>
              </a:rPr>
              <a:t>write()</a:t>
            </a:r>
            <a:r>
              <a:rPr kumimoji="0" lang="en-US" altLang="zh-TW" sz="1600" kern="0">
                <a:solidFill>
                  <a:sysClr val="windowText" lastClr="000000"/>
                </a:solidFill>
                <a:latin typeface="Calibri" pitchFamily="34" charset="0"/>
              </a:rPr>
              <a:t> – to send data.</a:t>
            </a:r>
          </a:p>
          <a:p>
            <a:pPr fontAlgn="auto">
              <a:spcBef>
                <a:spcPts val="0"/>
              </a:spcBef>
              <a:spcAft>
                <a:spcPts val="0"/>
              </a:spcAft>
              <a:defRPr/>
            </a:pPr>
            <a:r>
              <a:rPr kumimoji="0" lang="en-US" altLang="zh-TW" sz="1600" b="1" kern="0">
                <a:solidFill>
                  <a:sysClr val="windowText" lastClr="000000"/>
                </a:solidFill>
                <a:latin typeface="Calibri" pitchFamily="34" charset="0"/>
              </a:rPr>
              <a:t>close()</a:t>
            </a:r>
            <a:r>
              <a:rPr kumimoji="0" lang="en-US" altLang="zh-TW" sz="1600" kern="0">
                <a:solidFill>
                  <a:sysClr val="windowText" lastClr="000000"/>
                </a:solidFill>
                <a:latin typeface="Calibri" pitchFamily="34" charset="0"/>
              </a:rPr>
              <a:t> – to close the socket</a:t>
            </a:r>
          </a:p>
        </p:txBody>
      </p:sp>
      <p:sp>
        <p:nvSpPr>
          <p:cNvPr id="3" name="Slide Number Placeholder 2"/>
          <p:cNvSpPr>
            <a:spLocks noGrp="1"/>
          </p:cNvSpPr>
          <p:nvPr>
            <p:ph type="sldNum" sz="quarter" idx="12"/>
          </p:nvPr>
        </p:nvSpPr>
        <p:spPr bwMode="auto">
          <a:xfrm>
            <a:off x="8305800" y="6400800"/>
            <a:ext cx="62547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Comic Sans MS" pitchFamily="66" charset="0"/>
                <a:ea typeface="+mn-ea"/>
                <a:cs typeface="+mn-cs"/>
              </a:defRPr>
            </a:lvl2pPr>
            <a:lvl3pPr marL="914400" algn="l" rtl="0" eaLnBrk="0" fontAlgn="base" hangingPunct="0">
              <a:spcBef>
                <a:spcPct val="0"/>
              </a:spcBef>
              <a:spcAft>
                <a:spcPct val="0"/>
              </a:spcAft>
              <a:defRPr kern="1200">
                <a:solidFill>
                  <a:schemeClr val="tx1"/>
                </a:solidFill>
                <a:latin typeface="Comic Sans MS" pitchFamily="66" charset="0"/>
                <a:ea typeface="+mn-ea"/>
                <a:cs typeface="+mn-cs"/>
              </a:defRPr>
            </a:lvl3pPr>
            <a:lvl4pPr marL="1371600" algn="l" rtl="0" eaLnBrk="0" fontAlgn="base" hangingPunct="0">
              <a:spcBef>
                <a:spcPct val="0"/>
              </a:spcBef>
              <a:spcAft>
                <a:spcPct val="0"/>
              </a:spcAft>
              <a:defRPr kern="1200">
                <a:solidFill>
                  <a:schemeClr val="tx1"/>
                </a:solidFill>
                <a:latin typeface="Comic Sans MS" pitchFamily="66" charset="0"/>
                <a:ea typeface="+mn-ea"/>
                <a:cs typeface="+mn-cs"/>
              </a:defRPr>
            </a:lvl4pPr>
            <a:lvl5pPr marL="1828800" algn="l" rtl="0" eaLnBrk="0" fontAlgn="base" hangingPunct="0">
              <a:spcBef>
                <a:spcPct val="0"/>
              </a:spcBef>
              <a:spcAft>
                <a:spcPct val="0"/>
              </a:spcAft>
              <a:defRPr kern="1200">
                <a:solidFill>
                  <a:schemeClr val="tx1"/>
                </a:solidFill>
                <a:latin typeface="Comic Sans MS" pitchFamily="66" charset="0"/>
                <a:ea typeface="+mn-ea"/>
                <a:cs typeface="+mn-cs"/>
              </a:defRPr>
            </a:lvl5pPr>
            <a:lvl6pPr marL="2286000" algn="l" defTabSz="914400" rtl="0" eaLnBrk="1" latinLnBrk="0" hangingPunct="1">
              <a:defRPr kern="1200">
                <a:solidFill>
                  <a:schemeClr val="tx1"/>
                </a:solidFill>
                <a:latin typeface="Comic Sans MS" pitchFamily="66" charset="0"/>
                <a:ea typeface="+mn-ea"/>
                <a:cs typeface="+mn-cs"/>
              </a:defRPr>
            </a:lvl6pPr>
            <a:lvl7pPr marL="2743200" algn="l" defTabSz="914400" rtl="0" eaLnBrk="1" latinLnBrk="0" hangingPunct="1">
              <a:defRPr kern="1200">
                <a:solidFill>
                  <a:schemeClr val="tx1"/>
                </a:solidFill>
                <a:latin typeface="Comic Sans MS" pitchFamily="66" charset="0"/>
                <a:ea typeface="+mn-ea"/>
                <a:cs typeface="+mn-cs"/>
              </a:defRPr>
            </a:lvl7pPr>
            <a:lvl8pPr marL="3200400" algn="l" defTabSz="914400" rtl="0" eaLnBrk="1" latinLnBrk="0" hangingPunct="1">
              <a:defRPr kern="1200">
                <a:solidFill>
                  <a:schemeClr val="tx1"/>
                </a:solidFill>
                <a:latin typeface="Comic Sans MS" pitchFamily="66" charset="0"/>
                <a:ea typeface="+mn-ea"/>
                <a:cs typeface="+mn-cs"/>
              </a:defRPr>
            </a:lvl8pPr>
            <a:lvl9pPr marL="3657600" algn="l" defTabSz="914400" rtl="0" eaLnBrk="1" latinLnBrk="0" hangingPunct="1">
              <a:defRPr kern="1200">
                <a:solidFill>
                  <a:schemeClr val="tx1"/>
                </a:solidFill>
                <a:latin typeface="Comic Sans MS" pitchFamily="66" charset="0"/>
                <a:ea typeface="+mn-ea"/>
                <a:cs typeface="+mn-cs"/>
              </a:defRPr>
            </a:lvl9pPr>
          </a:lstStyle>
          <a:p>
            <a:fld id="{2AEB5DB0-1750-46EA-AC7C-282DFECA4821}" type="slidenum">
              <a:rPr lang="en-US" altLang="en-US" smtClean="0"/>
              <a:pPr/>
              <a:t>10</a:t>
            </a:fld>
            <a:endParaRPr lang="en-US" altLang="en-US" dirty="0"/>
          </a:p>
        </p:txBody>
      </p:sp>
    </p:spTree>
    <p:extLst>
      <p:ext uri="{BB962C8B-B14F-4D97-AF65-F5344CB8AC3E}">
        <p14:creationId xmlns:p14="http://schemas.microsoft.com/office/powerpoint/2010/main" val="1295776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2"/>
          <p:cNvSpPr>
            <a:spLocks noChangeArrowheads="1"/>
          </p:cNvSpPr>
          <p:nvPr/>
        </p:nvSpPr>
        <p:spPr bwMode="auto">
          <a:xfrm>
            <a:off x="457200" y="2819400"/>
            <a:ext cx="4419600" cy="3429000"/>
          </a:xfrm>
          <a:prstGeom prst="rect">
            <a:avLst/>
          </a:prstGeom>
          <a:solidFill>
            <a:srgbClr val="DDDDDD"/>
          </a:solidFill>
          <a:ln w="9525">
            <a:solidFill>
              <a:schemeClr val="tx1"/>
            </a:solidFill>
            <a:miter lim="800000"/>
            <a:headEnd/>
            <a:tailEnd/>
          </a:ln>
        </p:spPr>
        <p:txBody>
          <a:bodyPr wrap="none" anchor="ctr"/>
          <a:lstStyle/>
          <a:p>
            <a:endParaRPr lang="en-US"/>
          </a:p>
        </p:txBody>
      </p:sp>
      <p:sp>
        <p:nvSpPr>
          <p:cNvPr id="47109" name="Rectangle 3"/>
          <p:cNvSpPr>
            <a:spLocks noGrp="1" noChangeArrowheads="1"/>
          </p:cNvSpPr>
          <p:nvPr>
            <p:ph type="title"/>
          </p:nvPr>
        </p:nvSpPr>
        <p:spPr>
          <a:xfrm>
            <a:off x="533400" y="125568"/>
            <a:ext cx="7772400" cy="1143000"/>
          </a:xfrm>
        </p:spPr>
        <p:txBody>
          <a:bodyPr/>
          <a:lstStyle/>
          <a:p>
            <a:r>
              <a:rPr lang="en-US" altLang="zh-TW" dirty="0"/>
              <a:t>Programming stuff...server</a:t>
            </a:r>
          </a:p>
        </p:txBody>
      </p:sp>
      <p:graphicFrame>
        <p:nvGraphicFramePr>
          <p:cNvPr id="141316" name="Group 4"/>
          <p:cNvGraphicFramePr>
            <a:graphicFrameLocks noGrp="1"/>
          </p:cNvGraphicFramePr>
          <p:nvPr/>
        </p:nvGraphicFramePr>
        <p:xfrm>
          <a:off x="5181600" y="3868738"/>
          <a:ext cx="3505200" cy="2377440"/>
        </p:xfrm>
        <a:graphic>
          <a:graphicData uri="http://schemas.openxmlformats.org/drawingml/2006/table">
            <a:tbl>
              <a:tblPr/>
              <a:tblGrid>
                <a:gridCol w="17526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tblGrid>
              <a:tr h="320675">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1" i="0" u="none" strike="noStrike" cap="none" normalizeH="0" baseline="0">
                          <a:ln>
                            <a:noFill/>
                          </a:ln>
                          <a:solidFill>
                            <a:schemeClr val="bg1"/>
                          </a:solidFill>
                          <a:effectLst/>
                          <a:latin typeface="Calibri" pitchFamily="34" charset="0"/>
                          <a:ea typeface="新細明體" pitchFamily="18" charset="-120"/>
                        </a:rPr>
                        <a:t>Important System calls</a:t>
                      </a:r>
                    </a:p>
                  </a:txBody>
                  <a:tcPr marT="91440" marB="9144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hMerge="1">
                  <a:txBody>
                    <a:bodyPr/>
                    <a:lstStyle/>
                    <a:p>
                      <a:endParaRPr lang="en-US"/>
                    </a:p>
                  </a:txBody>
                  <a:tcPr/>
                </a:tc>
                <a:extLst>
                  <a:ext uri="{0D108BD9-81ED-4DB2-BD59-A6C34878D82A}">
                    <a16:rowId xmlns:a16="http://schemas.microsoft.com/office/drawing/2014/main" val="10000"/>
                  </a:ext>
                </a:extLst>
              </a:tr>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1" i="0" u="none" strike="noStrike" cap="none" normalizeH="0" baseline="0">
                          <a:ln>
                            <a:noFill/>
                          </a:ln>
                          <a:solidFill>
                            <a:schemeClr val="bg1"/>
                          </a:solidFill>
                          <a:effectLst/>
                          <a:latin typeface="Calibri" pitchFamily="34" charset="0"/>
                          <a:ea typeface="新細明體" pitchFamily="18" charset="-120"/>
                        </a:rPr>
                        <a:t>Client side</a:t>
                      </a:r>
                    </a:p>
                  </a:txBody>
                  <a:tcPr marT="91440" marB="914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1" i="0" u="none" strike="noStrike" cap="none" normalizeH="0" baseline="0">
                          <a:ln>
                            <a:noFill/>
                          </a:ln>
                          <a:solidFill>
                            <a:schemeClr val="bg1"/>
                          </a:solidFill>
                          <a:effectLst/>
                          <a:latin typeface="Calibri" pitchFamily="34" charset="0"/>
                          <a:ea typeface="新細明體" pitchFamily="18" charset="-120"/>
                        </a:rPr>
                        <a:t>Server side</a:t>
                      </a:r>
                    </a:p>
                  </a:txBody>
                  <a:tcPr marT="91440" marB="914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1"/>
                  </a:ext>
                </a:extLst>
              </a:tr>
              <a:tr h="320675">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1" i="0" u="none" strike="noStrike" cap="none" normalizeH="0" baseline="0">
                          <a:ln>
                            <a:noFill/>
                          </a:ln>
                          <a:solidFill>
                            <a:schemeClr val="tx1"/>
                          </a:solidFill>
                          <a:effectLst/>
                          <a:latin typeface="Consolas" pitchFamily="49" charset="0"/>
                          <a:ea typeface="新細明體" pitchFamily="18" charset="-120"/>
                        </a:rPr>
                        <a:t>socket()</a:t>
                      </a:r>
                    </a:p>
                  </a:txBody>
                  <a:tcPr marT="91440" marB="9144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hMerge="1">
                  <a:txBody>
                    <a:bodyPr/>
                    <a:lstStyle/>
                    <a:p>
                      <a:endParaRPr lang="en-US"/>
                    </a:p>
                  </a:txBody>
                  <a:tcPr/>
                </a:tc>
                <a:extLst>
                  <a:ext uri="{0D108BD9-81ED-4DB2-BD59-A6C34878D82A}">
                    <a16:rowId xmlns:a16="http://schemas.microsoft.com/office/drawing/2014/main" val="10002"/>
                  </a:ext>
                </a:extLst>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1" i="0" u="none" strike="noStrike" cap="none" normalizeH="0" baseline="0">
                          <a:ln>
                            <a:noFill/>
                          </a:ln>
                          <a:solidFill>
                            <a:schemeClr val="tx1"/>
                          </a:solidFill>
                          <a:effectLst/>
                          <a:latin typeface="Consolas" pitchFamily="49" charset="0"/>
                          <a:ea typeface="新細明體" pitchFamily="18" charset="-120"/>
                        </a:rPr>
                        <a:t>bind()*</a:t>
                      </a:r>
                    </a:p>
                  </a:txBody>
                  <a:tcPr marT="91440" marB="914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1" i="0" u="none" strike="noStrike" cap="none" normalizeH="0" baseline="0">
                          <a:ln>
                            <a:noFill/>
                          </a:ln>
                          <a:solidFill>
                            <a:schemeClr val="tx1"/>
                          </a:solidFill>
                          <a:effectLst/>
                          <a:latin typeface="Consolas" pitchFamily="49" charset="0"/>
                          <a:ea typeface="新細明體" pitchFamily="18" charset="-120"/>
                        </a:rPr>
                        <a:t>bind()</a:t>
                      </a:r>
                    </a:p>
                  </a:txBody>
                  <a:tcPr marT="91440" marB="914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3"/>
                  </a:ext>
                </a:extLst>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1" i="0" u="none" strike="noStrike" cap="none" normalizeH="0" baseline="0">
                          <a:ln>
                            <a:noFill/>
                          </a:ln>
                          <a:solidFill>
                            <a:schemeClr val="tx1"/>
                          </a:solidFill>
                          <a:effectLst/>
                          <a:latin typeface="Consolas" pitchFamily="49" charset="0"/>
                          <a:ea typeface="新細明體" pitchFamily="18" charset="-120"/>
                        </a:rPr>
                        <a:t>connect()</a:t>
                      </a:r>
                    </a:p>
                  </a:txBody>
                  <a:tcPr marT="91440" marB="914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1" i="0" u="none" strike="noStrike" cap="none" normalizeH="0" baseline="0">
                          <a:ln>
                            <a:noFill/>
                          </a:ln>
                          <a:solidFill>
                            <a:schemeClr val="tx1"/>
                          </a:solidFill>
                          <a:effectLst/>
                          <a:latin typeface="Consolas" pitchFamily="49" charset="0"/>
                          <a:ea typeface="新細明體" pitchFamily="18" charset="-120"/>
                        </a:rPr>
                        <a:t>listen() and accept()</a:t>
                      </a:r>
                    </a:p>
                  </a:txBody>
                  <a:tcPr marT="91440" marB="914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4"/>
                  </a:ext>
                </a:extLst>
              </a:tr>
            </a:tbl>
          </a:graphicData>
        </a:graphic>
      </p:graphicFrame>
      <p:sp>
        <p:nvSpPr>
          <p:cNvPr id="47129" name="Rectangle 24"/>
          <p:cNvSpPr>
            <a:spLocks noChangeArrowheads="1"/>
          </p:cNvSpPr>
          <p:nvPr/>
        </p:nvSpPr>
        <p:spPr bwMode="auto">
          <a:xfrm>
            <a:off x="457200" y="1143000"/>
            <a:ext cx="8153400" cy="15240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7130" name="Text Box 25"/>
          <p:cNvSpPr txBox="1">
            <a:spLocks noChangeArrowheads="1"/>
          </p:cNvSpPr>
          <p:nvPr/>
        </p:nvSpPr>
        <p:spPr bwMode="auto">
          <a:xfrm>
            <a:off x="762000" y="1509713"/>
            <a:ext cx="1196975" cy="376237"/>
          </a:xfrm>
          <a:prstGeom prst="rect">
            <a:avLst/>
          </a:prstGeom>
          <a:solidFill>
            <a:srgbClr val="FFFF99"/>
          </a:solidFill>
          <a:ln w="9525">
            <a:solidFill>
              <a:schemeClr val="tx1"/>
            </a:solidFill>
            <a:miter lim="800000"/>
            <a:headEnd/>
            <a:tailEnd/>
          </a:ln>
        </p:spPr>
        <p:txBody>
          <a:bodyPr wrap="none">
            <a:spAutoFit/>
          </a:bodyPr>
          <a:lstStyle/>
          <a:p>
            <a:r>
              <a:rPr lang="en-US" altLang="zh-TW" b="1" dirty="0">
                <a:latin typeface="Consolas" pitchFamily="49" charset="0"/>
              </a:rPr>
              <a:t>socket()</a:t>
            </a:r>
          </a:p>
        </p:txBody>
      </p:sp>
      <p:sp>
        <p:nvSpPr>
          <p:cNvPr id="47131" name="Text Box 26"/>
          <p:cNvSpPr txBox="1">
            <a:spLocks noChangeArrowheads="1"/>
          </p:cNvSpPr>
          <p:nvPr/>
        </p:nvSpPr>
        <p:spPr bwMode="auto">
          <a:xfrm>
            <a:off x="4495800" y="1509713"/>
            <a:ext cx="1196975" cy="376237"/>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listen()</a:t>
            </a:r>
          </a:p>
        </p:txBody>
      </p:sp>
      <p:sp>
        <p:nvSpPr>
          <p:cNvPr id="47132" name="Text Box 27"/>
          <p:cNvSpPr txBox="1">
            <a:spLocks noChangeArrowheads="1"/>
          </p:cNvSpPr>
          <p:nvPr/>
        </p:nvSpPr>
        <p:spPr bwMode="auto">
          <a:xfrm>
            <a:off x="7232650" y="1528763"/>
            <a:ext cx="946150" cy="376237"/>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read()</a:t>
            </a:r>
          </a:p>
        </p:txBody>
      </p:sp>
      <p:sp>
        <p:nvSpPr>
          <p:cNvPr id="47133" name="Text Box 28"/>
          <p:cNvSpPr txBox="1">
            <a:spLocks noChangeArrowheads="1"/>
          </p:cNvSpPr>
          <p:nvPr/>
        </p:nvSpPr>
        <p:spPr bwMode="auto">
          <a:xfrm>
            <a:off x="7385050" y="2138363"/>
            <a:ext cx="1071563" cy="376237"/>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write()</a:t>
            </a:r>
          </a:p>
        </p:txBody>
      </p:sp>
      <p:sp>
        <p:nvSpPr>
          <p:cNvPr id="47134" name="Line 29"/>
          <p:cNvSpPr>
            <a:spLocks noChangeShapeType="1"/>
          </p:cNvSpPr>
          <p:nvPr/>
        </p:nvSpPr>
        <p:spPr bwMode="auto">
          <a:xfrm>
            <a:off x="2133600" y="1676400"/>
            <a:ext cx="457200" cy="0"/>
          </a:xfrm>
          <a:prstGeom prst="line">
            <a:avLst/>
          </a:prstGeom>
          <a:noFill/>
          <a:ln w="9525">
            <a:solidFill>
              <a:schemeClr val="tx1"/>
            </a:solidFill>
            <a:round/>
            <a:headEnd/>
            <a:tailEnd type="triangle" w="med" len="med"/>
          </a:ln>
        </p:spPr>
        <p:txBody>
          <a:bodyPr/>
          <a:lstStyle/>
          <a:p>
            <a:endParaRPr lang="en-US"/>
          </a:p>
        </p:txBody>
      </p:sp>
      <p:sp>
        <p:nvSpPr>
          <p:cNvPr id="47135" name="Text Box 30"/>
          <p:cNvSpPr txBox="1">
            <a:spLocks noChangeArrowheads="1"/>
          </p:cNvSpPr>
          <p:nvPr/>
        </p:nvSpPr>
        <p:spPr bwMode="auto">
          <a:xfrm>
            <a:off x="2743200" y="1509713"/>
            <a:ext cx="946150" cy="376237"/>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bind()</a:t>
            </a:r>
          </a:p>
        </p:txBody>
      </p:sp>
      <p:sp>
        <p:nvSpPr>
          <p:cNvPr id="47136" name="Line 31"/>
          <p:cNvSpPr>
            <a:spLocks noChangeShapeType="1"/>
          </p:cNvSpPr>
          <p:nvPr/>
        </p:nvSpPr>
        <p:spPr bwMode="auto">
          <a:xfrm>
            <a:off x="3886200" y="1676400"/>
            <a:ext cx="457200" cy="0"/>
          </a:xfrm>
          <a:prstGeom prst="line">
            <a:avLst/>
          </a:prstGeom>
          <a:noFill/>
          <a:ln w="9525">
            <a:solidFill>
              <a:schemeClr val="tx1"/>
            </a:solidFill>
            <a:round/>
            <a:headEnd/>
            <a:tailEnd type="triangle" w="med" len="med"/>
          </a:ln>
        </p:spPr>
        <p:txBody>
          <a:bodyPr/>
          <a:lstStyle/>
          <a:p>
            <a:endParaRPr lang="en-US"/>
          </a:p>
        </p:txBody>
      </p:sp>
      <p:sp>
        <p:nvSpPr>
          <p:cNvPr id="47137" name="Line 32"/>
          <p:cNvSpPr>
            <a:spLocks noChangeShapeType="1"/>
          </p:cNvSpPr>
          <p:nvPr/>
        </p:nvSpPr>
        <p:spPr bwMode="auto">
          <a:xfrm flipV="1">
            <a:off x="5867400" y="1752600"/>
            <a:ext cx="1219200" cy="457200"/>
          </a:xfrm>
          <a:prstGeom prst="line">
            <a:avLst/>
          </a:prstGeom>
          <a:noFill/>
          <a:ln w="9525">
            <a:solidFill>
              <a:schemeClr val="tx1"/>
            </a:solidFill>
            <a:round/>
            <a:headEnd/>
            <a:tailEnd type="triangle" w="med" len="med"/>
          </a:ln>
        </p:spPr>
        <p:txBody>
          <a:bodyPr/>
          <a:lstStyle/>
          <a:p>
            <a:endParaRPr lang="en-US"/>
          </a:p>
        </p:txBody>
      </p:sp>
      <p:sp>
        <p:nvSpPr>
          <p:cNvPr id="47138" name="Line 33"/>
          <p:cNvSpPr>
            <a:spLocks noChangeShapeType="1"/>
          </p:cNvSpPr>
          <p:nvPr/>
        </p:nvSpPr>
        <p:spPr bwMode="auto">
          <a:xfrm flipV="1">
            <a:off x="5867400" y="2362200"/>
            <a:ext cx="1447800" cy="0"/>
          </a:xfrm>
          <a:prstGeom prst="line">
            <a:avLst/>
          </a:prstGeom>
          <a:noFill/>
          <a:ln w="9525">
            <a:solidFill>
              <a:schemeClr val="tx1"/>
            </a:solidFill>
            <a:round/>
            <a:headEnd/>
            <a:tailEnd type="triangle" w="med" len="med"/>
          </a:ln>
        </p:spPr>
        <p:txBody>
          <a:bodyPr/>
          <a:lstStyle/>
          <a:p>
            <a:endParaRPr lang="en-US"/>
          </a:p>
        </p:txBody>
      </p:sp>
      <p:sp>
        <p:nvSpPr>
          <p:cNvPr id="47139" name="Text Box 34"/>
          <p:cNvSpPr txBox="1">
            <a:spLocks noChangeArrowheads="1"/>
          </p:cNvSpPr>
          <p:nvPr/>
        </p:nvSpPr>
        <p:spPr bwMode="auto">
          <a:xfrm>
            <a:off x="685800" y="2205038"/>
            <a:ext cx="1866900" cy="314325"/>
          </a:xfrm>
          <a:prstGeom prst="rect">
            <a:avLst/>
          </a:prstGeom>
          <a:solidFill>
            <a:schemeClr val="bg1"/>
          </a:solidFill>
          <a:ln w="9525">
            <a:solidFill>
              <a:srgbClr val="FF3300"/>
            </a:solidFill>
            <a:miter lim="800000"/>
            <a:headEnd/>
            <a:tailEnd/>
          </a:ln>
        </p:spPr>
        <p:txBody>
          <a:bodyPr wrap="none">
            <a:spAutoFit/>
          </a:bodyPr>
          <a:lstStyle/>
          <a:p>
            <a:r>
              <a:rPr lang="en-US" altLang="zh-TW" sz="1400" b="1">
                <a:latin typeface="Consolas" pitchFamily="49" charset="0"/>
              </a:rPr>
              <a:t>Server flow chart</a:t>
            </a:r>
          </a:p>
        </p:txBody>
      </p:sp>
      <p:sp>
        <p:nvSpPr>
          <p:cNvPr id="47140" name="Text Box 35"/>
          <p:cNvSpPr txBox="1">
            <a:spLocks noChangeArrowheads="1"/>
          </p:cNvSpPr>
          <p:nvPr/>
        </p:nvSpPr>
        <p:spPr bwMode="auto">
          <a:xfrm>
            <a:off x="593725" y="2982913"/>
            <a:ext cx="4054475" cy="438150"/>
          </a:xfrm>
          <a:prstGeom prst="rect">
            <a:avLst/>
          </a:prstGeom>
          <a:solidFill>
            <a:srgbClr val="FFCCFF"/>
          </a:solidFill>
          <a:ln w="9525">
            <a:solidFill>
              <a:schemeClr val="tx1"/>
            </a:solidFill>
            <a:miter lim="800000"/>
            <a:headEnd/>
            <a:tailEnd/>
          </a:ln>
        </p:spPr>
        <p:txBody>
          <a:bodyPr tIns="91440" bIns="91440">
            <a:spAutoFit/>
          </a:bodyPr>
          <a:lstStyle/>
          <a:p>
            <a:r>
              <a:rPr lang="en-US" altLang="zh-TW" sz="1600">
                <a:latin typeface="Calibri" pitchFamily="34" charset="0"/>
              </a:rPr>
              <a:t>Step (1) &amp; Step(2) [ you know them now. ]</a:t>
            </a:r>
          </a:p>
        </p:txBody>
      </p:sp>
      <p:sp>
        <p:nvSpPr>
          <p:cNvPr id="47141" name="Rectangle 36"/>
          <p:cNvSpPr>
            <a:spLocks noChangeArrowheads="1"/>
          </p:cNvSpPr>
          <p:nvPr/>
        </p:nvSpPr>
        <p:spPr bwMode="auto">
          <a:xfrm>
            <a:off x="5181600" y="2819400"/>
            <a:ext cx="3505200" cy="914400"/>
          </a:xfrm>
          <a:prstGeom prst="rect">
            <a:avLst/>
          </a:prstGeom>
          <a:solidFill>
            <a:srgbClr val="FFCCFF"/>
          </a:solidFill>
          <a:ln w="9525">
            <a:solidFill>
              <a:schemeClr val="tx1"/>
            </a:solidFill>
            <a:miter lim="800000"/>
            <a:headEnd/>
            <a:tailEnd/>
          </a:ln>
        </p:spPr>
        <p:txBody>
          <a:bodyPr wrap="none" anchor="ctr"/>
          <a:lstStyle/>
          <a:p>
            <a:endParaRPr lang="en-US"/>
          </a:p>
        </p:txBody>
      </p:sp>
      <p:sp>
        <p:nvSpPr>
          <p:cNvPr id="47142" name="Text Box 37"/>
          <p:cNvSpPr txBox="1">
            <a:spLocks noChangeArrowheads="1"/>
          </p:cNvSpPr>
          <p:nvPr/>
        </p:nvSpPr>
        <p:spPr bwMode="auto">
          <a:xfrm>
            <a:off x="609600" y="3806825"/>
            <a:ext cx="4054475" cy="927100"/>
          </a:xfrm>
          <a:prstGeom prst="rect">
            <a:avLst/>
          </a:prstGeom>
          <a:solidFill>
            <a:srgbClr val="FFCCFF"/>
          </a:solidFill>
          <a:ln w="9525">
            <a:solidFill>
              <a:schemeClr val="tx1"/>
            </a:solidFill>
            <a:miter lim="800000"/>
            <a:headEnd/>
            <a:tailEnd/>
          </a:ln>
        </p:spPr>
        <p:txBody>
          <a:bodyPr tIns="91440" bIns="91440">
            <a:spAutoFit/>
          </a:bodyPr>
          <a:lstStyle/>
          <a:p>
            <a:r>
              <a:rPr lang="en-US" altLang="zh-TW" sz="1600">
                <a:latin typeface="Calibri" pitchFamily="34" charset="0"/>
              </a:rPr>
              <a:t>Step (3). </a:t>
            </a:r>
            <a:r>
              <a:rPr lang="en-US" altLang="zh-TW" sz="1600" b="1">
                <a:latin typeface="Calibri" pitchFamily="34" charset="0"/>
              </a:rPr>
              <a:t>listen()</a:t>
            </a:r>
            <a:endParaRPr lang="en-US" altLang="zh-TW" sz="1600">
              <a:latin typeface="Calibri" pitchFamily="34" charset="0"/>
            </a:endParaRPr>
          </a:p>
          <a:p>
            <a:r>
              <a:rPr lang="en-US" altLang="zh-TW" sz="1600">
                <a:latin typeface="Calibri" pitchFamily="34" charset="0"/>
              </a:rPr>
              <a:t>- It sets the port to be listening to incoming connections, for TCP only.</a:t>
            </a:r>
          </a:p>
        </p:txBody>
      </p:sp>
      <p:sp>
        <p:nvSpPr>
          <p:cNvPr id="47143" name="Text Box 38"/>
          <p:cNvSpPr txBox="1">
            <a:spLocks noChangeArrowheads="1"/>
          </p:cNvSpPr>
          <p:nvPr/>
        </p:nvSpPr>
        <p:spPr bwMode="auto">
          <a:xfrm>
            <a:off x="609600" y="5105400"/>
            <a:ext cx="4054475" cy="927100"/>
          </a:xfrm>
          <a:prstGeom prst="rect">
            <a:avLst/>
          </a:prstGeom>
          <a:solidFill>
            <a:srgbClr val="FFCCFF"/>
          </a:solidFill>
          <a:ln w="9525">
            <a:solidFill>
              <a:schemeClr val="tx1"/>
            </a:solidFill>
            <a:miter lim="800000"/>
            <a:headEnd/>
            <a:tailEnd/>
          </a:ln>
        </p:spPr>
        <p:txBody>
          <a:bodyPr tIns="91440" bIns="91440">
            <a:spAutoFit/>
          </a:bodyPr>
          <a:lstStyle/>
          <a:p>
            <a:r>
              <a:rPr lang="en-US" altLang="zh-TW" sz="1600">
                <a:latin typeface="Calibri" pitchFamily="34" charset="0"/>
              </a:rPr>
              <a:t>Step (4). </a:t>
            </a:r>
            <a:r>
              <a:rPr lang="en-US" altLang="zh-TW" sz="1600" b="1">
                <a:latin typeface="Calibri" pitchFamily="34" charset="0"/>
              </a:rPr>
              <a:t>accept()</a:t>
            </a:r>
            <a:endParaRPr lang="en-US" altLang="zh-TW" sz="1600">
              <a:latin typeface="Calibri" pitchFamily="34" charset="0"/>
            </a:endParaRPr>
          </a:p>
          <a:p>
            <a:r>
              <a:rPr lang="en-US" altLang="zh-TW" sz="1600">
                <a:latin typeface="Calibri" pitchFamily="34" charset="0"/>
              </a:rPr>
              <a:t>- Accept incoming connections.</a:t>
            </a:r>
          </a:p>
          <a:p>
            <a:r>
              <a:rPr lang="en-US" altLang="zh-TW" sz="1600">
                <a:latin typeface="Calibri" pitchFamily="34" charset="0"/>
              </a:rPr>
              <a:t>- A blocking system call.</a:t>
            </a:r>
          </a:p>
        </p:txBody>
      </p:sp>
      <p:sp>
        <p:nvSpPr>
          <p:cNvPr id="47144" name="Text Box 39"/>
          <p:cNvSpPr txBox="1">
            <a:spLocks noChangeArrowheads="1"/>
          </p:cNvSpPr>
          <p:nvPr/>
        </p:nvSpPr>
        <p:spPr bwMode="auto">
          <a:xfrm>
            <a:off x="4495800" y="2119313"/>
            <a:ext cx="1196975" cy="376237"/>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accept()</a:t>
            </a:r>
          </a:p>
        </p:txBody>
      </p:sp>
      <p:sp>
        <p:nvSpPr>
          <p:cNvPr id="47145" name="Text Box 40"/>
          <p:cNvSpPr txBox="1">
            <a:spLocks noChangeArrowheads="1"/>
          </p:cNvSpPr>
          <p:nvPr/>
        </p:nvSpPr>
        <p:spPr bwMode="auto">
          <a:xfrm>
            <a:off x="5410200" y="2889250"/>
            <a:ext cx="2490788" cy="830263"/>
          </a:xfrm>
          <a:prstGeom prst="rect">
            <a:avLst/>
          </a:prstGeom>
          <a:noFill/>
          <a:ln w="9525">
            <a:noFill/>
            <a:miter lim="800000"/>
            <a:headEnd/>
            <a:tailEnd/>
          </a:ln>
        </p:spPr>
        <p:txBody>
          <a:bodyPr wrap="none">
            <a:spAutoFit/>
          </a:bodyPr>
          <a:lstStyle/>
          <a:p>
            <a:r>
              <a:rPr lang="en-US" altLang="zh-TW" sz="1600" b="1">
                <a:latin typeface="Calibri" pitchFamily="34" charset="0"/>
              </a:rPr>
              <a:t>read()</a:t>
            </a:r>
            <a:r>
              <a:rPr lang="en-US" altLang="zh-TW" sz="1600">
                <a:latin typeface="Calibri" pitchFamily="34" charset="0"/>
              </a:rPr>
              <a:t> – to receive data.</a:t>
            </a:r>
          </a:p>
          <a:p>
            <a:r>
              <a:rPr lang="en-US" altLang="zh-TW" sz="1600" b="1">
                <a:latin typeface="Calibri" pitchFamily="34" charset="0"/>
              </a:rPr>
              <a:t>write()</a:t>
            </a:r>
            <a:r>
              <a:rPr lang="en-US" altLang="zh-TW" sz="1600">
                <a:latin typeface="Calibri" pitchFamily="34" charset="0"/>
              </a:rPr>
              <a:t> – to send data.</a:t>
            </a:r>
          </a:p>
          <a:p>
            <a:r>
              <a:rPr lang="en-US" altLang="zh-TW" sz="1600" b="1">
                <a:latin typeface="Calibri" pitchFamily="34" charset="0"/>
              </a:rPr>
              <a:t>close()</a:t>
            </a:r>
            <a:r>
              <a:rPr lang="en-US" altLang="zh-TW" sz="1600">
                <a:latin typeface="Calibri" pitchFamily="34" charset="0"/>
              </a:rPr>
              <a:t> – to close the socket</a:t>
            </a:r>
          </a:p>
        </p:txBody>
      </p:sp>
      <p:sp>
        <p:nvSpPr>
          <p:cNvPr id="47146" name="Line 41"/>
          <p:cNvSpPr>
            <a:spLocks noChangeShapeType="1"/>
          </p:cNvSpPr>
          <p:nvPr/>
        </p:nvSpPr>
        <p:spPr bwMode="auto">
          <a:xfrm>
            <a:off x="5105400" y="1905000"/>
            <a:ext cx="0" cy="228600"/>
          </a:xfrm>
          <a:prstGeom prst="line">
            <a:avLst/>
          </a:prstGeom>
          <a:noFill/>
          <a:ln w="9525">
            <a:solidFill>
              <a:schemeClr val="tx1"/>
            </a:solidFill>
            <a:round/>
            <a:headEnd/>
            <a:tailEnd type="triangle" w="med" len="med"/>
          </a:ln>
        </p:spPr>
        <p:txBody>
          <a:bodyPr/>
          <a:lstStyle/>
          <a:p>
            <a:endParaRPr lang="en-US"/>
          </a:p>
        </p:txBody>
      </p:sp>
      <p:sp>
        <p:nvSpPr>
          <p:cNvPr id="47147" name="Text Box 42"/>
          <p:cNvSpPr txBox="1">
            <a:spLocks noChangeArrowheads="1"/>
          </p:cNvSpPr>
          <p:nvPr/>
        </p:nvSpPr>
        <p:spPr bwMode="auto">
          <a:xfrm>
            <a:off x="6172200" y="6330950"/>
            <a:ext cx="1624013" cy="284163"/>
          </a:xfrm>
          <a:prstGeom prst="rect">
            <a:avLst/>
          </a:prstGeom>
          <a:noFill/>
          <a:ln w="9525">
            <a:solidFill>
              <a:schemeClr val="tx1"/>
            </a:solidFill>
            <a:miter lim="800000"/>
            <a:headEnd/>
            <a:tailEnd/>
          </a:ln>
        </p:spPr>
        <p:txBody>
          <a:bodyPr wrap="none">
            <a:spAutoFit/>
          </a:bodyPr>
          <a:lstStyle/>
          <a:p>
            <a:r>
              <a:rPr lang="en-US" altLang="zh-TW" sz="1200" b="1">
                <a:latin typeface="Consolas" pitchFamily="49" charset="0"/>
              </a:rPr>
              <a:t>* means optional.</a:t>
            </a:r>
          </a:p>
        </p:txBody>
      </p:sp>
      <p:sp>
        <p:nvSpPr>
          <p:cNvPr id="3" name="Slide Number Placeholder 2"/>
          <p:cNvSpPr>
            <a:spLocks noGrp="1"/>
          </p:cNvSpPr>
          <p:nvPr>
            <p:ph type="sldNum" sz="quarter" idx="12"/>
          </p:nvPr>
        </p:nvSpPr>
        <p:spPr bwMode="auto">
          <a:xfrm>
            <a:off x="8305800" y="6400800"/>
            <a:ext cx="62547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Comic Sans MS" pitchFamily="66" charset="0"/>
                <a:ea typeface="+mn-ea"/>
                <a:cs typeface="+mn-cs"/>
              </a:defRPr>
            </a:lvl2pPr>
            <a:lvl3pPr marL="914400" algn="l" rtl="0" eaLnBrk="0" fontAlgn="base" hangingPunct="0">
              <a:spcBef>
                <a:spcPct val="0"/>
              </a:spcBef>
              <a:spcAft>
                <a:spcPct val="0"/>
              </a:spcAft>
              <a:defRPr kern="1200">
                <a:solidFill>
                  <a:schemeClr val="tx1"/>
                </a:solidFill>
                <a:latin typeface="Comic Sans MS" pitchFamily="66" charset="0"/>
                <a:ea typeface="+mn-ea"/>
                <a:cs typeface="+mn-cs"/>
              </a:defRPr>
            </a:lvl3pPr>
            <a:lvl4pPr marL="1371600" algn="l" rtl="0" eaLnBrk="0" fontAlgn="base" hangingPunct="0">
              <a:spcBef>
                <a:spcPct val="0"/>
              </a:spcBef>
              <a:spcAft>
                <a:spcPct val="0"/>
              </a:spcAft>
              <a:defRPr kern="1200">
                <a:solidFill>
                  <a:schemeClr val="tx1"/>
                </a:solidFill>
                <a:latin typeface="Comic Sans MS" pitchFamily="66" charset="0"/>
                <a:ea typeface="+mn-ea"/>
                <a:cs typeface="+mn-cs"/>
              </a:defRPr>
            </a:lvl4pPr>
            <a:lvl5pPr marL="1828800" algn="l" rtl="0" eaLnBrk="0" fontAlgn="base" hangingPunct="0">
              <a:spcBef>
                <a:spcPct val="0"/>
              </a:spcBef>
              <a:spcAft>
                <a:spcPct val="0"/>
              </a:spcAft>
              <a:defRPr kern="1200">
                <a:solidFill>
                  <a:schemeClr val="tx1"/>
                </a:solidFill>
                <a:latin typeface="Comic Sans MS" pitchFamily="66" charset="0"/>
                <a:ea typeface="+mn-ea"/>
                <a:cs typeface="+mn-cs"/>
              </a:defRPr>
            </a:lvl5pPr>
            <a:lvl6pPr marL="2286000" algn="l" defTabSz="914400" rtl="0" eaLnBrk="1" latinLnBrk="0" hangingPunct="1">
              <a:defRPr kern="1200">
                <a:solidFill>
                  <a:schemeClr val="tx1"/>
                </a:solidFill>
                <a:latin typeface="Comic Sans MS" pitchFamily="66" charset="0"/>
                <a:ea typeface="+mn-ea"/>
                <a:cs typeface="+mn-cs"/>
              </a:defRPr>
            </a:lvl6pPr>
            <a:lvl7pPr marL="2743200" algn="l" defTabSz="914400" rtl="0" eaLnBrk="1" latinLnBrk="0" hangingPunct="1">
              <a:defRPr kern="1200">
                <a:solidFill>
                  <a:schemeClr val="tx1"/>
                </a:solidFill>
                <a:latin typeface="Comic Sans MS" pitchFamily="66" charset="0"/>
                <a:ea typeface="+mn-ea"/>
                <a:cs typeface="+mn-cs"/>
              </a:defRPr>
            </a:lvl7pPr>
            <a:lvl8pPr marL="3200400" algn="l" defTabSz="914400" rtl="0" eaLnBrk="1" latinLnBrk="0" hangingPunct="1">
              <a:defRPr kern="1200">
                <a:solidFill>
                  <a:schemeClr val="tx1"/>
                </a:solidFill>
                <a:latin typeface="Comic Sans MS" pitchFamily="66" charset="0"/>
                <a:ea typeface="+mn-ea"/>
                <a:cs typeface="+mn-cs"/>
              </a:defRPr>
            </a:lvl8pPr>
            <a:lvl9pPr marL="3657600" algn="l" defTabSz="914400" rtl="0" eaLnBrk="1" latinLnBrk="0" hangingPunct="1">
              <a:defRPr kern="1200">
                <a:solidFill>
                  <a:schemeClr val="tx1"/>
                </a:solidFill>
                <a:latin typeface="Comic Sans MS" pitchFamily="66" charset="0"/>
                <a:ea typeface="+mn-ea"/>
                <a:cs typeface="+mn-cs"/>
              </a:defRPr>
            </a:lvl9pPr>
          </a:lstStyle>
          <a:p>
            <a:fld id="{2AEB5DB0-1750-46EA-AC7C-282DFECA4821}" type="slidenum">
              <a:rPr lang="en-US" altLang="en-US" smtClean="0"/>
              <a:pPr/>
              <a:t>11</a:t>
            </a:fld>
            <a:endParaRPr lang="en-US" altLang="en-US" dirty="0"/>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3F134BA9-2809-0B41-85C1-5ED48ECB6EED}"/>
                  </a:ext>
                </a:extLst>
              </p14:cNvPr>
              <p14:cNvContentPartPr/>
              <p14:nvPr/>
            </p14:nvContentPartPr>
            <p14:xfrm>
              <a:off x="7725600" y="1907640"/>
              <a:ext cx="460800" cy="563760"/>
            </p14:xfrm>
          </p:contentPart>
        </mc:Choice>
        <mc:Fallback xmlns="">
          <p:pic>
            <p:nvPicPr>
              <p:cNvPr id="2" name="Ink 1">
                <a:extLst>
                  <a:ext uri="{FF2B5EF4-FFF2-40B4-BE49-F238E27FC236}">
                    <a16:creationId xmlns:a16="http://schemas.microsoft.com/office/drawing/2014/main" id="{3F134BA9-2809-0B41-85C1-5ED48ECB6EED}"/>
                  </a:ext>
                </a:extLst>
              </p:cNvPr>
              <p:cNvPicPr/>
              <p:nvPr/>
            </p:nvPicPr>
            <p:blipFill>
              <a:blip r:embed="rId3"/>
              <a:stretch>
                <a:fillRect/>
              </a:stretch>
            </p:blipFill>
            <p:spPr>
              <a:xfrm>
                <a:off x="7703640" y="1885680"/>
                <a:ext cx="504000" cy="606960"/>
              </a:xfrm>
              <a:prstGeom prst="rect">
                <a:avLst/>
              </a:prstGeom>
            </p:spPr>
          </p:pic>
        </mc:Fallback>
      </mc:AlternateContent>
    </p:spTree>
    <p:extLst>
      <p:ext uri="{BB962C8B-B14F-4D97-AF65-F5344CB8AC3E}">
        <p14:creationId xmlns:p14="http://schemas.microsoft.com/office/powerpoint/2010/main" val="4234052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2"/>
          <p:cNvSpPr>
            <a:spLocks noGrp="1" noChangeArrowheads="1"/>
          </p:cNvSpPr>
          <p:nvPr>
            <p:ph type="title"/>
          </p:nvPr>
        </p:nvSpPr>
        <p:spPr>
          <a:xfrm>
            <a:off x="533400" y="138447"/>
            <a:ext cx="7772400" cy="1143000"/>
          </a:xfrm>
        </p:spPr>
        <p:txBody>
          <a:bodyPr/>
          <a:lstStyle/>
          <a:p>
            <a:r>
              <a:rPr lang="en-US" altLang="zh-TW" dirty="0"/>
              <a:t>Programming stuff...</a:t>
            </a:r>
            <a:r>
              <a:rPr lang="en-US" altLang="zh-TW" b="1" dirty="0">
                <a:latin typeface="Consolas" pitchFamily="49" charset="0"/>
              </a:rPr>
              <a:t>accept()</a:t>
            </a:r>
          </a:p>
        </p:txBody>
      </p:sp>
      <p:sp>
        <p:nvSpPr>
          <p:cNvPr id="48133" name="Rectangle 5"/>
          <p:cNvSpPr>
            <a:spLocks noChangeArrowheads="1"/>
          </p:cNvSpPr>
          <p:nvPr/>
        </p:nvSpPr>
        <p:spPr bwMode="auto">
          <a:xfrm>
            <a:off x="457200" y="1143000"/>
            <a:ext cx="8153400" cy="26670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8134" name="Text Box 6"/>
          <p:cNvSpPr txBox="1">
            <a:spLocks noChangeArrowheads="1"/>
          </p:cNvSpPr>
          <p:nvPr/>
        </p:nvSpPr>
        <p:spPr bwMode="auto">
          <a:xfrm>
            <a:off x="762000" y="1509713"/>
            <a:ext cx="1196975" cy="376237"/>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socket()</a:t>
            </a:r>
          </a:p>
        </p:txBody>
      </p:sp>
      <p:sp>
        <p:nvSpPr>
          <p:cNvPr id="48135" name="Text Box 7"/>
          <p:cNvSpPr txBox="1">
            <a:spLocks noChangeArrowheads="1"/>
          </p:cNvSpPr>
          <p:nvPr/>
        </p:nvSpPr>
        <p:spPr bwMode="auto">
          <a:xfrm>
            <a:off x="4495800" y="1509713"/>
            <a:ext cx="1196975" cy="376237"/>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listen()</a:t>
            </a:r>
          </a:p>
        </p:txBody>
      </p:sp>
      <p:sp>
        <p:nvSpPr>
          <p:cNvPr id="48136" name="Text Box 9"/>
          <p:cNvSpPr txBox="1">
            <a:spLocks noChangeArrowheads="1"/>
          </p:cNvSpPr>
          <p:nvPr/>
        </p:nvSpPr>
        <p:spPr bwMode="auto">
          <a:xfrm>
            <a:off x="7239000" y="1905000"/>
            <a:ext cx="1219200" cy="650875"/>
          </a:xfrm>
          <a:prstGeom prst="rect">
            <a:avLst/>
          </a:prstGeom>
          <a:solidFill>
            <a:srgbClr val="FFFF99"/>
          </a:solidFill>
          <a:ln w="9525">
            <a:solidFill>
              <a:schemeClr val="tx1"/>
            </a:solidFill>
            <a:miter lim="800000"/>
            <a:headEnd/>
            <a:tailEnd/>
          </a:ln>
        </p:spPr>
        <p:txBody>
          <a:bodyPr>
            <a:spAutoFit/>
          </a:bodyPr>
          <a:lstStyle/>
          <a:p>
            <a:r>
              <a:rPr lang="en-US" altLang="zh-TW" b="1">
                <a:latin typeface="Consolas" pitchFamily="49" charset="0"/>
              </a:rPr>
              <a:t>read() &amp; write()</a:t>
            </a:r>
          </a:p>
        </p:txBody>
      </p:sp>
      <p:sp>
        <p:nvSpPr>
          <p:cNvPr id="48137" name="Line 10"/>
          <p:cNvSpPr>
            <a:spLocks noChangeShapeType="1"/>
          </p:cNvSpPr>
          <p:nvPr/>
        </p:nvSpPr>
        <p:spPr bwMode="auto">
          <a:xfrm>
            <a:off x="2133600" y="1676400"/>
            <a:ext cx="457200" cy="0"/>
          </a:xfrm>
          <a:prstGeom prst="line">
            <a:avLst/>
          </a:prstGeom>
          <a:noFill/>
          <a:ln w="9525">
            <a:solidFill>
              <a:schemeClr val="tx1"/>
            </a:solidFill>
            <a:round/>
            <a:headEnd/>
            <a:tailEnd type="triangle" w="med" len="med"/>
          </a:ln>
        </p:spPr>
        <p:txBody>
          <a:bodyPr/>
          <a:lstStyle/>
          <a:p>
            <a:endParaRPr lang="en-US"/>
          </a:p>
        </p:txBody>
      </p:sp>
      <p:sp>
        <p:nvSpPr>
          <p:cNvPr id="48138" name="Text Box 11"/>
          <p:cNvSpPr txBox="1">
            <a:spLocks noChangeArrowheads="1"/>
          </p:cNvSpPr>
          <p:nvPr/>
        </p:nvSpPr>
        <p:spPr bwMode="auto">
          <a:xfrm>
            <a:off x="2743200" y="1509713"/>
            <a:ext cx="946150" cy="376237"/>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bind()</a:t>
            </a:r>
          </a:p>
        </p:txBody>
      </p:sp>
      <p:sp>
        <p:nvSpPr>
          <p:cNvPr id="48139" name="Line 12"/>
          <p:cNvSpPr>
            <a:spLocks noChangeShapeType="1"/>
          </p:cNvSpPr>
          <p:nvPr/>
        </p:nvSpPr>
        <p:spPr bwMode="auto">
          <a:xfrm>
            <a:off x="3886200" y="1676400"/>
            <a:ext cx="457200" cy="0"/>
          </a:xfrm>
          <a:prstGeom prst="line">
            <a:avLst/>
          </a:prstGeom>
          <a:noFill/>
          <a:ln w="9525">
            <a:solidFill>
              <a:schemeClr val="tx1"/>
            </a:solidFill>
            <a:round/>
            <a:headEnd/>
            <a:tailEnd type="triangle" w="med" len="med"/>
          </a:ln>
        </p:spPr>
        <p:txBody>
          <a:bodyPr/>
          <a:lstStyle/>
          <a:p>
            <a:endParaRPr lang="en-US"/>
          </a:p>
        </p:txBody>
      </p:sp>
      <p:sp>
        <p:nvSpPr>
          <p:cNvPr id="48140" name="Line 14"/>
          <p:cNvSpPr>
            <a:spLocks noChangeShapeType="1"/>
          </p:cNvSpPr>
          <p:nvPr/>
        </p:nvSpPr>
        <p:spPr bwMode="auto">
          <a:xfrm flipV="1">
            <a:off x="5715000" y="2251075"/>
            <a:ext cx="1447800" cy="0"/>
          </a:xfrm>
          <a:prstGeom prst="line">
            <a:avLst/>
          </a:prstGeom>
          <a:noFill/>
          <a:ln w="9525">
            <a:solidFill>
              <a:schemeClr val="tx1"/>
            </a:solidFill>
            <a:round/>
            <a:headEnd/>
            <a:tailEnd type="triangle" w="med" len="med"/>
          </a:ln>
        </p:spPr>
        <p:txBody>
          <a:bodyPr/>
          <a:lstStyle/>
          <a:p>
            <a:endParaRPr lang="en-US"/>
          </a:p>
        </p:txBody>
      </p:sp>
      <p:sp>
        <p:nvSpPr>
          <p:cNvPr id="48141" name="Text Box 15"/>
          <p:cNvSpPr txBox="1">
            <a:spLocks noChangeArrowheads="1"/>
          </p:cNvSpPr>
          <p:nvPr/>
        </p:nvSpPr>
        <p:spPr bwMode="auto">
          <a:xfrm>
            <a:off x="685800" y="3343275"/>
            <a:ext cx="1866900" cy="314325"/>
          </a:xfrm>
          <a:prstGeom prst="rect">
            <a:avLst/>
          </a:prstGeom>
          <a:solidFill>
            <a:schemeClr val="bg1"/>
          </a:solidFill>
          <a:ln w="9525">
            <a:solidFill>
              <a:srgbClr val="FF3300"/>
            </a:solidFill>
            <a:miter lim="800000"/>
            <a:headEnd/>
            <a:tailEnd/>
          </a:ln>
        </p:spPr>
        <p:txBody>
          <a:bodyPr wrap="none">
            <a:spAutoFit/>
          </a:bodyPr>
          <a:lstStyle/>
          <a:p>
            <a:r>
              <a:rPr lang="en-US" altLang="zh-TW" sz="1400" b="1">
                <a:latin typeface="Consolas" pitchFamily="49" charset="0"/>
              </a:rPr>
              <a:t>Server flow chart</a:t>
            </a:r>
          </a:p>
        </p:txBody>
      </p:sp>
      <p:sp>
        <p:nvSpPr>
          <p:cNvPr id="48142" name="Text Box 16"/>
          <p:cNvSpPr txBox="1">
            <a:spLocks noChangeArrowheads="1"/>
          </p:cNvSpPr>
          <p:nvPr/>
        </p:nvSpPr>
        <p:spPr bwMode="auto">
          <a:xfrm>
            <a:off x="4495800" y="2119313"/>
            <a:ext cx="1196975" cy="376237"/>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accept()</a:t>
            </a:r>
          </a:p>
        </p:txBody>
      </p:sp>
      <p:sp>
        <p:nvSpPr>
          <p:cNvPr id="48143" name="Line 17"/>
          <p:cNvSpPr>
            <a:spLocks noChangeShapeType="1"/>
          </p:cNvSpPr>
          <p:nvPr/>
        </p:nvSpPr>
        <p:spPr bwMode="auto">
          <a:xfrm>
            <a:off x="5105400" y="1905000"/>
            <a:ext cx="0" cy="228600"/>
          </a:xfrm>
          <a:prstGeom prst="line">
            <a:avLst/>
          </a:prstGeom>
          <a:noFill/>
          <a:ln w="9525">
            <a:solidFill>
              <a:schemeClr val="tx1"/>
            </a:solidFill>
            <a:round/>
            <a:headEnd/>
            <a:tailEnd type="triangle" w="med" len="med"/>
          </a:ln>
        </p:spPr>
        <p:txBody>
          <a:bodyPr/>
          <a:lstStyle/>
          <a:p>
            <a:endParaRPr lang="en-US"/>
          </a:p>
        </p:txBody>
      </p:sp>
      <p:sp>
        <p:nvSpPr>
          <p:cNvPr id="48144" name="Rectangle 18"/>
          <p:cNvSpPr>
            <a:spLocks noChangeArrowheads="1"/>
          </p:cNvSpPr>
          <p:nvPr/>
        </p:nvSpPr>
        <p:spPr bwMode="auto">
          <a:xfrm>
            <a:off x="838200" y="1828800"/>
            <a:ext cx="990600" cy="304800"/>
          </a:xfrm>
          <a:prstGeom prst="rect">
            <a:avLst/>
          </a:prstGeom>
          <a:solidFill>
            <a:schemeClr val="folHlink"/>
          </a:solidFill>
          <a:ln w="9525" algn="ctr">
            <a:solidFill>
              <a:schemeClr val="tx1"/>
            </a:solidFill>
            <a:miter lim="800000"/>
            <a:headEnd/>
            <a:tailEnd/>
          </a:ln>
        </p:spPr>
        <p:txBody>
          <a:bodyPr wrap="none" anchor="ctr"/>
          <a:lstStyle/>
          <a:p>
            <a:r>
              <a:rPr lang="en-US" altLang="zh-TW" sz="1400" b="1">
                <a:latin typeface="Consolas" pitchFamily="49" charset="0"/>
              </a:rPr>
              <a:t>Socket FD</a:t>
            </a:r>
          </a:p>
        </p:txBody>
      </p:sp>
      <p:sp>
        <p:nvSpPr>
          <p:cNvPr id="48145" name="Rectangle 19"/>
          <p:cNvSpPr>
            <a:spLocks noChangeArrowheads="1"/>
          </p:cNvSpPr>
          <p:nvPr/>
        </p:nvSpPr>
        <p:spPr bwMode="auto">
          <a:xfrm>
            <a:off x="2743200" y="1828800"/>
            <a:ext cx="990600" cy="304800"/>
          </a:xfrm>
          <a:prstGeom prst="rect">
            <a:avLst/>
          </a:prstGeom>
          <a:solidFill>
            <a:schemeClr val="folHlink"/>
          </a:solidFill>
          <a:ln w="9525" algn="ctr">
            <a:solidFill>
              <a:schemeClr val="tx1"/>
            </a:solidFill>
            <a:miter lim="800000"/>
            <a:headEnd/>
            <a:tailEnd/>
          </a:ln>
        </p:spPr>
        <p:txBody>
          <a:bodyPr wrap="none" anchor="ctr"/>
          <a:lstStyle/>
          <a:p>
            <a:r>
              <a:rPr lang="en-US" altLang="zh-TW" sz="1400" b="1">
                <a:latin typeface="Consolas" pitchFamily="49" charset="0"/>
              </a:rPr>
              <a:t>Socket FD</a:t>
            </a:r>
          </a:p>
        </p:txBody>
      </p:sp>
      <p:sp>
        <p:nvSpPr>
          <p:cNvPr id="48146" name="Rectangle 20"/>
          <p:cNvSpPr>
            <a:spLocks noChangeArrowheads="1"/>
          </p:cNvSpPr>
          <p:nvPr/>
        </p:nvSpPr>
        <p:spPr bwMode="auto">
          <a:xfrm>
            <a:off x="4572000" y="1219200"/>
            <a:ext cx="990600" cy="304800"/>
          </a:xfrm>
          <a:prstGeom prst="rect">
            <a:avLst/>
          </a:prstGeom>
          <a:solidFill>
            <a:schemeClr val="folHlink"/>
          </a:solidFill>
          <a:ln w="9525" algn="ctr">
            <a:solidFill>
              <a:schemeClr val="tx1"/>
            </a:solidFill>
            <a:miter lim="800000"/>
            <a:headEnd/>
            <a:tailEnd/>
          </a:ln>
        </p:spPr>
        <p:txBody>
          <a:bodyPr wrap="none" anchor="ctr"/>
          <a:lstStyle/>
          <a:p>
            <a:r>
              <a:rPr lang="en-US" altLang="zh-TW" sz="1400" b="1">
                <a:latin typeface="Consolas" pitchFamily="49" charset="0"/>
              </a:rPr>
              <a:t>Socket FD</a:t>
            </a:r>
          </a:p>
        </p:txBody>
      </p:sp>
      <p:sp>
        <p:nvSpPr>
          <p:cNvPr id="48147" name="Rectangle 21"/>
          <p:cNvSpPr>
            <a:spLocks noChangeArrowheads="1"/>
          </p:cNvSpPr>
          <p:nvPr/>
        </p:nvSpPr>
        <p:spPr bwMode="auto">
          <a:xfrm>
            <a:off x="4572000" y="2438400"/>
            <a:ext cx="990600" cy="304800"/>
          </a:xfrm>
          <a:prstGeom prst="rect">
            <a:avLst/>
          </a:prstGeom>
          <a:solidFill>
            <a:schemeClr val="folHlink"/>
          </a:solidFill>
          <a:ln w="9525" algn="ctr">
            <a:solidFill>
              <a:schemeClr val="tx1"/>
            </a:solidFill>
            <a:miter lim="800000"/>
            <a:headEnd/>
            <a:tailEnd/>
          </a:ln>
        </p:spPr>
        <p:txBody>
          <a:bodyPr wrap="none" anchor="ctr"/>
          <a:lstStyle/>
          <a:p>
            <a:r>
              <a:rPr lang="en-US" altLang="zh-TW" sz="1400" b="1">
                <a:latin typeface="Consolas" pitchFamily="49" charset="0"/>
              </a:rPr>
              <a:t>Socket FD</a:t>
            </a:r>
          </a:p>
        </p:txBody>
      </p:sp>
      <p:sp>
        <p:nvSpPr>
          <p:cNvPr id="48148" name="Rectangle 22"/>
          <p:cNvSpPr>
            <a:spLocks noChangeArrowheads="1"/>
          </p:cNvSpPr>
          <p:nvPr/>
        </p:nvSpPr>
        <p:spPr bwMode="auto">
          <a:xfrm>
            <a:off x="7315200" y="1641475"/>
            <a:ext cx="990600" cy="304800"/>
          </a:xfrm>
          <a:prstGeom prst="rect">
            <a:avLst/>
          </a:prstGeom>
          <a:solidFill>
            <a:schemeClr val="hlink"/>
          </a:solidFill>
          <a:ln w="9525" algn="ctr">
            <a:solidFill>
              <a:schemeClr val="tx1"/>
            </a:solidFill>
            <a:miter lim="800000"/>
            <a:headEnd/>
            <a:tailEnd/>
          </a:ln>
        </p:spPr>
        <p:txBody>
          <a:bodyPr wrap="none" anchor="ctr"/>
          <a:lstStyle/>
          <a:p>
            <a:r>
              <a:rPr lang="en-US" altLang="zh-TW" sz="1400" b="1">
                <a:solidFill>
                  <a:schemeClr val="bg1"/>
                </a:solidFill>
                <a:latin typeface="Consolas" pitchFamily="49" charset="0"/>
              </a:rPr>
              <a:t>Accept FD</a:t>
            </a:r>
          </a:p>
        </p:txBody>
      </p:sp>
      <p:sp>
        <p:nvSpPr>
          <p:cNvPr id="48149" name="Text Box 23"/>
          <p:cNvSpPr txBox="1">
            <a:spLocks noChangeArrowheads="1"/>
          </p:cNvSpPr>
          <p:nvPr/>
        </p:nvSpPr>
        <p:spPr bwMode="auto">
          <a:xfrm>
            <a:off x="6858000" y="3006725"/>
            <a:ext cx="1219200" cy="650875"/>
          </a:xfrm>
          <a:prstGeom prst="rect">
            <a:avLst/>
          </a:prstGeom>
          <a:solidFill>
            <a:srgbClr val="FFFF99"/>
          </a:solidFill>
          <a:ln w="9525">
            <a:solidFill>
              <a:schemeClr val="tx1"/>
            </a:solidFill>
            <a:miter lim="800000"/>
            <a:headEnd/>
            <a:tailEnd/>
          </a:ln>
        </p:spPr>
        <p:txBody>
          <a:bodyPr>
            <a:spAutoFit/>
          </a:bodyPr>
          <a:lstStyle/>
          <a:p>
            <a:r>
              <a:rPr lang="en-US" altLang="zh-TW" b="1">
                <a:latin typeface="Consolas" pitchFamily="49" charset="0"/>
              </a:rPr>
              <a:t>read() &amp; write()</a:t>
            </a:r>
          </a:p>
        </p:txBody>
      </p:sp>
      <p:sp>
        <p:nvSpPr>
          <p:cNvPr id="48150" name="Line 24"/>
          <p:cNvSpPr>
            <a:spLocks noChangeShapeType="1"/>
          </p:cNvSpPr>
          <p:nvPr/>
        </p:nvSpPr>
        <p:spPr bwMode="auto">
          <a:xfrm>
            <a:off x="5791200" y="2514600"/>
            <a:ext cx="990600" cy="685800"/>
          </a:xfrm>
          <a:prstGeom prst="line">
            <a:avLst/>
          </a:prstGeom>
          <a:noFill/>
          <a:ln w="9525">
            <a:solidFill>
              <a:schemeClr val="tx1"/>
            </a:solidFill>
            <a:round/>
            <a:headEnd/>
            <a:tailEnd type="triangle" w="med" len="med"/>
          </a:ln>
        </p:spPr>
        <p:txBody>
          <a:bodyPr/>
          <a:lstStyle/>
          <a:p>
            <a:endParaRPr lang="en-US"/>
          </a:p>
        </p:txBody>
      </p:sp>
      <p:sp>
        <p:nvSpPr>
          <p:cNvPr id="48151" name="Rectangle 25"/>
          <p:cNvSpPr>
            <a:spLocks noChangeArrowheads="1"/>
          </p:cNvSpPr>
          <p:nvPr/>
        </p:nvSpPr>
        <p:spPr bwMode="auto">
          <a:xfrm>
            <a:off x="6934200" y="2743200"/>
            <a:ext cx="990600" cy="304800"/>
          </a:xfrm>
          <a:prstGeom prst="rect">
            <a:avLst/>
          </a:prstGeom>
          <a:solidFill>
            <a:schemeClr val="hlink"/>
          </a:solidFill>
          <a:ln w="9525" algn="ctr">
            <a:solidFill>
              <a:schemeClr val="tx1"/>
            </a:solidFill>
            <a:miter lim="800000"/>
            <a:headEnd/>
            <a:tailEnd/>
          </a:ln>
        </p:spPr>
        <p:txBody>
          <a:bodyPr wrap="none" anchor="ctr"/>
          <a:lstStyle/>
          <a:p>
            <a:r>
              <a:rPr lang="en-US" altLang="zh-TW" sz="1400" b="1">
                <a:solidFill>
                  <a:schemeClr val="bg1"/>
                </a:solidFill>
                <a:latin typeface="Consolas" pitchFamily="49" charset="0"/>
              </a:rPr>
              <a:t>Accept FD</a:t>
            </a:r>
          </a:p>
        </p:txBody>
      </p:sp>
      <p:sp>
        <p:nvSpPr>
          <p:cNvPr id="48152" name="Oval 26"/>
          <p:cNvSpPr>
            <a:spLocks noChangeArrowheads="1"/>
          </p:cNvSpPr>
          <p:nvPr/>
        </p:nvSpPr>
        <p:spPr bwMode="auto">
          <a:xfrm>
            <a:off x="6477000" y="2362200"/>
            <a:ext cx="76200" cy="76200"/>
          </a:xfrm>
          <a:prstGeom prst="ellipse">
            <a:avLst/>
          </a:prstGeom>
          <a:solidFill>
            <a:schemeClr val="tx1"/>
          </a:solidFill>
          <a:ln w="9525" algn="ctr">
            <a:solidFill>
              <a:schemeClr val="tx1"/>
            </a:solidFill>
            <a:round/>
            <a:headEnd/>
            <a:tailEnd/>
          </a:ln>
        </p:spPr>
        <p:txBody>
          <a:bodyPr wrap="none" anchor="ctr"/>
          <a:lstStyle/>
          <a:p>
            <a:endParaRPr lang="en-US"/>
          </a:p>
        </p:txBody>
      </p:sp>
      <p:sp>
        <p:nvSpPr>
          <p:cNvPr id="48153" name="Oval 27"/>
          <p:cNvSpPr>
            <a:spLocks noChangeArrowheads="1"/>
          </p:cNvSpPr>
          <p:nvPr/>
        </p:nvSpPr>
        <p:spPr bwMode="auto">
          <a:xfrm>
            <a:off x="6477000" y="2514600"/>
            <a:ext cx="76200" cy="76200"/>
          </a:xfrm>
          <a:prstGeom prst="ellipse">
            <a:avLst/>
          </a:prstGeom>
          <a:solidFill>
            <a:schemeClr val="tx1"/>
          </a:solidFill>
          <a:ln w="9525" algn="ctr">
            <a:solidFill>
              <a:schemeClr val="tx1"/>
            </a:solidFill>
            <a:round/>
            <a:headEnd/>
            <a:tailEnd/>
          </a:ln>
        </p:spPr>
        <p:txBody>
          <a:bodyPr wrap="none" anchor="ctr"/>
          <a:lstStyle/>
          <a:p>
            <a:endParaRPr lang="en-US"/>
          </a:p>
        </p:txBody>
      </p:sp>
      <p:sp>
        <p:nvSpPr>
          <p:cNvPr id="48154" name="Oval 28"/>
          <p:cNvSpPr>
            <a:spLocks noChangeArrowheads="1"/>
          </p:cNvSpPr>
          <p:nvPr/>
        </p:nvSpPr>
        <p:spPr bwMode="auto">
          <a:xfrm>
            <a:off x="6477000" y="2667000"/>
            <a:ext cx="76200" cy="76200"/>
          </a:xfrm>
          <a:prstGeom prst="ellipse">
            <a:avLst/>
          </a:prstGeom>
          <a:solidFill>
            <a:schemeClr val="tx1"/>
          </a:solidFill>
          <a:ln w="9525" algn="ctr">
            <a:solidFill>
              <a:schemeClr val="tx1"/>
            </a:solidFill>
            <a:round/>
            <a:headEnd/>
            <a:tailEnd/>
          </a:ln>
        </p:spPr>
        <p:txBody>
          <a:bodyPr wrap="none" anchor="ctr"/>
          <a:lstStyle/>
          <a:p>
            <a:endParaRPr lang="en-US"/>
          </a:p>
        </p:txBody>
      </p:sp>
      <p:sp>
        <p:nvSpPr>
          <p:cNvPr id="48155" name="Rectangle 29"/>
          <p:cNvSpPr>
            <a:spLocks noChangeArrowheads="1"/>
          </p:cNvSpPr>
          <p:nvPr/>
        </p:nvSpPr>
        <p:spPr bwMode="auto">
          <a:xfrm>
            <a:off x="457200" y="3810000"/>
            <a:ext cx="8153400" cy="2362200"/>
          </a:xfrm>
          <a:prstGeom prst="rect">
            <a:avLst/>
          </a:prstGeom>
          <a:solidFill>
            <a:srgbClr val="DDDDDD"/>
          </a:solidFill>
          <a:ln w="9525">
            <a:solidFill>
              <a:schemeClr val="tx1"/>
            </a:solidFill>
            <a:miter lim="800000"/>
            <a:headEnd/>
            <a:tailEnd/>
          </a:ln>
        </p:spPr>
        <p:txBody>
          <a:bodyPr wrap="none" anchor="ctr"/>
          <a:lstStyle/>
          <a:p>
            <a:endParaRPr lang="en-US"/>
          </a:p>
        </p:txBody>
      </p:sp>
      <p:sp>
        <p:nvSpPr>
          <p:cNvPr id="48156" name="Text Box 30"/>
          <p:cNvSpPr txBox="1">
            <a:spLocks noChangeArrowheads="1"/>
          </p:cNvSpPr>
          <p:nvPr/>
        </p:nvSpPr>
        <p:spPr bwMode="auto">
          <a:xfrm>
            <a:off x="685800" y="3962400"/>
            <a:ext cx="7696200" cy="430213"/>
          </a:xfrm>
          <a:prstGeom prst="rect">
            <a:avLst/>
          </a:prstGeom>
          <a:solidFill>
            <a:schemeClr val="bg1"/>
          </a:solidFill>
          <a:ln w="9525">
            <a:solidFill>
              <a:schemeClr val="tx1"/>
            </a:solidFill>
            <a:miter lim="800000"/>
            <a:headEnd/>
            <a:tailEnd/>
          </a:ln>
        </p:spPr>
        <p:txBody>
          <a:bodyPr tIns="91440" bIns="91440">
            <a:spAutoFit/>
          </a:bodyPr>
          <a:lstStyle/>
          <a:p>
            <a:r>
              <a:rPr lang="en-US" altLang="zh-TW" sz="1600">
                <a:latin typeface="Calibri" pitchFamily="34" charset="0"/>
              </a:rPr>
              <a:t>An interesting thing about </a:t>
            </a:r>
            <a:r>
              <a:rPr lang="en-US" altLang="zh-TW" sz="1600" b="1">
                <a:latin typeface="Calibri" pitchFamily="34" charset="0"/>
              </a:rPr>
              <a:t>accept()</a:t>
            </a:r>
            <a:r>
              <a:rPr lang="en-US" altLang="zh-TW" sz="1600">
                <a:latin typeface="Calibri" pitchFamily="34" charset="0"/>
              </a:rPr>
              <a:t> is the creation of a </a:t>
            </a:r>
            <a:r>
              <a:rPr lang="en-US" altLang="zh-TW" sz="1600" b="1">
                <a:solidFill>
                  <a:srgbClr val="FF3300"/>
                </a:solidFill>
                <a:latin typeface="Calibri" pitchFamily="34" charset="0"/>
              </a:rPr>
              <a:t>new file descriptor</a:t>
            </a:r>
            <a:r>
              <a:rPr lang="en-US" altLang="zh-TW" sz="1600">
                <a:latin typeface="Calibri" pitchFamily="34" charset="0"/>
              </a:rPr>
              <a:t>!</a:t>
            </a:r>
          </a:p>
        </p:txBody>
      </p:sp>
      <p:sp>
        <p:nvSpPr>
          <p:cNvPr id="48157" name="Text Box 31"/>
          <p:cNvSpPr txBox="1">
            <a:spLocks noChangeArrowheads="1"/>
          </p:cNvSpPr>
          <p:nvPr/>
        </p:nvSpPr>
        <p:spPr bwMode="auto">
          <a:xfrm>
            <a:off x="685800" y="4572000"/>
            <a:ext cx="3733800" cy="1416050"/>
          </a:xfrm>
          <a:prstGeom prst="rect">
            <a:avLst/>
          </a:prstGeom>
          <a:solidFill>
            <a:srgbClr val="FFCCFF"/>
          </a:solidFill>
          <a:ln w="9525">
            <a:solidFill>
              <a:schemeClr val="tx1"/>
            </a:solidFill>
            <a:miter lim="800000"/>
            <a:headEnd/>
            <a:tailEnd/>
          </a:ln>
        </p:spPr>
        <p:txBody>
          <a:bodyPr tIns="91440" bIns="91440">
            <a:spAutoFit/>
          </a:bodyPr>
          <a:lstStyle/>
          <a:p>
            <a:r>
              <a:rPr lang="en-US" altLang="zh-TW" sz="1600" b="1" u="sng">
                <a:latin typeface="Calibri" pitchFamily="34" charset="0"/>
              </a:rPr>
              <a:t>Application layer’s point of view.</a:t>
            </a:r>
          </a:p>
          <a:p>
            <a:endParaRPr lang="en-US" altLang="zh-TW" sz="1600">
              <a:latin typeface="Calibri" pitchFamily="34" charset="0"/>
            </a:endParaRPr>
          </a:p>
          <a:p>
            <a:r>
              <a:rPr lang="en-US" altLang="zh-TW" sz="1600">
                <a:latin typeface="Calibri" pitchFamily="34" charset="0"/>
              </a:rPr>
              <a:t>Good!  It provides each connection a new handler and we can distinguish every connection!</a:t>
            </a:r>
          </a:p>
        </p:txBody>
      </p:sp>
      <p:sp>
        <p:nvSpPr>
          <p:cNvPr id="48158" name="Rectangle 32"/>
          <p:cNvSpPr>
            <a:spLocks noChangeArrowheads="1"/>
          </p:cNvSpPr>
          <p:nvPr/>
        </p:nvSpPr>
        <p:spPr bwMode="auto">
          <a:xfrm>
            <a:off x="5791200" y="1828800"/>
            <a:ext cx="1295400" cy="304800"/>
          </a:xfrm>
          <a:prstGeom prst="rect">
            <a:avLst/>
          </a:prstGeom>
          <a:solidFill>
            <a:schemeClr val="bg1"/>
          </a:solidFill>
          <a:ln w="9525" algn="ctr">
            <a:solidFill>
              <a:schemeClr val="tx1"/>
            </a:solidFill>
            <a:miter lim="800000"/>
            <a:headEnd/>
            <a:tailEnd/>
          </a:ln>
        </p:spPr>
        <p:txBody>
          <a:bodyPr wrap="none" anchor="ctr"/>
          <a:lstStyle/>
          <a:p>
            <a:r>
              <a:rPr lang="en-US" altLang="zh-TW" sz="1200" b="1">
                <a:latin typeface="Consolas" pitchFamily="49" charset="0"/>
              </a:rPr>
              <a:t>connection #1</a:t>
            </a:r>
          </a:p>
        </p:txBody>
      </p:sp>
      <p:sp>
        <p:nvSpPr>
          <p:cNvPr id="48159" name="Rectangle 33"/>
          <p:cNvSpPr>
            <a:spLocks noChangeArrowheads="1"/>
          </p:cNvSpPr>
          <p:nvPr/>
        </p:nvSpPr>
        <p:spPr bwMode="auto">
          <a:xfrm>
            <a:off x="5257800" y="3048000"/>
            <a:ext cx="1295400" cy="304800"/>
          </a:xfrm>
          <a:prstGeom prst="rect">
            <a:avLst/>
          </a:prstGeom>
          <a:solidFill>
            <a:schemeClr val="bg1"/>
          </a:solidFill>
          <a:ln w="9525" algn="ctr">
            <a:solidFill>
              <a:schemeClr val="tx1"/>
            </a:solidFill>
            <a:miter lim="800000"/>
            <a:headEnd/>
            <a:tailEnd/>
          </a:ln>
        </p:spPr>
        <p:txBody>
          <a:bodyPr wrap="none" anchor="ctr"/>
          <a:lstStyle/>
          <a:p>
            <a:r>
              <a:rPr lang="en-US" altLang="zh-TW" sz="1200" b="1">
                <a:latin typeface="Consolas" pitchFamily="49" charset="0"/>
              </a:rPr>
              <a:t>connection #n</a:t>
            </a:r>
          </a:p>
        </p:txBody>
      </p:sp>
      <p:sp>
        <p:nvSpPr>
          <p:cNvPr id="48160" name="Text Box 34"/>
          <p:cNvSpPr txBox="1">
            <a:spLocks noChangeArrowheads="1"/>
          </p:cNvSpPr>
          <p:nvPr/>
        </p:nvSpPr>
        <p:spPr bwMode="auto">
          <a:xfrm>
            <a:off x="4648200" y="4572000"/>
            <a:ext cx="3733800" cy="1416050"/>
          </a:xfrm>
          <a:prstGeom prst="rect">
            <a:avLst/>
          </a:prstGeom>
          <a:solidFill>
            <a:schemeClr val="accent1"/>
          </a:solidFill>
          <a:ln w="9525">
            <a:solidFill>
              <a:schemeClr val="tx1"/>
            </a:solidFill>
            <a:miter lim="800000"/>
            <a:headEnd/>
            <a:tailEnd/>
          </a:ln>
        </p:spPr>
        <p:txBody>
          <a:bodyPr tIns="91440" bIns="91440">
            <a:spAutoFit/>
          </a:bodyPr>
          <a:lstStyle/>
          <a:p>
            <a:r>
              <a:rPr lang="en-US" altLang="zh-TW" sz="1600" b="1" u="sng">
                <a:latin typeface="Calibri" pitchFamily="34" charset="0"/>
              </a:rPr>
              <a:t>Transport layer’s point of view.</a:t>
            </a:r>
          </a:p>
          <a:p>
            <a:endParaRPr lang="en-US" altLang="zh-TW" sz="1600">
              <a:latin typeface="Calibri" pitchFamily="34" charset="0"/>
            </a:endParaRPr>
          </a:p>
          <a:p>
            <a:r>
              <a:rPr lang="en-US" altLang="zh-TW" sz="1600">
                <a:latin typeface="Calibri" pitchFamily="34" charset="0"/>
              </a:rPr>
              <a:t>Well, for TCP, every FD points to </a:t>
            </a:r>
            <a:r>
              <a:rPr lang="en-US" altLang="zh-TW" sz="1600" b="1">
                <a:solidFill>
                  <a:srgbClr val="C00000"/>
                </a:solidFill>
                <a:latin typeface="Calibri" pitchFamily="34" charset="0"/>
              </a:rPr>
              <a:t>an unique TCP control structure</a:t>
            </a:r>
            <a:r>
              <a:rPr lang="en-US" altLang="zh-TW" sz="1600">
                <a:latin typeface="Calibri" pitchFamily="34" charset="0"/>
              </a:rPr>
              <a:t>. It is a necessary for reliable data transfer!</a:t>
            </a:r>
          </a:p>
        </p:txBody>
      </p:sp>
      <p:sp>
        <p:nvSpPr>
          <p:cNvPr id="3" name="Slide Number Placeholder 2"/>
          <p:cNvSpPr>
            <a:spLocks noGrp="1"/>
          </p:cNvSpPr>
          <p:nvPr>
            <p:ph type="sldNum" sz="quarter" idx="12"/>
          </p:nvPr>
        </p:nvSpPr>
        <p:spPr bwMode="auto">
          <a:xfrm>
            <a:off x="8305800" y="6400800"/>
            <a:ext cx="62547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Comic Sans MS" pitchFamily="66" charset="0"/>
                <a:ea typeface="+mn-ea"/>
                <a:cs typeface="+mn-cs"/>
              </a:defRPr>
            </a:lvl2pPr>
            <a:lvl3pPr marL="914400" algn="l" rtl="0" eaLnBrk="0" fontAlgn="base" hangingPunct="0">
              <a:spcBef>
                <a:spcPct val="0"/>
              </a:spcBef>
              <a:spcAft>
                <a:spcPct val="0"/>
              </a:spcAft>
              <a:defRPr kern="1200">
                <a:solidFill>
                  <a:schemeClr val="tx1"/>
                </a:solidFill>
                <a:latin typeface="Comic Sans MS" pitchFamily="66" charset="0"/>
                <a:ea typeface="+mn-ea"/>
                <a:cs typeface="+mn-cs"/>
              </a:defRPr>
            </a:lvl3pPr>
            <a:lvl4pPr marL="1371600" algn="l" rtl="0" eaLnBrk="0" fontAlgn="base" hangingPunct="0">
              <a:spcBef>
                <a:spcPct val="0"/>
              </a:spcBef>
              <a:spcAft>
                <a:spcPct val="0"/>
              </a:spcAft>
              <a:defRPr kern="1200">
                <a:solidFill>
                  <a:schemeClr val="tx1"/>
                </a:solidFill>
                <a:latin typeface="Comic Sans MS" pitchFamily="66" charset="0"/>
                <a:ea typeface="+mn-ea"/>
                <a:cs typeface="+mn-cs"/>
              </a:defRPr>
            </a:lvl4pPr>
            <a:lvl5pPr marL="1828800" algn="l" rtl="0" eaLnBrk="0" fontAlgn="base" hangingPunct="0">
              <a:spcBef>
                <a:spcPct val="0"/>
              </a:spcBef>
              <a:spcAft>
                <a:spcPct val="0"/>
              </a:spcAft>
              <a:defRPr kern="1200">
                <a:solidFill>
                  <a:schemeClr val="tx1"/>
                </a:solidFill>
                <a:latin typeface="Comic Sans MS" pitchFamily="66" charset="0"/>
                <a:ea typeface="+mn-ea"/>
                <a:cs typeface="+mn-cs"/>
              </a:defRPr>
            </a:lvl5pPr>
            <a:lvl6pPr marL="2286000" algn="l" defTabSz="914400" rtl="0" eaLnBrk="1" latinLnBrk="0" hangingPunct="1">
              <a:defRPr kern="1200">
                <a:solidFill>
                  <a:schemeClr val="tx1"/>
                </a:solidFill>
                <a:latin typeface="Comic Sans MS" pitchFamily="66" charset="0"/>
                <a:ea typeface="+mn-ea"/>
                <a:cs typeface="+mn-cs"/>
              </a:defRPr>
            </a:lvl6pPr>
            <a:lvl7pPr marL="2743200" algn="l" defTabSz="914400" rtl="0" eaLnBrk="1" latinLnBrk="0" hangingPunct="1">
              <a:defRPr kern="1200">
                <a:solidFill>
                  <a:schemeClr val="tx1"/>
                </a:solidFill>
                <a:latin typeface="Comic Sans MS" pitchFamily="66" charset="0"/>
                <a:ea typeface="+mn-ea"/>
                <a:cs typeface="+mn-cs"/>
              </a:defRPr>
            </a:lvl7pPr>
            <a:lvl8pPr marL="3200400" algn="l" defTabSz="914400" rtl="0" eaLnBrk="1" latinLnBrk="0" hangingPunct="1">
              <a:defRPr kern="1200">
                <a:solidFill>
                  <a:schemeClr val="tx1"/>
                </a:solidFill>
                <a:latin typeface="Comic Sans MS" pitchFamily="66" charset="0"/>
                <a:ea typeface="+mn-ea"/>
                <a:cs typeface="+mn-cs"/>
              </a:defRPr>
            </a:lvl8pPr>
            <a:lvl9pPr marL="3657600" algn="l" defTabSz="914400" rtl="0" eaLnBrk="1" latinLnBrk="0" hangingPunct="1">
              <a:defRPr kern="1200">
                <a:solidFill>
                  <a:schemeClr val="tx1"/>
                </a:solidFill>
                <a:latin typeface="Comic Sans MS" pitchFamily="66" charset="0"/>
                <a:ea typeface="+mn-ea"/>
                <a:cs typeface="+mn-cs"/>
              </a:defRPr>
            </a:lvl9pPr>
          </a:lstStyle>
          <a:p>
            <a:fld id="{2AEB5DB0-1750-46EA-AC7C-282DFECA4821}" type="slidenum">
              <a:rPr lang="en-US" altLang="en-US" smtClean="0"/>
              <a:pPr/>
              <a:t>12</a:t>
            </a:fld>
            <a:endParaRPr lang="en-US" altLang="en-US" dirty="0"/>
          </a:p>
        </p:txBody>
      </p:sp>
    </p:spTree>
    <p:extLst>
      <p:ext uri="{BB962C8B-B14F-4D97-AF65-F5344CB8AC3E}">
        <p14:creationId xmlns:p14="http://schemas.microsoft.com/office/powerpoint/2010/main" val="3803390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3"/>
          <p:cNvSpPr>
            <a:spLocks noGrp="1" noChangeArrowheads="1"/>
          </p:cNvSpPr>
          <p:nvPr>
            <p:ph type="title"/>
          </p:nvPr>
        </p:nvSpPr>
        <p:spPr>
          <a:xfrm>
            <a:off x="296213" y="164205"/>
            <a:ext cx="8512935" cy="1143000"/>
          </a:xfrm>
        </p:spPr>
        <p:txBody>
          <a:bodyPr/>
          <a:lstStyle/>
          <a:p>
            <a:r>
              <a:rPr lang="en-US" altLang="zh-TW" dirty="0"/>
              <a:t>Programming stuff...complete flow</a:t>
            </a:r>
          </a:p>
        </p:txBody>
      </p:sp>
      <p:sp>
        <p:nvSpPr>
          <p:cNvPr id="49157" name="Rectangle 23"/>
          <p:cNvSpPr>
            <a:spLocks noChangeArrowheads="1"/>
          </p:cNvSpPr>
          <p:nvPr/>
        </p:nvSpPr>
        <p:spPr bwMode="auto">
          <a:xfrm>
            <a:off x="457200" y="1143000"/>
            <a:ext cx="8153400" cy="25146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9158" name="Text Box 24"/>
          <p:cNvSpPr txBox="1">
            <a:spLocks noChangeArrowheads="1"/>
          </p:cNvSpPr>
          <p:nvPr/>
        </p:nvSpPr>
        <p:spPr bwMode="auto">
          <a:xfrm>
            <a:off x="762000" y="1509713"/>
            <a:ext cx="1196975" cy="376237"/>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socket()</a:t>
            </a:r>
          </a:p>
        </p:txBody>
      </p:sp>
      <p:sp>
        <p:nvSpPr>
          <p:cNvPr id="49159" name="Text Box 25"/>
          <p:cNvSpPr txBox="1">
            <a:spLocks noChangeArrowheads="1"/>
          </p:cNvSpPr>
          <p:nvPr/>
        </p:nvSpPr>
        <p:spPr bwMode="auto">
          <a:xfrm>
            <a:off x="4495800" y="1509713"/>
            <a:ext cx="1196975" cy="376237"/>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listen()</a:t>
            </a:r>
          </a:p>
        </p:txBody>
      </p:sp>
      <p:sp>
        <p:nvSpPr>
          <p:cNvPr id="49160" name="Line 28"/>
          <p:cNvSpPr>
            <a:spLocks noChangeShapeType="1"/>
          </p:cNvSpPr>
          <p:nvPr/>
        </p:nvSpPr>
        <p:spPr bwMode="auto">
          <a:xfrm>
            <a:off x="2133600" y="1676400"/>
            <a:ext cx="457200" cy="0"/>
          </a:xfrm>
          <a:prstGeom prst="line">
            <a:avLst/>
          </a:prstGeom>
          <a:noFill/>
          <a:ln w="9525">
            <a:solidFill>
              <a:schemeClr val="tx1"/>
            </a:solidFill>
            <a:round/>
            <a:headEnd/>
            <a:tailEnd type="triangle" w="med" len="med"/>
          </a:ln>
        </p:spPr>
        <p:txBody>
          <a:bodyPr/>
          <a:lstStyle/>
          <a:p>
            <a:endParaRPr lang="en-US"/>
          </a:p>
        </p:txBody>
      </p:sp>
      <p:sp>
        <p:nvSpPr>
          <p:cNvPr id="49161" name="Text Box 29"/>
          <p:cNvSpPr txBox="1">
            <a:spLocks noChangeArrowheads="1"/>
          </p:cNvSpPr>
          <p:nvPr/>
        </p:nvSpPr>
        <p:spPr bwMode="auto">
          <a:xfrm>
            <a:off x="2743200" y="1509713"/>
            <a:ext cx="946150" cy="376237"/>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bind()</a:t>
            </a:r>
          </a:p>
        </p:txBody>
      </p:sp>
      <p:sp>
        <p:nvSpPr>
          <p:cNvPr id="49162" name="Line 30"/>
          <p:cNvSpPr>
            <a:spLocks noChangeShapeType="1"/>
          </p:cNvSpPr>
          <p:nvPr/>
        </p:nvSpPr>
        <p:spPr bwMode="auto">
          <a:xfrm>
            <a:off x="3886200" y="1676400"/>
            <a:ext cx="457200" cy="0"/>
          </a:xfrm>
          <a:prstGeom prst="line">
            <a:avLst/>
          </a:prstGeom>
          <a:noFill/>
          <a:ln w="9525">
            <a:solidFill>
              <a:schemeClr val="tx1"/>
            </a:solidFill>
            <a:round/>
            <a:headEnd/>
            <a:tailEnd type="triangle" w="med" len="med"/>
          </a:ln>
        </p:spPr>
        <p:txBody>
          <a:bodyPr/>
          <a:lstStyle/>
          <a:p>
            <a:endParaRPr lang="en-US"/>
          </a:p>
        </p:txBody>
      </p:sp>
      <p:sp>
        <p:nvSpPr>
          <p:cNvPr id="49163" name="Line 32"/>
          <p:cNvSpPr>
            <a:spLocks noChangeShapeType="1"/>
          </p:cNvSpPr>
          <p:nvPr/>
        </p:nvSpPr>
        <p:spPr bwMode="auto">
          <a:xfrm>
            <a:off x="6781800" y="1981200"/>
            <a:ext cx="0" cy="685800"/>
          </a:xfrm>
          <a:prstGeom prst="line">
            <a:avLst/>
          </a:prstGeom>
          <a:noFill/>
          <a:ln w="9525">
            <a:solidFill>
              <a:schemeClr val="tx1"/>
            </a:solidFill>
            <a:round/>
            <a:headEnd/>
            <a:tailEnd type="triangle" w="med" len="med"/>
          </a:ln>
        </p:spPr>
        <p:txBody>
          <a:bodyPr/>
          <a:lstStyle/>
          <a:p>
            <a:endParaRPr lang="en-US"/>
          </a:p>
        </p:txBody>
      </p:sp>
      <p:sp>
        <p:nvSpPr>
          <p:cNvPr id="49164" name="Text Box 33"/>
          <p:cNvSpPr txBox="1">
            <a:spLocks noChangeArrowheads="1"/>
          </p:cNvSpPr>
          <p:nvPr/>
        </p:nvSpPr>
        <p:spPr bwMode="auto">
          <a:xfrm>
            <a:off x="685800" y="2205038"/>
            <a:ext cx="1866900" cy="314325"/>
          </a:xfrm>
          <a:prstGeom prst="rect">
            <a:avLst/>
          </a:prstGeom>
          <a:solidFill>
            <a:schemeClr val="bg1"/>
          </a:solidFill>
          <a:ln w="9525">
            <a:solidFill>
              <a:srgbClr val="FF3300"/>
            </a:solidFill>
            <a:miter lim="800000"/>
            <a:headEnd/>
            <a:tailEnd/>
          </a:ln>
        </p:spPr>
        <p:txBody>
          <a:bodyPr wrap="none">
            <a:spAutoFit/>
          </a:bodyPr>
          <a:lstStyle/>
          <a:p>
            <a:r>
              <a:rPr lang="en-US" altLang="zh-TW" sz="1400" b="1">
                <a:latin typeface="Consolas" pitchFamily="49" charset="0"/>
              </a:rPr>
              <a:t>Server flow chart</a:t>
            </a:r>
          </a:p>
        </p:txBody>
      </p:sp>
      <p:sp>
        <p:nvSpPr>
          <p:cNvPr id="49165" name="Text Box 38"/>
          <p:cNvSpPr txBox="1">
            <a:spLocks noChangeArrowheads="1"/>
          </p:cNvSpPr>
          <p:nvPr/>
        </p:nvSpPr>
        <p:spPr bwMode="auto">
          <a:xfrm>
            <a:off x="6400800" y="1524000"/>
            <a:ext cx="1196975" cy="376238"/>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accept()</a:t>
            </a:r>
          </a:p>
        </p:txBody>
      </p:sp>
      <p:sp>
        <p:nvSpPr>
          <p:cNvPr id="49166" name="Text Box 40"/>
          <p:cNvSpPr txBox="1">
            <a:spLocks noChangeArrowheads="1"/>
          </p:cNvSpPr>
          <p:nvPr/>
        </p:nvSpPr>
        <p:spPr bwMode="auto">
          <a:xfrm>
            <a:off x="4876800" y="2667000"/>
            <a:ext cx="2952750" cy="376238"/>
          </a:xfrm>
          <a:prstGeom prst="rect">
            <a:avLst/>
          </a:prstGeom>
          <a:solidFill>
            <a:srgbClr val="FFCCFF"/>
          </a:solidFill>
          <a:ln w="9525">
            <a:solidFill>
              <a:schemeClr val="tx1"/>
            </a:solidFill>
            <a:miter lim="800000"/>
            <a:headEnd/>
            <a:tailEnd/>
          </a:ln>
        </p:spPr>
        <p:txBody>
          <a:bodyPr wrap="none">
            <a:spAutoFit/>
          </a:bodyPr>
          <a:lstStyle/>
          <a:p>
            <a:r>
              <a:rPr lang="en-US" altLang="zh-TW" b="1">
                <a:latin typeface="Consolas" pitchFamily="49" charset="0"/>
              </a:rPr>
              <a:t>Application-layer code</a:t>
            </a:r>
          </a:p>
        </p:txBody>
      </p:sp>
      <p:sp>
        <p:nvSpPr>
          <p:cNvPr id="49167" name="Line 41"/>
          <p:cNvSpPr>
            <a:spLocks noChangeShapeType="1"/>
          </p:cNvSpPr>
          <p:nvPr/>
        </p:nvSpPr>
        <p:spPr bwMode="auto">
          <a:xfrm>
            <a:off x="5791200" y="1676400"/>
            <a:ext cx="457200" cy="0"/>
          </a:xfrm>
          <a:prstGeom prst="line">
            <a:avLst/>
          </a:prstGeom>
          <a:noFill/>
          <a:ln w="9525">
            <a:solidFill>
              <a:schemeClr val="tx1"/>
            </a:solidFill>
            <a:round/>
            <a:headEnd/>
            <a:tailEnd type="triangle" w="med" len="med"/>
          </a:ln>
        </p:spPr>
        <p:txBody>
          <a:bodyPr/>
          <a:lstStyle/>
          <a:p>
            <a:endParaRPr lang="en-US"/>
          </a:p>
        </p:txBody>
      </p:sp>
      <p:sp>
        <p:nvSpPr>
          <p:cNvPr id="49168" name="Line 42"/>
          <p:cNvSpPr>
            <a:spLocks noChangeShapeType="1"/>
          </p:cNvSpPr>
          <p:nvPr/>
        </p:nvSpPr>
        <p:spPr bwMode="auto">
          <a:xfrm flipV="1">
            <a:off x="7239000" y="1981200"/>
            <a:ext cx="0" cy="685800"/>
          </a:xfrm>
          <a:prstGeom prst="line">
            <a:avLst/>
          </a:prstGeom>
          <a:noFill/>
          <a:ln w="9525">
            <a:solidFill>
              <a:schemeClr val="tx1"/>
            </a:solidFill>
            <a:round/>
            <a:headEnd/>
            <a:tailEnd type="triangle" w="med" len="med"/>
          </a:ln>
        </p:spPr>
        <p:txBody>
          <a:bodyPr/>
          <a:lstStyle/>
          <a:p>
            <a:endParaRPr lang="en-US"/>
          </a:p>
        </p:txBody>
      </p:sp>
      <p:sp>
        <p:nvSpPr>
          <p:cNvPr id="49169" name="Text Box 43"/>
          <p:cNvSpPr txBox="1">
            <a:spLocks noChangeArrowheads="1"/>
          </p:cNvSpPr>
          <p:nvPr/>
        </p:nvSpPr>
        <p:spPr bwMode="auto">
          <a:xfrm>
            <a:off x="7391400" y="1981200"/>
            <a:ext cx="1090613" cy="466725"/>
          </a:xfrm>
          <a:prstGeom prst="rect">
            <a:avLst/>
          </a:prstGeom>
          <a:solidFill>
            <a:schemeClr val="bg1"/>
          </a:solidFill>
          <a:ln w="9525">
            <a:solidFill>
              <a:schemeClr val="tx1"/>
            </a:solidFill>
            <a:miter lim="800000"/>
            <a:headEnd/>
            <a:tailEnd/>
          </a:ln>
        </p:spPr>
        <p:txBody>
          <a:bodyPr>
            <a:spAutoFit/>
          </a:bodyPr>
          <a:lstStyle/>
          <a:p>
            <a:r>
              <a:rPr lang="en-US" altLang="zh-TW" sz="1200" b="1">
                <a:latin typeface="Consolas" pitchFamily="49" charset="0"/>
              </a:rPr>
              <a:t>connection is closed.</a:t>
            </a:r>
          </a:p>
        </p:txBody>
      </p:sp>
      <p:sp>
        <p:nvSpPr>
          <p:cNvPr id="49170" name="Rectangle 44"/>
          <p:cNvSpPr>
            <a:spLocks noChangeArrowheads="1"/>
          </p:cNvSpPr>
          <p:nvPr/>
        </p:nvSpPr>
        <p:spPr bwMode="auto">
          <a:xfrm>
            <a:off x="457200" y="3657600"/>
            <a:ext cx="8153400" cy="25146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9171" name="Text Box 45"/>
          <p:cNvSpPr txBox="1">
            <a:spLocks noChangeArrowheads="1"/>
          </p:cNvSpPr>
          <p:nvPr/>
        </p:nvSpPr>
        <p:spPr bwMode="auto">
          <a:xfrm>
            <a:off x="762000" y="5095875"/>
            <a:ext cx="1196975" cy="376238"/>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socket()</a:t>
            </a:r>
          </a:p>
        </p:txBody>
      </p:sp>
      <p:sp>
        <p:nvSpPr>
          <p:cNvPr id="49172" name="Text Box 46"/>
          <p:cNvSpPr txBox="1">
            <a:spLocks noChangeArrowheads="1"/>
          </p:cNvSpPr>
          <p:nvPr/>
        </p:nvSpPr>
        <p:spPr bwMode="auto">
          <a:xfrm>
            <a:off x="4343400" y="5095875"/>
            <a:ext cx="1322388" cy="376238"/>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connect()</a:t>
            </a:r>
          </a:p>
        </p:txBody>
      </p:sp>
      <p:sp>
        <p:nvSpPr>
          <p:cNvPr id="49173" name="Line 49"/>
          <p:cNvSpPr>
            <a:spLocks noChangeShapeType="1"/>
          </p:cNvSpPr>
          <p:nvPr/>
        </p:nvSpPr>
        <p:spPr bwMode="auto">
          <a:xfrm>
            <a:off x="1981200" y="5262563"/>
            <a:ext cx="457200" cy="0"/>
          </a:xfrm>
          <a:prstGeom prst="line">
            <a:avLst/>
          </a:prstGeom>
          <a:noFill/>
          <a:ln w="9525">
            <a:solidFill>
              <a:schemeClr val="tx1"/>
            </a:solidFill>
            <a:round/>
            <a:headEnd/>
            <a:tailEnd type="triangle" w="med" len="med"/>
          </a:ln>
        </p:spPr>
        <p:txBody>
          <a:bodyPr/>
          <a:lstStyle/>
          <a:p>
            <a:endParaRPr lang="en-US"/>
          </a:p>
        </p:txBody>
      </p:sp>
      <p:sp>
        <p:nvSpPr>
          <p:cNvPr id="49174" name="Text Box 50"/>
          <p:cNvSpPr txBox="1">
            <a:spLocks noChangeArrowheads="1"/>
          </p:cNvSpPr>
          <p:nvPr/>
        </p:nvSpPr>
        <p:spPr bwMode="auto">
          <a:xfrm>
            <a:off x="2590800" y="5095875"/>
            <a:ext cx="946150" cy="376238"/>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bind()</a:t>
            </a:r>
          </a:p>
        </p:txBody>
      </p:sp>
      <p:sp>
        <p:nvSpPr>
          <p:cNvPr id="49175" name="Line 51"/>
          <p:cNvSpPr>
            <a:spLocks noChangeShapeType="1"/>
          </p:cNvSpPr>
          <p:nvPr/>
        </p:nvSpPr>
        <p:spPr bwMode="auto">
          <a:xfrm>
            <a:off x="3733800" y="5262563"/>
            <a:ext cx="457200" cy="0"/>
          </a:xfrm>
          <a:prstGeom prst="line">
            <a:avLst/>
          </a:prstGeom>
          <a:noFill/>
          <a:ln w="9525">
            <a:solidFill>
              <a:schemeClr val="tx1"/>
            </a:solidFill>
            <a:round/>
            <a:headEnd/>
            <a:tailEnd type="triangle" w="med" len="med"/>
          </a:ln>
        </p:spPr>
        <p:txBody>
          <a:bodyPr/>
          <a:lstStyle/>
          <a:p>
            <a:endParaRPr lang="en-US"/>
          </a:p>
        </p:txBody>
      </p:sp>
      <p:sp>
        <p:nvSpPr>
          <p:cNvPr id="49176" name="Line 52"/>
          <p:cNvSpPr>
            <a:spLocks noChangeShapeType="1"/>
          </p:cNvSpPr>
          <p:nvPr/>
        </p:nvSpPr>
        <p:spPr bwMode="auto">
          <a:xfrm flipV="1">
            <a:off x="5562600" y="4572000"/>
            <a:ext cx="0" cy="533400"/>
          </a:xfrm>
          <a:prstGeom prst="line">
            <a:avLst/>
          </a:prstGeom>
          <a:noFill/>
          <a:ln w="9525">
            <a:solidFill>
              <a:schemeClr val="tx1"/>
            </a:solidFill>
            <a:round/>
            <a:headEnd/>
            <a:tailEnd type="triangle" w="med" len="med"/>
          </a:ln>
        </p:spPr>
        <p:txBody>
          <a:bodyPr/>
          <a:lstStyle/>
          <a:p>
            <a:endParaRPr lang="en-US"/>
          </a:p>
        </p:txBody>
      </p:sp>
      <p:sp>
        <p:nvSpPr>
          <p:cNvPr id="49177" name="Text Box 54"/>
          <p:cNvSpPr txBox="1">
            <a:spLocks noChangeArrowheads="1"/>
          </p:cNvSpPr>
          <p:nvPr/>
        </p:nvSpPr>
        <p:spPr bwMode="auto">
          <a:xfrm>
            <a:off x="685800" y="5634038"/>
            <a:ext cx="1866900" cy="314325"/>
          </a:xfrm>
          <a:prstGeom prst="rect">
            <a:avLst/>
          </a:prstGeom>
          <a:solidFill>
            <a:schemeClr val="bg1"/>
          </a:solidFill>
          <a:ln w="9525">
            <a:solidFill>
              <a:srgbClr val="FF3300"/>
            </a:solidFill>
            <a:miter lim="800000"/>
            <a:headEnd/>
            <a:tailEnd/>
          </a:ln>
        </p:spPr>
        <p:txBody>
          <a:bodyPr wrap="none">
            <a:spAutoFit/>
          </a:bodyPr>
          <a:lstStyle/>
          <a:p>
            <a:r>
              <a:rPr lang="en-US" altLang="zh-TW" sz="1400" b="1">
                <a:latin typeface="Consolas" pitchFamily="49" charset="0"/>
              </a:rPr>
              <a:t>Client flow chart</a:t>
            </a:r>
          </a:p>
        </p:txBody>
      </p:sp>
      <p:sp>
        <p:nvSpPr>
          <p:cNvPr id="49178" name="Text Box 55"/>
          <p:cNvSpPr txBox="1">
            <a:spLocks noChangeArrowheads="1"/>
          </p:cNvSpPr>
          <p:nvPr/>
        </p:nvSpPr>
        <p:spPr bwMode="auto">
          <a:xfrm>
            <a:off x="4876800" y="4191000"/>
            <a:ext cx="2952750" cy="376238"/>
          </a:xfrm>
          <a:prstGeom prst="rect">
            <a:avLst/>
          </a:prstGeom>
          <a:solidFill>
            <a:srgbClr val="FFCCFF"/>
          </a:solidFill>
          <a:ln w="9525">
            <a:solidFill>
              <a:schemeClr val="tx1"/>
            </a:solidFill>
            <a:miter lim="800000"/>
            <a:headEnd/>
            <a:tailEnd/>
          </a:ln>
        </p:spPr>
        <p:txBody>
          <a:bodyPr wrap="none">
            <a:spAutoFit/>
          </a:bodyPr>
          <a:lstStyle/>
          <a:p>
            <a:r>
              <a:rPr lang="en-US" altLang="zh-TW" b="1">
                <a:latin typeface="Consolas" pitchFamily="49" charset="0"/>
              </a:rPr>
              <a:t>Application-layer code</a:t>
            </a:r>
          </a:p>
        </p:txBody>
      </p:sp>
      <p:sp>
        <p:nvSpPr>
          <p:cNvPr id="49179" name="Line 56"/>
          <p:cNvSpPr>
            <a:spLocks noChangeShapeType="1"/>
          </p:cNvSpPr>
          <p:nvPr/>
        </p:nvSpPr>
        <p:spPr bwMode="auto">
          <a:xfrm>
            <a:off x="6477000" y="4572000"/>
            <a:ext cx="0" cy="533400"/>
          </a:xfrm>
          <a:prstGeom prst="line">
            <a:avLst/>
          </a:prstGeom>
          <a:noFill/>
          <a:ln w="9525">
            <a:solidFill>
              <a:schemeClr val="tx1"/>
            </a:solidFill>
            <a:round/>
            <a:headEnd/>
            <a:tailEnd type="triangle" w="med" len="med"/>
          </a:ln>
        </p:spPr>
        <p:txBody>
          <a:bodyPr/>
          <a:lstStyle/>
          <a:p>
            <a:endParaRPr lang="en-US"/>
          </a:p>
        </p:txBody>
      </p:sp>
      <p:sp>
        <p:nvSpPr>
          <p:cNvPr id="49180" name="Text Box 58"/>
          <p:cNvSpPr txBox="1">
            <a:spLocks noChangeArrowheads="1"/>
          </p:cNvSpPr>
          <p:nvPr/>
        </p:nvSpPr>
        <p:spPr bwMode="auto">
          <a:xfrm>
            <a:off x="6553200" y="4668838"/>
            <a:ext cx="609600" cy="284162"/>
          </a:xfrm>
          <a:prstGeom prst="rect">
            <a:avLst/>
          </a:prstGeom>
          <a:solidFill>
            <a:schemeClr val="bg1"/>
          </a:solidFill>
          <a:ln w="9525">
            <a:solidFill>
              <a:schemeClr val="tx1"/>
            </a:solidFill>
            <a:miter lim="800000"/>
            <a:headEnd/>
            <a:tailEnd/>
          </a:ln>
        </p:spPr>
        <p:txBody>
          <a:bodyPr>
            <a:spAutoFit/>
          </a:bodyPr>
          <a:lstStyle/>
          <a:p>
            <a:r>
              <a:rPr lang="en-US" altLang="zh-TW" sz="1200" b="1">
                <a:latin typeface="Consolas" pitchFamily="49" charset="0"/>
              </a:rPr>
              <a:t>DONE!</a:t>
            </a:r>
          </a:p>
        </p:txBody>
      </p:sp>
      <p:sp>
        <p:nvSpPr>
          <p:cNvPr id="49181" name="Text Box 59"/>
          <p:cNvSpPr txBox="1">
            <a:spLocks noChangeArrowheads="1"/>
          </p:cNvSpPr>
          <p:nvPr/>
        </p:nvSpPr>
        <p:spPr bwMode="auto">
          <a:xfrm>
            <a:off x="5943600" y="5095875"/>
            <a:ext cx="1071563" cy="376238"/>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close()</a:t>
            </a:r>
          </a:p>
        </p:txBody>
      </p:sp>
      <p:sp>
        <p:nvSpPr>
          <p:cNvPr id="49182" name="Text Box 60"/>
          <p:cNvSpPr txBox="1">
            <a:spLocks noChangeArrowheads="1"/>
          </p:cNvSpPr>
          <p:nvPr/>
        </p:nvSpPr>
        <p:spPr bwMode="auto">
          <a:xfrm>
            <a:off x="7512050" y="5095875"/>
            <a:ext cx="946150" cy="376238"/>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exit()</a:t>
            </a:r>
          </a:p>
        </p:txBody>
      </p:sp>
      <p:sp>
        <p:nvSpPr>
          <p:cNvPr id="49183" name="Line 61"/>
          <p:cNvSpPr>
            <a:spLocks noChangeShapeType="1"/>
          </p:cNvSpPr>
          <p:nvPr/>
        </p:nvSpPr>
        <p:spPr bwMode="auto">
          <a:xfrm>
            <a:off x="7086600" y="5334000"/>
            <a:ext cx="304800" cy="0"/>
          </a:xfrm>
          <a:prstGeom prst="line">
            <a:avLst/>
          </a:prstGeom>
          <a:noFill/>
          <a:ln w="9525">
            <a:solidFill>
              <a:schemeClr val="tx1"/>
            </a:solidFill>
            <a:round/>
            <a:headEnd/>
            <a:tailEnd type="triangle" w="med" len="med"/>
          </a:ln>
        </p:spPr>
        <p:txBody>
          <a:bodyPr/>
          <a:lstStyle/>
          <a:p>
            <a:endParaRPr lang="en-US"/>
          </a:p>
        </p:txBody>
      </p:sp>
      <p:sp>
        <p:nvSpPr>
          <p:cNvPr id="49184" name="AutoShape 62"/>
          <p:cNvSpPr>
            <a:spLocks noChangeArrowheads="1"/>
          </p:cNvSpPr>
          <p:nvPr/>
        </p:nvSpPr>
        <p:spPr bwMode="auto">
          <a:xfrm>
            <a:off x="5334000" y="3124200"/>
            <a:ext cx="1981200" cy="990600"/>
          </a:xfrm>
          <a:prstGeom prst="upDownArrow">
            <a:avLst>
              <a:gd name="adj1" fmla="val 50000"/>
              <a:gd name="adj2" fmla="val 20000"/>
            </a:avLst>
          </a:prstGeom>
          <a:solidFill>
            <a:srgbClr val="FFCCFF"/>
          </a:solidFill>
          <a:ln w="9525" algn="ctr">
            <a:solidFill>
              <a:schemeClr val="tx1"/>
            </a:solidFill>
            <a:miter lim="800000"/>
            <a:headEnd/>
            <a:tailEnd/>
          </a:ln>
        </p:spPr>
        <p:txBody>
          <a:bodyPr wrap="none" anchor="ctr"/>
          <a:lstStyle/>
          <a:p>
            <a:pPr algn="ctr"/>
            <a:r>
              <a:rPr lang="en-US" altLang="zh-TW" b="1">
                <a:latin typeface="Consolas" pitchFamily="49" charset="0"/>
              </a:rPr>
              <a:t>read()</a:t>
            </a:r>
          </a:p>
          <a:p>
            <a:pPr algn="ctr"/>
            <a:r>
              <a:rPr lang="en-US" altLang="zh-TW" b="1">
                <a:latin typeface="Consolas" pitchFamily="49" charset="0"/>
              </a:rPr>
              <a:t>&amp;</a:t>
            </a:r>
          </a:p>
          <a:p>
            <a:pPr algn="ctr"/>
            <a:r>
              <a:rPr lang="en-US" altLang="zh-TW" b="1">
                <a:latin typeface="Consolas" pitchFamily="49" charset="0"/>
              </a:rPr>
              <a:t>write()</a:t>
            </a:r>
          </a:p>
        </p:txBody>
      </p:sp>
      <p:sp>
        <p:nvSpPr>
          <p:cNvPr id="142400" name="AutoShape 64"/>
          <p:cNvSpPr>
            <a:spLocks noChangeArrowheads="1"/>
          </p:cNvSpPr>
          <p:nvPr/>
        </p:nvSpPr>
        <p:spPr bwMode="auto">
          <a:xfrm>
            <a:off x="1066800" y="3179763"/>
            <a:ext cx="2895600" cy="1011237"/>
          </a:xfrm>
          <a:prstGeom prst="flowChartAlternateProcess">
            <a:avLst/>
          </a:prstGeom>
          <a:solidFill>
            <a:srgbClr val="DDDDDD"/>
          </a:solidFill>
          <a:ln w="9525" algn="ctr">
            <a:solidFill>
              <a:schemeClr val="tx1"/>
            </a:solidFill>
            <a:miter lim="800000"/>
            <a:headEnd/>
            <a:tailEnd/>
          </a:ln>
        </p:spPr>
        <p:txBody>
          <a:bodyPr anchor="ctr"/>
          <a:lstStyle/>
          <a:p>
            <a:r>
              <a:rPr lang="en-US" altLang="zh-TW" sz="1600" b="1" u="sng" dirty="0">
                <a:latin typeface="Calibri" pitchFamily="34" charset="0"/>
              </a:rPr>
              <a:t>Limitation: </a:t>
            </a:r>
          </a:p>
          <a:p>
            <a:r>
              <a:rPr lang="en-US" altLang="zh-TW" sz="1600" dirty="0">
                <a:latin typeface="Calibri" pitchFamily="34" charset="0"/>
              </a:rPr>
              <a:t>Only supports a single client!</a:t>
            </a:r>
          </a:p>
        </p:txBody>
      </p:sp>
      <p:sp>
        <p:nvSpPr>
          <p:cNvPr id="49186" name="Text Box 65"/>
          <p:cNvSpPr txBox="1">
            <a:spLocks noChangeArrowheads="1"/>
          </p:cNvSpPr>
          <p:nvPr/>
        </p:nvSpPr>
        <p:spPr bwMode="auto">
          <a:xfrm>
            <a:off x="5233988" y="1981200"/>
            <a:ext cx="1395412" cy="466725"/>
          </a:xfrm>
          <a:prstGeom prst="rect">
            <a:avLst/>
          </a:prstGeom>
          <a:solidFill>
            <a:schemeClr val="bg1"/>
          </a:solidFill>
          <a:ln w="9525">
            <a:solidFill>
              <a:schemeClr val="tx1"/>
            </a:solidFill>
            <a:miter lim="800000"/>
            <a:headEnd/>
            <a:tailEnd/>
          </a:ln>
        </p:spPr>
        <p:txBody>
          <a:bodyPr>
            <a:spAutoFit/>
          </a:bodyPr>
          <a:lstStyle/>
          <a:p>
            <a:r>
              <a:rPr lang="en-US" altLang="zh-TW" sz="1200" b="1">
                <a:latin typeface="Consolas" pitchFamily="49" charset="0"/>
              </a:rPr>
              <a:t>New connection arrives</a:t>
            </a:r>
          </a:p>
        </p:txBody>
      </p:sp>
      <p:sp>
        <p:nvSpPr>
          <p:cNvPr id="3" name="Slide Number Placeholder 2"/>
          <p:cNvSpPr>
            <a:spLocks noGrp="1"/>
          </p:cNvSpPr>
          <p:nvPr>
            <p:ph type="sldNum" sz="quarter" idx="12"/>
          </p:nvPr>
        </p:nvSpPr>
        <p:spPr bwMode="auto">
          <a:xfrm>
            <a:off x="8305800" y="6400800"/>
            <a:ext cx="62547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Comic Sans MS" pitchFamily="66" charset="0"/>
                <a:ea typeface="+mn-ea"/>
                <a:cs typeface="+mn-cs"/>
              </a:defRPr>
            </a:lvl2pPr>
            <a:lvl3pPr marL="914400" algn="l" rtl="0" eaLnBrk="0" fontAlgn="base" hangingPunct="0">
              <a:spcBef>
                <a:spcPct val="0"/>
              </a:spcBef>
              <a:spcAft>
                <a:spcPct val="0"/>
              </a:spcAft>
              <a:defRPr kern="1200">
                <a:solidFill>
                  <a:schemeClr val="tx1"/>
                </a:solidFill>
                <a:latin typeface="Comic Sans MS" pitchFamily="66" charset="0"/>
                <a:ea typeface="+mn-ea"/>
                <a:cs typeface="+mn-cs"/>
              </a:defRPr>
            </a:lvl3pPr>
            <a:lvl4pPr marL="1371600" algn="l" rtl="0" eaLnBrk="0" fontAlgn="base" hangingPunct="0">
              <a:spcBef>
                <a:spcPct val="0"/>
              </a:spcBef>
              <a:spcAft>
                <a:spcPct val="0"/>
              </a:spcAft>
              <a:defRPr kern="1200">
                <a:solidFill>
                  <a:schemeClr val="tx1"/>
                </a:solidFill>
                <a:latin typeface="Comic Sans MS" pitchFamily="66" charset="0"/>
                <a:ea typeface="+mn-ea"/>
                <a:cs typeface="+mn-cs"/>
              </a:defRPr>
            </a:lvl4pPr>
            <a:lvl5pPr marL="1828800" algn="l" rtl="0" eaLnBrk="0" fontAlgn="base" hangingPunct="0">
              <a:spcBef>
                <a:spcPct val="0"/>
              </a:spcBef>
              <a:spcAft>
                <a:spcPct val="0"/>
              </a:spcAft>
              <a:defRPr kern="1200">
                <a:solidFill>
                  <a:schemeClr val="tx1"/>
                </a:solidFill>
                <a:latin typeface="Comic Sans MS" pitchFamily="66" charset="0"/>
                <a:ea typeface="+mn-ea"/>
                <a:cs typeface="+mn-cs"/>
              </a:defRPr>
            </a:lvl5pPr>
            <a:lvl6pPr marL="2286000" algn="l" defTabSz="914400" rtl="0" eaLnBrk="1" latinLnBrk="0" hangingPunct="1">
              <a:defRPr kern="1200">
                <a:solidFill>
                  <a:schemeClr val="tx1"/>
                </a:solidFill>
                <a:latin typeface="Comic Sans MS" pitchFamily="66" charset="0"/>
                <a:ea typeface="+mn-ea"/>
                <a:cs typeface="+mn-cs"/>
              </a:defRPr>
            </a:lvl6pPr>
            <a:lvl7pPr marL="2743200" algn="l" defTabSz="914400" rtl="0" eaLnBrk="1" latinLnBrk="0" hangingPunct="1">
              <a:defRPr kern="1200">
                <a:solidFill>
                  <a:schemeClr val="tx1"/>
                </a:solidFill>
                <a:latin typeface="Comic Sans MS" pitchFamily="66" charset="0"/>
                <a:ea typeface="+mn-ea"/>
                <a:cs typeface="+mn-cs"/>
              </a:defRPr>
            </a:lvl7pPr>
            <a:lvl8pPr marL="3200400" algn="l" defTabSz="914400" rtl="0" eaLnBrk="1" latinLnBrk="0" hangingPunct="1">
              <a:defRPr kern="1200">
                <a:solidFill>
                  <a:schemeClr val="tx1"/>
                </a:solidFill>
                <a:latin typeface="Comic Sans MS" pitchFamily="66" charset="0"/>
                <a:ea typeface="+mn-ea"/>
                <a:cs typeface="+mn-cs"/>
              </a:defRPr>
            </a:lvl8pPr>
            <a:lvl9pPr marL="3657600" algn="l" defTabSz="914400" rtl="0" eaLnBrk="1" latinLnBrk="0" hangingPunct="1">
              <a:defRPr kern="1200">
                <a:solidFill>
                  <a:schemeClr val="tx1"/>
                </a:solidFill>
                <a:latin typeface="Comic Sans MS" pitchFamily="66" charset="0"/>
                <a:ea typeface="+mn-ea"/>
                <a:cs typeface="+mn-cs"/>
              </a:defRPr>
            </a:lvl9pPr>
          </a:lstStyle>
          <a:p>
            <a:fld id="{2AEB5DB0-1750-46EA-AC7C-282DFECA4821}" type="slidenum">
              <a:rPr lang="en-US" altLang="en-US" smtClean="0"/>
              <a:pPr/>
              <a:t>13</a:t>
            </a:fld>
            <a:endParaRPr lang="en-US" altLang="en-US" dirty="0"/>
          </a:p>
        </p:txBody>
      </p:sp>
    </p:spTree>
    <p:extLst>
      <p:ext uri="{BB962C8B-B14F-4D97-AF65-F5344CB8AC3E}">
        <p14:creationId xmlns:p14="http://schemas.microsoft.com/office/powerpoint/2010/main" val="798236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2400"/>
                                        </p:tgtEl>
                                        <p:attrNameLst>
                                          <p:attrName>style.visibility</p:attrName>
                                        </p:attrNameLst>
                                      </p:cBhvr>
                                      <p:to>
                                        <p:strVal val="visible"/>
                                      </p:to>
                                    </p:set>
                                    <p:animEffect transition="in" filter="fade">
                                      <p:cBhvr>
                                        <p:cTn id="7" dur="500"/>
                                        <p:tgtEl>
                                          <p:spTgt spid="1424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40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19"/>
          <p:cNvSpPr>
            <a:spLocks noChangeArrowheads="1"/>
          </p:cNvSpPr>
          <p:nvPr/>
        </p:nvSpPr>
        <p:spPr bwMode="auto">
          <a:xfrm>
            <a:off x="457200" y="3581400"/>
            <a:ext cx="8153400" cy="1524000"/>
          </a:xfrm>
          <a:prstGeom prst="rect">
            <a:avLst/>
          </a:prstGeom>
          <a:solidFill>
            <a:srgbClr val="DDDDDD"/>
          </a:solidFill>
          <a:ln w="9525" algn="ctr">
            <a:solidFill>
              <a:schemeClr val="tx1"/>
            </a:solidFill>
            <a:miter lim="800000"/>
            <a:headEnd/>
            <a:tailEnd/>
          </a:ln>
        </p:spPr>
        <p:txBody>
          <a:bodyPr wrap="none" anchor="ctr"/>
          <a:lstStyle/>
          <a:p>
            <a:endParaRPr lang="en-US"/>
          </a:p>
        </p:txBody>
      </p:sp>
      <p:sp>
        <p:nvSpPr>
          <p:cNvPr id="143362" name="Rectangle 2"/>
          <p:cNvSpPr>
            <a:spLocks noGrp="1" noChangeArrowheads="1"/>
          </p:cNvSpPr>
          <p:nvPr>
            <p:ph type="title"/>
          </p:nvPr>
        </p:nvSpPr>
        <p:spPr>
          <a:xfrm>
            <a:off x="193185" y="125568"/>
            <a:ext cx="8744755" cy="1143000"/>
          </a:xfrm>
        </p:spPr>
        <p:txBody>
          <a:bodyPr>
            <a:normAutofit fontScale="90000"/>
          </a:bodyPr>
          <a:lstStyle/>
          <a:p>
            <a:pPr>
              <a:defRPr/>
            </a:pPr>
            <a:r>
              <a:rPr lang="en-US" altLang="zh-TW" dirty="0"/>
              <a:t>Programming stuff...server parallelization</a:t>
            </a:r>
          </a:p>
        </p:txBody>
      </p:sp>
      <p:sp>
        <p:nvSpPr>
          <p:cNvPr id="50182" name="Rectangle 4"/>
          <p:cNvSpPr>
            <a:spLocks noChangeArrowheads="1"/>
          </p:cNvSpPr>
          <p:nvPr/>
        </p:nvSpPr>
        <p:spPr bwMode="auto">
          <a:xfrm>
            <a:off x="457200" y="1219200"/>
            <a:ext cx="8153400" cy="23622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50183" name="Text Box 5"/>
          <p:cNvSpPr txBox="1">
            <a:spLocks noChangeArrowheads="1"/>
          </p:cNvSpPr>
          <p:nvPr/>
        </p:nvSpPr>
        <p:spPr bwMode="auto">
          <a:xfrm>
            <a:off x="762000" y="1509713"/>
            <a:ext cx="1196975" cy="376237"/>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socket()</a:t>
            </a:r>
          </a:p>
        </p:txBody>
      </p:sp>
      <p:sp>
        <p:nvSpPr>
          <p:cNvPr id="50184" name="Text Box 6"/>
          <p:cNvSpPr txBox="1">
            <a:spLocks noChangeArrowheads="1"/>
          </p:cNvSpPr>
          <p:nvPr/>
        </p:nvSpPr>
        <p:spPr bwMode="auto">
          <a:xfrm>
            <a:off x="4495800" y="1509713"/>
            <a:ext cx="1196975" cy="376237"/>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listen()</a:t>
            </a:r>
          </a:p>
        </p:txBody>
      </p:sp>
      <p:sp>
        <p:nvSpPr>
          <p:cNvPr id="50185" name="Line 7"/>
          <p:cNvSpPr>
            <a:spLocks noChangeShapeType="1"/>
          </p:cNvSpPr>
          <p:nvPr/>
        </p:nvSpPr>
        <p:spPr bwMode="auto">
          <a:xfrm>
            <a:off x="2133600" y="1676400"/>
            <a:ext cx="457200" cy="0"/>
          </a:xfrm>
          <a:prstGeom prst="line">
            <a:avLst/>
          </a:prstGeom>
          <a:noFill/>
          <a:ln w="9525">
            <a:solidFill>
              <a:schemeClr val="tx1"/>
            </a:solidFill>
            <a:round/>
            <a:headEnd/>
            <a:tailEnd type="triangle" w="med" len="med"/>
          </a:ln>
        </p:spPr>
        <p:txBody>
          <a:bodyPr/>
          <a:lstStyle/>
          <a:p>
            <a:endParaRPr lang="en-US"/>
          </a:p>
        </p:txBody>
      </p:sp>
      <p:sp>
        <p:nvSpPr>
          <p:cNvPr id="50186" name="Text Box 8"/>
          <p:cNvSpPr txBox="1">
            <a:spLocks noChangeArrowheads="1"/>
          </p:cNvSpPr>
          <p:nvPr/>
        </p:nvSpPr>
        <p:spPr bwMode="auto">
          <a:xfrm>
            <a:off x="2743200" y="1509713"/>
            <a:ext cx="946150" cy="376237"/>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bind()</a:t>
            </a:r>
          </a:p>
        </p:txBody>
      </p:sp>
      <p:sp>
        <p:nvSpPr>
          <p:cNvPr id="50187" name="Line 9"/>
          <p:cNvSpPr>
            <a:spLocks noChangeShapeType="1"/>
          </p:cNvSpPr>
          <p:nvPr/>
        </p:nvSpPr>
        <p:spPr bwMode="auto">
          <a:xfrm>
            <a:off x="3886200" y="1676400"/>
            <a:ext cx="457200" cy="0"/>
          </a:xfrm>
          <a:prstGeom prst="line">
            <a:avLst/>
          </a:prstGeom>
          <a:noFill/>
          <a:ln w="9525">
            <a:solidFill>
              <a:schemeClr val="tx1"/>
            </a:solidFill>
            <a:round/>
            <a:headEnd/>
            <a:tailEnd type="triangle" w="med" len="med"/>
          </a:ln>
        </p:spPr>
        <p:txBody>
          <a:bodyPr/>
          <a:lstStyle/>
          <a:p>
            <a:endParaRPr lang="en-US"/>
          </a:p>
        </p:txBody>
      </p:sp>
      <p:sp>
        <p:nvSpPr>
          <p:cNvPr id="50188" name="Text Box 11"/>
          <p:cNvSpPr txBox="1">
            <a:spLocks noChangeArrowheads="1"/>
          </p:cNvSpPr>
          <p:nvPr/>
        </p:nvSpPr>
        <p:spPr bwMode="auto">
          <a:xfrm>
            <a:off x="685800" y="2205038"/>
            <a:ext cx="1276350" cy="527050"/>
          </a:xfrm>
          <a:prstGeom prst="rect">
            <a:avLst/>
          </a:prstGeom>
          <a:solidFill>
            <a:schemeClr val="bg1"/>
          </a:solidFill>
          <a:ln w="9525">
            <a:solidFill>
              <a:srgbClr val="FF3300"/>
            </a:solidFill>
            <a:miter lim="800000"/>
            <a:headEnd/>
            <a:tailEnd/>
          </a:ln>
        </p:spPr>
        <p:txBody>
          <a:bodyPr wrap="none">
            <a:spAutoFit/>
          </a:bodyPr>
          <a:lstStyle/>
          <a:p>
            <a:r>
              <a:rPr lang="en-US" altLang="zh-TW" sz="1400" b="1">
                <a:latin typeface="Consolas" pitchFamily="49" charset="0"/>
              </a:rPr>
              <a:t>Server main</a:t>
            </a:r>
          </a:p>
          <a:p>
            <a:r>
              <a:rPr lang="en-US" altLang="zh-TW" sz="1400" b="1">
                <a:latin typeface="Consolas" pitchFamily="49" charset="0"/>
              </a:rPr>
              <a:t>flow chart</a:t>
            </a:r>
          </a:p>
        </p:txBody>
      </p:sp>
      <p:sp>
        <p:nvSpPr>
          <p:cNvPr id="50189" name="Text Box 12"/>
          <p:cNvSpPr txBox="1">
            <a:spLocks noChangeArrowheads="1"/>
          </p:cNvSpPr>
          <p:nvPr/>
        </p:nvSpPr>
        <p:spPr bwMode="auto">
          <a:xfrm>
            <a:off x="6400800" y="1524000"/>
            <a:ext cx="1196975" cy="376238"/>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accept()</a:t>
            </a:r>
          </a:p>
        </p:txBody>
      </p:sp>
      <p:sp>
        <p:nvSpPr>
          <p:cNvPr id="50190" name="Text Box 13"/>
          <p:cNvSpPr txBox="1">
            <a:spLocks noChangeArrowheads="1"/>
          </p:cNvSpPr>
          <p:nvPr/>
        </p:nvSpPr>
        <p:spPr bwMode="auto">
          <a:xfrm>
            <a:off x="6419850" y="4073525"/>
            <a:ext cx="1657350" cy="650875"/>
          </a:xfrm>
          <a:prstGeom prst="rect">
            <a:avLst/>
          </a:prstGeom>
          <a:solidFill>
            <a:srgbClr val="FFCCFF"/>
          </a:solidFill>
          <a:ln w="9525">
            <a:solidFill>
              <a:schemeClr val="tx1"/>
            </a:solidFill>
            <a:miter lim="800000"/>
            <a:headEnd/>
            <a:tailEnd/>
          </a:ln>
        </p:spPr>
        <p:txBody>
          <a:bodyPr>
            <a:spAutoFit/>
          </a:bodyPr>
          <a:lstStyle/>
          <a:p>
            <a:r>
              <a:rPr lang="en-US" altLang="zh-TW" b="1">
                <a:latin typeface="Consolas" pitchFamily="49" charset="0"/>
              </a:rPr>
              <a:t>Application-layer code</a:t>
            </a:r>
          </a:p>
        </p:txBody>
      </p:sp>
      <p:sp>
        <p:nvSpPr>
          <p:cNvPr id="50191" name="Line 14"/>
          <p:cNvSpPr>
            <a:spLocks noChangeShapeType="1"/>
          </p:cNvSpPr>
          <p:nvPr/>
        </p:nvSpPr>
        <p:spPr bwMode="auto">
          <a:xfrm>
            <a:off x="5791200" y="1676400"/>
            <a:ext cx="457200" cy="0"/>
          </a:xfrm>
          <a:prstGeom prst="line">
            <a:avLst/>
          </a:prstGeom>
          <a:noFill/>
          <a:ln w="9525">
            <a:solidFill>
              <a:schemeClr val="tx1"/>
            </a:solidFill>
            <a:round/>
            <a:headEnd/>
            <a:tailEnd type="triangle" w="med" len="med"/>
          </a:ln>
        </p:spPr>
        <p:txBody>
          <a:bodyPr/>
          <a:lstStyle/>
          <a:p>
            <a:endParaRPr lang="en-US"/>
          </a:p>
        </p:txBody>
      </p:sp>
      <p:sp>
        <p:nvSpPr>
          <p:cNvPr id="50192" name="Text Box 18"/>
          <p:cNvSpPr txBox="1">
            <a:spLocks noChangeArrowheads="1"/>
          </p:cNvSpPr>
          <p:nvPr/>
        </p:nvSpPr>
        <p:spPr bwMode="auto">
          <a:xfrm>
            <a:off x="3581400" y="2747963"/>
            <a:ext cx="3917950" cy="376237"/>
          </a:xfrm>
          <a:prstGeom prst="rect">
            <a:avLst/>
          </a:prstGeom>
          <a:solidFill>
            <a:srgbClr val="FFFF99"/>
          </a:solidFill>
          <a:ln w="9525">
            <a:solidFill>
              <a:schemeClr val="tx1"/>
            </a:solidFill>
            <a:miter lim="800000"/>
            <a:headEnd/>
            <a:tailEnd/>
          </a:ln>
        </p:spPr>
        <p:txBody>
          <a:bodyPr>
            <a:spAutoFit/>
          </a:bodyPr>
          <a:lstStyle/>
          <a:p>
            <a:pPr algn="ctr"/>
            <a:r>
              <a:rPr lang="en-US" altLang="zh-TW" b="1" dirty="0">
                <a:latin typeface="Consolas" pitchFamily="49" charset="0"/>
              </a:rPr>
              <a:t>fork() or </a:t>
            </a:r>
            <a:r>
              <a:rPr lang="en-US" altLang="zh-TW" b="1" dirty="0" err="1">
                <a:latin typeface="Consolas" pitchFamily="49" charset="0"/>
              </a:rPr>
              <a:t>pthread_create</a:t>
            </a:r>
            <a:r>
              <a:rPr lang="en-US" altLang="zh-TW" b="1" dirty="0">
                <a:latin typeface="Consolas" pitchFamily="49" charset="0"/>
              </a:rPr>
              <a:t>()</a:t>
            </a:r>
          </a:p>
        </p:txBody>
      </p:sp>
      <p:sp>
        <p:nvSpPr>
          <p:cNvPr id="50193" name="Line 21"/>
          <p:cNvSpPr>
            <a:spLocks noChangeShapeType="1"/>
          </p:cNvSpPr>
          <p:nvPr/>
        </p:nvSpPr>
        <p:spPr bwMode="auto">
          <a:xfrm flipH="1">
            <a:off x="4743450" y="4419600"/>
            <a:ext cx="1600200" cy="0"/>
          </a:xfrm>
          <a:prstGeom prst="line">
            <a:avLst/>
          </a:prstGeom>
          <a:noFill/>
          <a:ln w="9525">
            <a:solidFill>
              <a:schemeClr val="tx1"/>
            </a:solidFill>
            <a:round/>
            <a:headEnd/>
            <a:tailEnd type="triangle" w="med" len="med"/>
          </a:ln>
        </p:spPr>
        <p:txBody>
          <a:bodyPr anchor="ctr"/>
          <a:lstStyle/>
          <a:p>
            <a:endParaRPr lang="en-US"/>
          </a:p>
        </p:txBody>
      </p:sp>
      <p:sp>
        <p:nvSpPr>
          <p:cNvPr id="50194" name="Text Box 16"/>
          <p:cNvSpPr txBox="1">
            <a:spLocks noChangeArrowheads="1"/>
          </p:cNvSpPr>
          <p:nvPr/>
        </p:nvSpPr>
        <p:spPr bwMode="auto">
          <a:xfrm>
            <a:off x="5024438" y="4181475"/>
            <a:ext cx="1090612" cy="466725"/>
          </a:xfrm>
          <a:prstGeom prst="rect">
            <a:avLst/>
          </a:prstGeom>
          <a:solidFill>
            <a:schemeClr val="bg1"/>
          </a:solidFill>
          <a:ln w="9525">
            <a:solidFill>
              <a:schemeClr val="tx1"/>
            </a:solidFill>
            <a:miter lim="800000"/>
            <a:headEnd/>
            <a:tailEnd/>
          </a:ln>
        </p:spPr>
        <p:txBody>
          <a:bodyPr>
            <a:spAutoFit/>
          </a:bodyPr>
          <a:lstStyle/>
          <a:p>
            <a:r>
              <a:rPr lang="en-US" altLang="zh-TW" sz="1200" b="1">
                <a:latin typeface="Consolas" pitchFamily="49" charset="0"/>
              </a:rPr>
              <a:t>connection is closed.</a:t>
            </a:r>
          </a:p>
        </p:txBody>
      </p:sp>
      <p:sp>
        <p:nvSpPr>
          <p:cNvPr id="50195" name="Text Box 23"/>
          <p:cNvSpPr txBox="1">
            <a:spLocks noChangeArrowheads="1"/>
          </p:cNvSpPr>
          <p:nvPr/>
        </p:nvSpPr>
        <p:spPr bwMode="auto">
          <a:xfrm>
            <a:off x="2686050" y="4038600"/>
            <a:ext cx="1949450" cy="650875"/>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exit() or</a:t>
            </a:r>
          </a:p>
          <a:p>
            <a:r>
              <a:rPr lang="en-US" altLang="zh-TW" b="1">
                <a:latin typeface="Consolas" pitchFamily="49" charset="0"/>
              </a:rPr>
              <a:t>pthread_exit()</a:t>
            </a:r>
          </a:p>
        </p:txBody>
      </p:sp>
      <p:sp>
        <p:nvSpPr>
          <p:cNvPr id="50196" name="Line 24"/>
          <p:cNvSpPr>
            <a:spLocks noChangeShapeType="1"/>
          </p:cNvSpPr>
          <p:nvPr/>
        </p:nvSpPr>
        <p:spPr bwMode="auto">
          <a:xfrm>
            <a:off x="7010400" y="3200400"/>
            <a:ext cx="0" cy="838200"/>
          </a:xfrm>
          <a:prstGeom prst="line">
            <a:avLst/>
          </a:prstGeom>
          <a:noFill/>
          <a:ln w="9525">
            <a:solidFill>
              <a:schemeClr val="tx1"/>
            </a:solidFill>
            <a:round/>
            <a:headEnd/>
            <a:tailEnd type="triangle" w="med" len="med"/>
          </a:ln>
        </p:spPr>
        <p:txBody>
          <a:bodyPr anchor="ctr"/>
          <a:lstStyle/>
          <a:p>
            <a:endParaRPr lang="en-US"/>
          </a:p>
        </p:txBody>
      </p:sp>
      <p:sp>
        <p:nvSpPr>
          <p:cNvPr id="50197" name="Text Box 25"/>
          <p:cNvSpPr txBox="1">
            <a:spLocks noChangeArrowheads="1"/>
          </p:cNvSpPr>
          <p:nvPr/>
        </p:nvSpPr>
        <p:spPr bwMode="auto">
          <a:xfrm>
            <a:off x="6629400" y="3429000"/>
            <a:ext cx="685800" cy="284163"/>
          </a:xfrm>
          <a:prstGeom prst="rect">
            <a:avLst/>
          </a:prstGeom>
          <a:solidFill>
            <a:schemeClr val="bg1"/>
          </a:solidFill>
          <a:ln w="9525">
            <a:solidFill>
              <a:schemeClr val="tx1"/>
            </a:solidFill>
            <a:miter lim="800000"/>
            <a:headEnd/>
            <a:tailEnd/>
          </a:ln>
        </p:spPr>
        <p:txBody>
          <a:bodyPr>
            <a:spAutoFit/>
          </a:bodyPr>
          <a:lstStyle/>
          <a:p>
            <a:r>
              <a:rPr lang="en-US" altLang="zh-TW" sz="1200" b="1">
                <a:latin typeface="Consolas" pitchFamily="49" charset="0"/>
              </a:rPr>
              <a:t>child</a:t>
            </a:r>
          </a:p>
        </p:txBody>
      </p:sp>
      <p:sp>
        <p:nvSpPr>
          <p:cNvPr id="50198" name="Line 26"/>
          <p:cNvSpPr>
            <a:spLocks noChangeShapeType="1"/>
          </p:cNvSpPr>
          <p:nvPr/>
        </p:nvSpPr>
        <p:spPr bwMode="auto">
          <a:xfrm>
            <a:off x="7010400" y="1981200"/>
            <a:ext cx="0" cy="762000"/>
          </a:xfrm>
          <a:prstGeom prst="line">
            <a:avLst/>
          </a:prstGeom>
          <a:noFill/>
          <a:ln w="9525">
            <a:solidFill>
              <a:schemeClr val="tx1"/>
            </a:solidFill>
            <a:round/>
            <a:headEnd/>
            <a:tailEnd type="triangle" w="med" len="med"/>
          </a:ln>
        </p:spPr>
        <p:txBody>
          <a:bodyPr anchor="ctr"/>
          <a:lstStyle/>
          <a:p>
            <a:endParaRPr lang="en-US"/>
          </a:p>
        </p:txBody>
      </p:sp>
      <p:sp>
        <p:nvSpPr>
          <p:cNvPr id="50199" name="Line 27"/>
          <p:cNvSpPr>
            <a:spLocks noChangeShapeType="1"/>
          </p:cNvSpPr>
          <p:nvPr/>
        </p:nvSpPr>
        <p:spPr bwMode="auto">
          <a:xfrm flipH="1">
            <a:off x="7620000" y="1676400"/>
            <a:ext cx="381000" cy="0"/>
          </a:xfrm>
          <a:prstGeom prst="line">
            <a:avLst/>
          </a:prstGeom>
          <a:noFill/>
          <a:ln w="9525">
            <a:solidFill>
              <a:schemeClr val="tx1"/>
            </a:solidFill>
            <a:round/>
            <a:headEnd/>
            <a:tailEnd type="triangle" w="med" len="med"/>
          </a:ln>
        </p:spPr>
        <p:txBody>
          <a:bodyPr anchor="ctr"/>
          <a:lstStyle/>
          <a:p>
            <a:endParaRPr lang="en-US"/>
          </a:p>
        </p:txBody>
      </p:sp>
      <p:sp>
        <p:nvSpPr>
          <p:cNvPr id="50200" name="Line 28"/>
          <p:cNvSpPr>
            <a:spLocks noChangeShapeType="1"/>
          </p:cNvSpPr>
          <p:nvPr/>
        </p:nvSpPr>
        <p:spPr bwMode="auto">
          <a:xfrm>
            <a:off x="8001000" y="1676400"/>
            <a:ext cx="0" cy="1219200"/>
          </a:xfrm>
          <a:prstGeom prst="line">
            <a:avLst/>
          </a:prstGeom>
          <a:noFill/>
          <a:ln w="9525">
            <a:solidFill>
              <a:schemeClr val="tx1"/>
            </a:solidFill>
            <a:round/>
            <a:headEnd/>
            <a:tailEnd/>
          </a:ln>
        </p:spPr>
        <p:txBody>
          <a:bodyPr anchor="ctr"/>
          <a:lstStyle/>
          <a:p>
            <a:endParaRPr lang="en-US"/>
          </a:p>
        </p:txBody>
      </p:sp>
      <p:sp>
        <p:nvSpPr>
          <p:cNvPr id="50201" name="Line 29"/>
          <p:cNvSpPr>
            <a:spLocks noChangeShapeType="1"/>
          </p:cNvSpPr>
          <p:nvPr/>
        </p:nvSpPr>
        <p:spPr bwMode="auto">
          <a:xfrm>
            <a:off x="7543800" y="2895600"/>
            <a:ext cx="457200" cy="0"/>
          </a:xfrm>
          <a:prstGeom prst="line">
            <a:avLst/>
          </a:prstGeom>
          <a:noFill/>
          <a:ln w="9525">
            <a:solidFill>
              <a:schemeClr val="tx1"/>
            </a:solidFill>
            <a:round/>
            <a:headEnd/>
            <a:tailEnd/>
          </a:ln>
        </p:spPr>
        <p:txBody>
          <a:bodyPr anchor="ctr"/>
          <a:lstStyle/>
          <a:p>
            <a:endParaRPr lang="en-US"/>
          </a:p>
        </p:txBody>
      </p:sp>
      <p:sp>
        <p:nvSpPr>
          <p:cNvPr id="50202" name="Text Box 30"/>
          <p:cNvSpPr txBox="1">
            <a:spLocks noChangeArrowheads="1"/>
          </p:cNvSpPr>
          <p:nvPr/>
        </p:nvSpPr>
        <p:spPr bwMode="auto">
          <a:xfrm>
            <a:off x="7543800" y="1981200"/>
            <a:ext cx="914400" cy="284163"/>
          </a:xfrm>
          <a:prstGeom prst="rect">
            <a:avLst/>
          </a:prstGeom>
          <a:solidFill>
            <a:schemeClr val="bg1"/>
          </a:solidFill>
          <a:ln w="9525">
            <a:solidFill>
              <a:schemeClr val="tx1"/>
            </a:solidFill>
            <a:miter lim="800000"/>
            <a:headEnd/>
            <a:tailEnd/>
          </a:ln>
        </p:spPr>
        <p:txBody>
          <a:bodyPr>
            <a:spAutoFit/>
          </a:bodyPr>
          <a:lstStyle/>
          <a:p>
            <a:r>
              <a:rPr lang="en-US" altLang="zh-TW" sz="1200" b="1">
                <a:latin typeface="Consolas" pitchFamily="49" charset="0"/>
              </a:rPr>
              <a:t>parent</a:t>
            </a:r>
          </a:p>
        </p:txBody>
      </p:sp>
      <p:sp>
        <p:nvSpPr>
          <p:cNvPr id="50203" name="Text Box 31"/>
          <p:cNvSpPr txBox="1">
            <a:spLocks noChangeArrowheads="1"/>
          </p:cNvSpPr>
          <p:nvPr/>
        </p:nvSpPr>
        <p:spPr bwMode="auto">
          <a:xfrm>
            <a:off x="685800" y="3962400"/>
            <a:ext cx="1600200" cy="739775"/>
          </a:xfrm>
          <a:prstGeom prst="rect">
            <a:avLst/>
          </a:prstGeom>
          <a:solidFill>
            <a:schemeClr val="bg1"/>
          </a:solidFill>
          <a:ln w="9525">
            <a:solidFill>
              <a:srgbClr val="FF3300"/>
            </a:solidFill>
            <a:miter lim="800000"/>
            <a:headEnd/>
            <a:tailEnd/>
          </a:ln>
        </p:spPr>
        <p:txBody>
          <a:bodyPr>
            <a:spAutoFit/>
          </a:bodyPr>
          <a:lstStyle/>
          <a:p>
            <a:r>
              <a:rPr lang="en-US" altLang="zh-TW" sz="1400" b="1">
                <a:latin typeface="Consolas" pitchFamily="49" charset="0"/>
              </a:rPr>
              <a:t>Server client-handler flow chart</a:t>
            </a:r>
          </a:p>
        </p:txBody>
      </p:sp>
      <p:sp>
        <p:nvSpPr>
          <p:cNvPr id="50204" name="Text Box 33"/>
          <p:cNvSpPr txBox="1">
            <a:spLocks noChangeArrowheads="1"/>
          </p:cNvSpPr>
          <p:nvPr/>
        </p:nvSpPr>
        <p:spPr bwMode="auto">
          <a:xfrm>
            <a:off x="5486400" y="2057400"/>
            <a:ext cx="1395413" cy="466725"/>
          </a:xfrm>
          <a:prstGeom prst="rect">
            <a:avLst/>
          </a:prstGeom>
          <a:solidFill>
            <a:schemeClr val="bg1"/>
          </a:solidFill>
          <a:ln w="9525">
            <a:solidFill>
              <a:schemeClr val="tx1"/>
            </a:solidFill>
            <a:miter lim="800000"/>
            <a:headEnd/>
            <a:tailEnd/>
          </a:ln>
        </p:spPr>
        <p:txBody>
          <a:bodyPr>
            <a:spAutoFit/>
          </a:bodyPr>
          <a:lstStyle/>
          <a:p>
            <a:r>
              <a:rPr lang="en-US" altLang="zh-TW" sz="1200" b="1">
                <a:latin typeface="Consolas" pitchFamily="49" charset="0"/>
              </a:rPr>
              <a:t>New connection arrives</a:t>
            </a:r>
          </a:p>
        </p:txBody>
      </p:sp>
      <p:sp>
        <p:nvSpPr>
          <p:cNvPr id="3" name="Slide Number Placeholder 2"/>
          <p:cNvSpPr>
            <a:spLocks noGrp="1"/>
          </p:cNvSpPr>
          <p:nvPr>
            <p:ph type="sldNum" sz="quarter" idx="12"/>
          </p:nvPr>
        </p:nvSpPr>
        <p:spPr bwMode="auto">
          <a:xfrm>
            <a:off x="8305800" y="6400800"/>
            <a:ext cx="62547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Comic Sans MS" pitchFamily="66" charset="0"/>
                <a:ea typeface="+mn-ea"/>
                <a:cs typeface="+mn-cs"/>
              </a:defRPr>
            </a:lvl2pPr>
            <a:lvl3pPr marL="914400" algn="l" rtl="0" eaLnBrk="0" fontAlgn="base" hangingPunct="0">
              <a:spcBef>
                <a:spcPct val="0"/>
              </a:spcBef>
              <a:spcAft>
                <a:spcPct val="0"/>
              </a:spcAft>
              <a:defRPr kern="1200">
                <a:solidFill>
                  <a:schemeClr val="tx1"/>
                </a:solidFill>
                <a:latin typeface="Comic Sans MS" pitchFamily="66" charset="0"/>
                <a:ea typeface="+mn-ea"/>
                <a:cs typeface="+mn-cs"/>
              </a:defRPr>
            </a:lvl3pPr>
            <a:lvl4pPr marL="1371600" algn="l" rtl="0" eaLnBrk="0" fontAlgn="base" hangingPunct="0">
              <a:spcBef>
                <a:spcPct val="0"/>
              </a:spcBef>
              <a:spcAft>
                <a:spcPct val="0"/>
              </a:spcAft>
              <a:defRPr kern="1200">
                <a:solidFill>
                  <a:schemeClr val="tx1"/>
                </a:solidFill>
                <a:latin typeface="Comic Sans MS" pitchFamily="66" charset="0"/>
                <a:ea typeface="+mn-ea"/>
                <a:cs typeface="+mn-cs"/>
              </a:defRPr>
            </a:lvl4pPr>
            <a:lvl5pPr marL="1828800" algn="l" rtl="0" eaLnBrk="0" fontAlgn="base" hangingPunct="0">
              <a:spcBef>
                <a:spcPct val="0"/>
              </a:spcBef>
              <a:spcAft>
                <a:spcPct val="0"/>
              </a:spcAft>
              <a:defRPr kern="1200">
                <a:solidFill>
                  <a:schemeClr val="tx1"/>
                </a:solidFill>
                <a:latin typeface="Comic Sans MS" pitchFamily="66" charset="0"/>
                <a:ea typeface="+mn-ea"/>
                <a:cs typeface="+mn-cs"/>
              </a:defRPr>
            </a:lvl5pPr>
            <a:lvl6pPr marL="2286000" algn="l" defTabSz="914400" rtl="0" eaLnBrk="1" latinLnBrk="0" hangingPunct="1">
              <a:defRPr kern="1200">
                <a:solidFill>
                  <a:schemeClr val="tx1"/>
                </a:solidFill>
                <a:latin typeface="Comic Sans MS" pitchFamily="66" charset="0"/>
                <a:ea typeface="+mn-ea"/>
                <a:cs typeface="+mn-cs"/>
              </a:defRPr>
            </a:lvl6pPr>
            <a:lvl7pPr marL="2743200" algn="l" defTabSz="914400" rtl="0" eaLnBrk="1" latinLnBrk="0" hangingPunct="1">
              <a:defRPr kern="1200">
                <a:solidFill>
                  <a:schemeClr val="tx1"/>
                </a:solidFill>
                <a:latin typeface="Comic Sans MS" pitchFamily="66" charset="0"/>
                <a:ea typeface="+mn-ea"/>
                <a:cs typeface="+mn-cs"/>
              </a:defRPr>
            </a:lvl7pPr>
            <a:lvl8pPr marL="3200400" algn="l" defTabSz="914400" rtl="0" eaLnBrk="1" latinLnBrk="0" hangingPunct="1">
              <a:defRPr kern="1200">
                <a:solidFill>
                  <a:schemeClr val="tx1"/>
                </a:solidFill>
                <a:latin typeface="Comic Sans MS" pitchFamily="66" charset="0"/>
                <a:ea typeface="+mn-ea"/>
                <a:cs typeface="+mn-cs"/>
              </a:defRPr>
            </a:lvl8pPr>
            <a:lvl9pPr marL="3657600" algn="l" defTabSz="914400" rtl="0" eaLnBrk="1" latinLnBrk="0" hangingPunct="1">
              <a:defRPr kern="1200">
                <a:solidFill>
                  <a:schemeClr val="tx1"/>
                </a:solidFill>
                <a:latin typeface="Comic Sans MS" pitchFamily="66" charset="0"/>
                <a:ea typeface="+mn-ea"/>
                <a:cs typeface="+mn-cs"/>
              </a:defRPr>
            </a:lvl9pPr>
          </a:lstStyle>
          <a:p>
            <a:fld id="{2AEB5DB0-1750-46EA-AC7C-282DFECA4821}" type="slidenum">
              <a:rPr lang="en-US" altLang="en-US" smtClean="0"/>
              <a:pPr/>
              <a:t>14</a:t>
            </a:fld>
            <a:endParaRPr lang="en-US" altLang="en-US" dirty="0"/>
          </a:p>
        </p:txBody>
      </p:sp>
    </p:spTree>
    <p:extLst>
      <p:ext uri="{BB962C8B-B14F-4D97-AF65-F5344CB8AC3E}">
        <p14:creationId xmlns:p14="http://schemas.microsoft.com/office/powerpoint/2010/main" val="2276897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p:txBody>
          <a:bodyPr/>
          <a:lstStyle/>
          <a:p>
            <a:r>
              <a:rPr lang="en-US" altLang="en-US"/>
              <a:t>Addressing processes</a:t>
            </a:r>
          </a:p>
        </p:txBody>
      </p:sp>
      <p:sp>
        <p:nvSpPr>
          <p:cNvPr id="304131" name="Rectangle 3"/>
          <p:cNvSpPr>
            <a:spLocks noGrp="1" noChangeArrowheads="1"/>
          </p:cNvSpPr>
          <p:nvPr>
            <p:ph type="body" idx="1"/>
          </p:nvPr>
        </p:nvSpPr>
        <p:spPr>
          <a:xfrm>
            <a:off x="533400" y="1371600"/>
            <a:ext cx="8389938" cy="4876800"/>
          </a:xfrm>
        </p:spPr>
        <p:txBody>
          <a:bodyPr/>
          <a:lstStyle/>
          <a:p>
            <a:r>
              <a:rPr lang="en-US" altLang="en-US"/>
              <a:t>A server can run many processes (or threads), each serving a client</a:t>
            </a:r>
          </a:p>
          <a:p>
            <a:r>
              <a:rPr lang="en-US" altLang="en-US"/>
              <a:t>If I’m a client, how to identify a server process? </a:t>
            </a:r>
          </a:p>
          <a:p>
            <a:r>
              <a:rPr lang="en-US" altLang="en-US"/>
              <a:t>IP address of host may work, but </a:t>
            </a:r>
            <a:r>
              <a:rPr lang="en-US" altLang="en-US" i="1"/>
              <a:t>many</a:t>
            </a:r>
            <a:r>
              <a:rPr lang="en-US" altLang="en-US"/>
              <a:t> processes can be running on same host</a:t>
            </a:r>
          </a:p>
          <a:p>
            <a:r>
              <a:rPr lang="en-US" altLang="en-US"/>
              <a:t>Use </a:t>
            </a:r>
            <a:r>
              <a:rPr lang="en-US" altLang="en-US">
                <a:solidFill>
                  <a:srgbClr val="FF0000"/>
                </a:solidFill>
              </a:rPr>
              <a:t>(IP address, port number)</a:t>
            </a:r>
          </a:p>
          <a:p>
            <a:pPr lvl="1"/>
            <a:r>
              <a:rPr lang="en-US" altLang="en-US"/>
              <a:t>Analogous to mailing a letter to a professor in a department:</a:t>
            </a:r>
          </a:p>
          <a:p>
            <a:pPr lvl="2"/>
            <a:r>
              <a:rPr lang="en-US" altLang="en-US"/>
              <a:t>IP address is the address of the department</a:t>
            </a:r>
          </a:p>
          <a:p>
            <a:pPr lvl="2"/>
            <a:r>
              <a:rPr lang="en-US" altLang="en-US"/>
              <a:t>Port number is the mail box of the professor</a:t>
            </a:r>
          </a:p>
        </p:txBody>
      </p:sp>
      <p:sp>
        <p:nvSpPr>
          <p:cNvPr id="2" name="Slide Number Placeholder 1"/>
          <p:cNvSpPr>
            <a:spLocks noGrp="1"/>
          </p:cNvSpPr>
          <p:nvPr>
            <p:ph type="sldNum" sz="quarter" idx="12"/>
          </p:nvPr>
        </p:nvSpPr>
        <p:spPr bwMode="auto">
          <a:xfrm>
            <a:off x="8305800" y="6400800"/>
            <a:ext cx="62547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Comic Sans MS" pitchFamily="66" charset="0"/>
                <a:ea typeface="+mn-ea"/>
                <a:cs typeface="+mn-cs"/>
              </a:defRPr>
            </a:lvl2pPr>
            <a:lvl3pPr marL="914400" algn="l" rtl="0" eaLnBrk="0" fontAlgn="base" hangingPunct="0">
              <a:spcBef>
                <a:spcPct val="0"/>
              </a:spcBef>
              <a:spcAft>
                <a:spcPct val="0"/>
              </a:spcAft>
              <a:defRPr kern="1200">
                <a:solidFill>
                  <a:schemeClr val="tx1"/>
                </a:solidFill>
                <a:latin typeface="Comic Sans MS" pitchFamily="66" charset="0"/>
                <a:ea typeface="+mn-ea"/>
                <a:cs typeface="+mn-cs"/>
              </a:defRPr>
            </a:lvl3pPr>
            <a:lvl4pPr marL="1371600" algn="l" rtl="0" eaLnBrk="0" fontAlgn="base" hangingPunct="0">
              <a:spcBef>
                <a:spcPct val="0"/>
              </a:spcBef>
              <a:spcAft>
                <a:spcPct val="0"/>
              </a:spcAft>
              <a:defRPr kern="1200">
                <a:solidFill>
                  <a:schemeClr val="tx1"/>
                </a:solidFill>
                <a:latin typeface="Comic Sans MS" pitchFamily="66" charset="0"/>
                <a:ea typeface="+mn-ea"/>
                <a:cs typeface="+mn-cs"/>
              </a:defRPr>
            </a:lvl4pPr>
            <a:lvl5pPr marL="1828800" algn="l" rtl="0" eaLnBrk="0" fontAlgn="base" hangingPunct="0">
              <a:spcBef>
                <a:spcPct val="0"/>
              </a:spcBef>
              <a:spcAft>
                <a:spcPct val="0"/>
              </a:spcAft>
              <a:defRPr kern="1200">
                <a:solidFill>
                  <a:schemeClr val="tx1"/>
                </a:solidFill>
                <a:latin typeface="Comic Sans MS" pitchFamily="66" charset="0"/>
                <a:ea typeface="+mn-ea"/>
                <a:cs typeface="+mn-cs"/>
              </a:defRPr>
            </a:lvl5pPr>
            <a:lvl6pPr marL="2286000" algn="l" defTabSz="914400" rtl="0" eaLnBrk="1" latinLnBrk="0" hangingPunct="1">
              <a:defRPr kern="1200">
                <a:solidFill>
                  <a:schemeClr val="tx1"/>
                </a:solidFill>
                <a:latin typeface="Comic Sans MS" pitchFamily="66" charset="0"/>
                <a:ea typeface="+mn-ea"/>
                <a:cs typeface="+mn-cs"/>
              </a:defRPr>
            </a:lvl6pPr>
            <a:lvl7pPr marL="2743200" algn="l" defTabSz="914400" rtl="0" eaLnBrk="1" latinLnBrk="0" hangingPunct="1">
              <a:defRPr kern="1200">
                <a:solidFill>
                  <a:schemeClr val="tx1"/>
                </a:solidFill>
                <a:latin typeface="Comic Sans MS" pitchFamily="66" charset="0"/>
                <a:ea typeface="+mn-ea"/>
                <a:cs typeface="+mn-cs"/>
              </a:defRPr>
            </a:lvl7pPr>
            <a:lvl8pPr marL="3200400" algn="l" defTabSz="914400" rtl="0" eaLnBrk="1" latinLnBrk="0" hangingPunct="1">
              <a:defRPr kern="1200">
                <a:solidFill>
                  <a:schemeClr val="tx1"/>
                </a:solidFill>
                <a:latin typeface="Comic Sans MS" pitchFamily="66" charset="0"/>
                <a:ea typeface="+mn-ea"/>
                <a:cs typeface="+mn-cs"/>
              </a:defRPr>
            </a:lvl8pPr>
            <a:lvl9pPr marL="3657600" algn="l" defTabSz="914400" rtl="0" eaLnBrk="1" latinLnBrk="0" hangingPunct="1">
              <a:defRPr kern="1200">
                <a:solidFill>
                  <a:schemeClr val="tx1"/>
                </a:solidFill>
                <a:latin typeface="Comic Sans MS" pitchFamily="66" charset="0"/>
                <a:ea typeface="+mn-ea"/>
                <a:cs typeface="+mn-cs"/>
              </a:defRPr>
            </a:lvl9pPr>
          </a:lstStyle>
          <a:p>
            <a:fld id="{2AEB5DB0-1750-46EA-AC7C-282DFECA4821}" type="slidenum">
              <a:rPr lang="en-US" altLang="en-US" smtClean="0"/>
              <a:pPr/>
              <a:t>15</a:t>
            </a:fld>
            <a:endParaRPr lang="en-US" altLang="en-US" dirty="0"/>
          </a:p>
        </p:txBody>
      </p:sp>
    </p:spTree>
    <p:extLst>
      <p:ext uri="{BB962C8B-B14F-4D97-AF65-F5344CB8AC3E}">
        <p14:creationId xmlns:p14="http://schemas.microsoft.com/office/powerpoint/2010/main" val="3989229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ChangeArrowheads="1"/>
          </p:cNvSpPr>
          <p:nvPr>
            <p:ph type="title"/>
          </p:nvPr>
        </p:nvSpPr>
        <p:spPr/>
        <p:txBody>
          <a:bodyPr/>
          <a:lstStyle/>
          <a:p>
            <a:r>
              <a:rPr lang="en-US" altLang="en-US"/>
              <a:t>Addressing processes</a:t>
            </a:r>
          </a:p>
        </p:txBody>
      </p:sp>
      <p:sp>
        <p:nvSpPr>
          <p:cNvPr id="305155" name="Rectangle 3"/>
          <p:cNvSpPr>
            <a:spLocks noGrp="1" noChangeArrowheads="1"/>
          </p:cNvSpPr>
          <p:nvPr>
            <p:ph type="body" idx="1"/>
          </p:nvPr>
        </p:nvSpPr>
        <p:spPr>
          <a:xfrm>
            <a:off x="533400" y="1470025"/>
            <a:ext cx="7772400" cy="4778375"/>
          </a:xfrm>
        </p:spPr>
        <p:txBody>
          <a:bodyPr/>
          <a:lstStyle/>
          <a:p>
            <a:pPr>
              <a:lnSpc>
                <a:spcPct val="90000"/>
              </a:lnSpc>
            </a:pPr>
            <a:r>
              <a:rPr lang="en-US" altLang="en-US" dirty="0"/>
              <a:t>Identifier of a server process includes both </a:t>
            </a:r>
            <a:r>
              <a:rPr lang="en-US" altLang="en-US" dirty="0">
                <a:solidFill>
                  <a:srgbClr val="FF0000"/>
                </a:solidFill>
              </a:rPr>
              <a:t>IP address</a:t>
            </a:r>
            <a:r>
              <a:rPr lang="en-US" altLang="en-US" dirty="0"/>
              <a:t> of the server host and </a:t>
            </a:r>
            <a:r>
              <a:rPr lang="en-US" altLang="en-US" dirty="0">
                <a:solidFill>
                  <a:srgbClr val="FF0000"/>
                </a:solidFill>
              </a:rPr>
              <a:t>port number</a:t>
            </a:r>
            <a:r>
              <a:rPr lang="en-US" altLang="en-US" dirty="0"/>
              <a:t>.</a:t>
            </a:r>
          </a:p>
          <a:p>
            <a:pPr>
              <a:lnSpc>
                <a:spcPct val="90000"/>
              </a:lnSpc>
            </a:pPr>
            <a:r>
              <a:rPr lang="en-US" altLang="zh-CN" dirty="0"/>
              <a:t>Port</a:t>
            </a:r>
            <a:r>
              <a:rPr lang="zh-CN" altLang="en-US" dirty="0"/>
              <a:t> </a:t>
            </a:r>
            <a:r>
              <a:rPr lang="en-US" altLang="zh-CN" dirty="0"/>
              <a:t>number:</a:t>
            </a:r>
            <a:r>
              <a:rPr lang="zh-CN" altLang="en-US" dirty="0"/>
              <a:t> </a:t>
            </a:r>
            <a:r>
              <a:rPr lang="en-US" altLang="zh-CN" dirty="0"/>
              <a:t>16</a:t>
            </a:r>
            <a:r>
              <a:rPr lang="zh-CN" altLang="en-US" dirty="0"/>
              <a:t> </a:t>
            </a:r>
            <a:r>
              <a:rPr lang="en-US" altLang="zh-CN" dirty="0"/>
              <a:t>bits,</a:t>
            </a:r>
            <a:r>
              <a:rPr lang="zh-CN" altLang="en-US" dirty="0"/>
              <a:t> </a:t>
            </a:r>
            <a:r>
              <a:rPr lang="en-US" altLang="zh-CN" dirty="0"/>
              <a:t>0–65535</a:t>
            </a:r>
            <a:endParaRPr lang="en-US" altLang="en-US" dirty="0"/>
          </a:p>
          <a:p>
            <a:pPr>
              <a:lnSpc>
                <a:spcPct val="90000"/>
              </a:lnSpc>
            </a:pPr>
            <a:r>
              <a:rPr lang="en-US" altLang="en-US" dirty="0"/>
              <a:t>Example port numbers:</a:t>
            </a:r>
          </a:p>
          <a:p>
            <a:pPr lvl="1">
              <a:lnSpc>
                <a:spcPct val="90000"/>
              </a:lnSpc>
            </a:pPr>
            <a:r>
              <a:rPr lang="en-US" altLang="en-US" dirty="0"/>
              <a:t>HTTP server: 80</a:t>
            </a:r>
            <a:r>
              <a:rPr lang="en-US" altLang="zh-CN" dirty="0"/>
              <a:t>;</a:t>
            </a:r>
            <a:r>
              <a:rPr lang="zh-CN" altLang="en-US" dirty="0"/>
              <a:t> </a:t>
            </a:r>
            <a:r>
              <a:rPr lang="en-US" altLang="zh-CN" dirty="0"/>
              <a:t>HTTPS:</a:t>
            </a:r>
            <a:r>
              <a:rPr lang="zh-CN" altLang="en-US" dirty="0"/>
              <a:t> </a:t>
            </a:r>
            <a:r>
              <a:rPr lang="en-US" altLang="zh-CN" dirty="0"/>
              <a:t>443</a:t>
            </a:r>
            <a:endParaRPr lang="en-US" altLang="en-US" dirty="0"/>
          </a:p>
          <a:p>
            <a:pPr lvl="1">
              <a:lnSpc>
                <a:spcPct val="90000"/>
              </a:lnSpc>
            </a:pPr>
            <a:r>
              <a:rPr lang="en-US" altLang="en-US" dirty="0"/>
              <a:t>Mail server: 25</a:t>
            </a:r>
          </a:p>
          <a:p>
            <a:pPr lvl="1">
              <a:lnSpc>
                <a:spcPct val="90000"/>
              </a:lnSpc>
            </a:pPr>
            <a:r>
              <a:rPr lang="en-US" altLang="en-US" dirty="0"/>
              <a:t>See </a:t>
            </a:r>
            <a:r>
              <a:rPr lang="en-US" altLang="en-US" dirty="0">
                <a:solidFill>
                  <a:srgbClr val="FF0000"/>
                </a:solidFill>
              </a:rPr>
              <a:t>/</a:t>
            </a:r>
            <a:r>
              <a:rPr lang="en-US" altLang="en-US" dirty="0" err="1">
                <a:solidFill>
                  <a:srgbClr val="FF0000"/>
                </a:solidFill>
              </a:rPr>
              <a:t>etc</a:t>
            </a:r>
            <a:r>
              <a:rPr lang="en-US" altLang="en-US" dirty="0">
                <a:solidFill>
                  <a:srgbClr val="FF0000"/>
                </a:solidFill>
              </a:rPr>
              <a:t>/services</a:t>
            </a:r>
            <a:r>
              <a:rPr lang="en-US" altLang="en-US" dirty="0"/>
              <a:t> on a Linux machine for more</a:t>
            </a:r>
          </a:p>
          <a:p>
            <a:pPr>
              <a:lnSpc>
                <a:spcPct val="90000"/>
              </a:lnSpc>
            </a:pPr>
            <a:r>
              <a:rPr lang="en-US" altLang="zh-CN" dirty="0"/>
              <a:t>T</a:t>
            </a:r>
            <a:r>
              <a:rPr lang="en-US" altLang="en-US" dirty="0"/>
              <a:t>o send HTTP message</a:t>
            </a:r>
            <a:r>
              <a:rPr lang="en-US" altLang="zh-CN" dirty="0"/>
              <a:t>s</a:t>
            </a:r>
            <a:r>
              <a:rPr lang="en-US" altLang="en-US" dirty="0"/>
              <a:t> to </a:t>
            </a:r>
            <a:r>
              <a:rPr lang="en-US" altLang="en-US" dirty="0" err="1"/>
              <a:t>www.cse.cuhk.edu.hk</a:t>
            </a:r>
            <a:r>
              <a:rPr lang="en-US" altLang="en-US" dirty="0"/>
              <a:t>:</a:t>
            </a:r>
          </a:p>
          <a:p>
            <a:pPr lvl="1">
              <a:lnSpc>
                <a:spcPct val="90000"/>
              </a:lnSpc>
            </a:pPr>
            <a:r>
              <a:rPr lang="en-US" altLang="en-US" dirty="0"/>
              <a:t>IP address: 137.189.91.182</a:t>
            </a:r>
          </a:p>
          <a:p>
            <a:pPr lvl="1">
              <a:lnSpc>
                <a:spcPct val="90000"/>
              </a:lnSpc>
            </a:pPr>
            <a:r>
              <a:rPr lang="en-US" altLang="en-US" dirty="0"/>
              <a:t>Port number: </a:t>
            </a:r>
            <a:r>
              <a:rPr lang="en-US" altLang="zh-CN" dirty="0"/>
              <a:t>443</a:t>
            </a:r>
            <a:endParaRPr lang="en-US" altLang="en-US" dirty="0"/>
          </a:p>
        </p:txBody>
      </p:sp>
      <p:sp>
        <p:nvSpPr>
          <p:cNvPr id="2" name="Slide Number Placeholder 1"/>
          <p:cNvSpPr>
            <a:spLocks noGrp="1"/>
          </p:cNvSpPr>
          <p:nvPr>
            <p:ph type="sldNum" sz="quarter" idx="12"/>
          </p:nvPr>
        </p:nvSpPr>
        <p:spPr bwMode="auto">
          <a:xfrm>
            <a:off x="8305800" y="6400800"/>
            <a:ext cx="62547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Comic Sans MS" pitchFamily="66" charset="0"/>
                <a:ea typeface="+mn-ea"/>
                <a:cs typeface="+mn-cs"/>
              </a:defRPr>
            </a:lvl2pPr>
            <a:lvl3pPr marL="914400" algn="l" rtl="0" eaLnBrk="0" fontAlgn="base" hangingPunct="0">
              <a:spcBef>
                <a:spcPct val="0"/>
              </a:spcBef>
              <a:spcAft>
                <a:spcPct val="0"/>
              </a:spcAft>
              <a:defRPr kern="1200">
                <a:solidFill>
                  <a:schemeClr val="tx1"/>
                </a:solidFill>
                <a:latin typeface="Comic Sans MS" pitchFamily="66" charset="0"/>
                <a:ea typeface="+mn-ea"/>
                <a:cs typeface="+mn-cs"/>
              </a:defRPr>
            </a:lvl3pPr>
            <a:lvl4pPr marL="1371600" algn="l" rtl="0" eaLnBrk="0" fontAlgn="base" hangingPunct="0">
              <a:spcBef>
                <a:spcPct val="0"/>
              </a:spcBef>
              <a:spcAft>
                <a:spcPct val="0"/>
              </a:spcAft>
              <a:defRPr kern="1200">
                <a:solidFill>
                  <a:schemeClr val="tx1"/>
                </a:solidFill>
                <a:latin typeface="Comic Sans MS" pitchFamily="66" charset="0"/>
                <a:ea typeface="+mn-ea"/>
                <a:cs typeface="+mn-cs"/>
              </a:defRPr>
            </a:lvl4pPr>
            <a:lvl5pPr marL="1828800" algn="l" rtl="0" eaLnBrk="0" fontAlgn="base" hangingPunct="0">
              <a:spcBef>
                <a:spcPct val="0"/>
              </a:spcBef>
              <a:spcAft>
                <a:spcPct val="0"/>
              </a:spcAft>
              <a:defRPr kern="1200">
                <a:solidFill>
                  <a:schemeClr val="tx1"/>
                </a:solidFill>
                <a:latin typeface="Comic Sans MS" pitchFamily="66" charset="0"/>
                <a:ea typeface="+mn-ea"/>
                <a:cs typeface="+mn-cs"/>
              </a:defRPr>
            </a:lvl5pPr>
            <a:lvl6pPr marL="2286000" algn="l" defTabSz="914400" rtl="0" eaLnBrk="1" latinLnBrk="0" hangingPunct="1">
              <a:defRPr kern="1200">
                <a:solidFill>
                  <a:schemeClr val="tx1"/>
                </a:solidFill>
                <a:latin typeface="Comic Sans MS" pitchFamily="66" charset="0"/>
                <a:ea typeface="+mn-ea"/>
                <a:cs typeface="+mn-cs"/>
              </a:defRPr>
            </a:lvl6pPr>
            <a:lvl7pPr marL="2743200" algn="l" defTabSz="914400" rtl="0" eaLnBrk="1" latinLnBrk="0" hangingPunct="1">
              <a:defRPr kern="1200">
                <a:solidFill>
                  <a:schemeClr val="tx1"/>
                </a:solidFill>
                <a:latin typeface="Comic Sans MS" pitchFamily="66" charset="0"/>
                <a:ea typeface="+mn-ea"/>
                <a:cs typeface="+mn-cs"/>
              </a:defRPr>
            </a:lvl7pPr>
            <a:lvl8pPr marL="3200400" algn="l" defTabSz="914400" rtl="0" eaLnBrk="1" latinLnBrk="0" hangingPunct="1">
              <a:defRPr kern="1200">
                <a:solidFill>
                  <a:schemeClr val="tx1"/>
                </a:solidFill>
                <a:latin typeface="Comic Sans MS" pitchFamily="66" charset="0"/>
                <a:ea typeface="+mn-ea"/>
                <a:cs typeface="+mn-cs"/>
              </a:defRPr>
            </a:lvl8pPr>
            <a:lvl9pPr marL="3657600" algn="l" defTabSz="914400" rtl="0" eaLnBrk="1" latinLnBrk="0" hangingPunct="1">
              <a:defRPr kern="1200">
                <a:solidFill>
                  <a:schemeClr val="tx1"/>
                </a:solidFill>
                <a:latin typeface="Comic Sans MS" pitchFamily="66" charset="0"/>
                <a:ea typeface="+mn-ea"/>
                <a:cs typeface="+mn-cs"/>
              </a:defRPr>
            </a:lvl9pPr>
          </a:lstStyle>
          <a:p>
            <a:fld id="{2AEB5DB0-1750-46EA-AC7C-282DFECA4821}" type="slidenum">
              <a:rPr lang="en-US" altLang="en-US" smtClean="0"/>
              <a:pPr/>
              <a:t>16</a:t>
            </a:fld>
            <a:endParaRPr lang="en-US" altLang="en-US" dirty="0"/>
          </a:p>
        </p:txBody>
      </p:sp>
    </p:spTree>
    <p:extLst>
      <p:ext uri="{BB962C8B-B14F-4D97-AF65-F5344CB8AC3E}">
        <p14:creationId xmlns:p14="http://schemas.microsoft.com/office/powerpoint/2010/main" val="9042379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p:txBody>
          <a:bodyPr/>
          <a:lstStyle/>
          <a:p>
            <a:r>
              <a:rPr lang="en-US" altLang="en-US"/>
              <a:t>Addressing processes</a:t>
            </a:r>
          </a:p>
        </p:txBody>
      </p:sp>
      <p:sp>
        <p:nvSpPr>
          <p:cNvPr id="306179" name="Rectangle 3"/>
          <p:cNvSpPr>
            <a:spLocks noGrp="1" noChangeArrowheads="1"/>
          </p:cNvSpPr>
          <p:nvPr>
            <p:ph type="body" idx="1"/>
          </p:nvPr>
        </p:nvSpPr>
        <p:spPr>
          <a:xfrm>
            <a:off x="609600" y="1638300"/>
            <a:ext cx="7924800" cy="4419600"/>
          </a:xfrm>
        </p:spPr>
        <p:txBody>
          <a:bodyPr/>
          <a:lstStyle/>
          <a:p>
            <a:r>
              <a:rPr lang="en-US" altLang="en-US" dirty="0"/>
              <a:t>A </a:t>
            </a:r>
            <a:r>
              <a:rPr lang="en-US" altLang="zh-CN" dirty="0"/>
              <a:t>service</a:t>
            </a:r>
            <a:r>
              <a:rPr lang="zh-CN" altLang="en-US" dirty="0"/>
              <a:t> </a:t>
            </a:r>
            <a:r>
              <a:rPr lang="en-US" altLang="zh-CN" dirty="0"/>
              <a:t>on</a:t>
            </a:r>
            <a:r>
              <a:rPr lang="zh-CN" altLang="en-US" dirty="0"/>
              <a:t> </a:t>
            </a:r>
            <a:r>
              <a:rPr lang="en-US" altLang="zh-CN" dirty="0"/>
              <a:t>the</a:t>
            </a:r>
            <a:r>
              <a:rPr lang="zh-CN" altLang="en-US" dirty="0"/>
              <a:t> </a:t>
            </a:r>
            <a:r>
              <a:rPr lang="en-US" altLang="en-US" dirty="0"/>
              <a:t>server usually has a </a:t>
            </a:r>
            <a:r>
              <a:rPr lang="en-US" altLang="en-US" dirty="0">
                <a:solidFill>
                  <a:srgbClr val="FF0000"/>
                </a:solidFill>
              </a:rPr>
              <a:t>fixed</a:t>
            </a:r>
            <a:r>
              <a:rPr lang="en-US" altLang="en-US" dirty="0"/>
              <a:t> port number so that clients know where to connect.</a:t>
            </a:r>
          </a:p>
          <a:p>
            <a:pPr lvl="1"/>
            <a:r>
              <a:rPr lang="en-US" altLang="en-US" dirty="0"/>
              <a:t>When a socket is created, a fixed port number is associated.</a:t>
            </a:r>
          </a:p>
          <a:p>
            <a:r>
              <a:rPr lang="en-US" altLang="en-US" dirty="0"/>
              <a:t>However, client’s port number is </a:t>
            </a:r>
            <a:r>
              <a:rPr lang="en-US" altLang="en-US" dirty="0">
                <a:solidFill>
                  <a:schemeClr val="accent6"/>
                </a:solidFill>
              </a:rPr>
              <a:t>allocated on demand </a:t>
            </a:r>
            <a:r>
              <a:rPr lang="en-US" altLang="en-US" dirty="0"/>
              <a:t>when a socket is created.</a:t>
            </a:r>
          </a:p>
          <a:p>
            <a:r>
              <a:rPr lang="en-US" altLang="en-US" dirty="0">
                <a:solidFill>
                  <a:srgbClr val="FF0000"/>
                </a:solidFill>
              </a:rPr>
              <a:t>In summary, the IP address and port number are together used to address a server process.</a:t>
            </a:r>
          </a:p>
        </p:txBody>
      </p:sp>
      <p:sp>
        <p:nvSpPr>
          <p:cNvPr id="2" name="Slide Number Placeholder 1"/>
          <p:cNvSpPr>
            <a:spLocks noGrp="1"/>
          </p:cNvSpPr>
          <p:nvPr>
            <p:ph type="sldNum" sz="quarter" idx="12"/>
          </p:nvPr>
        </p:nvSpPr>
        <p:spPr bwMode="auto">
          <a:xfrm>
            <a:off x="8305800" y="6400800"/>
            <a:ext cx="62547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Comic Sans MS" pitchFamily="66" charset="0"/>
                <a:ea typeface="+mn-ea"/>
                <a:cs typeface="+mn-cs"/>
              </a:defRPr>
            </a:lvl2pPr>
            <a:lvl3pPr marL="914400" algn="l" rtl="0" eaLnBrk="0" fontAlgn="base" hangingPunct="0">
              <a:spcBef>
                <a:spcPct val="0"/>
              </a:spcBef>
              <a:spcAft>
                <a:spcPct val="0"/>
              </a:spcAft>
              <a:defRPr kern="1200">
                <a:solidFill>
                  <a:schemeClr val="tx1"/>
                </a:solidFill>
                <a:latin typeface="Comic Sans MS" pitchFamily="66" charset="0"/>
                <a:ea typeface="+mn-ea"/>
                <a:cs typeface="+mn-cs"/>
              </a:defRPr>
            </a:lvl3pPr>
            <a:lvl4pPr marL="1371600" algn="l" rtl="0" eaLnBrk="0" fontAlgn="base" hangingPunct="0">
              <a:spcBef>
                <a:spcPct val="0"/>
              </a:spcBef>
              <a:spcAft>
                <a:spcPct val="0"/>
              </a:spcAft>
              <a:defRPr kern="1200">
                <a:solidFill>
                  <a:schemeClr val="tx1"/>
                </a:solidFill>
                <a:latin typeface="Comic Sans MS" pitchFamily="66" charset="0"/>
                <a:ea typeface="+mn-ea"/>
                <a:cs typeface="+mn-cs"/>
              </a:defRPr>
            </a:lvl4pPr>
            <a:lvl5pPr marL="1828800" algn="l" rtl="0" eaLnBrk="0" fontAlgn="base" hangingPunct="0">
              <a:spcBef>
                <a:spcPct val="0"/>
              </a:spcBef>
              <a:spcAft>
                <a:spcPct val="0"/>
              </a:spcAft>
              <a:defRPr kern="1200">
                <a:solidFill>
                  <a:schemeClr val="tx1"/>
                </a:solidFill>
                <a:latin typeface="Comic Sans MS" pitchFamily="66" charset="0"/>
                <a:ea typeface="+mn-ea"/>
                <a:cs typeface="+mn-cs"/>
              </a:defRPr>
            </a:lvl5pPr>
            <a:lvl6pPr marL="2286000" algn="l" defTabSz="914400" rtl="0" eaLnBrk="1" latinLnBrk="0" hangingPunct="1">
              <a:defRPr kern="1200">
                <a:solidFill>
                  <a:schemeClr val="tx1"/>
                </a:solidFill>
                <a:latin typeface="Comic Sans MS" pitchFamily="66" charset="0"/>
                <a:ea typeface="+mn-ea"/>
                <a:cs typeface="+mn-cs"/>
              </a:defRPr>
            </a:lvl6pPr>
            <a:lvl7pPr marL="2743200" algn="l" defTabSz="914400" rtl="0" eaLnBrk="1" latinLnBrk="0" hangingPunct="1">
              <a:defRPr kern="1200">
                <a:solidFill>
                  <a:schemeClr val="tx1"/>
                </a:solidFill>
                <a:latin typeface="Comic Sans MS" pitchFamily="66" charset="0"/>
                <a:ea typeface="+mn-ea"/>
                <a:cs typeface="+mn-cs"/>
              </a:defRPr>
            </a:lvl7pPr>
            <a:lvl8pPr marL="3200400" algn="l" defTabSz="914400" rtl="0" eaLnBrk="1" latinLnBrk="0" hangingPunct="1">
              <a:defRPr kern="1200">
                <a:solidFill>
                  <a:schemeClr val="tx1"/>
                </a:solidFill>
                <a:latin typeface="Comic Sans MS" pitchFamily="66" charset="0"/>
                <a:ea typeface="+mn-ea"/>
                <a:cs typeface="+mn-cs"/>
              </a:defRPr>
            </a:lvl8pPr>
            <a:lvl9pPr marL="3657600" algn="l" defTabSz="914400" rtl="0" eaLnBrk="1" latinLnBrk="0" hangingPunct="1">
              <a:defRPr kern="1200">
                <a:solidFill>
                  <a:schemeClr val="tx1"/>
                </a:solidFill>
                <a:latin typeface="Comic Sans MS" pitchFamily="66" charset="0"/>
                <a:ea typeface="+mn-ea"/>
                <a:cs typeface="+mn-cs"/>
              </a:defRPr>
            </a:lvl9pPr>
          </a:lstStyle>
          <a:p>
            <a:fld id="{2AEB5DB0-1750-46EA-AC7C-282DFECA4821}" type="slidenum">
              <a:rPr lang="en-US" altLang="en-US" smtClean="0"/>
              <a:pPr/>
              <a:t>17</a:t>
            </a:fld>
            <a:endParaRPr lang="en-US" altLang="en-US" dirty="0"/>
          </a:p>
        </p:txBody>
      </p:sp>
    </p:spTree>
    <p:extLst>
      <p:ext uri="{BB962C8B-B14F-4D97-AF65-F5344CB8AC3E}">
        <p14:creationId xmlns:p14="http://schemas.microsoft.com/office/powerpoint/2010/main" val="27012456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Grp="1" noChangeArrowheads="1"/>
          </p:cNvSpPr>
          <p:nvPr>
            <p:ph type="title"/>
          </p:nvPr>
        </p:nvSpPr>
        <p:spPr>
          <a:xfrm>
            <a:off x="533400" y="228600"/>
            <a:ext cx="8610600" cy="1143000"/>
          </a:xfrm>
        </p:spPr>
        <p:txBody>
          <a:bodyPr/>
          <a:lstStyle/>
          <a:p>
            <a:r>
              <a:rPr lang="en-US" altLang="en-US" sz="3600">
                <a:latin typeface="Arial" panose="020B0604020202020204" pitchFamily="34" charset="0"/>
                <a:cs typeface="Arial" panose="020B0604020202020204" pitchFamily="34" charset="0"/>
              </a:rPr>
              <a:t>Illustrations on Socket Use with TCP</a:t>
            </a:r>
          </a:p>
        </p:txBody>
      </p:sp>
      <p:sp>
        <p:nvSpPr>
          <p:cNvPr id="388099" name="Rectangle 3"/>
          <p:cNvSpPr>
            <a:spLocks noGrp="1" noChangeArrowheads="1"/>
          </p:cNvSpPr>
          <p:nvPr>
            <p:ph type="body" idx="1"/>
          </p:nvPr>
        </p:nvSpPr>
        <p:spPr>
          <a:xfrm>
            <a:off x="533400" y="5294313"/>
            <a:ext cx="7772400" cy="954087"/>
          </a:xfrm>
        </p:spPr>
        <p:txBody>
          <a:bodyPr/>
          <a:lstStyle/>
          <a:p>
            <a:r>
              <a:rPr lang="en-US" altLang="en-US" sz="2400">
                <a:latin typeface="Arial" panose="020B0604020202020204" pitchFamily="34" charset="0"/>
                <a:cs typeface="Arial" panose="020B0604020202020204" pitchFamily="34" charset="0"/>
              </a:rPr>
              <a:t>Step 1: Server waits for clients’ connections (i.e., calling accept())</a:t>
            </a:r>
          </a:p>
        </p:txBody>
      </p:sp>
      <p:grpSp>
        <p:nvGrpSpPr>
          <p:cNvPr id="388100" name="Group 4"/>
          <p:cNvGrpSpPr>
            <a:grpSpLocks/>
          </p:cNvGrpSpPr>
          <p:nvPr/>
        </p:nvGrpSpPr>
        <p:grpSpPr bwMode="auto">
          <a:xfrm>
            <a:off x="3987800" y="1577975"/>
            <a:ext cx="565150" cy="681038"/>
            <a:chOff x="4180" y="783"/>
            <a:chExt cx="150" cy="307"/>
          </a:xfrm>
        </p:grpSpPr>
        <p:sp>
          <p:nvSpPr>
            <p:cNvPr id="388101" name="AutoShape 5"/>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88102" name="Rectangle 6"/>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88103" name="Rectangle 7"/>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88104" name="AutoShape 8"/>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88105" name="Line 9"/>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88106" name="Line 10"/>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88107" name="Rectangle 11"/>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88108" name="Rectangle 12"/>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grpSp>
      <p:sp>
        <p:nvSpPr>
          <p:cNvPr id="388109" name="Text Box 13"/>
          <p:cNvSpPr txBox="1">
            <a:spLocks noChangeArrowheads="1"/>
          </p:cNvSpPr>
          <p:nvPr/>
        </p:nvSpPr>
        <p:spPr bwMode="auto">
          <a:xfrm>
            <a:off x="4646613" y="1387475"/>
            <a:ext cx="14885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anose="020B0604020202020204" pitchFamily="34" charset="0"/>
                <a:cs typeface="Arial" panose="020B0604020202020204" pitchFamily="34" charset="0"/>
              </a:rPr>
              <a:t>HTTP server</a:t>
            </a:r>
          </a:p>
        </p:txBody>
      </p:sp>
      <p:sp>
        <p:nvSpPr>
          <p:cNvPr id="388110" name="Rectangle 14"/>
          <p:cNvSpPr>
            <a:spLocks noChangeArrowheads="1"/>
          </p:cNvSpPr>
          <p:nvPr/>
        </p:nvSpPr>
        <p:spPr bwMode="auto">
          <a:xfrm>
            <a:off x="3254375" y="2219325"/>
            <a:ext cx="1792288" cy="5365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latin typeface="Arial" panose="020B0604020202020204" pitchFamily="34" charset="0"/>
                <a:cs typeface="Arial" panose="020B0604020202020204" pitchFamily="34" charset="0"/>
              </a:rPr>
              <a:t>IP: 137.189.91.182</a:t>
            </a:r>
          </a:p>
          <a:p>
            <a:pPr algn="ctr"/>
            <a:r>
              <a:rPr lang="en-US" altLang="en-US" sz="1400">
                <a:latin typeface="Arial" panose="020B0604020202020204" pitchFamily="34" charset="0"/>
                <a:cs typeface="Arial" panose="020B0604020202020204" pitchFamily="34" charset="0"/>
              </a:rPr>
              <a:t>Port: 80</a:t>
            </a:r>
          </a:p>
        </p:txBody>
      </p:sp>
      <p:sp>
        <p:nvSpPr>
          <p:cNvPr id="388111" name="Text Box 15"/>
          <p:cNvSpPr txBox="1">
            <a:spLocks noChangeArrowheads="1"/>
          </p:cNvSpPr>
          <p:nvPr/>
        </p:nvSpPr>
        <p:spPr bwMode="auto">
          <a:xfrm>
            <a:off x="5310188" y="2301875"/>
            <a:ext cx="10182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anose="020B0604020202020204" pitchFamily="34" charset="0"/>
                <a:cs typeface="Arial" panose="020B0604020202020204" pitchFamily="34" charset="0"/>
              </a:rPr>
              <a:t>accept()</a:t>
            </a:r>
          </a:p>
        </p:txBody>
      </p:sp>
      <p:sp>
        <p:nvSpPr>
          <p:cNvPr id="388112" name="Line 16"/>
          <p:cNvSpPr>
            <a:spLocks noChangeShapeType="1"/>
          </p:cNvSpPr>
          <p:nvPr/>
        </p:nvSpPr>
        <p:spPr bwMode="auto">
          <a:xfrm>
            <a:off x="2862263" y="1924050"/>
            <a:ext cx="355600" cy="2730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388113" name="Text Box 17"/>
          <p:cNvSpPr txBox="1">
            <a:spLocks noChangeArrowheads="1"/>
          </p:cNvSpPr>
          <p:nvPr/>
        </p:nvSpPr>
        <p:spPr bwMode="auto">
          <a:xfrm>
            <a:off x="2354263" y="1589088"/>
            <a:ext cx="85151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anose="020B0604020202020204" pitchFamily="34" charset="0"/>
                <a:cs typeface="Arial" panose="020B0604020202020204" pitchFamily="34" charset="0"/>
              </a:rPr>
              <a:t>socket</a:t>
            </a:r>
          </a:p>
        </p:txBody>
      </p:sp>
      <p:sp>
        <p:nvSpPr>
          <p:cNvPr id="2" name="Slide Number Placeholder 1"/>
          <p:cNvSpPr>
            <a:spLocks noGrp="1"/>
          </p:cNvSpPr>
          <p:nvPr>
            <p:ph type="sldNum" sz="quarter" idx="12"/>
          </p:nvPr>
        </p:nvSpPr>
        <p:spPr bwMode="auto">
          <a:xfrm>
            <a:off x="8305800" y="6400800"/>
            <a:ext cx="62547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Comic Sans MS" pitchFamily="66" charset="0"/>
                <a:ea typeface="+mn-ea"/>
                <a:cs typeface="+mn-cs"/>
              </a:defRPr>
            </a:lvl2pPr>
            <a:lvl3pPr marL="914400" algn="l" rtl="0" eaLnBrk="0" fontAlgn="base" hangingPunct="0">
              <a:spcBef>
                <a:spcPct val="0"/>
              </a:spcBef>
              <a:spcAft>
                <a:spcPct val="0"/>
              </a:spcAft>
              <a:defRPr kern="1200">
                <a:solidFill>
                  <a:schemeClr val="tx1"/>
                </a:solidFill>
                <a:latin typeface="Comic Sans MS" pitchFamily="66" charset="0"/>
                <a:ea typeface="+mn-ea"/>
                <a:cs typeface="+mn-cs"/>
              </a:defRPr>
            </a:lvl3pPr>
            <a:lvl4pPr marL="1371600" algn="l" rtl="0" eaLnBrk="0" fontAlgn="base" hangingPunct="0">
              <a:spcBef>
                <a:spcPct val="0"/>
              </a:spcBef>
              <a:spcAft>
                <a:spcPct val="0"/>
              </a:spcAft>
              <a:defRPr kern="1200">
                <a:solidFill>
                  <a:schemeClr val="tx1"/>
                </a:solidFill>
                <a:latin typeface="Comic Sans MS" pitchFamily="66" charset="0"/>
                <a:ea typeface="+mn-ea"/>
                <a:cs typeface="+mn-cs"/>
              </a:defRPr>
            </a:lvl4pPr>
            <a:lvl5pPr marL="1828800" algn="l" rtl="0" eaLnBrk="0" fontAlgn="base" hangingPunct="0">
              <a:spcBef>
                <a:spcPct val="0"/>
              </a:spcBef>
              <a:spcAft>
                <a:spcPct val="0"/>
              </a:spcAft>
              <a:defRPr kern="1200">
                <a:solidFill>
                  <a:schemeClr val="tx1"/>
                </a:solidFill>
                <a:latin typeface="Comic Sans MS" pitchFamily="66" charset="0"/>
                <a:ea typeface="+mn-ea"/>
                <a:cs typeface="+mn-cs"/>
              </a:defRPr>
            </a:lvl5pPr>
            <a:lvl6pPr marL="2286000" algn="l" defTabSz="914400" rtl="0" eaLnBrk="1" latinLnBrk="0" hangingPunct="1">
              <a:defRPr kern="1200">
                <a:solidFill>
                  <a:schemeClr val="tx1"/>
                </a:solidFill>
                <a:latin typeface="Comic Sans MS" pitchFamily="66" charset="0"/>
                <a:ea typeface="+mn-ea"/>
                <a:cs typeface="+mn-cs"/>
              </a:defRPr>
            </a:lvl6pPr>
            <a:lvl7pPr marL="2743200" algn="l" defTabSz="914400" rtl="0" eaLnBrk="1" latinLnBrk="0" hangingPunct="1">
              <a:defRPr kern="1200">
                <a:solidFill>
                  <a:schemeClr val="tx1"/>
                </a:solidFill>
                <a:latin typeface="Comic Sans MS" pitchFamily="66" charset="0"/>
                <a:ea typeface="+mn-ea"/>
                <a:cs typeface="+mn-cs"/>
              </a:defRPr>
            </a:lvl7pPr>
            <a:lvl8pPr marL="3200400" algn="l" defTabSz="914400" rtl="0" eaLnBrk="1" latinLnBrk="0" hangingPunct="1">
              <a:defRPr kern="1200">
                <a:solidFill>
                  <a:schemeClr val="tx1"/>
                </a:solidFill>
                <a:latin typeface="Comic Sans MS" pitchFamily="66" charset="0"/>
                <a:ea typeface="+mn-ea"/>
                <a:cs typeface="+mn-cs"/>
              </a:defRPr>
            </a:lvl8pPr>
            <a:lvl9pPr marL="3657600" algn="l" defTabSz="914400" rtl="0" eaLnBrk="1" latinLnBrk="0" hangingPunct="1">
              <a:defRPr kern="1200">
                <a:solidFill>
                  <a:schemeClr val="tx1"/>
                </a:solidFill>
                <a:latin typeface="Comic Sans MS" pitchFamily="66" charset="0"/>
                <a:ea typeface="+mn-ea"/>
                <a:cs typeface="+mn-cs"/>
              </a:defRPr>
            </a:lvl9pPr>
          </a:lstStyle>
          <a:p>
            <a:fld id="{2AEB5DB0-1750-46EA-AC7C-282DFECA4821}" type="slidenum">
              <a:rPr lang="en-US" altLang="en-US" smtClean="0"/>
              <a:pPr/>
              <a:t>18</a:t>
            </a:fld>
            <a:endParaRPr lang="en-US" altLang="en-US" dirty="0"/>
          </a:p>
        </p:txBody>
      </p:sp>
    </p:spTree>
    <p:extLst>
      <p:ext uri="{BB962C8B-B14F-4D97-AF65-F5344CB8AC3E}">
        <p14:creationId xmlns:p14="http://schemas.microsoft.com/office/powerpoint/2010/main" val="29038347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title"/>
          </p:nvPr>
        </p:nvSpPr>
        <p:spPr>
          <a:xfrm>
            <a:off x="533400" y="228600"/>
            <a:ext cx="8610600" cy="1143000"/>
          </a:xfrm>
        </p:spPr>
        <p:txBody>
          <a:bodyPr/>
          <a:lstStyle/>
          <a:p>
            <a:r>
              <a:rPr lang="en-US" altLang="en-US" sz="3600">
                <a:latin typeface="Arial" panose="020B0604020202020204" pitchFamily="34" charset="0"/>
                <a:cs typeface="Arial" panose="020B0604020202020204" pitchFamily="34" charset="0"/>
              </a:rPr>
              <a:t>Illustrations on Socket Use with TCP</a:t>
            </a:r>
          </a:p>
        </p:txBody>
      </p:sp>
      <p:sp>
        <p:nvSpPr>
          <p:cNvPr id="389123" name="Rectangle 3"/>
          <p:cNvSpPr>
            <a:spLocks noGrp="1" noChangeArrowheads="1"/>
          </p:cNvSpPr>
          <p:nvPr>
            <p:ph type="body" sz="half" idx="1"/>
          </p:nvPr>
        </p:nvSpPr>
        <p:spPr>
          <a:xfrm>
            <a:off x="533400" y="5602288"/>
            <a:ext cx="8096250" cy="646112"/>
          </a:xfrm>
        </p:spPr>
        <p:txBody>
          <a:bodyPr/>
          <a:lstStyle/>
          <a:p>
            <a:r>
              <a:rPr lang="en-US" altLang="en-US" sz="2400">
                <a:latin typeface="Arial" panose="020B0604020202020204" pitchFamily="34" charset="0"/>
                <a:cs typeface="Arial" panose="020B0604020202020204" pitchFamily="34" charset="0"/>
              </a:rPr>
              <a:t>Step 2: Client makes a connection via connect().</a:t>
            </a:r>
          </a:p>
        </p:txBody>
      </p:sp>
      <p:grpSp>
        <p:nvGrpSpPr>
          <p:cNvPr id="389124" name="Group 4"/>
          <p:cNvGrpSpPr>
            <a:grpSpLocks/>
          </p:cNvGrpSpPr>
          <p:nvPr/>
        </p:nvGrpSpPr>
        <p:grpSpPr bwMode="auto">
          <a:xfrm>
            <a:off x="3987800" y="1577975"/>
            <a:ext cx="565150" cy="681038"/>
            <a:chOff x="4180" y="783"/>
            <a:chExt cx="150" cy="307"/>
          </a:xfrm>
        </p:grpSpPr>
        <p:sp>
          <p:nvSpPr>
            <p:cNvPr id="389125" name="AutoShape 5"/>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89126" name="Rectangle 6"/>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89127" name="Rectangle 7"/>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89128" name="AutoShape 8"/>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89129" name="Line 9"/>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89130" name="Line 10"/>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89131" name="Rectangle 11"/>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89132" name="Rectangle 12"/>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grpSp>
      <p:sp>
        <p:nvSpPr>
          <p:cNvPr id="389133" name="Text Box 13"/>
          <p:cNvSpPr txBox="1">
            <a:spLocks noChangeArrowheads="1"/>
          </p:cNvSpPr>
          <p:nvPr/>
        </p:nvSpPr>
        <p:spPr bwMode="auto">
          <a:xfrm>
            <a:off x="4646613" y="1387475"/>
            <a:ext cx="14885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anose="020B0604020202020204" pitchFamily="34" charset="0"/>
                <a:cs typeface="Arial" panose="020B0604020202020204" pitchFamily="34" charset="0"/>
              </a:rPr>
              <a:t>HTTP server</a:t>
            </a:r>
          </a:p>
        </p:txBody>
      </p:sp>
      <p:sp>
        <p:nvSpPr>
          <p:cNvPr id="389134" name="Rectangle 14"/>
          <p:cNvSpPr>
            <a:spLocks noChangeArrowheads="1"/>
          </p:cNvSpPr>
          <p:nvPr/>
        </p:nvSpPr>
        <p:spPr bwMode="auto">
          <a:xfrm>
            <a:off x="3254375" y="2219325"/>
            <a:ext cx="1792288" cy="5365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latin typeface="Arial" panose="020B0604020202020204" pitchFamily="34" charset="0"/>
                <a:cs typeface="Arial" panose="020B0604020202020204" pitchFamily="34" charset="0"/>
              </a:rPr>
              <a:t>IP: 137.189.91.182</a:t>
            </a:r>
          </a:p>
          <a:p>
            <a:pPr algn="ctr"/>
            <a:r>
              <a:rPr lang="en-US" altLang="en-US" sz="1400">
                <a:latin typeface="Arial" panose="020B0604020202020204" pitchFamily="34" charset="0"/>
                <a:cs typeface="Arial" panose="020B0604020202020204" pitchFamily="34" charset="0"/>
              </a:rPr>
              <a:t>Port: 80</a:t>
            </a:r>
          </a:p>
        </p:txBody>
      </p:sp>
      <p:sp>
        <p:nvSpPr>
          <p:cNvPr id="389135" name="Text Box 15"/>
          <p:cNvSpPr txBox="1">
            <a:spLocks noChangeArrowheads="1"/>
          </p:cNvSpPr>
          <p:nvPr/>
        </p:nvSpPr>
        <p:spPr bwMode="auto">
          <a:xfrm>
            <a:off x="5310188" y="2301875"/>
            <a:ext cx="10182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anose="020B0604020202020204" pitchFamily="34" charset="0"/>
                <a:cs typeface="Arial" panose="020B0604020202020204" pitchFamily="34" charset="0"/>
              </a:rPr>
              <a:t>accept()</a:t>
            </a:r>
          </a:p>
        </p:txBody>
      </p:sp>
      <p:sp>
        <p:nvSpPr>
          <p:cNvPr id="389136" name="Line 16"/>
          <p:cNvSpPr>
            <a:spLocks noChangeShapeType="1"/>
          </p:cNvSpPr>
          <p:nvPr/>
        </p:nvSpPr>
        <p:spPr bwMode="auto">
          <a:xfrm>
            <a:off x="2862263" y="1924050"/>
            <a:ext cx="355600" cy="2730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389137" name="Text Box 17"/>
          <p:cNvSpPr txBox="1">
            <a:spLocks noChangeArrowheads="1"/>
          </p:cNvSpPr>
          <p:nvPr/>
        </p:nvSpPr>
        <p:spPr bwMode="auto">
          <a:xfrm>
            <a:off x="2354263" y="1589088"/>
            <a:ext cx="85151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anose="020B0604020202020204" pitchFamily="34" charset="0"/>
                <a:cs typeface="Arial" panose="020B0604020202020204" pitchFamily="34" charset="0"/>
              </a:rPr>
              <a:t>socket</a:t>
            </a:r>
          </a:p>
        </p:txBody>
      </p:sp>
      <p:graphicFrame>
        <p:nvGraphicFramePr>
          <p:cNvPr id="389138" name="Object 18"/>
          <p:cNvGraphicFramePr>
            <a:graphicFrameLocks noGrp="1" noChangeAspect="1"/>
          </p:cNvGraphicFramePr>
          <p:nvPr>
            <p:ph sz="half" idx="2"/>
          </p:nvPr>
        </p:nvGraphicFramePr>
        <p:xfrm>
          <a:off x="1463675" y="4343400"/>
          <a:ext cx="876300" cy="730250"/>
        </p:xfrm>
        <a:graphic>
          <a:graphicData uri="http://schemas.openxmlformats.org/presentationml/2006/ole">
            <mc:AlternateContent xmlns:mc="http://schemas.openxmlformats.org/markup-compatibility/2006">
              <mc:Choice xmlns:v="urn:schemas-microsoft-com:vml" Requires="v">
                <p:oleObj name="Clip" r:id="rId2" imgW="1305000" imgH="1085760" progId="MS_ClipArt_Gallery.2">
                  <p:embed/>
                </p:oleObj>
              </mc:Choice>
              <mc:Fallback>
                <p:oleObj name="Clip" r:id="rId2" imgW="1305000" imgH="1085760" progId="MS_ClipArt_Gallery.2">
                  <p:embed/>
                  <p:pic>
                    <p:nvPicPr>
                      <p:cNvPr id="389138" name="Object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3675" y="4343400"/>
                        <a:ext cx="876300" cy="730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139" name="Text Box 19"/>
          <p:cNvSpPr txBox="1">
            <a:spLocks noChangeArrowheads="1"/>
          </p:cNvSpPr>
          <p:nvPr/>
        </p:nvSpPr>
        <p:spPr bwMode="auto">
          <a:xfrm>
            <a:off x="0" y="4592638"/>
            <a:ext cx="138595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anose="020B0604020202020204" pitchFamily="34" charset="0"/>
                <a:cs typeface="Arial" panose="020B0604020202020204" pitchFamily="34" charset="0"/>
              </a:rPr>
              <a:t>HTTP client</a:t>
            </a:r>
          </a:p>
        </p:txBody>
      </p:sp>
      <p:sp>
        <p:nvSpPr>
          <p:cNvPr id="389140" name="Rectangle 20"/>
          <p:cNvSpPr>
            <a:spLocks noChangeArrowheads="1"/>
          </p:cNvSpPr>
          <p:nvPr/>
        </p:nvSpPr>
        <p:spPr bwMode="auto">
          <a:xfrm>
            <a:off x="1365250" y="3965575"/>
            <a:ext cx="1792288" cy="5365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latin typeface="Arial" panose="020B0604020202020204" pitchFamily="34" charset="0"/>
                <a:cs typeface="Arial" panose="020B0604020202020204" pitchFamily="34" charset="0"/>
              </a:rPr>
              <a:t>IP: 137.189.x.y</a:t>
            </a:r>
          </a:p>
          <a:p>
            <a:pPr algn="ctr"/>
            <a:r>
              <a:rPr lang="en-US" altLang="en-US" sz="1400">
                <a:latin typeface="Arial" panose="020B0604020202020204" pitchFamily="34" charset="0"/>
                <a:cs typeface="Arial" panose="020B0604020202020204" pitchFamily="34" charset="0"/>
              </a:rPr>
              <a:t>Port: 12345</a:t>
            </a:r>
          </a:p>
        </p:txBody>
      </p:sp>
      <p:sp>
        <p:nvSpPr>
          <p:cNvPr id="389141" name="Line 21"/>
          <p:cNvSpPr>
            <a:spLocks noChangeShapeType="1"/>
          </p:cNvSpPr>
          <p:nvPr/>
        </p:nvSpPr>
        <p:spPr bwMode="auto">
          <a:xfrm flipV="1">
            <a:off x="2197100" y="3325813"/>
            <a:ext cx="854075" cy="617537"/>
          </a:xfrm>
          <a:prstGeom prst="line">
            <a:avLst/>
          </a:prstGeom>
          <a:noFill/>
          <a:ln w="19050">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389142" name="Text Box 22"/>
          <p:cNvSpPr txBox="1">
            <a:spLocks noChangeArrowheads="1"/>
          </p:cNvSpPr>
          <p:nvPr/>
        </p:nvSpPr>
        <p:spPr bwMode="auto">
          <a:xfrm>
            <a:off x="157163" y="3927475"/>
            <a:ext cx="11795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anose="020B0604020202020204" pitchFamily="34" charset="0"/>
                <a:cs typeface="Arial" panose="020B0604020202020204" pitchFamily="34" charset="0"/>
              </a:rPr>
              <a:t>connect()</a:t>
            </a:r>
          </a:p>
        </p:txBody>
      </p:sp>
      <p:sp>
        <p:nvSpPr>
          <p:cNvPr id="2" name="Slide Number Placeholder 1"/>
          <p:cNvSpPr>
            <a:spLocks noGrp="1"/>
          </p:cNvSpPr>
          <p:nvPr>
            <p:ph type="sldNum" sz="quarter" idx="12"/>
          </p:nvPr>
        </p:nvSpPr>
        <p:spPr/>
        <p:txBody>
          <a:bodyPr/>
          <a:lstStyle/>
          <a:p>
            <a:fld id="{C9399570-805F-4B6D-83F4-39FC9E49A71F}" type="slidenum">
              <a:rPr lang="en-US" altLang="en-US" smtClean="0"/>
              <a:pPr/>
              <a:t>19</a:t>
            </a:fld>
            <a:endParaRPr lang="en-US" altLang="en-US" dirty="0"/>
          </a:p>
        </p:txBody>
      </p:sp>
    </p:spTree>
    <p:extLst>
      <p:ext uri="{BB962C8B-B14F-4D97-AF65-F5344CB8AC3E}">
        <p14:creationId xmlns:p14="http://schemas.microsoft.com/office/powerpoint/2010/main" val="757064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altLang="zh-CN" dirty="0"/>
              <a:t>Socket</a:t>
            </a:r>
            <a:r>
              <a:rPr lang="zh-CN" altLang="en-US" dirty="0"/>
              <a:t> </a:t>
            </a:r>
            <a:r>
              <a:rPr lang="en-US" altLang="zh-CN" dirty="0"/>
              <a:t>programming</a:t>
            </a:r>
            <a:endParaRPr lang="en-US" dirty="0"/>
          </a:p>
          <a:p>
            <a:r>
              <a:rPr lang="en-US" dirty="0"/>
              <a:t>HTTP and the Web</a:t>
            </a:r>
          </a:p>
          <a:p>
            <a:r>
              <a:rPr lang="en-US" dirty="0"/>
              <a:t>Improving HTTP </a:t>
            </a:r>
            <a:r>
              <a:rPr lang="en-US" altLang="zh-CN" dirty="0"/>
              <a:t>p</a:t>
            </a:r>
            <a:r>
              <a:rPr lang="en-US" dirty="0"/>
              <a:t>erformance</a:t>
            </a:r>
          </a:p>
        </p:txBody>
      </p:sp>
      <p:sp>
        <p:nvSpPr>
          <p:cNvPr id="6" name="Slide Number Placeholder 5">
            <a:extLst>
              <a:ext uri="{FF2B5EF4-FFF2-40B4-BE49-F238E27FC236}">
                <a16:creationId xmlns:a16="http://schemas.microsoft.com/office/drawing/2014/main" id="{2682D275-9DA7-644F-B643-F5360D7373CB}"/>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2</a:t>
            </a:fld>
            <a:endParaRPr lang="en-US"/>
          </a:p>
        </p:txBody>
      </p:sp>
    </p:spTree>
    <p:extLst>
      <p:ext uri="{BB962C8B-B14F-4D97-AF65-F5344CB8AC3E}">
        <p14:creationId xmlns:p14="http://schemas.microsoft.com/office/powerpoint/2010/main" val="6316490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a:xfrm>
            <a:off x="533400" y="228600"/>
            <a:ext cx="8610600" cy="1143000"/>
          </a:xfrm>
        </p:spPr>
        <p:txBody>
          <a:bodyPr/>
          <a:lstStyle/>
          <a:p>
            <a:r>
              <a:rPr lang="en-US" altLang="en-US" sz="3600">
                <a:latin typeface="Arial" panose="020B0604020202020204" pitchFamily="34" charset="0"/>
                <a:cs typeface="Arial" panose="020B0604020202020204" pitchFamily="34" charset="0"/>
              </a:rPr>
              <a:t>Illustrations on Socket Use with TCP</a:t>
            </a:r>
          </a:p>
        </p:txBody>
      </p:sp>
      <p:sp>
        <p:nvSpPr>
          <p:cNvPr id="390147" name="Rectangle 3"/>
          <p:cNvSpPr>
            <a:spLocks noGrp="1" noChangeArrowheads="1"/>
          </p:cNvSpPr>
          <p:nvPr>
            <p:ph type="body" sz="half" idx="1"/>
          </p:nvPr>
        </p:nvSpPr>
        <p:spPr>
          <a:xfrm>
            <a:off x="533400" y="5602288"/>
            <a:ext cx="8096250" cy="835025"/>
          </a:xfrm>
        </p:spPr>
        <p:txBody>
          <a:bodyPr/>
          <a:lstStyle/>
          <a:p>
            <a:r>
              <a:rPr lang="en-US" altLang="en-US" sz="2400">
                <a:latin typeface="Arial" panose="020B0604020202020204" pitchFamily="34" charset="0"/>
                <a:cs typeface="Arial" panose="020B0604020202020204" pitchFamily="34" charset="0"/>
              </a:rPr>
              <a:t>Step 3: Server creates a new TCP socket to serve the connection</a:t>
            </a:r>
          </a:p>
        </p:txBody>
      </p:sp>
      <p:grpSp>
        <p:nvGrpSpPr>
          <p:cNvPr id="390148" name="Group 4"/>
          <p:cNvGrpSpPr>
            <a:grpSpLocks/>
          </p:cNvGrpSpPr>
          <p:nvPr/>
        </p:nvGrpSpPr>
        <p:grpSpPr bwMode="auto">
          <a:xfrm>
            <a:off x="3987800" y="1577975"/>
            <a:ext cx="565150" cy="681038"/>
            <a:chOff x="4180" y="783"/>
            <a:chExt cx="150" cy="307"/>
          </a:xfrm>
        </p:grpSpPr>
        <p:sp>
          <p:nvSpPr>
            <p:cNvPr id="390149" name="AutoShape 5"/>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90150" name="Rectangle 6"/>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90151" name="Rectangle 7"/>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90152" name="AutoShape 8"/>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90153" name="Line 9"/>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90154" name="Line 10"/>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90155" name="Rectangle 11"/>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90156" name="Rectangle 12"/>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grpSp>
      <p:sp>
        <p:nvSpPr>
          <p:cNvPr id="390157" name="Text Box 13"/>
          <p:cNvSpPr txBox="1">
            <a:spLocks noChangeArrowheads="1"/>
          </p:cNvSpPr>
          <p:nvPr/>
        </p:nvSpPr>
        <p:spPr bwMode="auto">
          <a:xfrm>
            <a:off x="4646613" y="1387475"/>
            <a:ext cx="14885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anose="020B0604020202020204" pitchFamily="34" charset="0"/>
                <a:cs typeface="Arial" panose="020B0604020202020204" pitchFamily="34" charset="0"/>
              </a:rPr>
              <a:t>HTTP server</a:t>
            </a:r>
          </a:p>
        </p:txBody>
      </p:sp>
      <p:sp>
        <p:nvSpPr>
          <p:cNvPr id="390158" name="Rectangle 14"/>
          <p:cNvSpPr>
            <a:spLocks noChangeArrowheads="1"/>
          </p:cNvSpPr>
          <p:nvPr/>
        </p:nvSpPr>
        <p:spPr bwMode="auto">
          <a:xfrm>
            <a:off x="3254375" y="2219325"/>
            <a:ext cx="1792288" cy="5365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latin typeface="Arial" panose="020B0604020202020204" pitchFamily="34" charset="0"/>
                <a:cs typeface="Arial" panose="020B0604020202020204" pitchFamily="34" charset="0"/>
              </a:rPr>
              <a:t>IP: 137.189.91.182</a:t>
            </a:r>
          </a:p>
          <a:p>
            <a:pPr algn="ctr"/>
            <a:r>
              <a:rPr lang="en-US" altLang="en-US" sz="1400">
                <a:latin typeface="Arial" panose="020B0604020202020204" pitchFamily="34" charset="0"/>
                <a:cs typeface="Arial" panose="020B0604020202020204" pitchFamily="34" charset="0"/>
              </a:rPr>
              <a:t>Port: 80</a:t>
            </a:r>
          </a:p>
        </p:txBody>
      </p:sp>
      <p:sp>
        <p:nvSpPr>
          <p:cNvPr id="390159" name="Text Box 15"/>
          <p:cNvSpPr txBox="1">
            <a:spLocks noChangeArrowheads="1"/>
          </p:cNvSpPr>
          <p:nvPr/>
        </p:nvSpPr>
        <p:spPr bwMode="auto">
          <a:xfrm>
            <a:off x="5310188" y="2301875"/>
            <a:ext cx="10182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anose="020B0604020202020204" pitchFamily="34" charset="0"/>
                <a:cs typeface="Arial" panose="020B0604020202020204" pitchFamily="34" charset="0"/>
              </a:rPr>
              <a:t>accept()</a:t>
            </a:r>
          </a:p>
        </p:txBody>
      </p:sp>
      <p:sp>
        <p:nvSpPr>
          <p:cNvPr id="390160" name="Line 16"/>
          <p:cNvSpPr>
            <a:spLocks noChangeShapeType="1"/>
          </p:cNvSpPr>
          <p:nvPr/>
        </p:nvSpPr>
        <p:spPr bwMode="auto">
          <a:xfrm>
            <a:off x="2862263" y="1924050"/>
            <a:ext cx="355600" cy="2730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390161" name="Text Box 17"/>
          <p:cNvSpPr txBox="1">
            <a:spLocks noChangeArrowheads="1"/>
          </p:cNvSpPr>
          <p:nvPr/>
        </p:nvSpPr>
        <p:spPr bwMode="auto">
          <a:xfrm>
            <a:off x="2354263" y="1589088"/>
            <a:ext cx="85151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anose="020B0604020202020204" pitchFamily="34" charset="0"/>
                <a:cs typeface="Arial" panose="020B0604020202020204" pitchFamily="34" charset="0"/>
              </a:rPr>
              <a:t>socket</a:t>
            </a:r>
          </a:p>
        </p:txBody>
      </p:sp>
      <p:graphicFrame>
        <p:nvGraphicFramePr>
          <p:cNvPr id="390162" name="Object 18"/>
          <p:cNvGraphicFramePr>
            <a:graphicFrameLocks noGrp="1" noChangeAspect="1"/>
          </p:cNvGraphicFramePr>
          <p:nvPr>
            <p:ph sz="half" idx="2"/>
          </p:nvPr>
        </p:nvGraphicFramePr>
        <p:xfrm>
          <a:off x="1463675" y="4343400"/>
          <a:ext cx="876300" cy="730250"/>
        </p:xfrm>
        <a:graphic>
          <a:graphicData uri="http://schemas.openxmlformats.org/presentationml/2006/ole">
            <mc:AlternateContent xmlns:mc="http://schemas.openxmlformats.org/markup-compatibility/2006">
              <mc:Choice xmlns:v="urn:schemas-microsoft-com:vml" Requires="v">
                <p:oleObj name="Clip" r:id="rId2" imgW="1305000" imgH="1085760" progId="MS_ClipArt_Gallery.2">
                  <p:embed/>
                </p:oleObj>
              </mc:Choice>
              <mc:Fallback>
                <p:oleObj name="Clip" r:id="rId2" imgW="1305000" imgH="1085760" progId="MS_ClipArt_Gallery.2">
                  <p:embed/>
                  <p:pic>
                    <p:nvPicPr>
                      <p:cNvPr id="390162" name="Object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3675" y="4343400"/>
                        <a:ext cx="876300" cy="730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0163" name="Text Box 19"/>
          <p:cNvSpPr txBox="1">
            <a:spLocks noChangeArrowheads="1"/>
          </p:cNvSpPr>
          <p:nvPr/>
        </p:nvSpPr>
        <p:spPr bwMode="auto">
          <a:xfrm>
            <a:off x="0" y="4592638"/>
            <a:ext cx="138595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anose="020B0604020202020204" pitchFamily="34" charset="0"/>
                <a:cs typeface="Arial" panose="020B0604020202020204" pitchFamily="34" charset="0"/>
              </a:rPr>
              <a:t>HTTP client</a:t>
            </a:r>
          </a:p>
        </p:txBody>
      </p:sp>
      <p:sp>
        <p:nvSpPr>
          <p:cNvPr id="390164" name="Line 20"/>
          <p:cNvSpPr>
            <a:spLocks noChangeShapeType="1"/>
          </p:cNvSpPr>
          <p:nvPr/>
        </p:nvSpPr>
        <p:spPr bwMode="auto">
          <a:xfrm flipV="1">
            <a:off x="2197100" y="3444875"/>
            <a:ext cx="414338" cy="498475"/>
          </a:xfrm>
          <a:prstGeom prst="line">
            <a:avLst/>
          </a:prstGeom>
          <a:noFill/>
          <a:ln w="19050">
            <a:solidFill>
              <a:srgbClr val="FF0000"/>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390165" name="Rectangle 21"/>
          <p:cNvSpPr>
            <a:spLocks noChangeArrowheads="1"/>
          </p:cNvSpPr>
          <p:nvPr/>
        </p:nvSpPr>
        <p:spPr bwMode="auto">
          <a:xfrm>
            <a:off x="1163638" y="2897188"/>
            <a:ext cx="2611437" cy="5365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latin typeface="Arial" panose="020B0604020202020204" pitchFamily="34" charset="0"/>
                <a:cs typeface="Arial" panose="020B0604020202020204" pitchFamily="34" charset="0"/>
              </a:rPr>
              <a:t>IP: 137.189.91.182, port 80</a:t>
            </a:r>
          </a:p>
          <a:p>
            <a:pPr algn="ctr"/>
            <a:r>
              <a:rPr lang="en-US" altLang="en-US" sz="1400">
                <a:latin typeface="Arial" panose="020B0604020202020204" pitchFamily="34" charset="0"/>
                <a:cs typeface="Arial" panose="020B0604020202020204" pitchFamily="34" charset="0"/>
              </a:rPr>
              <a:t>IP: 137.189.x.y, port 12345</a:t>
            </a:r>
          </a:p>
        </p:txBody>
      </p:sp>
      <p:sp>
        <p:nvSpPr>
          <p:cNvPr id="390166" name="Rectangle 22"/>
          <p:cNvSpPr>
            <a:spLocks noChangeArrowheads="1"/>
          </p:cNvSpPr>
          <p:nvPr/>
        </p:nvSpPr>
        <p:spPr bwMode="auto">
          <a:xfrm>
            <a:off x="890588" y="3930650"/>
            <a:ext cx="2611437" cy="5365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latin typeface="Arial" panose="020B0604020202020204" pitchFamily="34" charset="0"/>
                <a:cs typeface="Arial" panose="020B0604020202020204" pitchFamily="34" charset="0"/>
              </a:rPr>
              <a:t>IP: 137.189.91.182, port 80</a:t>
            </a:r>
          </a:p>
          <a:p>
            <a:pPr algn="ctr"/>
            <a:r>
              <a:rPr lang="en-US" altLang="en-US" sz="1400">
                <a:latin typeface="Arial" panose="020B0604020202020204" pitchFamily="34" charset="0"/>
                <a:cs typeface="Arial" panose="020B0604020202020204" pitchFamily="34" charset="0"/>
              </a:rPr>
              <a:t>IP: 137.189.x.y, port 12345</a:t>
            </a:r>
          </a:p>
        </p:txBody>
      </p:sp>
      <p:sp>
        <p:nvSpPr>
          <p:cNvPr id="390167" name="Text Box 23"/>
          <p:cNvSpPr txBox="1">
            <a:spLocks noChangeArrowheads="1"/>
          </p:cNvSpPr>
          <p:nvPr/>
        </p:nvSpPr>
        <p:spPr bwMode="auto">
          <a:xfrm>
            <a:off x="5667375" y="3322638"/>
            <a:ext cx="287771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FF0000"/>
                </a:solidFill>
                <a:latin typeface="Arial" panose="020B0604020202020204" pitchFamily="34" charset="0"/>
                <a:cs typeface="Arial" panose="020B0604020202020204" pitchFamily="34" charset="0"/>
              </a:rPr>
              <a:t>Connection is identified by</a:t>
            </a:r>
          </a:p>
          <a:p>
            <a:r>
              <a:rPr lang="en-US" altLang="en-US">
                <a:solidFill>
                  <a:srgbClr val="FF0000"/>
                </a:solidFill>
                <a:latin typeface="Arial" panose="020B0604020202020204" pitchFamily="34" charset="0"/>
                <a:cs typeface="Arial" panose="020B0604020202020204" pitchFamily="34" charset="0"/>
              </a:rPr>
              <a:t>(server’s IP, server’s port,</a:t>
            </a:r>
          </a:p>
          <a:p>
            <a:r>
              <a:rPr lang="en-US" altLang="en-US">
                <a:solidFill>
                  <a:srgbClr val="FF0000"/>
                </a:solidFill>
                <a:latin typeface="Arial" panose="020B0604020202020204" pitchFamily="34" charset="0"/>
                <a:cs typeface="Arial" panose="020B0604020202020204" pitchFamily="34" charset="0"/>
              </a:rPr>
              <a:t>client’s IP, client’s port)</a:t>
            </a:r>
          </a:p>
        </p:txBody>
      </p:sp>
      <p:sp>
        <p:nvSpPr>
          <p:cNvPr id="2" name="Slide Number Placeholder 1"/>
          <p:cNvSpPr>
            <a:spLocks noGrp="1"/>
          </p:cNvSpPr>
          <p:nvPr>
            <p:ph type="sldNum" sz="quarter" idx="12"/>
          </p:nvPr>
        </p:nvSpPr>
        <p:spPr/>
        <p:txBody>
          <a:bodyPr/>
          <a:lstStyle/>
          <a:p>
            <a:fld id="{C9399570-805F-4B6D-83F4-39FC9E49A71F}" type="slidenum">
              <a:rPr lang="en-US" altLang="en-US" smtClean="0"/>
              <a:pPr/>
              <a:t>20</a:t>
            </a:fld>
            <a:endParaRPr lang="en-US" altLang="en-US" dirty="0"/>
          </a:p>
        </p:txBody>
      </p:sp>
    </p:spTree>
    <p:extLst>
      <p:ext uri="{BB962C8B-B14F-4D97-AF65-F5344CB8AC3E}">
        <p14:creationId xmlns:p14="http://schemas.microsoft.com/office/powerpoint/2010/main" val="21958356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ChangeArrowheads="1"/>
          </p:cNvSpPr>
          <p:nvPr>
            <p:ph type="title"/>
          </p:nvPr>
        </p:nvSpPr>
        <p:spPr>
          <a:xfrm>
            <a:off x="533400" y="228600"/>
            <a:ext cx="8610600" cy="1143000"/>
          </a:xfrm>
        </p:spPr>
        <p:txBody>
          <a:bodyPr/>
          <a:lstStyle/>
          <a:p>
            <a:r>
              <a:rPr lang="en-US" altLang="en-US" sz="3600">
                <a:latin typeface="Arial" panose="020B0604020202020204" pitchFamily="34" charset="0"/>
                <a:cs typeface="Arial" panose="020B0604020202020204" pitchFamily="34" charset="0"/>
              </a:rPr>
              <a:t>Illustrations on Socket Use with TCP</a:t>
            </a:r>
          </a:p>
        </p:txBody>
      </p:sp>
      <p:sp>
        <p:nvSpPr>
          <p:cNvPr id="391171" name="Rectangle 3"/>
          <p:cNvSpPr>
            <a:spLocks noGrp="1" noChangeArrowheads="1"/>
          </p:cNvSpPr>
          <p:nvPr>
            <p:ph type="body" sz="half" idx="1"/>
          </p:nvPr>
        </p:nvSpPr>
        <p:spPr>
          <a:xfrm>
            <a:off x="533400" y="5708650"/>
            <a:ext cx="8096250" cy="728663"/>
          </a:xfrm>
        </p:spPr>
        <p:txBody>
          <a:bodyPr/>
          <a:lstStyle/>
          <a:p>
            <a:r>
              <a:rPr lang="en-US" altLang="en-US" sz="2400">
                <a:latin typeface="Arial" panose="020B0604020202020204" pitchFamily="34" charset="0"/>
                <a:cs typeface="Arial" panose="020B0604020202020204" pitchFamily="34" charset="0"/>
              </a:rPr>
              <a:t>Step 4: Server can accept more connections…</a:t>
            </a:r>
          </a:p>
        </p:txBody>
      </p:sp>
      <p:grpSp>
        <p:nvGrpSpPr>
          <p:cNvPr id="391172" name="Group 4"/>
          <p:cNvGrpSpPr>
            <a:grpSpLocks/>
          </p:cNvGrpSpPr>
          <p:nvPr/>
        </p:nvGrpSpPr>
        <p:grpSpPr bwMode="auto">
          <a:xfrm>
            <a:off x="3987800" y="1577975"/>
            <a:ext cx="565150" cy="681038"/>
            <a:chOff x="4180" y="783"/>
            <a:chExt cx="150" cy="307"/>
          </a:xfrm>
        </p:grpSpPr>
        <p:sp>
          <p:nvSpPr>
            <p:cNvPr id="391173" name="AutoShape 5"/>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91174" name="Rectangle 6"/>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91175" name="Rectangle 7"/>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91176" name="AutoShape 8"/>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91177" name="Line 9"/>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91178" name="Line 10"/>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91179" name="Rectangle 11"/>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91180" name="Rectangle 12"/>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grpSp>
      <p:sp>
        <p:nvSpPr>
          <p:cNvPr id="391181" name="Text Box 13"/>
          <p:cNvSpPr txBox="1">
            <a:spLocks noChangeArrowheads="1"/>
          </p:cNvSpPr>
          <p:nvPr/>
        </p:nvSpPr>
        <p:spPr bwMode="auto">
          <a:xfrm>
            <a:off x="4646613" y="1387475"/>
            <a:ext cx="14885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anose="020B0604020202020204" pitchFamily="34" charset="0"/>
                <a:cs typeface="Arial" panose="020B0604020202020204" pitchFamily="34" charset="0"/>
              </a:rPr>
              <a:t>HTTP server</a:t>
            </a:r>
          </a:p>
        </p:txBody>
      </p:sp>
      <p:sp>
        <p:nvSpPr>
          <p:cNvPr id="391182" name="Rectangle 14"/>
          <p:cNvSpPr>
            <a:spLocks noChangeArrowheads="1"/>
          </p:cNvSpPr>
          <p:nvPr/>
        </p:nvSpPr>
        <p:spPr bwMode="auto">
          <a:xfrm>
            <a:off x="3254375" y="2219325"/>
            <a:ext cx="1792288" cy="5365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latin typeface="Arial" panose="020B0604020202020204" pitchFamily="34" charset="0"/>
                <a:cs typeface="Arial" panose="020B0604020202020204" pitchFamily="34" charset="0"/>
              </a:rPr>
              <a:t>IP: 137.189.91.182</a:t>
            </a:r>
          </a:p>
          <a:p>
            <a:pPr algn="ctr"/>
            <a:r>
              <a:rPr lang="en-US" altLang="en-US" sz="1400">
                <a:latin typeface="Arial" panose="020B0604020202020204" pitchFamily="34" charset="0"/>
                <a:cs typeface="Arial" panose="020B0604020202020204" pitchFamily="34" charset="0"/>
              </a:rPr>
              <a:t>Port: 80</a:t>
            </a:r>
          </a:p>
        </p:txBody>
      </p:sp>
      <p:sp>
        <p:nvSpPr>
          <p:cNvPr id="391183" name="Text Box 15"/>
          <p:cNvSpPr txBox="1">
            <a:spLocks noChangeArrowheads="1"/>
          </p:cNvSpPr>
          <p:nvPr/>
        </p:nvSpPr>
        <p:spPr bwMode="auto">
          <a:xfrm>
            <a:off x="5132388" y="2301875"/>
            <a:ext cx="10182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anose="020B0604020202020204" pitchFamily="34" charset="0"/>
                <a:cs typeface="Arial" panose="020B0604020202020204" pitchFamily="34" charset="0"/>
              </a:rPr>
              <a:t>accept()</a:t>
            </a:r>
          </a:p>
        </p:txBody>
      </p:sp>
      <p:sp>
        <p:nvSpPr>
          <p:cNvPr id="391184" name="Line 16"/>
          <p:cNvSpPr>
            <a:spLocks noChangeShapeType="1"/>
          </p:cNvSpPr>
          <p:nvPr/>
        </p:nvSpPr>
        <p:spPr bwMode="auto">
          <a:xfrm>
            <a:off x="2862263" y="1924050"/>
            <a:ext cx="355600" cy="2730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391185" name="Text Box 17"/>
          <p:cNvSpPr txBox="1">
            <a:spLocks noChangeArrowheads="1"/>
          </p:cNvSpPr>
          <p:nvPr/>
        </p:nvSpPr>
        <p:spPr bwMode="auto">
          <a:xfrm>
            <a:off x="2354263" y="1589088"/>
            <a:ext cx="85151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anose="020B0604020202020204" pitchFamily="34" charset="0"/>
                <a:cs typeface="Arial" panose="020B0604020202020204" pitchFamily="34" charset="0"/>
              </a:rPr>
              <a:t>socket</a:t>
            </a:r>
          </a:p>
        </p:txBody>
      </p:sp>
      <p:graphicFrame>
        <p:nvGraphicFramePr>
          <p:cNvPr id="391186" name="Object 18"/>
          <p:cNvGraphicFramePr>
            <a:graphicFrameLocks noGrp="1" noChangeAspect="1"/>
          </p:cNvGraphicFramePr>
          <p:nvPr>
            <p:ph sz="half" idx="2"/>
          </p:nvPr>
        </p:nvGraphicFramePr>
        <p:xfrm>
          <a:off x="1463675" y="4343400"/>
          <a:ext cx="876300" cy="730250"/>
        </p:xfrm>
        <a:graphic>
          <a:graphicData uri="http://schemas.openxmlformats.org/presentationml/2006/ole">
            <mc:AlternateContent xmlns:mc="http://schemas.openxmlformats.org/markup-compatibility/2006">
              <mc:Choice xmlns:v="urn:schemas-microsoft-com:vml" Requires="v">
                <p:oleObj name="Clip" r:id="rId2" imgW="1305000" imgH="1085760" progId="MS_ClipArt_Gallery.2">
                  <p:embed/>
                </p:oleObj>
              </mc:Choice>
              <mc:Fallback>
                <p:oleObj name="Clip" r:id="rId2" imgW="1305000" imgH="1085760" progId="MS_ClipArt_Gallery.2">
                  <p:embed/>
                  <p:pic>
                    <p:nvPicPr>
                      <p:cNvPr id="391186" name="Object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3675" y="4343400"/>
                        <a:ext cx="876300" cy="730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1187" name="Text Box 19"/>
          <p:cNvSpPr txBox="1">
            <a:spLocks noChangeArrowheads="1"/>
          </p:cNvSpPr>
          <p:nvPr/>
        </p:nvSpPr>
        <p:spPr bwMode="auto">
          <a:xfrm>
            <a:off x="0" y="4592638"/>
            <a:ext cx="138595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anose="020B0604020202020204" pitchFamily="34" charset="0"/>
                <a:cs typeface="Arial" panose="020B0604020202020204" pitchFamily="34" charset="0"/>
              </a:rPr>
              <a:t>HTTP client</a:t>
            </a:r>
          </a:p>
        </p:txBody>
      </p:sp>
      <p:sp>
        <p:nvSpPr>
          <p:cNvPr id="391188" name="Line 20"/>
          <p:cNvSpPr>
            <a:spLocks noChangeShapeType="1"/>
          </p:cNvSpPr>
          <p:nvPr/>
        </p:nvSpPr>
        <p:spPr bwMode="auto">
          <a:xfrm flipV="1">
            <a:off x="2197100" y="3444875"/>
            <a:ext cx="414338" cy="498475"/>
          </a:xfrm>
          <a:prstGeom prst="line">
            <a:avLst/>
          </a:prstGeom>
          <a:noFill/>
          <a:ln w="19050">
            <a:solidFill>
              <a:srgbClr val="FF0000"/>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391189" name="Rectangle 21"/>
          <p:cNvSpPr>
            <a:spLocks noChangeArrowheads="1"/>
          </p:cNvSpPr>
          <p:nvPr/>
        </p:nvSpPr>
        <p:spPr bwMode="auto">
          <a:xfrm>
            <a:off x="1163638" y="2897188"/>
            <a:ext cx="2611437" cy="5365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latin typeface="Arial" panose="020B0604020202020204" pitchFamily="34" charset="0"/>
                <a:cs typeface="Arial" panose="020B0604020202020204" pitchFamily="34" charset="0"/>
              </a:rPr>
              <a:t>IP: 137.189.91.182, port 80</a:t>
            </a:r>
          </a:p>
          <a:p>
            <a:pPr algn="ctr"/>
            <a:r>
              <a:rPr lang="en-US" altLang="en-US" sz="1400">
                <a:latin typeface="Arial" panose="020B0604020202020204" pitchFamily="34" charset="0"/>
                <a:cs typeface="Arial" panose="020B0604020202020204" pitchFamily="34" charset="0"/>
              </a:rPr>
              <a:t>IP: 137.189.x.y, port 12345</a:t>
            </a:r>
          </a:p>
        </p:txBody>
      </p:sp>
      <p:sp>
        <p:nvSpPr>
          <p:cNvPr id="391190" name="Rectangle 22"/>
          <p:cNvSpPr>
            <a:spLocks noChangeArrowheads="1"/>
          </p:cNvSpPr>
          <p:nvPr/>
        </p:nvSpPr>
        <p:spPr bwMode="auto">
          <a:xfrm>
            <a:off x="890588" y="3930650"/>
            <a:ext cx="2611437" cy="5365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latin typeface="Arial" panose="020B0604020202020204" pitchFamily="34" charset="0"/>
                <a:cs typeface="Arial" panose="020B0604020202020204" pitchFamily="34" charset="0"/>
              </a:rPr>
              <a:t>IP: 137.189.91.182, port 80</a:t>
            </a:r>
          </a:p>
          <a:p>
            <a:pPr algn="ctr"/>
            <a:r>
              <a:rPr lang="en-US" altLang="en-US" sz="1400">
                <a:latin typeface="Arial" panose="020B0604020202020204" pitchFamily="34" charset="0"/>
                <a:cs typeface="Arial" panose="020B0604020202020204" pitchFamily="34" charset="0"/>
              </a:rPr>
              <a:t>IP: 137.189.x.y, port 12345</a:t>
            </a:r>
          </a:p>
        </p:txBody>
      </p:sp>
      <p:graphicFrame>
        <p:nvGraphicFramePr>
          <p:cNvPr id="391191" name="Object 23"/>
          <p:cNvGraphicFramePr>
            <a:graphicFrameLocks noChangeAspect="1"/>
          </p:cNvGraphicFramePr>
          <p:nvPr/>
        </p:nvGraphicFramePr>
        <p:xfrm>
          <a:off x="5489575" y="4354513"/>
          <a:ext cx="876300" cy="730250"/>
        </p:xfrm>
        <a:graphic>
          <a:graphicData uri="http://schemas.openxmlformats.org/presentationml/2006/ole">
            <mc:AlternateContent xmlns:mc="http://schemas.openxmlformats.org/markup-compatibility/2006">
              <mc:Choice xmlns:v="urn:schemas-microsoft-com:vml" Requires="v">
                <p:oleObj name="Clip" r:id="rId4" imgW="1305000" imgH="1085760" progId="MS_ClipArt_Gallery.2">
                  <p:embed/>
                </p:oleObj>
              </mc:Choice>
              <mc:Fallback>
                <p:oleObj name="Clip" r:id="rId4" imgW="1305000" imgH="1085760" progId="MS_ClipArt_Gallery.2">
                  <p:embed/>
                  <p:pic>
                    <p:nvPicPr>
                      <p:cNvPr id="391191" name="Object 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9575" y="4354513"/>
                        <a:ext cx="876300" cy="730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1192" name="Text Box 24"/>
          <p:cNvSpPr txBox="1">
            <a:spLocks noChangeArrowheads="1"/>
          </p:cNvSpPr>
          <p:nvPr/>
        </p:nvSpPr>
        <p:spPr bwMode="auto">
          <a:xfrm>
            <a:off x="4025900" y="4603750"/>
            <a:ext cx="138595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anose="020B0604020202020204" pitchFamily="34" charset="0"/>
                <a:cs typeface="Arial" panose="020B0604020202020204" pitchFamily="34" charset="0"/>
              </a:rPr>
              <a:t>HTTP client</a:t>
            </a:r>
          </a:p>
        </p:txBody>
      </p:sp>
      <p:sp>
        <p:nvSpPr>
          <p:cNvPr id="391193" name="Rectangle 25"/>
          <p:cNvSpPr>
            <a:spLocks noChangeArrowheads="1"/>
          </p:cNvSpPr>
          <p:nvPr/>
        </p:nvSpPr>
        <p:spPr bwMode="auto">
          <a:xfrm>
            <a:off x="4916488" y="3941763"/>
            <a:ext cx="2611437" cy="5365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latin typeface="Arial" panose="020B0604020202020204" pitchFamily="34" charset="0"/>
                <a:cs typeface="Arial" panose="020B0604020202020204" pitchFamily="34" charset="0"/>
              </a:rPr>
              <a:t>IP: 137.189.91.182, port 80</a:t>
            </a:r>
          </a:p>
          <a:p>
            <a:pPr algn="ctr"/>
            <a:r>
              <a:rPr lang="en-US" altLang="en-US" sz="1400">
                <a:latin typeface="Arial" panose="020B0604020202020204" pitchFamily="34" charset="0"/>
                <a:cs typeface="Arial" panose="020B0604020202020204" pitchFamily="34" charset="0"/>
              </a:rPr>
              <a:t>IP: 137.189.u.v, port 16876</a:t>
            </a:r>
          </a:p>
        </p:txBody>
      </p:sp>
      <p:sp>
        <p:nvSpPr>
          <p:cNvPr id="391194" name="Rectangle 26"/>
          <p:cNvSpPr>
            <a:spLocks noChangeArrowheads="1"/>
          </p:cNvSpPr>
          <p:nvPr/>
        </p:nvSpPr>
        <p:spPr bwMode="auto">
          <a:xfrm>
            <a:off x="4511675" y="2884488"/>
            <a:ext cx="2611438" cy="5365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latin typeface="Arial" panose="020B0604020202020204" pitchFamily="34" charset="0"/>
                <a:cs typeface="Arial" panose="020B0604020202020204" pitchFamily="34" charset="0"/>
              </a:rPr>
              <a:t>IP: 137.189.91.182, port 80</a:t>
            </a:r>
          </a:p>
          <a:p>
            <a:pPr algn="ctr"/>
            <a:r>
              <a:rPr lang="en-US" altLang="en-US" sz="1400">
                <a:latin typeface="Arial" panose="020B0604020202020204" pitchFamily="34" charset="0"/>
                <a:cs typeface="Arial" panose="020B0604020202020204" pitchFamily="34" charset="0"/>
              </a:rPr>
              <a:t>IP: 137.189.u.v, port 16876</a:t>
            </a:r>
          </a:p>
        </p:txBody>
      </p:sp>
      <p:sp>
        <p:nvSpPr>
          <p:cNvPr id="391195" name="Line 27"/>
          <p:cNvSpPr>
            <a:spLocks noChangeShapeType="1"/>
          </p:cNvSpPr>
          <p:nvPr/>
        </p:nvSpPr>
        <p:spPr bwMode="auto">
          <a:xfrm flipH="1" flipV="1">
            <a:off x="5756275" y="3408363"/>
            <a:ext cx="263525" cy="558800"/>
          </a:xfrm>
          <a:prstGeom prst="line">
            <a:avLst/>
          </a:prstGeom>
          <a:noFill/>
          <a:ln w="19050">
            <a:solidFill>
              <a:srgbClr val="FF0000"/>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C9399570-805F-4B6D-83F4-39FC9E49A71F}" type="slidenum">
              <a:rPr lang="en-US" altLang="en-US" smtClean="0"/>
              <a:pPr/>
              <a:t>21</a:t>
            </a:fld>
            <a:endParaRPr lang="en-US" altLang="en-US" dirty="0"/>
          </a:p>
        </p:txBody>
      </p:sp>
    </p:spTree>
    <p:extLst>
      <p:ext uri="{BB962C8B-B14F-4D97-AF65-F5344CB8AC3E}">
        <p14:creationId xmlns:p14="http://schemas.microsoft.com/office/powerpoint/2010/main" val="26628854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E2F743D-41A2-194A-AF1B-63C82F7E1F94}"/>
              </a:ext>
            </a:extLst>
          </p:cNvPr>
          <p:cNvSpPr>
            <a:spLocks noGrp="1"/>
          </p:cNvSpPr>
          <p:nvPr>
            <p:ph type="title"/>
          </p:nvPr>
        </p:nvSpPr>
        <p:spPr/>
        <p:txBody>
          <a:bodyPr/>
          <a:lstStyle/>
          <a:p>
            <a:r>
              <a:rPr lang="en-US" altLang="zh-CN" dirty="0"/>
              <a:t>HTTP</a:t>
            </a:r>
            <a:r>
              <a:rPr lang="zh-CN" altLang="en-US" dirty="0"/>
              <a:t> </a:t>
            </a:r>
            <a:r>
              <a:rPr lang="en-US" altLang="zh-CN" dirty="0"/>
              <a:t>and</a:t>
            </a:r>
            <a:r>
              <a:rPr lang="zh-CN" altLang="en-US" dirty="0"/>
              <a:t> </a:t>
            </a:r>
            <a:r>
              <a:rPr lang="en-US" altLang="zh-CN" dirty="0"/>
              <a:t>the</a:t>
            </a:r>
            <a:r>
              <a:rPr lang="zh-CN" altLang="en-US" dirty="0"/>
              <a:t> </a:t>
            </a:r>
            <a:r>
              <a:rPr lang="en-US" altLang="zh-CN" dirty="0"/>
              <a:t>web</a:t>
            </a:r>
            <a:endParaRPr lang="en-US" dirty="0"/>
          </a:p>
        </p:txBody>
      </p:sp>
      <p:sp>
        <p:nvSpPr>
          <p:cNvPr id="7" name="Text Placeholder 6">
            <a:extLst>
              <a:ext uri="{FF2B5EF4-FFF2-40B4-BE49-F238E27FC236}">
                <a16:creationId xmlns:a16="http://schemas.microsoft.com/office/drawing/2014/main" id="{ACD27B45-108D-634B-8CA7-5F2F75121398}"/>
              </a:ext>
            </a:extLst>
          </p:cNvPr>
          <p:cNvSpPr>
            <a:spLocks noGrp="1"/>
          </p:cNvSpPr>
          <p:nvPr>
            <p:ph type="body" idx="1"/>
          </p:nvPr>
        </p:nvSpPr>
        <p:spPr/>
        <p:txBody>
          <a:bodyPr/>
          <a:lstStyle/>
          <a:p>
            <a:endParaRPr lang="en-US"/>
          </a:p>
        </p:txBody>
      </p:sp>
      <p:sp>
        <p:nvSpPr>
          <p:cNvPr id="5" name="Slide Number Placeholder 4">
            <a:extLst>
              <a:ext uri="{FF2B5EF4-FFF2-40B4-BE49-F238E27FC236}">
                <a16:creationId xmlns:a16="http://schemas.microsoft.com/office/drawing/2014/main" id="{B7593F52-E34E-164D-94C8-2DD97157956A}"/>
              </a:ext>
            </a:extLst>
          </p:cNvPr>
          <p:cNvSpPr>
            <a:spLocks noGrp="1"/>
          </p:cNvSpPr>
          <p:nvPr>
            <p:ph type="sldNum" sz="quarter" idx="4294967295"/>
          </p:nvPr>
        </p:nvSpPr>
        <p:spPr>
          <a:xfrm>
            <a:off x="8518525" y="6400800"/>
            <a:ext cx="625475" cy="457200"/>
          </a:xfrm>
        </p:spPr>
        <p:txBody>
          <a:bodyPr/>
          <a:lstStyle/>
          <a:p>
            <a:fld id="{C9399570-805F-4B6D-83F4-39FC9E49A71F}" type="slidenum">
              <a:rPr lang="en-US" altLang="en-US" smtClean="0"/>
              <a:pPr/>
              <a:t>22</a:t>
            </a:fld>
            <a:endParaRPr lang="en-US" altLang="en-US" dirty="0"/>
          </a:p>
        </p:txBody>
      </p:sp>
    </p:spTree>
    <p:extLst>
      <p:ext uri="{BB962C8B-B14F-4D97-AF65-F5344CB8AC3E}">
        <p14:creationId xmlns:p14="http://schemas.microsoft.com/office/powerpoint/2010/main" val="8561175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US" dirty="0"/>
              <a:t>The Web: History</a:t>
            </a:r>
          </a:p>
        </p:txBody>
      </p:sp>
      <p:sp>
        <p:nvSpPr>
          <p:cNvPr id="28676" name="Rectangle 3"/>
          <p:cNvSpPr>
            <a:spLocks noGrp="1" noChangeArrowheads="1"/>
          </p:cNvSpPr>
          <p:nvPr>
            <p:ph idx="1"/>
          </p:nvPr>
        </p:nvSpPr>
        <p:spPr>
          <a:xfrm>
            <a:off x="685800" y="1600200"/>
            <a:ext cx="6629400" cy="4419600"/>
          </a:xfrm>
        </p:spPr>
        <p:txBody>
          <a:bodyPr/>
          <a:lstStyle/>
          <a:p>
            <a:r>
              <a:rPr lang="en-US" dirty="0"/>
              <a:t>World Wide Web (WWW): a distributed database of </a:t>
            </a:r>
            <a:r>
              <a:rPr lang="ja-JP" altLang="en-US" dirty="0"/>
              <a:t>“</a:t>
            </a:r>
            <a:r>
              <a:rPr lang="en-US" dirty="0"/>
              <a:t>pages</a:t>
            </a:r>
            <a:r>
              <a:rPr lang="ja-JP" altLang="en-US" dirty="0"/>
              <a:t>”</a:t>
            </a:r>
            <a:r>
              <a:rPr lang="en-US" dirty="0"/>
              <a:t> linked through Hypertext Transport Protocol (HTTP)</a:t>
            </a:r>
          </a:p>
          <a:p>
            <a:pPr lvl="1"/>
            <a:r>
              <a:rPr lang="en-US" dirty="0"/>
              <a:t>First HTTP implementation – 1990 </a:t>
            </a:r>
          </a:p>
          <a:p>
            <a:pPr lvl="2"/>
            <a:r>
              <a:rPr lang="en-US" dirty="0">
                <a:solidFill>
                  <a:srgbClr val="0000FF"/>
                </a:solidFill>
              </a:rPr>
              <a:t>Tim Berners-Lee</a:t>
            </a:r>
            <a:r>
              <a:rPr lang="en-US" dirty="0"/>
              <a:t> at CERN</a:t>
            </a:r>
          </a:p>
          <a:p>
            <a:pPr lvl="1"/>
            <a:r>
              <a:rPr lang="en-US" dirty="0"/>
              <a:t>HTTP/0.9 – 1991</a:t>
            </a:r>
          </a:p>
          <a:p>
            <a:pPr lvl="2"/>
            <a:r>
              <a:rPr lang="en-US" dirty="0"/>
              <a:t>Simple GET command for the Web</a:t>
            </a:r>
          </a:p>
          <a:p>
            <a:pPr lvl="1"/>
            <a:r>
              <a:rPr lang="en-US" dirty="0"/>
              <a:t>HTTP/1.0 – 1992</a:t>
            </a:r>
          </a:p>
          <a:p>
            <a:pPr lvl="2"/>
            <a:r>
              <a:rPr lang="en-US" dirty="0"/>
              <a:t>Client/server information, simple caching</a:t>
            </a:r>
          </a:p>
        </p:txBody>
      </p:sp>
      <p:sp>
        <p:nvSpPr>
          <p:cNvPr id="2" name="Slide Number Placeholder 1">
            <a:extLst>
              <a:ext uri="{FF2B5EF4-FFF2-40B4-BE49-F238E27FC236}">
                <a16:creationId xmlns:a16="http://schemas.microsoft.com/office/drawing/2014/main" id="{E3F329C4-F96E-7440-B8A9-F1425BBF2083}"/>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23</a:t>
            </a:fld>
            <a:endParaRPr lang="en-US"/>
          </a:p>
        </p:txBody>
      </p:sp>
      <p:pic>
        <p:nvPicPr>
          <p:cNvPr id="4" name="Picture 3">
            <a:extLst>
              <a:ext uri="{FF2B5EF4-FFF2-40B4-BE49-F238E27FC236}">
                <a16:creationId xmlns:a16="http://schemas.microsoft.com/office/drawing/2014/main" id="{0C721053-2ABB-3E4E-AC4A-843EB682E1FE}"/>
              </a:ext>
            </a:extLst>
          </p:cNvPr>
          <p:cNvPicPr>
            <a:picLocks noChangeAspect="1"/>
          </p:cNvPicPr>
          <p:nvPr/>
        </p:nvPicPr>
        <p:blipFill>
          <a:blip r:embed="rId3"/>
          <a:stretch>
            <a:fillRect/>
          </a:stretch>
        </p:blipFill>
        <p:spPr>
          <a:xfrm>
            <a:off x="6934200" y="2286000"/>
            <a:ext cx="2051535" cy="2743200"/>
          </a:xfrm>
          <a:prstGeom prst="rect">
            <a:avLst/>
          </a:prstGeom>
        </p:spPr>
      </p:pic>
    </p:spTree>
    <p:extLst>
      <p:ext uri="{BB962C8B-B14F-4D97-AF65-F5344CB8AC3E}">
        <p14:creationId xmlns:p14="http://schemas.microsoft.com/office/powerpoint/2010/main" val="4094644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US" dirty="0"/>
              <a:t>The Web</a:t>
            </a:r>
            <a:r>
              <a:rPr lang="en-US"/>
              <a:t>: History (cont’d)</a:t>
            </a:r>
            <a:endParaRPr lang="en-US" dirty="0"/>
          </a:p>
        </p:txBody>
      </p:sp>
      <p:sp>
        <p:nvSpPr>
          <p:cNvPr id="28676" name="Rectangle 3"/>
          <p:cNvSpPr>
            <a:spLocks noGrp="1" noChangeArrowheads="1"/>
          </p:cNvSpPr>
          <p:nvPr>
            <p:ph idx="1"/>
          </p:nvPr>
        </p:nvSpPr>
        <p:spPr/>
        <p:txBody>
          <a:bodyPr/>
          <a:lstStyle/>
          <a:p>
            <a:r>
              <a:rPr lang="en-US" dirty="0"/>
              <a:t>World Wide Web (WWW): a distributed database of </a:t>
            </a:r>
            <a:r>
              <a:rPr lang="ja-JP" altLang="en-US" dirty="0"/>
              <a:t>“</a:t>
            </a:r>
            <a:r>
              <a:rPr lang="en-US" dirty="0"/>
              <a:t>pages</a:t>
            </a:r>
            <a:r>
              <a:rPr lang="ja-JP" altLang="en-US" dirty="0"/>
              <a:t>”</a:t>
            </a:r>
            <a:r>
              <a:rPr lang="en-US" dirty="0"/>
              <a:t> linked through Hypertext Transport Protocol (HTTP)</a:t>
            </a:r>
          </a:p>
          <a:p>
            <a:pPr lvl="1"/>
            <a:r>
              <a:rPr lang="en-US" dirty="0"/>
              <a:t>HTTP/1.1 – 1996 </a:t>
            </a:r>
          </a:p>
          <a:p>
            <a:pPr lvl="2"/>
            <a:r>
              <a:rPr lang="en-US" dirty="0"/>
              <a:t>Performance and security optimizations</a:t>
            </a:r>
          </a:p>
          <a:p>
            <a:pPr lvl="1"/>
            <a:r>
              <a:rPr lang="en-US" dirty="0"/>
              <a:t>HTTP/2 – 2015</a:t>
            </a:r>
          </a:p>
          <a:p>
            <a:pPr lvl="2"/>
            <a:r>
              <a:rPr lang="en-US" dirty="0"/>
              <a:t>Latency optimizations via request multiplexing over single TCP connection</a:t>
            </a:r>
          </a:p>
          <a:p>
            <a:pPr lvl="2"/>
            <a:r>
              <a:rPr lang="en-US" dirty="0"/>
              <a:t>Binary protocol instead of text</a:t>
            </a:r>
          </a:p>
          <a:p>
            <a:pPr lvl="2"/>
            <a:r>
              <a:rPr lang="en-US" dirty="0"/>
              <a:t>Server push</a:t>
            </a:r>
          </a:p>
          <a:p>
            <a:pPr lvl="2"/>
            <a:endParaRPr lang="en-US" dirty="0"/>
          </a:p>
        </p:txBody>
      </p:sp>
      <p:sp>
        <p:nvSpPr>
          <p:cNvPr id="2" name="Slide Number Placeholder 1">
            <a:extLst>
              <a:ext uri="{FF2B5EF4-FFF2-40B4-BE49-F238E27FC236}">
                <a16:creationId xmlns:a16="http://schemas.microsoft.com/office/drawing/2014/main" id="{9EC6F58F-A565-F643-B6A4-4E725032C4C5}"/>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24</a:t>
            </a:fld>
            <a:endParaRPr lang="en-US"/>
          </a:p>
        </p:txBody>
      </p:sp>
    </p:spTree>
    <p:extLst>
      <p:ext uri="{BB962C8B-B14F-4D97-AF65-F5344CB8AC3E}">
        <p14:creationId xmlns:p14="http://schemas.microsoft.com/office/powerpoint/2010/main" val="4075136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US" dirty="0"/>
              <a:t>The Web</a:t>
            </a:r>
            <a:r>
              <a:rPr lang="en-US"/>
              <a:t>: History (cont’d)</a:t>
            </a:r>
            <a:endParaRPr lang="en-US" dirty="0"/>
          </a:p>
        </p:txBody>
      </p:sp>
      <p:sp>
        <p:nvSpPr>
          <p:cNvPr id="28676" name="Rectangle 3"/>
          <p:cNvSpPr>
            <a:spLocks noGrp="1" noChangeArrowheads="1"/>
          </p:cNvSpPr>
          <p:nvPr>
            <p:ph idx="1"/>
          </p:nvPr>
        </p:nvSpPr>
        <p:spPr/>
        <p:txBody>
          <a:bodyPr/>
          <a:lstStyle/>
          <a:p>
            <a:r>
              <a:rPr lang="en-US" dirty="0"/>
              <a:t>World Wide Web (WWW): a distributed database of </a:t>
            </a:r>
            <a:r>
              <a:rPr lang="ja-JP" altLang="en-US" dirty="0"/>
              <a:t>“</a:t>
            </a:r>
            <a:r>
              <a:rPr lang="en-US" dirty="0"/>
              <a:t>pages</a:t>
            </a:r>
            <a:r>
              <a:rPr lang="ja-JP" altLang="en-US" dirty="0"/>
              <a:t>”</a:t>
            </a:r>
            <a:r>
              <a:rPr lang="en-US" dirty="0"/>
              <a:t> linked through Hypertext Transport Protocol (HTTP)</a:t>
            </a:r>
          </a:p>
          <a:p>
            <a:pPr lvl="1"/>
            <a:r>
              <a:rPr lang="en-US" dirty="0"/>
              <a:t>HTTP/3 – TBA</a:t>
            </a:r>
          </a:p>
          <a:p>
            <a:pPr lvl="2"/>
            <a:r>
              <a:rPr lang="en-US" dirty="0"/>
              <a:t>Built on top of QUIC, which is a user-space congestion control protocol on UDP</a:t>
            </a:r>
          </a:p>
          <a:p>
            <a:pPr lvl="2"/>
            <a:r>
              <a:rPr lang="en-US" dirty="0"/>
              <a:t>Solves head-of-line (HOL) blocking problem in multiplexing over single TCP connection</a:t>
            </a:r>
          </a:p>
        </p:txBody>
      </p:sp>
      <p:sp>
        <p:nvSpPr>
          <p:cNvPr id="2" name="Slide Number Placeholder 1">
            <a:extLst>
              <a:ext uri="{FF2B5EF4-FFF2-40B4-BE49-F238E27FC236}">
                <a16:creationId xmlns:a16="http://schemas.microsoft.com/office/drawing/2014/main" id="{DE2C437F-0E68-DB45-A149-7CF5B26A35D7}"/>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25</a:t>
            </a:fld>
            <a:endParaRPr lang="en-US"/>
          </a:p>
        </p:txBody>
      </p:sp>
    </p:spTree>
    <p:extLst>
      <p:ext uri="{BB962C8B-B14F-4D97-AF65-F5344CB8AC3E}">
        <p14:creationId xmlns:p14="http://schemas.microsoft.com/office/powerpoint/2010/main" val="22279679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86D5C-E3DF-B44A-8298-9521E09376A6}"/>
              </a:ext>
            </a:extLst>
          </p:cNvPr>
          <p:cNvSpPr>
            <a:spLocks noGrp="1"/>
          </p:cNvSpPr>
          <p:nvPr>
            <p:ph type="title"/>
          </p:nvPr>
        </p:nvSpPr>
        <p:spPr/>
        <p:txBody>
          <a:bodyPr/>
          <a:lstStyle/>
          <a:p>
            <a:r>
              <a:rPr lang="en-US" dirty="0"/>
              <a:t>What does it consist of?</a:t>
            </a:r>
          </a:p>
        </p:txBody>
      </p:sp>
      <p:sp>
        <p:nvSpPr>
          <p:cNvPr id="3" name="Content Placeholder 2">
            <a:extLst>
              <a:ext uri="{FF2B5EF4-FFF2-40B4-BE49-F238E27FC236}">
                <a16:creationId xmlns:a16="http://schemas.microsoft.com/office/drawing/2014/main" id="{21EF2C60-DE15-7746-95FD-B01731998A18}"/>
              </a:ext>
            </a:extLst>
          </p:cNvPr>
          <p:cNvSpPr>
            <a:spLocks noGrp="1"/>
          </p:cNvSpPr>
          <p:nvPr>
            <p:ph idx="1"/>
          </p:nvPr>
        </p:nvSpPr>
        <p:spPr/>
        <p:txBody>
          <a:bodyPr/>
          <a:lstStyle/>
          <a:p>
            <a:r>
              <a:rPr lang="en-US" dirty="0"/>
              <a:t>Who uses it?</a:t>
            </a:r>
          </a:p>
          <a:p>
            <a:r>
              <a:rPr lang="en-US" dirty="0"/>
              <a:t>Who provides the content?</a:t>
            </a:r>
          </a:p>
          <a:p>
            <a:r>
              <a:rPr lang="en-US" dirty="0"/>
              <a:t>How do they communicate?</a:t>
            </a:r>
          </a:p>
          <a:p>
            <a:endParaRPr lang="en-US" dirty="0"/>
          </a:p>
          <a:p>
            <a:r>
              <a:rPr lang="en-US" dirty="0"/>
              <a:t>How do we find the content?</a:t>
            </a:r>
          </a:p>
          <a:p>
            <a:r>
              <a:rPr lang="en-US" dirty="0"/>
              <a:t>How is the content organized?</a:t>
            </a:r>
          </a:p>
          <a:p>
            <a:r>
              <a:rPr lang="en-US" dirty="0"/>
              <a:t>How is it displayed?</a:t>
            </a:r>
          </a:p>
          <a:p>
            <a:endParaRPr lang="en-US" dirty="0"/>
          </a:p>
        </p:txBody>
      </p:sp>
      <p:sp>
        <p:nvSpPr>
          <p:cNvPr id="6" name="Slide Number Placeholder 5">
            <a:extLst>
              <a:ext uri="{FF2B5EF4-FFF2-40B4-BE49-F238E27FC236}">
                <a16:creationId xmlns:a16="http://schemas.microsoft.com/office/drawing/2014/main" id="{E2402F3D-1CDB-074D-A069-35C79B7A3A4B}"/>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26</a:t>
            </a:fld>
            <a:endParaRPr lang="en-US"/>
          </a:p>
        </p:txBody>
      </p:sp>
    </p:spTree>
    <p:extLst>
      <p:ext uri="{BB962C8B-B14F-4D97-AF65-F5344CB8AC3E}">
        <p14:creationId xmlns:p14="http://schemas.microsoft.com/office/powerpoint/2010/main" val="6864832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r>
              <a:rPr lang="en-US" dirty="0"/>
              <a:t>Web components</a:t>
            </a:r>
          </a:p>
        </p:txBody>
      </p:sp>
      <p:sp>
        <p:nvSpPr>
          <p:cNvPr id="1064963" name="Rectangle 3"/>
          <p:cNvSpPr>
            <a:spLocks noGrp="1" noChangeArrowheads="1"/>
          </p:cNvSpPr>
          <p:nvPr>
            <p:ph idx="1"/>
          </p:nvPr>
        </p:nvSpPr>
        <p:spPr/>
        <p:txBody>
          <a:bodyPr/>
          <a:lstStyle/>
          <a:p>
            <a:r>
              <a:rPr lang="en-US" dirty="0"/>
              <a:t>Infrastructure:</a:t>
            </a:r>
          </a:p>
          <a:p>
            <a:pPr lvl="1"/>
            <a:r>
              <a:rPr lang="en-US" dirty="0"/>
              <a:t>Clients</a:t>
            </a:r>
          </a:p>
          <a:p>
            <a:pPr lvl="1"/>
            <a:r>
              <a:rPr lang="en-US" dirty="0"/>
              <a:t>Servers (DNS, CDN, Datacenters)</a:t>
            </a:r>
          </a:p>
          <a:p>
            <a:pPr lvl="1"/>
            <a:endParaRPr lang="en-US" dirty="0"/>
          </a:p>
          <a:p>
            <a:r>
              <a:rPr lang="en-US" dirty="0"/>
              <a:t>Content:</a:t>
            </a:r>
          </a:p>
          <a:p>
            <a:pPr lvl="1"/>
            <a:r>
              <a:rPr lang="en-US" dirty="0"/>
              <a:t>URL: naming content</a:t>
            </a:r>
          </a:p>
          <a:p>
            <a:pPr lvl="1"/>
            <a:r>
              <a:rPr lang="en-US" dirty="0"/>
              <a:t>HTML: formatting content</a:t>
            </a:r>
          </a:p>
          <a:p>
            <a:pPr lvl="1"/>
            <a:endParaRPr lang="en-US" dirty="0"/>
          </a:p>
          <a:p>
            <a:r>
              <a:rPr lang="en-US" dirty="0"/>
              <a:t>Protocol for exchanging information: </a:t>
            </a:r>
            <a:r>
              <a:rPr lang="en-US" dirty="0">
                <a:solidFill>
                  <a:srgbClr val="0000FF"/>
                </a:solidFill>
              </a:rPr>
              <a:t>HTTP</a:t>
            </a:r>
          </a:p>
        </p:txBody>
      </p:sp>
      <p:sp>
        <p:nvSpPr>
          <p:cNvPr id="4" name="Slide Number Placeholder 3">
            <a:extLst>
              <a:ext uri="{FF2B5EF4-FFF2-40B4-BE49-F238E27FC236}">
                <a16:creationId xmlns:a16="http://schemas.microsoft.com/office/drawing/2014/main" id="{5775B30C-1EC4-0145-B7E8-789F52D88544}"/>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27</a:t>
            </a:fld>
            <a:endParaRPr lang="en-US"/>
          </a:p>
        </p:txBody>
      </p:sp>
    </p:spTree>
    <p:extLst>
      <p:ext uri="{BB962C8B-B14F-4D97-AF65-F5344CB8AC3E}">
        <p14:creationId xmlns:p14="http://schemas.microsoft.com/office/powerpoint/2010/main" val="1438088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49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496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6496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496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6496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6496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6496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6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9924E-C6B4-5048-8634-D39FF32A05E1}"/>
              </a:ext>
            </a:extLst>
          </p:cNvPr>
          <p:cNvSpPr>
            <a:spLocks noGrp="1"/>
          </p:cNvSpPr>
          <p:nvPr>
            <p:ph type="title"/>
          </p:nvPr>
        </p:nvSpPr>
        <p:spPr/>
        <p:txBody>
          <a:bodyPr/>
          <a:lstStyle/>
          <a:p>
            <a:r>
              <a:rPr lang="en-US" dirty="0"/>
              <a:t>Why is there nothing about the network?</a:t>
            </a:r>
          </a:p>
        </p:txBody>
      </p:sp>
      <p:sp>
        <p:nvSpPr>
          <p:cNvPr id="3" name="Slide Number Placeholder 2">
            <a:extLst>
              <a:ext uri="{FF2B5EF4-FFF2-40B4-BE49-F238E27FC236}">
                <a16:creationId xmlns:a16="http://schemas.microsoft.com/office/drawing/2014/main" id="{801588A7-5D3F-6744-9600-FCCF6A91B2AD}"/>
              </a:ext>
            </a:extLst>
          </p:cNvPr>
          <p:cNvSpPr>
            <a:spLocks noGrp="1"/>
          </p:cNvSpPr>
          <p:nvPr>
            <p:ph type="sldNum" sz="quarter" idx="4294967295"/>
          </p:nvPr>
        </p:nvSpPr>
        <p:spPr>
          <a:xfrm>
            <a:off x="8534400" y="6248400"/>
            <a:ext cx="609600" cy="457200"/>
          </a:xfrm>
          <a:prstGeom prst="rect">
            <a:avLst/>
          </a:prstGeom>
        </p:spPr>
        <p:txBody>
          <a:bodyPr/>
          <a:lstStyle/>
          <a:p>
            <a:fld id="{9507A418-0CEB-9E4A-BA45-3B7D3D133EB9}" type="slidenum">
              <a:rPr lang="en-US" smtClean="0"/>
              <a:pPr/>
              <a:t>28</a:t>
            </a:fld>
            <a:endParaRPr lang="en-US"/>
          </a:p>
        </p:txBody>
      </p:sp>
      <p:grpSp>
        <p:nvGrpSpPr>
          <p:cNvPr id="45" name="Group 44">
            <a:extLst>
              <a:ext uri="{FF2B5EF4-FFF2-40B4-BE49-F238E27FC236}">
                <a16:creationId xmlns:a16="http://schemas.microsoft.com/office/drawing/2014/main" id="{6BCD461C-E90C-8942-8A8D-00E5F0D28493}"/>
              </a:ext>
            </a:extLst>
          </p:cNvPr>
          <p:cNvGrpSpPr/>
          <p:nvPr/>
        </p:nvGrpSpPr>
        <p:grpSpPr>
          <a:xfrm>
            <a:off x="1066800" y="2438400"/>
            <a:ext cx="7113588" cy="2577900"/>
            <a:chOff x="1066800" y="2438400"/>
            <a:chExt cx="7113588" cy="2577900"/>
          </a:xfrm>
        </p:grpSpPr>
        <p:sp>
          <p:nvSpPr>
            <p:cNvPr id="7" name="Rectangle 4">
              <a:extLst>
                <a:ext uri="{FF2B5EF4-FFF2-40B4-BE49-F238E27FC236}">
                  <a16:creationId xmlns:a16="http://schemas.microsoft.com/office/drawing/2014/main" id="{6084CC52-5591-D849-8400-98C5A049ED17}"/>
                </a:ext>
              </a:extLst>
            </p:cNvPr>
            <p:cNvSpPr>
              <a:spLocks noChangeArrowheads="1"/>
            </p:cNvSpPr>
            <p:nvPr/>
          </p:nvSpPr>
          <p:spPr bwMode="auto">
            <a:xfrm>
              <a:off x="1066800" y="2819400"/>
              <a:ext cx="1703388" cy="381000"/>
            </a:xfrm>
            <a:prstGeom prst="rect">
              <a:avLst/>
            </a:prstGeom>
            <a:solidFill>
              <a:schemeClr val="accent4">
                <a:lumMod val="20000"/>
                <a:lumOff val="80000"/>
              </a:schemeClr>
            </a:solidFill>
            <a:ln w="25400">
              <a:solidFill>
                <a:schemeClr val="tx1"/>
              </a:solidFill>
              <a:miter lim="800000"/>
              <a:headEnd/>
              <a:tailEnd/>
            </a:ln>
          </p:spPr>
          <p:txBody>
            <a:bodyPr wrap="none" lIns="91425" tIns="45713" rIns="91425" bIns="45713" anchor="ctr"/>
            <a:lstStyle/>
            <a:p>
              <a:endParaRPr lang="en-US">
                <a:solidFill>
                  <a:schemeClr val="bg1"/>
                </a:solidFill>
                <a:ea typeface="Arial" charset="0"/>
                <a:cs typeface="Arial" charset="0"/>
              </a:endParaRPr>
            </a:p>
          </p:txBody>
        </p:sp>
        <p:sp>
          <p:nvSpPr>
            <p:cNvPr id="8" name="Text Box 5">
              <a:extLst>
                <a:ext uri="{FF2B5EF4-FFF2-40B4-BE49-F238E27FC236}">
                  <a16:creationId xmlns:a16="http://schemas.microsoft.com/office/drawing/2014/main" id="{A5AB6CDF-AF84-2D45-8858-4A22E484A588}"/>
                </a:ext>
              </a:extLst>
            </p:cNvPr>
            <p:cNvSpPr txBox="1">
              <a:spLocks noChangeArrowheads="1"/>
            </p:cNvSpPr>
            <p:nvPr/>
          </p:nvSpPr>
          <p:spPr bwMode="auto">
            <a:xfrm>
              <a:off x="1233488" y="2803525"/>
              <a:ext cx="1367955"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dirty="0">
                  <a:solidFill>
                    <a:schemeClr val="bg1"/>
                  </a:solidFill>
                  <a:latin typeface="Arial" charset="0"/>
                  <a:ea typeface="Arial" charset="0"/>
                  <a:cs typeface="Arial" charset="0"/>
                </a:rPr>
                <a:t>Transport</a:t>
              </a:r>
            </a:p>
          </p:txBody>
        </p:sp>
        <p:sp>
          <p:nvSpPr>
            <p:cNvPr id="9" name="Rectangle 6">
              <a:extLst>
                <a:ext uri="{FF2B5EF4-FFF2-40B4-BE49-F238E27FC236}">
                  <a16:creationId xmlns:a16="http://schemas.microsoft.com/office/drawing/2014/main" id="{4D8F8F19-2BE4-B145-B8BA-D405A989A345}"/>
                </a:ext>
              </a:extLst>
            </p:cNvPr>
            <p:cNvSpPr>
              <a:spLocks noChangeArrowheads="1"/>
            </p:cNvSpPr>
            <p:nvPr/>
          </p:nvSpPr>
          <p:spPr bwMode="auto">
            <a:xfrm>
              <a:off x="1066800" y="3200400"/>
              <a:ext cx="1703388"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10" name="Text Box 7">
              <a:extLst>
                <a:ext uri="{FF2B5EF4-FFF2-40B4-BE49-F238E27FC236}">
                  <a16:creationId xmlns:a16="http://schemas.microsoft.com/office/drawing/2014/main" id="{CB7A033C-C3C6-014A-B516-478EF9A64AAC}"/>
                </a:ext>
              </a:extLst>
            </p:cNvPr>
            <p:cNvSpPr txBox="1">
              <a:spLocks noChangeArrowheads="1"/>
            </p:cNvSpPr>
            <p:nvPr/>
          </p:nvSpPr>
          <p:spPr bwMode="auto">
            <a:xfrm>
              <a:off x="1325563" y="3184525"/>
              <a:ext cx="1196113"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Network</a:t>
              </a:r>
            </a:p>
          </p:txBody>
        </p:sp>
        <p:sp>
          <p:nvSpPr>
            <p:cNvPr id="11" name="Rectangle 8">
              <a:extLst>
                <a:ext uri="{FF2B5EF4-FFF2-40B4-BE49-F238E27FC236}">
                  <a16:creationId xmlns:a16="http://schemas.microsoft.com/office/drawing/2014/main" id="{71C678CA-27CA-0045-8C8D-A2E0911E10D1}"/>
                </a:ext>
              </a:extLst>
            </p:cNvPr>
            <p:cNvSpPr>
              <a:spLocks noChangeArrowheads="1"/>
            </p:cNvSpPr>
            <p:nvPr/>
          </p:nvSpPr>
          <p:spPr bwMode="auto">
            <a:xfrm>
              <a:off x="1066800" y="3581400"/>
              <a:ext cx="1703388"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12" name="Text Box 9">
              <a:extLst>
                <a:ext uri="{FF2B5EF4-FFF2-40B4-BE49-F238E27FC236}">
                  <a16:creationId xmlns:a16="http://schemas.microsoft.com/office/drawing/2014/main" id="{1DC274E1-A87C-084C-88E4-468990A3F286}"/>
                </a:ext>
              </a:extLst>
            </p:cNvPr>
            <p:cNvSpPr txBox="1">
              <a:spLocks noChangeArrowheads="1"/>
            </p:cNvSpPr>
            <p:nvPr/>
          </p:nvSpPr>
          <p:spPr bwMode="auto">
            <a:xfrm>
              <a:off x="1331913" y="3565525"/>
              <a:ext cx="1181685"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Datalink</a:t>
              </a:r>
            </a:p>
          </p:txBody>
        </p:sp>
        <p:sp>
          <p:nvSpPr>
            <p:cNvPr id="13" name="Rectangle 10">
              <a:extLst>
                <a:ext uri="{FF2B5EF4-FFF2-40B4-BE49-F238E27FC236}">
                  <a16:creationId xmlns:a16="http://schemas.microsoft.com/office/drawing/2014/main" id="{A4408228-516B-8349-882A-F9A4F2633B4E}"/>
                </a:ext>
              </a:extLst>
            </p:cNvPr>
            <p:cNvSpPr>
              <a:spLocks noChangeArrowheads="1"/>
            </p:cNvSpPr>
            <p:nvPr/>
          </p:nvSpPr>
          <p:spPr bwMode="auto">
            <a:xfrm>
              <a:off x="1066800" y="3962400"/>
              <a:ext cx="1703388"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14" name="Text Box 11">
              <a:extLst>
                <a:ext uri="{FF2B5EF4-FFF2-40B4-BE49-F238E27FC236}">
                  <a16:creationId xmlns:a16="http://schemas.microsoft.com/office/drawing/2014/main" id="{07F41EC8-DF6A-D84A-A336-A994DBF2F3B3}"/>
                </a:ext>
              </a:extLst>
            </p:cNvPr>
            <p:cNvSpPr txBox="1">
              <a:spLocks noChangeArrowheads="1"/>
            </p:cNvSpPr>
            <p:nvPr/>
          </p:nvSpPr>
          <p:spPr bwMode="auto">
            <a:xfrm>
              <a:off x="1311275" y="3946525"/>
              <a:ext cx="1224967"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Physical</a:t>
              </a:r>
            </a:p>
          </p:txBody>
        </p:sp>
        <p:sp>
          <p:nvSpPr>
            <p:cNvPr id="15" name="Rectangle 12">
              <a:extLst>
                <a:ext uri="{FF2B5EF4-FFF2-40B4-BE49-F238E27FC236}">
                  <a16:creationId xmlns:a16="http://schemas.microsoft.com/office/drawing/2014/main" id="{A41B833D-2166-474A-864D-95F38BD9CAA6}"/>
                </a:ext>
              </a:extLst>
            </p:cNvPr>
            <p:cNvSpPr>
              <a:spLocks noChangeArrowheads="1"/>
            </p:cNvSpPr>
            <p:nvPr/>
          </p:nvSpPr>
          <p:spPr bwMode="auto">
            <a:xfrm>
              <a:off x="6477000" y="2819400"/>
              <a:ext cx="1703388" cy="381000"/>
            </a:xfrm>
            <a:prstGeom prst="rect">
              <a:avLst/>
            </a:prstGeom>
            <a:solidFill>
              <a:schemeClr val="accent4">
                <a:lumMod val="20000"/>
                <a:lumOff val="80000"/>
              </a:schemeClr>
            </a:solidFill>
            <a:ln w="25400">
              <a:solidFill>
                <a:schemeClr val="tx1"/>
              </a:solidFill>
              <a:miter lim="800000"/>
              <a:headEnd/>
              <a:tailEnd/>
            </a:ln>
          </p:spPr>
          <p:txBody>
            <a:bodyPr wrap="none" lIns="91425" tIns="45713" rIns="91425" bIns="45713" anchor="ctr"/>
            <a:lstStyle/>
            <a:p>
              <a:endParaRPr lang="en-US">
                <a:solidFill>
                  <a:schemeClr val="bg1"/>
                </a:solidFill>
                <a:ea typeface="Arial" charset="0"/>
                <a:cs typeface="Arial" charset="0"/>
              </a:endParaRPr>
            </a:p>
          </p:txBody>
        </p:sp>
        <p:sp>
          <p:nvSpPr>
            <p:cNvPr id="16" name="Text Box 13">
              <a:extLst>
                <a:ext uri="{FF2B5EF4-FFF2-40B4-BE49-F238E27FC236}">
                  <a16:creationId xmlns:a16="http://schemas.microsoft.com/office/drawing/2014/main" id="{21AC3F20-29F1-8B40-B287-1688324D7FD7}"/>
                </a:ext>
              </a:extLst>
            </p:cNvPr>
            <p:cNvSpPr txBox="1">
              <a:spLocks noChangeArrowheads="1"/>
            </p:cNvSpPr>
            <p:nvPr/>
          </p:nvSpPr>
          <p:spPr bwMode="auto">
            <a:xfrm>
              <a:off x="6643688" y="2803525"/>
              <a:ext cx="1367955"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1"/>
                  </a:solidFill>
                  <a:latin typeface="Arial" charset="0"/>
                  <a:ea typeface="Arial" charset="0"/>
                  <a:cs typeface="Arial" charset="0"/>
                </a:rPr>
                <a:t>Transport</a:t>
              </a:r>
            </a:p>
          </p:txBody>
        </p:sp>
        <p:sp>
          <p:nvSpPr>
            <p:cNvPr id="17" name="Rectangle 14">
              <a:extLst>
                <a:ext uri="{FF2B5EF4-FFF2-40B4-BE49-F238E27FC236}">
                  <a16:creationId xmlns:a16="http://schemas.microsoft.com/office/drawing/2014/main" id="{E32E59E7-03FB-E04B-98ED-3DBFE0A78DC6}"/>
                </a:ext>
              </a:extLst>
            </p:cNvPr>
            <p:cNvSpPr>
              <a:spLocks noChangeArrowheads="1"/>
            </p:cNvSpPr>
            <p:nvPr/>
          </p:nvSpPr>
          <p:spPr bwMode="auto">
            <a:xfrm>
              <a:off x="6477000" y="3200400"/>
              <a:ext cx="1703388"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18" name="Text Box 15">
              <a:extLst>
                <a:ext uri="{FF2B5EF4-FFF2-40B4-BE49-F238E27FC236}">
                  <a16:creationId xmlns:a16="http://schemas.microsoft.com/office/drawing/2014/main" id="{2867E3DC-300F-074C-A091-A16574ABA022}"/>
                </a:ext>
              </a:extLst>
            </p:cNvPr>
            <p:cNvSpPr txBox="1">
              <a:spLocks noChangeArrowheads="1"/>
            </p:cNvSpPr>
            <p:nvPr/>
          </p:nvSpPr>
          <p:spPr bwMode="auto">
            <a:xfrm>
              <a:off x="6735763" y="3184525"/>
              <a:ext cx="1196113"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Network</a:t>
              </a:r>
            </a:p>
          </p:txBody>
        </p:sp>
        <p:sp>
          <p:nvSpPr>
            <p:cNvPr id="19" name="Rectangle 16">
              <a:extLst>
                <a:ext uri="{FF2B5EF4-FFF2-40B4-BE49-F238E27FC236}">
                  <a16:creationId xmlns:a16="http://schemas.microsoft.com/office/drawing/2014/main" id="{DB212FEE-70CC-0E4F-92CD-4FBFC97987A0}"/>
                </a:ext>
              </a:extLst>
            </p:cNvPr>
            <p:cNvSpPr>
              <a:spLocks noChangeArrowheads="1"/>
            </p:cNvSpPr>
            <p:nvPr/>
          </p:nvSpPr>
          <p:spPr bwMode="auto">
            <a:xfrm>
              <a:off x="6477000" y="3581400"/>
              <a:ext cx="1703388"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20" name="Text Box 17">
              <a:extLst>
                <a:ext uri="{FF2B5EF4-FFF2-40B4-BE49-F238E27FC236}">
                  <a16:creationId xmlns:a16="http://schemas.microsoft.com/office/drawing/2014/main" id="{7977350B-5929-A747-BA57-FDB1CBC6C6A3}"/>
                </a:ext>
              </a:extLst>
            </p:cNvPr>
            <p:cNvSpPr txBox="1">
              <a:spLocks noChangeArrowheads="1"/>
            </p:cNvSpPr>
            <p:nvPr/>
          </p:nvSpPr>
          <p:spPr bwMode="auto">
            <a:xfrm>
              <a:off x="6742113" y="3565525"/>
              <a:ext cx="1181685"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Datalink</a:t>
              </a:r>
            </a:p>
          </p:txBody>
        </p:sp>
        <p:sp>
          <p:nvSpPr>
            <p:cNvPr id="21" name="Rectangle 18">
              <a:extLst>
                <a:ext uri="{FF2B5EF4-FFF2-40B4-BE49-F238E27FC236}">
                  <a16:creationId xmlns:a16="http://schemas.microsoft.com/office/drawing/2014/main" id="{58DF4B30-C2D0-094E-B5E4-8EBB812D5CEE}"/>
                </a:ext>
              </a:extLst>
            </p:cNvPr>
            <p:cNvSpPr>
              <a:spLocks noChangeArrowheads="1"/>
            </p:cNvSpPr>
            <p:nvPr/>
          </p:nvSpPr>
          <p:spPr bwMode="auto">
            <a:xfrm>
              <a:off x="6477000" y="3962400"/>
              <a:ext cx="1703388"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22" name="Text Box 19">
              <a:extLst>
                <a:ext uri="{FF2B5EF4-FFF2-40B4-BE49-F238E27FC236}">
                  <a16:creationId xmlns:a16="http://schemas.microsoft.com/office/drawing/2014/main" id="{DFDD6229-6193-404E-AA71-540C66150530}"/>
                </a:ext>
              </a:extLst>
            </p:cNvPr>
            <p:cNvSpPr txBox="1">
              <a:spLocks noChangeArrowheads="1"/>
            </p:cNvSpPr>
            <p:nvPr/>
          </p:nvSpPr>
          <p:spPr bwMode="auto">
            <a:xfrm>
              <a:off x="6721475" y="3946525"/>
              <a:ext cx="1224967"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Physical</a:t>
              </a:r>
            </a:p>
          </p:txBody>
        </p:sp>
        <p:sp>
          <p:nvSpPr>
            <p:cNvPr id="23" name="Rectangle 20">
              <a:extLst>
                <a:ext uri="{FF2B5EF4-FFF2-40B4-BE49-F238E27FC236}">
                  <a16:creationId xmlns:a16="http://schemas.microsoft.com/office/drawing/2014/main" id="{1C7464A8-3EF4-F741-A9B8-8CF6ED31623F}"/>
                </a:ext>
              </a:extLst>
            </p:cNvPr>
            <p:cNvSpPr>
              <a:spLocks noChangeArrowheads="1"/>
            </p:cNvSpPr>
            <p:nvPr/>
          </p:nvSpPr>
          <p:spPr bwMode="auto">
            <a:xfrm>
              <a:off x="3706813" y="3200400"/>
              <a:ext cx="1703387"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24" name="Text Box 21">
              <a:extLst>
                <a:ext uri="{FF2B5EF4-FFF2-40B4-BE49-F238E27FC236}">
                  <a16:creationId xmlns:a16="http://schemas.microsoft.com/office/drawing/2014/main" id="{114E4131-8D50-0745-8E63-8D1F34845061}"/>
                </a:ext>
              </a:extLst>
            </p:cNvPr>
            <p:cNvSpPr txBox="1">
              <a:spLocks noChangeArrowheads="1"/>
            </p:cNvSpPr>
            <p:nvPr/>
          </p:nvSpPr>
          <p:spPr bwMode="auto">
            <a:xfrm>
              <a:off x="3965575" y="3184525"/>
              <a:ext cx="1196113"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Network</a:t>
              </a:r>
            </a:p>
          </p:txBody>
        </p:sp>
        <p:sp>
          <p:nvSpPr>
            <p:cNvPr id="25" name="Rectangle 22">
              <a:extLst>
                <a:ext uri="{FF2B5EF4-FFF2-40B4-BE49-F238E27FC236}">
                  <a16:creationId xmlns:a16="http://schemas.microsoft.com/office/drawing/2014/main" id="{31991950-C3F9-E644-B115-C910137845A6}"/>
                </a:ext>
              </a:extLst>
            </p:cNvPr>
            <p:cNvSpPr>
              <a:spLocks noChangeArrowheads="1"/>
            </p:cNvSpPr>
            <p:nvPr/>
          </p:nvSpPr>
          <p:spPr bwMode="auto">
            <a:xfrm>
              <a:off x="3706813" y="3581400"/>
              <a:ext cx="1703387"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26" name="Text Box 23">
              <a:extLst>
                <a:ext uri="{FF2B5EF4-FFF2-40B4-BE49-F238E27FC236}">
                  <a16:creationId xmlns:a16="http://schemas.microsoft.com/office/drawing/2014/main" id="{22D76A70-D4FA-474D-AEAC-E621B5D1E100}"/>
                </a:ext>
              </a:extLst>
            </p:cNvPr>
            <p:cNvSpPr txBox="1">
              <a:spLocks noChangeArrowheads="1"/>
            </p:cNvSpPr>
            <p:nvPr/>
          </p:nvSpPr>
          <p:spPr bwMode="auto">
            <a:xfrm>
              <a:off x="3971925" y="3565525"/>
              <a:ext cx="1181685"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Datalink</a:t>
              </a:r>
            </a:p>
          </p:txBody>
        </p:sp>
        <p:sp>
          <p:nvSpPr>
            <p:cNvPr id="27" name="Rectangle 24">
              <a:extLst>
                <a:ext uri="{FF2B5EF4-FFF2-40B4-BE49-F238E27FC236}">
                  <a16:creationId xmlns:a16="http://schemas.microsoft.com/office/drawing/2014/main" id="{29991395-F6DC-7D4F-9AC6-3009C8715489}"/>
                </a:ext>
              </a:extLst>
            </p:cNvPr>
            <p:cNvSpPr>
              <a:spLocks noChangeArrowheads="1"/>
            </p:cNvSpPr>
            <p:nvPr/>
          </p:nvSpPr>
          <p:spPr bwMode="auto">
            <a:xfrm>
              <a:off x="3706813" y="3962400"/>
              <a:ext cx="1703387"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28" name="Text Box 25">
              <a:extLst>
                <a:ext uri="{FF2B5EF4-FFF2-40B4-BE49-F238E27FC236}">
                  <a16:creationId xmlns:a16="http://schemas.microsoft.com/office/drawing/2014/main" id="{3DA7E817-9A03-9042-9516-8A4A2070C5DD}"/>
                </a:ext>
              </a:extLst>
            </p:cNvPr>
            <p:cNvSpPr txBox="1">
              <a:spLocks noChangeArrowheads="1"/>
            </p:cNvSpPr>
            <p:nvPr/>
          </p:nvSpPr>
          <p:spPr bwMode="auto">
            <a:xfrm>
              <a:off x="3951288" y="3946525"/>
              <a:ext cx="1224967"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Physical</a:t>
              </a:r>
            </a:p>
          </p:txBody>
        </p:sp>
        <p:cxnSp>
          <p:nvCxnSpPr>
            <p:cNvPr id="29" name="AutoShape 26">
              <a:extLst>
                <a:ext uri="{FF2B5EF4-FFF2-40B4-BE49-F238E27FC236}">
                  <a16:creationId xmlns:a16="http://schemas.microsoft.com/office/drawing/2014/main" id="{79B8FFC1-4CF2-7347-BAAD-0847F49DBA82}"/>
                </a:ext>
              </a:extLst>
            </p:cNvPr>
            <p:cNvCxnSpPr>
              <a:cxnSpLocks noChangeShapeType="1"/>
              <a:stCxn id="13" idx="3"/>
              <a:endCxn id="27" idx="1"/>
            </p:cNvCxnSpPr>
            <p:nvPr/>
          </p:nvCxnSpPr>
          <p:spPr bwMode="auto">
            <a:xfrm>
              <a:off x="2782888" y="4152900"/>
              <a:ext cx="911225" cy="0"/>
            </a:xfrm>
            <a:prstGeom prst="straightConnector1">
              <a:avLst/>
            </a:prstGeom>
            <a:noFill/>
            <a:ln w="19050">
              <a:solidFill>
                <a:schemeClr val="bg2">
                  <a:lumMod val="90000"/>
                </a:schemeClr>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cxnSp>
          <p:nvCxnSpPr>
            <p:cNvPr id="30" name="AutoShape 27">
              <a:extLst>
                <a:ext uri="{FF2B5EF4-FFF2-40B4-BE49-F238E27FC236}">
                  <a16:creationId xmlns:a16="http://schemas.microsoft.com/office/drawing/2014/main" id="{5553BD2A-EACF-5C42-9F23-23E3F3EAF2FE}"/>
                </a:ext>
              </a:extLst>
            </p:cNvPr>
            <p:cNvCxnSpPr>
              <a:cxnSpLocks noChangeShapeType="1"/>
              <a:stCxn id="11" idx="3"/>
              <a:endCxn id="25" idx="1"/>
            </p:cNvCxnSpPr>
            <p:nvPr/>
          </p:nvCxnSpPr>
          <p:spPr bwMode="auto">
            <a:xfrm>
              <a:off x="2782888" y="3771900"/>
              <a:ext cx="911225" cy="0"/>
            </a:xfrm>
            <a:prstGeom prst="straightConnector1">
              <a:avLst/>
            </a:prstGeom>
            <a:noFill/>
            <a:ln w="19050">
              <a:solidFill>
                <a:schemeClr val="bg2">
                  <a:lumMod val="90000"/>
                </a:schemeClr>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cxnSp>
          <p:nvCxnSpPr>
            <p:cNvPr id="31" name="AutoShape 28">
              <a:extLst>
                <a:ext uri="{FF2B5EF4-FFF2-40B4-BE49-F238E27FC236}">
                  <a16:creationId xmlns:a16="http://schemas.microsoft.com/office/drawing/2014/main" id="{3A75A5D4-C03F-3847-8F76-3F5B678AE744}"/>
                </a:ext>
              </a:extLst>
            </p:cNvPr>
            <p:cNvCxnSpPr>
              <a:cxnSpLocks noChangeShapeType="1"/>
              <a:stCxn id="9" idx="3"/>
              <a:endCxn id="23" idx="1"/>
            </p:cNvCxnSpPr>
            <p:nvPr/>
          </p:nvCxnSpPr>
          <p:spPr bwMode="auto">
            <a:xfrm>
              <a:off x="2782888" y="3390900"/>
              <a:ext cx="911225" cy="0"/>
            </a:xfrm>
            <a:prstGeom prst="straightConnector1">
              <a:avLst/>
            </a:prstGeom>
            <a:noFill/>
            <a:ln w="19050">
              <a:solidFill>
                <a:schemeClr val="bg2">
                  <a:lumMod val="90000"/>
                </a:schemeClr>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cxnSp>
          <p:nvCxnSpPr>
            <p:cNvPr id="32" name="AutoShape 29">
              <a:extLst>
                <a:ext uri="{FF2B5EF4-FFF2-40B4-BE49-F238E27FC236}">
                  <a16:creationId xmlns:a16="http://schemas.microsoft.com/office/drawing/2014/main" id="{396C6EF5-CBE3-7648-847A-35380FA991C6}"/>
                </a:ext>
              </a:extLst>
            </p:cNvPr>
            <p:cNvCxnSpPr>
              <a:cxnSpLocks noChangeShapeType="1"/>
              <a:stCxn id="27" idx="3"/>
              <a:endCxn id="21" idx="1"/>
            </p:cNvCxnSpPr>
            <p:nvPr/>
          </p:nvCxnSpPr>
          <p:spPr bwMode="auto">
            <a:xfrm>
              <a:off x="5422900" y="4152900"/>
              <a:ext cx="1041400" cy="0"/>
            </a:xfrm>
            <a:prstGeom prst="straightConnector1">
              <a:avLst/>
            </a:prstGeom>
            <a:noFill/>
            <a:ln w="19050">
              <a:solidFill>
                <a:schemeClr val="bg2">
                  <a:lumMod val="90000"/>
                </a:schemeClr>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cxnSp>
          <p:nvCxnSpPr>
            <p:cNvPr id="33" name="AutoShape 30">
              <a:extLst>
                <a:ext uri="{FF2B5EF4-FFF2-40B4-BE49-F238E27FC236}">
                  <a16:creationId xmlns:a16="http://schemas.microsoft.com/office/drawing/2014/main" id="{4BAAC610-26DA-2941-B090-02609F7B5F0A}"/>
                </a:ext>
              </a:extLst>
            </p:cNvPr>
            <p:cNvCxnSpPr>
              <a:cxnSpLocks noChangeShapeType="1"/>
              <a:stCxn id="25" idx="3"/>
              <a:endCxn id="19" idx="1"/>
            </p:cNvCxnSpPr>
            <p:nvPr/>
          </p:nvCxnSpPr>
          <p:spPr bwMode="auto">
            <a:xfrm>
              <a:off x="5422900" y="3771900"/>
              <a:ext cx="1041400" cy="0"/>
            </a:xfrm>
            <a:prstGeom prst="straightConnector1">
              <a:avLst/>
            </a:prstGeom>
            <a:noFill/>
            <a:ln w="19050">
              <a:solidFill>
                <a:schemeClr val="bg2">
                  <a:lumMod val="90000"/>
                </a:schemeClr>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cxnSp>
          <p:nvCxnSpPr>
            <p:cNvPr id="34" name="AutoShape 31">
              <a:extLst>
                <a:ext uri="{FF2B5EF4-FFF2-40B4-BE49-F238E27FC236}">
                  <a16:creationId xmlns:a16="http://schemas.microsoft.com/office/drawing/2014/main" id="{B0689C38-A64C-9647-8D50-1AD8E0B55E4F}"/>
                </a:ext>
              </a:extLst>
            </p:cNvPr>
            <p:cNvCxnSpPr>
              <a:cxnSpLocks noChangeShapeType="1"/>
              <a:stCxn id="23" idx="3"/>
              <a:endCxn id="17" idx="1"/>
            </p:cNvCxnSpPr>
            <p:nvPr/>
          </p:nvCxnSpPr>
          <p:spPr bwMode="auto">
            <a:xfrm>
              <a:off x="5422900" y="3390900"/>
              <a:ext cx="1041400" cy="0"/>
            </a:xfrm>
            <a:prstGeom prst="straightConnector1">
              <a:avLst/>
            </a:prstGeom>
            <a:noFill/>
            <a:ln w="19050">
              <a:solidFill>
                <a:schemeClr val="bg2">
                  <a:lumMod val="90000"/>
                </a:schemeClr>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cxnSp>
          <p:nvCxnSpPr>
            <p:cNvPr id="35" name="AutoShape 32">
              <a:extLst>
                <a:ext uri="{FF2B5EF4-FFF2-40B4-BE49-F238E27FC236}">
                  <a16:creationId xmlns:a16="http://schemas.microsoft.com/office/drawing/2014/main" id="{5F3D525D-87E6-9341-85D2-7533DF8DD440}"/>
                </a:ext>
              </a:extLst>
            </p:cNvPr>
            <p:cNvCxnSpPr>
              <a:cxnSpLocks noChangeShapeType="1"/>
              <a:stCxn id="7" idx="3"/>
              <a:endCxn id="15" idx="1"/>
            </p:cNvCxnSpPr>
            <p:nvPr/>
          </p:nvCxnSpPr>
          <p:spPr bwMode="auto">
            <a:xfrm>
              <a:off x="2782888" y="3009900"/>
              <a:ext cx="3681412"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grpSp>
          <p:nvGrpSpPr>
            <p:cNvPr id="36" name="Group 33">
              <a:extLst>
                <a:ext uri="{FF2B5EF4-FFF2-40B4-BE49-F238E27FC236}">
                  <a16:creationId xmlns:a16="http://schemas.microsoft.com/office/drawing/2014/main" id="{D8219378-BA52-594D-B261-0FEE28295C52}"/>
                </a:ext>
              </a:extLst>
            </p:cNvPr>
            <p:cNvGrpSpPr>
              <a:grpSpLocks/>
            </p:cNvGrpSpPr>
            <p:nvPr/>
          </p:nvGrpSpPr>
          <p:grpSpPr bwMode="auto">
            <a:xfrm>
              <a:off x="1066800" y="2438400"/>
              <a:ext cx="7113588" cy="400050"/>
              <a:chOff x="647" y="2280"/>
              <a:chExt cx="4481" cy="252"/>
            </a:xfrm>
          </p:grpSpPr>
          <p:sp>
            <p:nvSpPr>
              <p:cNvPr id="37" name="Rectangle 34">
                <a:extLst>
                  <a:ext uri="{FF2B5EF4-FFF2-40B4-BE49-F238E27FC236}">
                    <a16:creationId xmlns:a16="http://schemas.microsoft.com/office/drawing/2014/main" id="{BCDDEA64-A714-9244-B774-09E8840398E7}"/>
                  </a:ext>
                </a:extLst>
              </p:cNvPr>
              <p:cNvSpPr>
                <a:spLocks noChangeArrowheads="1"/>
              </p:cNvSpPr>
              <p:nvPr/>
            </p:nvSpPr>
            <p:spPr bwMode="auto">
              <a:xfrm>
                <a:off x="647" y="2280"/>
                <a:ext cx="1073" cy="240"/>
              </a:xfrm>
              <a:prstGeom prst="rect">
                <a:avLst/>
              </a:prstGeom>
              <a:solidFill>
                <a:srgbClr val="0000FF"/>
              </a:solidFill>
              <a:ln w="25400">
                <a:solidFill>
                  <a:schemeClr val="tx1"/>
                </a:solidFill>
                <a:miter lim="800000"/>
                <a:headEnd/>
                <a:tailEnd/>
              </a:ln>
            </p:spPr>
            <p:txBody>
              <a:bodyPr wrap="none" anchor="ctr"/>
              <a:lstStyle/>
              <a:p>
                <a:endParaRPr lang="en-US">
                  <a:solidFill>
                    <a:schemeClr val="bg1"/>
                  </a:solidFill>
                  <a:ea typeface="Arial" charset="0"/>
                  <a:cs typeface="Arial" charset="0"/>
                </a:endParaRPr>
              </a:p>
            </p:txBody>
          </p:sp>
          <p:sp>
            <p:nvSpPr>
              <p:cNvPr id="38" name="Text Box 35">
                <a:extLst>
                  <a:ext uri="{FF2B5EF4-FFF2-40B4-BE49-F238E27FC236}">
                    <a16:creationId xmlns:a16="http://schemas.microsoft.com/office/drawing/2014/main" id="{2AFBFA54-570E-8848-B2B7-BECD7D94E206}"/>
                  </a:ext>
                </a:extLst>
              </p:cNvPr>
              <p:cNvSpPr txBox="1">
                <a:spLocks noChangeArrowheads="1"/>
              </p:cNvSpPr>
              <p:nvPr/>
            </p:nvSpPr>
            <p:spPr bwMode="auto">
              <a:xfrm>
                <a:off x="695" y="2280"/>
                <a:ext cx="996"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30" tIns="45716" rIns="9143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1"/>
                    </a:solidFill>
                    <a:latin typeface="Arial" charset="0"/>
                    <a:ea typeface="Arial" charset="0"/>
                    <a:cs typeface="Arial" charset="0"/>
                  </a:rPr>
                  <a:t>Application</a:t>
                </a:r>
              </a:p>
            </p:txBody>
          </p:sp>
          <p:sp>
            <p:nvSpPr>
              <p:cNvPr id="39" name="Rectangle 36">
                <a:extLst>
                  <a:ext uri="{FF2B5EF4-FFF2-40B4-BE49-F238E27FC236}">
                    <a16:creationId xmlns:a16="http://schemas.microsoft.com/office/drawing/2014/main" id="{0322AACE-624F-524C-AB06-DDE62640D02E}"/>
                  </a:ext>
                </a:extLst>
              </p:cNvPr>
              <p:cNvSpPr>
                <a:spLocks noChangeArrowheads="1"/>
              </p:cNvSpPr>
              <p:nvPr/>
            </p:nvSpPr>
            <p:spPr bwMode="auto">
              <a:xfrm>
                <a:off x="4055" y="2280"/>
                <a:ext cx="1073" cy="240"/>
              </a:xfrm>
              <a:prstGeom prst="rect">
                <a:avLst/>
              </a:prstGeom>
              <a:solidFill>
                <a:srgbClr val="0000FF"/>
              </a:solidFill>
              <a:ln w="25400">
                <a:solidFill>
                  <a:schemeClr val="tx1"/>
                </a:solidFill>
                <a:miter lim="800000"/>
                <a:headEnd/>
                <a:tailEnd/>
              </a:ln>
            </p:spPr>
            <p:txBody>
              <a:bodyPr wrap="none" anchor="ctr"/>
              <a:lstStyle/>
              <a:p>
                <a:endParaRPr lang="en-US">
                  <a:solidFill>
                    <a:schemeClr val="bg1"/>
                  </a:solidFill>
                  <a:ea typeface="Arial" charset="0"/>
                  <a:cs typeface="Arial" charset="0"/>
                </a:endParaRPr>
              </a:p>
            </p:txBody>
          </p:sp>
          <p:sp>
            <p:nvSpPr>
              <p:cNvPr id="40" name="Text Box 37">
                <a:extLst>
                  <a:ext uri="{FF2B5EF4-FFF2-40B4-BE49-F238E27FC236}">
                    <a16:creationId xmlns:a16="http://schemas.microsoft.com/office/drawing/2014/main" id="{2142066D-47ED-EB47-A42E-A18B38484216}"/>
                  </a:ext>
                </a:extLst>
              </p:cNvPr>
              <p:cNvSpPr txBox="1">
                <a:spLocks noChangeArrowheads="1"/>
              </p:cNvSpPr>
              <p:nvPr/>
            </p:nvSpPr>
            <p:spPr bwMode="auto">
              <a:xfrm>
                <a:off x="4076" y="2280"/>
                <a:ext cx="996"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30" tIns="45716" rIns="9143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1"/>
                    </a:solidFill>
                    <a:latin typeface="Arial" charset="0"/>
                    <a:ea typeface="Arial" charset="0"/>
                    <a:cs typeface="Arial" charset="0"/>
                  </a:rPr>
                  <a:t>Application</a:t>
                </a:r>
              </a:p>
            </p:txBody>
          </p:sp>
          <p:cxnSp>
            <p:nvCxnSpPr>
              <p:cNvPr id="41" name="AutoShape 38">
                <a:extLst>
                  <a:ext uri="{FF2B5EF4-FFF2-40B4-BE49-F238E27FC236}">
                    <a16:creationId xmlns:a16="http://schemas.microsoft.com/office/drawing/2014/main" id="{000A2BC3-649B-B742-BDB3-F822A9864C5F}"/>
                  </a:ext>
                </a:extLst>
              </p:cNvPr>
              <p:cNvCxnSpPr>
                <a:cxnSpLocks noChangeShapeType="1"/>
                <a:stCxn id="37" idx="3"/>
                <a:endCxn id="40" idx="1"/>
              </p:cNvCxnSpPr>
              <p:nvPr/>
            </p:nvCxnSpPr>
            <p:spPr bwMode="auto">
              <a:xfrm>
                <a:off x="1720" y="2400"/>
                <a:ext cx="2356" cy="6"/>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grpSp>
        <p:sp>
          <p:nvSpPr>
            <p:cNvPr id="42" name="Text Box 39">
              <a:extLst>
                <a:ext uri="{FF2B5EF4-FFF2-40B4-BE49-F238E27FC236}">
                  <a16:creationId xmlns:a16="http://schemas.microsoft.com/office/drawing/2014/main" id="{797740BE-A653-BD4C-840E-E45FB322DF59}"/>
                </a:ext>
              </a:extLst>
            </p:cNvPr>
            <p:cNvSpPr txBox="1">
              <a:spLocks noChangeArrowheads="1"/>
            </p:cNvSpPr>
            <p:nvPr/>
          </p:nvSpPr>
          <p:spPr bwMode="auto">
            <a:xfrm>
              <a:off x="1226968" y="4495800"/>
              <a:ext cx="1381469" cy="520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329" tIns="44373" rIns="90329" bIns="44373">
              <a:spAutoFit/>
            </a:bodyPr>
            <a:lstStyle>
              <a:lvl1pPr defTabSz="912813" eaLnBrk="0" hangingPunct="0">
                <a:defRPr sz="2000" b="1">
                  <a:solidFill>
                    <a:schemeClr val="tx1"/>
                  </a:solidFill>
                  <a:latin typeface="Courier New" charset="0"/>
                  <a:ea typeface="ＭＳ Ｐゴシック" charset="0"/>
                  <a:cs typeface="ＭＳ Ｐゴシック" charset="0"/>
                </a:defRPr>
              </a:lvl1pPr>
              <a:lvl2pPr marL="742950" indent="-285750" defTabSz="912813" eaLnBrk="0" hangingPunct="0">
                <a:defRPr sz="2000" b="1">
                  <a:solidFill>
                    <a:schemeClr val="tx1"/>
                  </a:solidFill>
                  <a:latin typeface="Courier New" charset="0"/>
                  <a:ea typeface="ＭＳ Ｐゴシック" charset="0"/>
                </a:defRPr>
              </a:lvl2pPr>
              <a:lvl3pPr marL="1143000" indent="-228600" defTabSz="912813" eaLnBrk="0" hangingPunct="0">
                <a:defRPr sz="2000" b="1">
                  <a:solidFill>
                    <a:schemeClr val="tx1"/>
                  </a:solidFill>
                  <a:latin typeface="Courier New" charset="0"/>
                  <a:ea typeface="ＭＳ Ｐゴシック" charset="0"/>
                </a:defRPr>
              </a:lvl3pPr>
              <a:lvl4pPr marL="1600200" indent="-228600" defTabSz="912813" eaLnBrk="0" hangingPunct="0">
                <a:defRPr sz="2000" b="1">
                  <a:solidFill>
                    <a:schemeClr val="tx1"/>
                  </a:solidFill>
                  <a:latin typeface="Courier New" charset="0"/>
                  <a:ea typeface="ＭＳ Ｐゴシック" charset="0"/>
                </a:defRPr>
              </a:lvl4pPr>
              <a:lvl5pPr marL="2057400" indent="-228600" defTabSz="912813" eaLnBrk="0" hangingPunct="0">
                <a:defRPr sz="2000" b="1">
                  <a:solidFill>
                    <a:schemeClr val="tx1"/>
                  </a:solidFill>
                  <a:latin typeface="Courier New" charset="0"/>
                  <a:ea typeface="ＭＳ Ｐゴシック" charset="0"/>
                </a:defRPr>
              </a:lvl5pPr>
              <a:lvl6pPr marL="25146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9pPr>
            </a:lstStyle>
            <a:p>
              <a:pPr algn="ctr"/>
              <a:r>
                <a:rPr lang="en-US" sz="2800" dirty="0">
                  <a:solidFill>
                    <a:srgbClr val="0000FF"/>
                  </a:solidFill>
                  <a:latin typeface="Arial" charset="0"/>
                  <a:ea typeface="Arial" charset="0"/>
                  <a:cs typeface="Arial" charset="0"/>
                </a:rPr>
                <a:t>Clients</a:t>
              </a:r>
            </a:p>
          </p:txBody>
        </p:sp>
        <p:sp>
          <p:nvSpPr>
            <p:cNvPr id="43" name="Text Box 40">
              <a:extLst>
                <a:ext uri="{FF2B5EF4-FFF2-40B4-BE49-F238E27FC236}">
                  <a16:creationId xmlns:a16="http://schemas.microsoft.com/office/drawing/2014/main" id="{AFA87016-E6B1-D54D-8B3D-45DB7FC5A8D6}"/>
                </a:ext>
              </a:extLst>
            </p:cNvPr>
            <p:cNvSpPr txBox="1">
              <a:spLocks noChangeArrowheads="1"/>
            </p:cNvSpPr>
            <p:nvPr/>
          </p:nvSpPr>
          <p:spPr bwMode="auto">
            <a:xfrm>
              <a:off x="6578643" y="4495800"/>
              <a:ext cx="1501694" cy="520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329" tIns="44373" rIns="90329" bIns="44373">
              <a:spAutoFit/>
            </a:bodyPr>
            <a:lstStyle>
              <a:lvl1pPr defTabSz="912813" eaLnBrk="0" hangingPunct="0">
                <a:defRPr sz="2000" b="1">
                  <a:solidFill>
                    <a:schemeClr val="tx1"/>
                  </a:solidFill>
                  <a:latin typeface="Courier New" charset="0"/>
                  <a:ea typeface="ＭＳ Ｐゴシック" charset="0"/>
                  <a:cs typeface="ＭＳ Ｐゴシック" charset="0"/>
                </a:defRPr>
              </a:lvl1pPr>
              <a:lvl2pPr marL="742950" indent="-285750" defTabSz="912813" eaLnBrk="0" hangingPunct="0">
                <a:defRPr sz="2000" b="1">
                  <a:solidFill>
                    <a:schemeClr val="tx1"/>
                  </a:solidFill>
                  <a:latin typeface="Courier New" charset="0"/>
                  <a:ea typeface="ＭＳ Ｐゴシック" charset="0"/>
                </a:defRPr>
              </a:lvl2pPr>
              <a:lvl3pPr marL="1143000" indent="-228600" defTabSz="912813" eaLnBrk="0" hangingPunct="0">
                <a:defRPr sz="2000" b="1">
                  <a:solidFill>
                    <a:schemeClr val="tx1"/>
                  </a:solidFill>
                  <a:latin typeface="Courier New" charset="0"/>
                  <a:ea typeface="ＭＳ Ｐゴシック" charset="0"/>
                </a:defRPr>
              </a:lvl3pPr>
              <a:lvl4pPr marL="1600200" indent="-228600" defTabSz="912813" eaLnBrk="0" hangingPunct="0">
                <a:defRPr sz="2000" b="1">
                  <a:solidFill>
                    <a:schemeClr val="tx1"/>
                  </a:solidFill>
                  <a:latin typeface="Courier New" charset="0"/>
                  <a:ea typeface="ＭＳ Ｐゴシック" charset="0"/>
                </a:defRPr>
              </a:lvl4pPr>
              <a:lvl5pPr marL="2057400" indent="-228600" defTabSz="912813" eaLnBrk="0" hangingPunct="0">
                <a:defRPr sz="2000" b="1">
                  <a:solidFill>
                    <a:schemeClr val="tx1"/>
                  </a:solidFill>
                  <a:latin typeface="Courier New" charset="0"/>
                  <a:ea typeface="ＭＳ Ｐゴシック" charset="0"/>
                </a:defRPr>
              </a:lvl5pPr>
              <a:lvl6pPr marL="25146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9pPr>
            </a:lstStyle>
            <a:p>
              <a:pPr algn="ctr"/>
              <a:r>
                <a:rPr lang="en-US" sz="2800" dirty="0">
                  <a:solidFill>
                    <a:srgbClr val="0000FF"/>
                  </a:solidFill>
                  <a:latin typeface="Arial" charset="0"/>
                  <a:ea typeface="Arial" charset="0"/>
                  <a:cs typeface="Arial" charset="0"/>
                </a:rPr>
                <a:t>Servers</a:t>
              </a:r>
            </a:p>
          </p:txBody>
        </p:sp>
        <p:sp>
          <p:nvSpPr>
            <p:cNvPr id="44" name="Text Box 41">
              <a:extLst>
                <a:ext uri="{FF2B5EF4-FFF2-40B4-BE49-F238E27FC236}">
                  <a16:creationId xmlns:a16="http://schemas.microsoft.com/office/drawing/2014/main" id="{E7CB7631-7711-A44F-896F-E0448428BA2F}"/>
                </a:ext>
              </a:extLst>
            </p:cNvPr>
            <p:cNvSpPr txBox="1">
              <a:spLocks noChangeArrowheads="1"/>
            </p:cNvSpPr>
            <p:nvPr/>
          </p:nvSpPr>
          <p:spPr bwMode="auto">
            <a:xfrm>
              <a:off x="3887818" y="4495800"/>
              <a:ext cx="1339790" cy="520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329" tIns="44373" rIns="90329" bIns="44373">
              <a:spAutoFit/>
            </a:bodyPr>
            <a:lstStyle>
              <a:lvl1pPr defTabSz="912813" eaLnBrk="0" hangingPunct="0">
                <a:defRPr sz="2000" b="1">
                  <a:solidFill>
                    <a:schemeClr val="tx1"/>
                  </a:solidFill>
                  <a:latin typeface="Courier New" charset="0"/>
                  <a:ea typeface="ＭＳ Ｐゴシック" charset="0"/>
                  <a:cs typeface="ＭＳ Ｐゴシック" charset="0"/>
                </a:defRPr>
              </a:lvl1pPr>
              <a:lvl2pPr marL="742950" indent="-285750" defTabSz="912813" eaLnBrk="0" hangingPunct="0">
                <a:defRPr sz="2000" b="1">
                  <a:solidFill>
                    <a:schemeClr val="tx1"/>
                  </a:solidFill>
                  <a:latin typeface="Courier New" charset="0"/>
                  <a:ea typeface="ＭＳ Ｐゴシック" charset="0"/>
                </a:defRPr>
              </a:lvl2pPr>
              <a:lvl3pPr marL="1143000" indent="-228600" defTabSz="912813" eaLnBrk="0" hangingPunct="0">
                <a:defRPr sz="2000" b="1">
                  <a:solidFill>
                    <a:schemeClr val="tx1"/>
                  </a:solidFill>
                  <a:latin typeface="Courier New" charset="0"/>
                  <a:ea typeface="ＭＳ Ｐゴシック" charset="0"/>
                </a:defRPr>
              </a:lvl3pPr>
              <a:lvl4pPr marL="1600200" indent="-228600" defTabSz="912813" eaLnBrk="0" hangingPunct="0">
                <a:defRPr sz="2000" b="1">
                  <a:solidFill>
                    <a:schemeClr val="tx1"/>
                  </a:solidFill>
                  <a:latin typeface="Courier New" charset="0"/>
                  <a:ea typeface="ＭＳ Ｐゴシック" charset="0"/>
                </a:defRPr>
              </a:lvl4pPr>
              <a:lvl5pPr marL="2057400" indent="-228600" defTabSz="912813" eaLnBrk="0" hangingPunct="0">
                <a:defRPr sz="2000" b="1">
                  <a:solidFill>
                    <a:schemeClr val="tx1"/>
                  </a:solidFill>
                  <a:latin typeface="Courier New" charset="0"/>
                  <a:ea typeface="ＭＳ Ｐゴシック" charset="0"/>
                </a:defRPr>
              </a:lvl5pPr>
              <a:lvl6pPr marL="25146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9pPr>
            </a:lstStyle>
            <a:p>
              <a:pPr algn="ctr"/>
              <a:r>
                <a:rPr lang="en-US" sz="2800" dirty="0">
                  <a:solidFill>
                    <a:schemeClr val="bg2">
                      <a:lumMod val="50000"/>
                    </a:schemeClr>
                  </a:solidFill>
                  <a:latin typeface="Arial" charset="0"/>
                  <a:ea typeface="Arial" charset="0"/>
                  <a:cs typeface="Arial" charset="0"/>
                </a:rPr>
                <a:t>Switch</a:t>
              </a:r>
            </a:p>
          </p:txBody>
        </p:sp>
      </p:grpSp>
    </p:spTree>
    <p:extLst>
      <p:ext uri="{BB962C8B-B14F-4D97-AF65-F5344CB8AC3E}">
        <p14:creationId xmlns:p14="http://schemas.microsoft.com/office/powerpoint/2010/main" val="3256321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FEFE661-8110-8042-A8A8-D6D3BADB9153}"/>
              </a:ext>
            </a:extLst>
          </p:cNvPr>
          <p:cNvSpPr>
            <a:spLocks noGrp="1"/>
          </p:cNvSpPr>
          <p:nvPr>
            <p:ph type="title"/>
          </p:nvPr>
        </p:nvSpPr>
        <p:spPr/>
        <p:txBody>
          <a:bodyPr/>
          <a:lstStyle/>
          <a:p>
            <a:r>
              <a:rPr lang="en-US" dirty="0"/>
              <a:t>What we want</a:t>
            </a:r>
          </a:p>
        </p:txBody>
      </p:sp>
      <p:sp>
        <p:nvSpPr>
          <p:cNvPr id="6" name="Slide Number Placeholder 5">
            <a:extLst>
              <a:ext uri="{FF2B5EF4-FFF2-40B4-BE49-F238E27FC236}">
                <a16:creationId xmlns:a16="http://schemas.microsoft.com/office/drawing/2014/main" id="{52324D9F-8500-8348-9E7B-74A830C3FCC0}"/>
              </a:ext>
            </a:extLst>
          </p:cNvPr>
          <p:cNvSpPr>
            <a:spLocks noGrp="1"/>
          </p:cNvSpPr>
          <p:nvPr>
            <p:ph type="sldNum" sz="quarter" idx="4294967295"/>
          </p:nvPr>
        </p:nvSpPr>
        <p:spPr>
          <a:xfrm>
            <a:off x="8534400" y="6248400"/>
            <a:ext cx="609600" cy="457200"/>
          </a:xfrm>
          <a:prstGeom prst="rect">
            <a:avLst/>
          </a:prstGeom>
        </p:spPr>
        <p:txBody>
          <a:bodyPr/>
          <a:lstStyle/>
          <a:p>
            <a:fld id="{9507A418-0CEB-9E4A-BA45-3B7D3D133EB9}" type="slidenum">
              <a:rPr lang="en-US" smtClean="0"/>
              <a:pPr/>
              <a:t>29</a:t>
            </a:fld>
            <a:endParaRPr lang="en-US"/>
          </a:p>
        </p:txBody>
      </p:sp>
      <p:pic>
        <p:nvPicPr>
          <p:cNvPr id="8" name="Graphic 7" descr="User">
            <a:extLst>
              <a:ext uri="{FF2B5EF4-FFF2-40B4-BE49-F238E27FC236}">
                <a16:creationId xmlns:a16="http://schemas.microsoft.com/office/drawing/2014/main" id="{2FEA4671-867C-9245-8D65-52D96D9E1879}"/>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93313" y="3074413"/>
            <a:ext cx="914400" cy="914400"/>
          </a:xfrm>
          <a:prstGeom prst="rect">
            <a:avLst/>
          </a:prstGeom>
        </p:spPr>
      </p:pic>
      <p:grpSp>
        <p:nvGrpSpPr>
          <p:cNvPr id="9" name="Group 8">
            <a:extLst>
              <a:ext uri="{FF2B5EF4-FFF2-40B4-BE49-F238E27FC236}">
                <a16:creationId xmlns:a16="http://schemas.microsoft.com/office/drawing/2014/main" id="{44F33372-7F6D-E449-948F-249B8F681EF4}"/>
              </a:ext>
            </a:extLst>
          </p:cNvPr>
          <p:cNvGrpSpPr/>
          <p:nvPr/>
        </p:nvGrpSpPr>
        <p:grpSpPr>
          <a:xfrm>
            <a:off x="1503037" y="2819400"/>
            <a:ext cx="1486304" cy="1522495"/>
            <a:chOff x="4065179" y="2303184"/>
            <a:chExt cx="1486304" cy="1522495"/>
          </a:xfrm>
        </p:grpSpPr>
        <p:pic>
          <p:nvPicPr>
            <p:cNvPr id="10" name="Graphic 9" descr="Internet">
              <a:extLst>
                <a:ext uri="{FF2B5EF4-FFF2-40B4-BE49-F238E27FC236}">
                  <a16:creationId xmlns:a16="http://schemas.microsoft.com/office/drawing/2014/main" id="{CB39A836-F4E0-154A-BF18-F04D9156334D}"/>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179437" y="2454079"/>
              <a:ext cx="1371600" cy="1371600"/>
            </a:xfrm>
            <a:prstGeom prst="rect">
              <a:avLst/>
            </a:prstGeom>
          </p:spPr>
        </p:pic>
        <p:sp>
          <p:nvSpPr>
            <p:cNvPr id="11" name="TextBox 10">
              <a:extLst>
                <a:ext uri="{FF2B5EF4-FFF2-40B4-BE49-F238E27FC236}">
                  <a16:creationId xmlns:a16="http://schemas.microsoft.com/office/drawing/2014/main" id="{62688643-4F5A-CA40-B6A8-7646FD1B3B79}"/>
                </a:ext>
              </a:extLst>
            </p:cNvPr>
            <p:cNvSpPr txBox="1"/>
            <p:nvPr/>
          </p:nvSpPr>
          <p:spPr>
            <a:xfrm>
              <a:off x="4065179" y="2303184"/>
              <a:ext cx="1486304" cy="338554"/>
            </a:xfrm>
            <a:prstGeom prst="rect">
              <a:avLst/>
            </a:prstGeom>
            <a:noFill/>
          </p:spPr>
          <p:txBody>
            <a:bodyPr wrap="none" rtlCol="0">
              <a:spAutoFit/>
            </a:bodyPr>
            <a:lstStyle/>
            <a:p>
              <a:r>
                <a:rPr lang="en-US" dirty="0"/>
                <a:t>http://123.xyz</a:t>
              </a:r>
            </a:p>
          </p:txBody>
        </p:sp>
      </p:grpSp>
      <p:grpSp>
        <p:nvGrpSpPr>
          <p:cNvPr id="12" name="Group 11">
            <a:extLst>
              <a:ext uri="{FF2B5EF4-FFF2-40B4-BE49-F238E27FC236}">
                <a16:creationId xmlns:a16="http://schemas.microsoft.com/office/drawing/2014/main" id="{6D7DEE84-3265-454B-9C99-1956E556D148}"/>
              </a:ext>
            </a:extLst>
          </p:cNvPr>
          <p:cNvGrpSpPr/>
          <p:nvPr/>
        </p:nvGrpSpPr>
        <p:grpSpPr>
          <a:xfrm>
            <a:off x="6593012" y="2807305"/>
            <a:ext cx="1587294" cy="1294074"/>
            <a:chOff x="6793796" y="1581092"/>
            <a:chExt cx="1587294" cy="1294074"/>
          </a:xfrm>
        </p:grpSpPr>
        <p:pic>
          <p:nvPicPr>
            <p:cNvPr id="13" name="Graphic 12" descr="Server">
              <a:extLst>
                <a:ext uri="{FF2B5EF4-FFF2-40B4-BE49-F238E27FC236}">
                  <a16:creationId xmlns:a16="http://schemas.microsoft.com/office/drawing/2014/main" id="{60FC4740-CAA5-2544-B542-D32851018336}"/>
                </a:ext>
              </a:extLst>
            </p:cNvPr>
            <p:cNvPicPr>
              <a:picLocks noChangeAspect="1"/>
            </p:cNvPicPr>
            <p:nvPr/>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7141366" y="1960766"/>
              <a:ext cx="914400" cy="914400"/>
            </a:xfrm>
            <a:prstGeom prst="rect">
              <a:avLst/>
            </a:prstGeom>
          </p:spPr>
        </p:pic>
        <p:sp>
          <p:nvSpPr>
            <p:cNvPr id="14" name="TextBox 13">
              <a:extLst>
                <a:ext uri="{FF2B5EF4-FFF2-40B4-BE49-F238E27FC236}">
                  <a16:creationId xmlns:a16="http://schemas.microsoft.com/office/drawing/2014/main" id="{0C74337C-0CAA-B440-B613-5A66F034DA22}"/>
                </a:ext>
              </a:extLst>
            </p:cNvPr>
            <p:cNvSpPr txBox="1"/>
            <p:nvPr/>
          </p:nvSpPr>
          <p:spPr>
            <a:xfrm>
              <a:off x="6793796" y="1581092"/>
              <a:ext cx="1587294" cy="338554"/>
            </a:xfrm>
            <a:prstGeom prst="rect">
              <a:avLst/>
            </a:prstGeom>
            <a:noFill/>
          </p:spPr>
          <p:txBody>
            <a:bodyPr wrap="none" rtlCol="0">
              <a:spAutoFit/>
            </a:bodyPr>
            <a:lstStyle/>
            <a:p>
              <a:r>
                <a:rPr lang="en-US" dirty="0"/>
                <a:t>123.xyz server</a:t>
              </a:r>
            </a:p>
          </p:txBody>
        </p:sp>
      </p:grpSp>
      <p:sp>
        <p:nvSpPr>
          <p:cNvPr id="2" name="Right Arrow 1">
            <a:extLst>
              <a:ext uri="{FF2B5EF4-FFF2-40B4-BE49-F238E27FC236}">
                <a16:creationId xmlns:a16="http://schemas.microsoft.com/office/drawing/2014/main" id="{9CEC7EE9-0BEC-7049-9BB1-4C1CA1E8C509}"/>
              </a:ext>
            </a:extLst>
          </p:cNvPr>
          <p:cNvSpPr/>
          <p:nvPr/>
        </p:nvSpPr>
        <p:spPr bwMode="auto">
          <a:xfrm>
            <a:off x="3708991" y="3413779"/>
            <a:ext cx="2286000" cy="484632"/>
          </a:xfrm>
          <a:prstGeom prst="rightArrow">
            <a:avLst/>
          </a:prstGeom>
          <a:solidFill>
            <a:schemeClr val="accent1"/>
          </a:solidFill>
          <a:ln w="9525" cap="flat" cmpd="sng" algn="ctr">
            <a:solidFill>
              <a:schemeClr val="accent2"/>
            </a:solidFill>
            <a:prstDash val="solid"/>
            <a:round/>
            <a:headEnd type="none" w="med" len="med"/>
            <a:tailEnd type="stealth" w="med" len="lg"/>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3" name="TextBox 2">
            <a:extLst>
              <a:ext uri="{FF2B5EF4-FFF2-40B4-BE49-F238E27FC236}">
                <a16:creationId xmlns:a16="http://schemas.microsoft.com/office/drawing/2014/main" id="{8D36905E-1D41-AB41-9A55-73E17CDF11B6}"/>
              </a:ext>
            </a:extLst>
          </p:cNvPr>
          <p:cNvSpPr txBox="1"/>
          <p:nvPr/>
        </p:nvSpPr>
        <p:spPr>
          <a:xfrm>
            <a:off x="3799065" y="3145859"/>
            <a:ext cx="1580369" cy="338554"/>
          </a:xfrm>
          <a:prstGeom prst="rect">
            <a:avLst/>
          </a:prstGeom>
          <a:noFill/>
        </p:spPr>
        <p:txBody>
          <a:bodyPr wrap="none" rtlCol="0">
            <a:spAutoFit/>
          </a:bodyPr>
          <a:lstStyle/>
          <a:p>
            <a:r>
              <a:rPr lang="en-US" dirty="0"/>
              <a:t>HTTP Request</a:t>
            </a:r>
          </a:p>
        </p:txBody>
      </p:sp>
      <mc:AlternateContent xmlns:mc="http://schemas.openxmlformats.org/markup-compatibility/2006" xmlns:p14="http://schemas.microsoft.com/office/powerpoint/2010/main">
        <mc:Choice Requires="p14">
          <p:contentPart p14:bwMode="auto" r:id="rId8">
            <p14:nvContentPartPr>
              <p14:cNvPr id="4" name="Ink 3">
                <a:extLst>
                  <a:ext uri="{FF2B5EF4-FFF2-40B4-BE49-F238E27FC236}">
                    <a16:creationId xmlns:a16="http://schemas.microsoft.com/office/drawing/2014/main" id="{E04FADAC-6B36-454D-B6B9-CABF222863B8}"/>
                  </a:ext>
                </a:extLst>
              </p14:cNvPr>
              <p14:cNvContentPartPr/>
              <p14:nvPr/>
            </p14:nvContentPartPr>
            <p14:xfrm>
              <a:off x="1893240" y="2051640"/>
              <a:ext cx="771480" cy="723960"/>
            </p14:xfrm>
          </p:contentPart>
        </mc:Choice>
        <mc:Fallback xmlns="">
          <p:pic>
            <p:nvPicPr>
              <p:cNvPr id="4" name="Ink 3">
                <a:extLst>
                  <a:ext uri="{FF2B5EF4-FFF2-40B4-BE49-F238E27FC236}">
                    <a16:creationId xmlns:a16="http://schemas.microsoft.com/office/drawing/2014/main" id="{E04FADAC-6B36-454D-B6B9-CABF222863B8}"/>
                  </a:ext>
                </a:extLst>
              </p:cNvPr>
              <p:cNvPicPr/>
              <p:nvPr/>
            </p:nvPicPr>
            <p:blipFill>
              <a:blip r:embed="rId9"/>
              <a:stretch>
                <a:fillRect/>
              </a:stretch>
            </p:blipFill>
            <p:spPr>
              <a:xfrm>
                <a:off x="1877040" y="2035440"/>
                <a:ext cx="803880" cy="756360"/>
              </a:xfrm>
              <a:prstGeom prst="rect">
                <a:avLst/>
              </a:prstGeom>
            </p:spPr>
          </p:pic>
        </mc:Fallback>
      </mc:AlternateContent>
    </p:spTree>
    <p:extLst>
      <p:ext uri="{BB962C8B-B14F-4D97-AF65-F5344CB8AC3E}">
        <p14:creationId xmlns:p14="http://schemas.microsoft.com/office/powerpoint/2010/main" val="3115245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ChangeArrowheads="1"/>
          </p:cNvSpPr>
          <p:nvPr>
            <p:ph type="title"/>
          </p:nvPr>
        </p:nvSpPr>
        <p:spPr>
          <a:xfrm>
            <a:off x="533400" y="228600"/>
            <a:ext cx="7796213" cy="1143000"/>
          </a:xfrm>
        </p:spPr>
        <p:txBody>
          <a:bodyPr/>
          <a:lstStyle/>
          <a:p>
            <a:r>
              <a:rPr lang="en-US" altLang="en-US" sz="3600">
                <a:latin typeface="Arial" panose="020B0604020202020204" pitchFamily="34" charset="0"/>
                <a:cs typeface="Arial" panose="020B0604020202020204" pitchFamily="34" charset="0"/>
              </a:rPr>
              <a:t>How to implement a network application?</a:t>
            </a:r>
          </a:p>
        </p:txBody>
      </p:sp>
      <p:sp>
        <p:nvSpPr>
          <p:cNvPr id="292867" name="Rectangle 3"/>
          <p:cNvSpPr>
            <a:spLocks noGrp="1" noChangeArrowheads="1"/>
          </p:cNvSpPr>
          <p:nvPr>
            <p:ph type="body" idx="1"/>
          </p:nvPr>
        </p:nvSpPr>
        <p:spPr>
          <a:xfrm>
            <a:off x="533400" y="1931988"/>
            <a:ext cx="4090988" cy="4316412"/>
          </a:xfrm>
        </p:spPr>
        <p:txBody>
          <a:bodyPr/>
          <a:lstStyle/>
          <a:p>
            <a:r>
              <a:rPr lang="en-US" altLang="en-US" sz="2400">
                <a:latin typeface="Arial" panose="020B0604020202020204" pitchFamily="34" charset="0"/>
                <a:cs typeface="Arial" panose="020B0604020202020204" pitchFamily="34" charset="0"/>
              </a:rPr>
              <a:t>Implementation of each protocol layer is located in either the user-space, kernel-space, or the device (hardware)</a:t>
            </a:r>
          </a:p>
        </p:txBody>
      </p:sp>
      <p:sp>
        <p:nvSpPr>
          <p:cNvPr id="292868" name="Rectangle 4"/>
          <p:cNvSpPr>
            <a:spLocks noChangeArrowheads="1"/>
          </p:cNvSpPr>
          <p:nvPr/>
        </p:nvSpPr>
        <p:spPr bwMode="auto">
          <a:xfrm>
            <a:off x="4830763" y="4927600"/>
            <a:ext cx="3429000" cy="838200"/>
          </a:xfrm>
          <a:prstGeom prst="rect">
            <a:avLst/>
          </a:prstGeom>
          <a:solidFill>
            <a:schemeClr val="bg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292869" name="Rectangle 5"/>
          <p:cNvSpPr>
            <a:spLocks noChangeArrowheads="1"/>
          </p:cNvSpPr>
          <p:nvPr/>
        </p:nvSpPr>
        <p:spPr bwMode="auto">
          <a:xfrm>
            <a:off x="5135563" y="5232400"/>
            <a:ext cx="1447800" cy="4572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TW">
                <a:latin typeface="Arial" panose="020B0604020202020204" pitchFamily="34" charset="0"/>
                <a:ea typeface="PMingLiU" pitchFamily="18" charset="-120"/>
                <a:cs typeface="Arial" panose="020B0604020202020204" pitchFamily="34" charset="0"/>
              </a:rPr>
              <a:t>Physical</a:t>
            </a:r>
          </a:p>
        </p:txBody>
      </p:sp>
      <p:sp>
        <p:nvSpPr>
          <p:cNvPr id="292870" name="Text Box 6"/>
          <p:cNvSpPr txBox="1">
            <a:spLocks noChangeArrowheads="1"/>
          </p:cNvSpPr>
          <p:nvPr/>
        </p:nvSpPr>
        <p:spPr bwMode="auto">
          <a:xfrm>
            <a:off x="7269163" y="5327650"/>
            <a:ext cx="92845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TW" b="1">
                <a:solidFill>
                  <a:schemeClr val="bg1"/>
                </a:solidFill>
                <a:latin typeface="Arial" panose="020B0604020202020204" pitchFamily="34" charset="0"/>
                <a:ea typeface="PMingLiU" pitchFamily="18" charset="-120"/>
                <a:cs typeface="Arial" panose="020B0604020202020204" pitchFamily="34" charset="0"/>
              </a:rPr>
              <a:t>Device</a:t>
            </a:r>
          </a:p>
        </p:txBody>
      </p:sp>
      <p:sp>
        <p:nvSpPr>
          <p:cNvPr id="292871" name="Rectangle 7"/>
          <p:cNvSpPr>
            <a:spLocks noChangeArrowheads="1"/>
          </p:cNvSpPr>
          <p:nvPr/>
        </p:nvSpPr>
        <p:spPr bwMode="auto">
          <a:xfrm>
            <a:off x="4830763" y="1955800"/>
            <a:ext cx="3429000" cy="1752600"/>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292872" name="Rectangle 8"/>
          <p:cNvSpPr>
            <a:spLocks noChangeArrowheads="1"/>
          </p:cNvSpPr>
          <p:nvPr/>
        </p:nvSpPr>
        <p:spPr bwMode="auto">
          <a:xfrm>
            <a:off x="5135563" y="3175000"/>
            <a:ext cx="1447800" cy="457200"/>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TW">
                <a:latin typeface="Arial" panose="020B0604020202020204" pitchFamily="34" charset="0"/>
                <a:ea typeface="PMingLiU" pitchFamily="18" charset="-120"/>
                <a:cs typeface="Arial" panose="020B0604020202020204" pitchFamily="34" charset="0"/>
              </a:rPr>
              <a:t>Application</a:t>
            </a:r>
          </a:p>
        </p:txBody>
      </p:sp>
      <p:sp>
        <p:nvSpPr>
          <p:cNvPr id="292873" name="Rectangle 9"/>
          <p:cNvSpPr>
            <a:spLocks noChangeArrowheads="1"/>
          </p:cNvSpPr>
          <p:nvPr/>
        </p:nvSpPr>
        <p:spPr bwMode="auto">
          <a:xfrm>
            <a:off x="4830763" y="3708400"/>
            <a:ext cx="3429000" cy="1219200"/>
          </a:xfrm>
          <a:prstGeom prst="rect">
            <a:avLst/>
          </a:prstGeom>
          <a:solidFill>
            <a:srgbClr val="3399FF"/>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292874" name="Rectangle 10"/>
          <p:cNvSpPr>
            <a:spLocks noChangeArrowheads="1"/>
          </p:cNvSpPr>
          <p:nvPr/>
        </p:nvSpPr>
        <p:spPr bwMode="auto">
          <a:xfrm>
            <a:off x="5135563" y="3784600"/>
            <a:ext cx="1447800" cy="457200"/>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TW">
                <a:latin typeface="Arial" panose="020B0604020202020204" pitchFamily="34" charset="0"/>
                <a:ea typeface="PMingLiU" pitchFamily="18" charset="-120"/>
                <a:cs typeface="Arial" panose="020B0604020202020204" pitchFamily="34" charset="0"/>
              </a:rPr>
              <a:t>Transport</a:t>
            </a:r>
          </a:p>
        </p:txBody>
      </p:sp>
      <p:sp>
        <p:nvSpPr>
          <p:cNvPr id="292875" name="Rectangle 11"/>
          <p:cNvSpPr>
            <a:spLocks noChangeArrowheads="1"/>
          </p:cNvSpPr>
          <p:nvPr/>
        </p:nvSpPr>
        <p:spPr bwMode="auto">
          <a:xfrm>
            <a:off x="5135563" y="4241800"/>
            <a:ext cx="1447800" cy="457200"/>
          </a:xfrm>
          <a:prstGeom prst="rect">
            <a:avLst/>
          </a:prstGeom>
          <a:solidFill>
            <a:srgbClr val="FF7C8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TW">
                <a:latin typeface="Arial" panose="020B0604020202020204" pitchFamily="34" charset="0"/>
                <a:ea typeface="PMingLiU" pitchFamily="18" charset="-120"/>
                <a:cs typeface="Arial" panose="020B0604020202020204" pitchFamily="34" charset="0"/>
              </a:rPr>
              <a:t>Network</a:t>
            </a:r>
          </a:p>
        </p:txBody>
      </p:sp>
      <p:sp>
        <p:nvSpPr>
          <p:cNvPr id="292876" name="Rectangle 12"/>
          <p:cNvSpPr>
            <a:spLocks noChangeArrowheads="1"/>
          </p:cNvSpPr>
          <p:nvPr/>
        </p:nvSpPr>
        <p:spPr bwMode="auto">
          <a:xfrm>
            <a:off x="5135563" y="4699000"/>
            <a:ext cx="1447800" cy="45720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TW">
                <a:latin typeface="Arial" panose="020B0604020202020204" pitchFamily="34" charset="0"/>
                <a:ea typeface="PMingLiU" pitchFamily="18" charset="-120"/>
                <a:cs typeface="Arial" panose="020B0604020202020204" pitchFamily="34" charset="0"/>
              </a:rPr>
              <a:t>Data Link</a:t>
            </a:r>
          </a:p>
        </p:txBody>
      </p:sp>
      <p:sp>
        <p:nvSpPr>
          <p:cNvPr id="292877" name="Text Box 13"/>
          <p:cNvSpPr txBox="1">
            <a:spLocks noChangeArrowheads="1"/>
          </p:cNvSpPr>
          <p:nvPr/>
        </p:nvSpPr>
        <p:spPr bwMode="auto">
          <a:xfrm>
            <a:off x="7269163" y="4551363"/>
            <a:ext cx="90281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TW" b="1">
                <a:solidFill>
                  <a:schemeClr val="bg1"/>
                </a:solidFill>
                <a:latin typeface="Arial" panose="020B0604020202020204" pitchFamily="34" charset="0"/>
                <a:ea typeface="PMingLiU" pitchFamily="18" charset="-120"/>
                <a:cs typeface="Arial" panose="020B0604020202020204" pitchFamily="34" charset="0"/>
              </a:rPr>
              <a:t>Kernel</a:t>
            </a:r>
          </a:p>
        </p:txBody>
      </p:sp>
      <p:sp>
        <p:nvSpPr>
          <p:cNvPr id="292878" name="Text Box 14"/>
          <p:cNvSpPr txBox="1">
            <a:spLocks noChangeArrowheads="1"/>
          </p:cNvSpPr>
          <p:nvPr/>
        </p:nvSpPr>
        <p:spPr bwMode="auto">
          <a:xfrm>
            <a:off x="7415213" y="3270250"/>
            <a:ext cx="701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TW" b="1">
                <a:solidFill>
                  <a:schemeClr val="bg1"/>
                </a:solidFill>
                <a:latin typeface="Arial" panose="020B0604020202020204" pitchFamily="34" charset="0"/>
                <a:ea typeface="PMingLiU" pitchFamily="18" charset="-120"/>
                <a:cs typeface="Arial" panose="020B0604020202020204" pitchFamily="34" charset="0"/>
              </a:rPr>
              <a:t>User</a:t>
            </a:r>
          </a:p>
        </p:txBody>
      </p:sp>
      <p:sp>
        <p:nvSpPr>
          <p:cNvPr id="292879" name="Oval 15"/>
          <p:cNvSpPr>
            <a:spLocks noChangeArrowheads="1"/>
          </p:cNvSpPr>
          <p:nvPr/>
        </p:nvSpPr>
        <p:spPr bwMode="auto">
          <a:xfrm>
            <a:off x="5668963" y="2108200"/>
            <a:ext cx="1981200" cy="838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TW">
                <a:latin typeface="Arial" panose="020B0604020202020204" pitchFamily="34" charset="0"/>
                <a:ea typeface="PMingLiU" pitchFamily="18" charset="-120"/>
                <a:cs typeface="Arial" panose="020B0604020202020204" pitchFamily="34" charset="0"/>
              </a:rPr>
              <a:t>Client/Server</a:t>
            </a:r>
          </a:p>
          <a:p>
            <a:pPr algn="ctr" eaLnBrk="1" hangingPunct="1"/>
            <a:r>
              <a:rPr kumimoji="1" lang="en-US" altLang="zh-TW">
                <a:latin typeface="Arial" panose="020B0604020202020204" pitchFamily="34" charset="0"/>
                <a:ea typeface="PMingLiU" pitchFamily="18" charset="-120"/>
                <a:cs typeface="Arial" panose="020B0604020202020204" pitchFamily="34" charset="0"/>
              </a:rPr>
              <a:t>Program</a:t>
            </a:r>
          </a:p>
        </p:txBody>
      </p:sp>
      <p:sp>
        <p:nvSpPr>
          <p:cNvPr id="2" name="Slide Number Placeholder 1"/>
          <p:cNvSpPr>
            <a:spLocks noGrp="1"/>
          </p:cNvSpPr>
          <p:nvPr>
            <p:ph type="sldNum" sz="quarter" idx="12"/>
          </p:nvPr>
        </p:nvSpPr>
        <p:spPr bwMode="auto">
          <a:xfrm>
            <a:off x="8305800" y="6400800"/>
            <a:ext cx="62547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Comic Sans MS" pitchFamily="66" charset="0"/>
                <a:ea typeface="+mn-ea"/>
                <a:cs typeface="+mn-cs"/>
              </a:defRPr>
            </a:lvl2pPr>
            <a:lvl3pPr marL="914400" algn="l" rtl="0" eaLnBrk="0" fontAlgn="base" hangingPunct="0">
              <a:spcBef>
                <a:spcPct val="0"/>
              </a:spcBef>
              <a:spcAft>
                <a:spcPct val="0"/>
              </a:spcAft>
              <a:defRPr kern="1200">
                <a:solidFill>
                  <a:schemeClr val="tx1"/>
                </a:solidFill>
                <a:latin typeface="Comic Sans MS" pitchFamily="66" charset="0"/>
                <a:ea typeface="+mn-ea"/>
                <a:cs typeface="+mn-cs"/>
              </a:defRPr>
            </a:lvl3pPr>
            <a:lvl4pPr marL="1371600" algn="l" rtl="0" eaLnBrk="0" fontAlgn="base" hangingPunct="0">
              <a:spcBef>
                <a:spcPct val="0"/>
              </a:spcBef>
              <a:spcAft>
                <a:spcPct val="0"/>
              </a:spcAft>
              <a:defRPr kern="1200">
                <a:solidFill>
                  <a:schemeClr val="tx1"/>
                </a:solidFill>
                <a:latin typeface="Comic Sans MS" pitchFamily="66" charset="0"/>
                <a:ea typeface="+mn-ea"/>
                <a:cs typeface="+mn-cs"/>
              </a:defRPr>
            </a:lvl4pPr>
            <a:lvl5pPr marL="1828800" algn="l" rtl="0" eaLnBrk="0" fontAlgn="base" hangingPunct="0">
              <a:spcBef>
                <a:spcPct val="0"/>
              </a:spcBef>
              <a:spcAft>
                <a:spcPct val="0"/>
              </a:spcAft>
              <a:defRPr kern="1200">
                <a:solidFill>
                  <a:schemeClr val="tx1"/>
                </a:solidFill>
                <a:latin typeface="Comic Sans MS" pitchFamily="66" charset="0"/>
                <a:ea typeface="+mn-ea"/>
                <a:cs typeface="+mn-cs"/>
              </a:defRPr>
            </a:lvl5pPr>
            <a:lvl6pPr marL="2286000" algn="l" defTabSz="914400" rtl="0" eaLnBrk="1" latinLnBrk="0" hangingPunct="1">
              <a:defRPr kern="1200">
                <a:solidFill>
                  <a:schemeClr val="tx1"/>
                </a:solidFill>
                <a:latin typeface="Comic Sans MS" pitchFamily="66" charset="0"/>
                <a:ea typeface="+mn-ea"/>
                <a:cs typeface="+mn-cs"/>
              </a:defRPr>
            </a:lvl6pPr>
            <a:lvl7pPr marL="2743200" algn="l" defTabSz="914400" rtl="0" eaLnBrk="1" latinLnBrk="0" hangingPunct="1">
              <a:defRPr kern="1200">
                <a:solidFill>
                  <a:schemeClr val="tx1"/>
                </a:solidFill>
                <a:latin typeface="Comic Sans MS" pitchFamily="66" charset="0"/>
                <a:ea typeface="+mn-ea"/>
                <a:cs typeface="+mn-cs"/>
              </a:defRPr>
            </a:lvl7pPr>
            <a:lvl8pPr marL="3200400" algn="l" defTabSz="914400" rtl="0" eaLnBrk="1" latinLnBrk="0" hangingPunct="1">
              <a:defRPr kern="1200">
                <a:solidFill>
                  <a:schemeClr val="tx1"/>
                </a:solidFill>
                <a:latin typeface="Comic Sans MS" pitchFamily="66" charset="0"/>
                <a:ea typeface="+mn-ea"/>
                <a:cs typeface="+mn-cs"/>
              </a:defRPr>
            </a:lvl8pPr>
            <a:lvl9pPr marL="3657600" algn="l" defTabSz="914400" rtl="0" eaLnBrk="1" latinLnBrk="0" hangingPunct="1">
              <a:defRPr kern="1200">
                <a:solidFill>
                  <a:schemeClr val="tx1"/>
                </a:solidFill>
                <a:latin typeface="Comic Sans MS" pitchFamily="66" charset="0"/>
                <a:ea typeface="+mn-ea"/>
                <a:cs typeface="+mn-cs"/>
              </a:defRPr>
            </a:lvl9pPr>
          </a:lstStyle>
          <a:p>
            <a:fld id="{2AEB5DB0-1750-46EA-AC7C-282DFECA4821}" type="slidenum">
              <a:rPr lang="en-US" altLang="en-US" smtClean="0"/>
              <a:pPr/>
              <a:t>3</a:t>
            </a:fld>
            <a:endParaRPr lang="en-US" altLang="en-US" dirty="0"/>
          </a:p>
        </p:txBody>
      </p:sp>
    </p:spTree>
    <p:extLst>
      <p:ext uri="{BB962C8B-B14F-4D97-AF65-F5344CB8AC3E}">
        <p14:creationId xmlns:p14="http://schemas.microsoft.com/office/powerpoint/2010/main" val="5660591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FEFE661-8110-8042-A8A8-D6D3BADB9153}"/>
              </a:ext>
            </a:extLst>
          </p:cNvPr>
          <p:cNvSpPr>
            <a:spLocks noGrp="1"/>
          </p:cNvSpPr>
          <p:nvPr>
            <p:ph type="title"/>
          </p:nvPr>
        </p:nvSpPr>
        <p:spPr/>
        <p:txBody>
          <a:bodyPr/>
          <a:lstStyle/>
          <a:p>
            <a:r>
              <a:rPr lang="en-US" dirty="0"/>
              <a:t>What we get</a:t>
            </a:r>
          </a:p>
        </p:txBody>
      </p:sp>
      <p:sp>
        <p:nvSpPr>
          <p:cNvPr id="2" name="Slide Number Placeholder 1">
            <a:extLst>
              <a:ext uri="{FF2B5EF4-FFF2-40B4-BE49-F238E27FC236}">
                <a16:creationId xmlns:a16="http://schemas.microsoft.com/office/drawing/2014/main" id="{0AB47CD8-A900-9B4F-A480-7BEFDE07A260}"/>
              </a:ext>
            </a:extLst>
          </p:cNvPr>
          <p:cNvSpPr>
            <a:spLocks noGrp="1"/>
          </p:cNvSpPr>
          <p:nvPr>
            <p:ph type="sldNum" sz="quarter" idx="4294967295"/>
          </p:nvPr>
        </p:nvSpPr>
        <p:spPr>
          <a:xfrm>
            <a:off x="8534400" y="6248400"/>
            <a:ext cx="609600" cy="457200"/>
          </a:xfrm>
          <a:prstGeom prst="rect">
            <a:avLst/>
          </a:prstGeom>
        </p:spPr>
        <p:txBody>
          <a:bodyPr/>
          <a:lstStyle/>
          <a:p>
            <a:fld id="{9507A418-0CEB-9E4A-BA45-3B7D3D133EB9}" type="slidenum">
              <a:rPr lang="en-US" smtClean="0"/>
              <a:pPr/>
              <a:t>30</a:t>
            </a:fld>
            <a:endParaRPr lang="en-US"/>
          </a:p>
        </p:txBody>
      </p:sp>
      <p:pic>
        <p:nvPicPr>
          <p:cNvPr id="8" name="Graphic 7" descr="User">
            <a:extLst>
              <a:ext uri="{FF2B5EF4-FFF2-40B4-BE49-F238E27FC236}">
                <a16:creationId xmlns:a16="http://schemas.microsoft.com/office/drawing/2014/main" id="{2FEA4671-867C-9245-8D65-52D96D9E1879}"/>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93313" y="3074413"/>
            <a:ext cx="914400" cy="914400"/>
          </a:xfrm>
          <a:prstGeom prst="rect">
            <a:avLst/>
          </a:prstGeom>
        </p:spPr>
      </p:pic>
      <p:grpSp>
        <p:nvGrpSpPr>
          <p:cNvPr id="9" name="Group 8">
            <a:extLst>
              <a:ext uri="{FF2B5EF4-FFF2-40B4-BE49-F238E27FC236}">
                <a16:creationId xmlns:a16="http://schemas.microsoft.com/office/drawing/2014/main" id="{44F33372-7F6D-E449-948F-249B8F681EF4}"/>
              </a:ext>
            </a:extLst>
          </p:cNvPr>
          <p:cNvGrpSpPr/>
          <p:nvPr/>
        </p:nvGrpSpPr>
        <p:grpSpPr>
          <a:xfrm>
            <a:off x="1503037" y="2819400"/>
            <a:ext cx="1486304" cy="1522495"/>
            <a:chOff x="4065179" y="2303184"/>
            <a:chExt cx="1486304" cy="1522495"/>
          </a:xfrm>
        </p:grpSpPr>
        <p:pic>
          <p:nvPicPr>
            <p:cNvPr id="10" name="Graphic 9" descr="Internet">
              <a:extLst>
                <a:ext uri="{FF2B5EF4-FFF2-40B4-BE49-F238E27FC236}">
                  <a16:creationId xmlns:a16="http://schemas.microsoft.com/office/drawing/2014/main" id="{CB39A836-F4E0-154A-BF18-F04D9156334D}"/>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179437" y="2454079"/>
              <a:ext cx="1371600" cy="1371600"/>
            </a:xfrm>
            <a:prstGeom prst="rect">
              <a:avLst/>
            </a:prstGeom>
          </p:spPr>
        </p:pic>
        <p:sp>
          <p:nvSpPr>
            <p:cNvPr id="11" name="TextBox 10">
              <a:extLst>
                <a:ext uri="{FF2B5EF4-FFF2-40B4-BE49-F238E27FC236}">
                  <a16:creationId xmlns:a16="http://schemas.microsoft.com/office/drawing/2014/main" id="{62688643-4F5A-CA40-B6A8-7646FD1B3B79}"/>
                </a:ext>
              </a:extLst>
            </p:cNvPr>
            <p:cNvSpPr txBox="1"/>
            <p:nvPr/>
          </p:nvSpPr>
          <p:spPr>
            <a:xfrm>
              <a:off x="4065179" y="2303184"/>
              <a:ext cx="1486304" cy="338554"/>
            </a:xfrm>
            <a:prstGeom prst="rect">
              <a:avLst/>
            </a:prstGeom>
            <a:noFill/>
          </p:spPr>
          <p:txBody>
            <a:bodyPr wrap="none" rtlCol="0">
              <a:spAutoFit/>
            </a:bodyPr>
            <a:lstStyle/>
            <a:p>
              <a:r>
                <a:rPr lang="en-US" dirty="0"/>
                <a:t>http://123.xyz</a:t>
              </a:r>
            </a:p>
          </p:txBody>
        </p:sp>
      </p:grpSp>
      <p:grpSp>
        <p:nvGrpSpPr>
          <p:cNvPr id="12" name="Group 11">
            <a:extLst>
              <a:ext uri="{FF2B5EF4-FFF2-40B4-BE49-F238E27FC236}">
                <a16:creationId xmlns:a16="http://schemas.microsoft.com/office/drawing/2014/main" id="{6D7DEE84-3265-454B-9C99-1956E556D148}"/>
              </a:ext>
            </a:extLst>
          </p:cNvPr>
          <p:cNvGrpSpPr/>
          <p:nvPr/>
        </p:nvGrpSpPr>
        <p:grpSpPr>
          <a:xfrm>
            <a:off x="6593012" y="2807305"/>
            <a:ext cx="1587294" cy="1294074"/>
            <a:chOff x="6793796" y="1581092"/>
            <a:chExt cx="1587294" cy="1294074"/>
          </a:xfrm>
        </p:grpSpPr>
        <p:pic>
          <p:nvPicPr>
            <p:cNvPr id="13" name="Graphic 12" descr="Server">
              <a:extLst>
                <a:ext uri="{FF2B5EF4-FFF2-40B4-BE49-F238E27FC236}">
                  <a16:creationId xmlns:a16="http://schemas.microsoft.com/office/drawing/2014/main" id="{60FC4740-CAA5-2544-B542-D32851018336}"/>
                </a:ext>
              </a:extLst>
            </p:cNvPr>
            <p:cNvPicPr>
              <a:picLocks noChangeAspect="1"/>
            </p:cNvPicPr>
            <p:nvPr/>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7141366" y="1960766"/>
              <a:ext cx="914400" cy="914400"/>
            </a:xfrm>
            <a:prstGeom prst="rect">
              <a:avLst/>
            </a:prstGeom>
          </p:spPr>
        </p:pic>
        <p:sp>
          <p:nvSpPr>
            <p:cNvPr id="14" name="TextBox 13">
              <a:extLst>
                <a:ext uri="{FF2B5EF4-FFF2-40B4-BE49-F238E27FC236}">
                  <a16:creationId xmlns:a16="http://schemas.microsoft.com/office/drawing/2014/main" id="{0C74337C-0CAA-B440-B613-5A66F034DA22}"/>
                </a:ext>
              </a:extLst>
            </p:cNvPr>
            <p:cNvSpPr txBox="1"/>
            <p:nvPr/>
          </p:nvSpPr>
          <p:spPr>
            <a:xfrm>
              <a:off x="6793796" y="1581092"/>
              <a:ext cx="1587294" cy="338554"/>
            </a:xfrm>
            <a:prstGeom prst="rect">
              <a:avLst/>
            </a:prstGeom>
            <a:noFill/>
          </p:spPr>
          <p:txBody>
            <a:bodyPr wrap="none" rtlCol="0">
              <a:spAutoFit/>
            </a:bodyPr>
            <a:lstStyle/>
            <a:p>
              <a:r>
                <a:rPr lang="en-US" dirty="0"/>
                <a:t>123.xyz server</a:t>
              </a:r>
            </a:p>
          </p:txBody>
        </p:sp>
      </p:grpSp>
      <p:sp>
        <p:nvSpPr>
          <p:cNvPr id="15" name="Rectangle 14">
            <a:extLst>
              <a:ext uri="{FF2B5EF4-FFF2-40B4-BE49-F238E27FC236}">
                <a16:creationId xmlns:a16="http://schemas.microsoft.com/office/drawing/2014/main" id="{2898FD97-E2A7-C844-B4EE-E1BC304EC53D}"/>
              </a:ext>
            </a:extLst>
          </p:cNvPr>
          <p:cNvSpPr/>
          <p:nvPr/>
        </p:nvSpPr>
        <p:spPr bwMode="auto">
          <a:xfrm>
            <a:off x="1983055" y="3220249"/>
            <a:ext cx="640080" cy="731520"/>
          </a:xfrm>
          <a:prstGeom prst="rect">
            <a:avLst/>
          </a:prstGeom>
          <a:solidFill>
            <a:srgbClr val="333399"/>
          </a:solidFill>
          <a:ln w="9525" cap="flat" cmpd="sng" algn="ctr">
            <a:solidFill>
              <a:schemeClr val="accent2"/>
            </a:solidFill>
            <a:prstDash val="solid"/>
            <a:round/>
            <a:headEnd type="none" w="med" len="med"/>
            <a:tailEnd type="stealth" w="med" len="lg"/>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Hello</a:t>
            </a:r>
          </a:p>
        </p:txBody>
      </p:sp>
      <p:sp>
        <p:nvSpPr>
          <p:cNvPr id="16" name="TextBox 15">
            <a:extLst>
              <a:ext uri="{FF2B5EF4-FFF2-40B4-BE49-F238E27FC236}">
                <a16:creationId xmlns:a16="http://schemas.microsoft.com/office/drawing/2014/main" id="{ECBECAF4-363A-AC4A-9F1B-AF9EE49D41D2}"/>
              </a:ext>
            </a:extLst>
          </p:cNvPr>
          <p:cNvSpPr txBox="1"/>
          <p:nvPr/>
        </p:nvSpPr>
        <p:spPr>
          <a:xfrm>
            <a:off x="4210831" y="3145859"/>
            <a:ext cx="1750287" cy="338554"/>
          </a:xfrm>
          <a:prstGeom prst="rect">
            <a:avLst/>
          </a:prstGeom>
          <a:noFill/>
        </p:spPr>
        <p:txBody>
          <a:bodyPr wrap="none" rtlCol="0">
            <a:spAutoFit/>
          </a:bodyPr>
          <a:lstStyle/>
          <a:p>
            <a:r>
              <a:rPr lang="en-US" dirty="0"/>
              <a:t>HTTP Response</a:t>
            </a:r>
          </a:p>
        </p:txBody>
      </p:sp>
      <p:sp>
        <p:nvSpPr>
          <p:cNvPr id="17" name="Right Arrow 16">
            <a:extLst>
              <a:ext uri="{FF2B5EF4-FFF2-40B4-BE49-F238E27FC236}">
                <a16:creationId xmlns:a16="http://schemas.microsoft.com/office/drawing/2014/main" id="{03679FD9-176E-BB4D-AF10-AAA0E95FB1B0}"/>
              </a:ext>
            </a:extLst>
          </p:cNvPr>
          <p:cNvSpPr/>
          <p:nvPr/>
        </p:nvSpPr>
        <p:spPr bwMode="auto">
          <a:xfrm flipH="1">
            <a:off x="3708991" y="3413779"/>
            <a:ext cx="2286000" cy="484632"/>
          </a:xfrm>
          <a:prstGeom prst="rightArrow">
            <a:avLst/>
          </a:prstGeom>
          <a:solidFill>
            <a:schemeClr val="accent1"/>
          </a:solidFill>
          <a:ln w="9525" cap="flat" cmpd="sng" algn="ctr">
            <a:solidFill>
              <a:schemeClr val="accent2"/>
            </a:solidFill>
            <a:prstDash val="solid"/>
            <a:round/>
            <a:headEnd type="none" w="med" len="med"/>
            <a:tailEnd type="stealth" w="med" len="lg"/>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9706917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3762" name="Rectangle 2"/>
          <p:cNvSpPr>
            <a:spLocks noGrp="1" noChangeArrowheads="1"/>
          </p:cNvSpPr>
          <p:nvPr>
            <p:ph type="title"/>
          </p:nvPr>
        </p:nvSpPr>
        <p:spPr/>
        <p:txBody>
          <a:bodyPr/>
          <a:lstStyle/>
          <a:p>
            <a:r>
              <a:rPr lang="en-US" dirty="0"/>
              <a:t>URL: Uniform </a:t>
            </a:r>
            <a:r>
              <a:rPr lang="en-US" altLang="zh-CN" dirty="0"/>
              <a:t>Resource</a:t>
            </a:r>
            <a:r>
              <a:rPr lang="en-US" dirty="0"/>
              <a:t> Locator</a:t>
            </a:r>
          </a:p>
        </p:txBody>
      </p:sp>
      <p:sp>
        <p:nvSpPr>
          <p:cNvPr id="1653763" name="Rectangle 3"/>
          <p:cNvSpPr>
            <a:spLocks noGrp="1" noChangeArrowheads="1"/>
          </p:cNvSpPr>
          <p:nvPr>
            <p:ph idx="1"/>
          </p:nvPr>
        </p:nvSpPr>
        <p:spPr/>
        <p:txBody>
          <a:bodyPr/>
          <a:lstStyle/>
          <a:p>
            <a:r>
              <a:rPr lang="en-US" sz="1800" dirty="0">
                <a:latin typeface="Lucida Console" charset="0"/>
                <a:ea typeface="Lucida Console" charset="0"/>
                <a:cs typeface="Lucida Console" charset="0"/>
              </a:rPr>
              <a:t>protocol://host-name[:port]/directory-path/resource</a:t>
            </a:r>
            <a:endParaRPr lang="en-US" dirty="0">
              <a:latin typeface="Lucida Console" charset="0"/>
              <a:ea typeface="Lucida Console" charset="0"/>
              <a:cs typeface="Lucida Console" charset="0"/>
            </a:endParaRPr>
          </a:p>
          <a:p>
            <a:endParaRPr lang="en-US" dirty="0"/>
          </a:p>
          <a:p>
            <a:r>
              <a:rPr lang="en-US" dirty="0"/>
              <a:t>Extend the idea of hierarchical hostnames to include anything in a file system</a:t>
            </a:r>
          </a:p>
          <a:p>
            <a:pPr lvl="1"/>
            <a:r>
              <a:rPr lang="en-US" sz="1800" dirty="0">
                <a:solidFill>
                  <a:schemeClr val="accent2">
                    <a:lumMod val="50000"/>
                    <a:lumOff val="50000"/>
                  </a:schemeClr>
                </a:solidFill>
                <a:latin typeface="Lucida Console" charset="0"/>
                <a:ea typeface="Lucida Console" charset="0"/>
                <a:cs typeface="Lucida Console" charset="0"/>
                <a:hlinkClick r:id="rId2"/>
              </a:rPr>
              <a:t>https://github.com/henryhxu/CSCI4430-ESTR4120/tree/202</a:t>
            </a:r>
            <a:r>
              <a:rPr lang="en-US" altLang="zh-CN" sz="1800" dirty="0">
                <a:solidFill>
                  <a:schemeClr val="accent2">
                    <a:lumMod val="50000"/>
                    <a:lumOff val="50000"/>
                  </a:schemeClr>
                </a:solidFill>
                <a:latin typeface="Lucida Console" charset="0"/>
                <a:ea typeface="Lucida Console" charset="0"/>
                <a:cs typeface="Lucida Console" charset="0"/>
                <a:hlinkClick r:id="rId2"/>
              </a:rPr>
              <a:t>3</a:t>
            </a:r>
            <a:r>
              <a:rPr lang="en-US" sz="1800" dirty="0">
                <a:solidFill>
                  <a:schemeClr val="accent2">
                    <a:lumMod val="50000"/>
                    <a:lumOff val="50000"/>
                  </a:schemeClr>
                </a:solidFill>
                <a:latin typeface="Lucida Console" charset="0"/>
                <a:ea typeface="Lucida Console" charset="0"/>
                <a:cs typeface="Lucida Console" charset="0"/>
                <a:hlinkClick r:id="rId2"/>
              </a:rPr>
              <a:t>_spring/lecture</a:t>
            </a:r>
            <a:r>
              <a:rPr lang="en-US" altLang="zh-CN" sz="1800" dirty="0">
                <a:solidFill>
                  <a:schemeClr val="accent2">
                    <a:lumMod val="50000"/>
                    <a:lumOff val="50000"/>
                  </a:schemeClr>
                </a:solidFill>
                <a:latin typeface="Lucida Console" charset="0"/>
                <a:ea typeface="Lucida Console" charset="0"/>
                <a:cs typeface="Lucida Console" charset="0"/>
              </a:rPr>
              <a:t>/lec1.pptx</a:t>
            </a:r>
            <a:endParaRPr lang="en-US" sz="1800" dirty="0">
              <a:solidFill>
                <a:schemeClr val="accent2">
                  <a:lumMod val="50000"/>
                  <a:lumOff val="50000"/>
                </a:schemeClr>
              </a:solidFill>
              <a:latin typeface="Lucida Console" charset="0"/>
              <a:ea typeface="Lucida Console" charset="0"/>
              <a:cs typeface="Lucida Console" charset="0"/>
            </a:endParaRPr>
          </a:p>
          <a:p>
            <a:pPr lvl="1"/>
            <a:r>
              <a:rPr lang="en-US" dirty="0"/>
              <a:t>Extend to program executions as well…</a:t>
            </a:r>
          </a:p>
          <a:p>
            <a:pPr lvl="1"/>
            <a:r>
              <a:rPr lang="en-US" sz="1800" dirty="0">
                <a:solidFill>
                  <a:schemeClr val="accent2">
                    <a:lumMod val="50000"/>
                    <a:lumOff val="50000"/>
                  </a:schemeClr>
                </a:solidFill>
                <a:latin typeface="Lucida Console" charset="0"/>
                <a:ea typeface="Lucida Console" charset="0"/>
                <a:cs typeface="Lucida Console" charset="0"/>
              </a:rPr>
              <a:t>https://</a:t>
            </a:r>
            <a:r>
              <a:rPr lang="en-US" sz="1800" dirty="0" err="1">
                <a:solidFill>
                  <a:schemeClr val="accent2">
                    <a:lumMod val="50000"/>
                    <a:lumOff val="50000"/>
                  </a:schemeClr>
                </a:solidFill>
                <a:latin typeface="Lucida Console" charset="0"/>
                <a:ea typeface="Lucida Console" charset="0"/>
                <a:cs typeface="Lucida Console" charset="0"/>
              </a:rPr>
              <a:t>www.google.com</a:t>
            </a:r>
            <a:r>
              <a:rPr lang="en-US" sz="1800" dirty="0">
                <a:solidFill>
                  <a:schemeClr val="accent2">
                    <a:lumMod val="50000"/>
                    <a:lumOff val="50000"/>
                  </a:schemeClr>
                </a:solidFill>
                <a:latin typeface="Lucida Console" charset="0"/>
                <a:ea typeface="Lucida Console" charset="0"/>
                <a:cs typeface="Lucida Console" charset="0"/>
              </a:rPr>
              <a:t>/</a:t>
            </a:r>
            <a:r>
              <a:rPr lang="en-US" sz="1800" dirty="0" err="1">
                <a:solidFill>
                  <a:schemeClr val="accent2">
                    <a:lumMod val="50000"/>
                    <a:lumOff val="50000"/>
                  </a:schemeClr>
                </a:solidFill>
                <a:latin typeface="Lucida Console" charset="0"/>
                <a:ea typeface="Lucida Console" charset="0"/>
                <a:cs typeface="Lucida Console" charset="0"/>
              </a:rPr>
              <a:t>search?q</a:t>
            </a:r>
            <a:r>
              <a:rPr lang="en-US" sz="1800" dirty="0">
                <a:solidFill>
                  <a:schemeClr val="accent2">
                    <a:lumMod val="50000"/>
                    <a:lumOff val="50000"/>
                  </a:schemeClr>
                </a:solidFill>
                <a:latin typeface="Lucida Console" charset="0"/>
                <a:ea typeface="Lucida Console" charset="0"/>
                <a:cs typeface="Lucida Console" charset="0"/>
              </a:rPr>
              <a:t>=</a:t>
            </a:r>
            <a:r>
              <a:rPr lang="en-US" altLang="zh-CN" sz="1800" dirty="0">
                <a:solidFill>
                  <a:schemeClr val="accent2">
                    <a:lumMod val="50000"/>
                    <a:lumOff val="50000"/>
                  </a:schemeClr>
                </a:solidFill>
                <a:latin typeface="Lucida Console" charset="0"/>
                <a:ea typeface="Lucida Console" charset="0"/>
                <a:cs typeface="Lucida Console" charset="0"/>
              </a:rPr>
              <a:t>csci4430</a:t>
            </a:r>
            <a:endParaRPr lang="en-US" sz="1800" dirty="0">
              <a:solidFill>
                <a:schemeClr val="accent2">
                  <a:lumMod val="50000"/>
                  <a:lumOff val="50000"/>
                </a:schemeClr>
              </a:solidFill>
              <a:latin typeface="Lucida Console" charset="0"/>
              <a:ea typeface="Lucida Console" charset="0"/>
              <a:cs typeface="Lucida Console" charset="0"/>
            </a:endParaRPr>
          </a:p>
          <a:p>
            <a:pPr lvl="1"/>
            <a:r>
              <a:rPr lang="en-US" dirty="0"/>
              <a:t>Server-side processing can be included in the name</a:t>
            </a:r>
          </a:p>
        </p:txBody>
      </p:sp>
      <p:sp>
        <p:nvSpPr>
          <p:cNvPr id="4" name="Slide Number Placeholder 3">
            <a:extLst>
              <a:ext uri="{FF2B5EF4-FFF2-40B4-BE49-F238E27FC236}">
                <a16:creationId xmlns:a16="http://schemas.microsoft.com/office/drawing/2014/main" id="{B3732DB1-AD46-E24F-A16E-B828CD7F4FFA}"/>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31</a:t>
            </a:fld>
            <a:endParaRPr lang="en-US"/>
          </a:p>
        </p:txBody>
      </p:sp>
    </p:spTree>
    <p:extLst>
      <p:ext uri="{BB962C8B-B14F-4D97-AF65-F5344CB8AC3E}">
        <p14:creationId xmlns:p14="http://schemas.microsoft.com/office/powerpoint/2010/main" val="1814609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37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5376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5376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5376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5376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537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3763" grpId="0" build="p"/>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3762" name="Rectangle 2"/>
          <p:cNvSpPr>
            <a:spLocks noGrp="1" noChangeArrowheads="1"/>
          </p:cNvSpPr>
          <p:nvPr>
            <p:ph type="title"/>
          </p:nvPr>
        </p:nvSpPr>
        <p:spPr/>
        <p:txBody>
          <a:bodyPr/>
          <a:lstStyle/>
          <a:p>
            <a:r>
              <a:rPr lang="en-US" dirty="0"/>
              <a:t>URL: </a:t>
            </a:r>
            <a:r>
              <a:rPr lang="en-US"/>
              <a:t>Uniform </a:t>
            </a:r>
            <a:r>
              <a:rPr lang="en-US" altLang="zh-CN"/>
              <a:t>Resource</a:t>
            </a:r>
            <a:r>
              <a:rPr lang="en-US"/>
              <a:t> </a:t>
            </a:r>
            <a:r>
              <a:rPr lang="en-US" dirty="0"/>
              <a:t>Locator</a:t>
            </a:r>
          </a:p>
        </p:txBody>
      </p:sp>
      <p:sp>
        <p:nvSpPr>
          <p:cNvPr id="1653763" name="Rectangle 3"/>
          <p:cNvSpPr>
            <a:spLocks noGrp="1" noChangeArrowheads="1"/>
          </p:cNvSpPr>
          <p:nvPr>
            <p:ph idx="1"/>
          </p:nvPr>
        </p:nvSpPr>
        <p:spPr/>
        <p:txBody>
          <a:bodyPr/>
          <a:lstStyle/>
          <a:p>
            <a:r>
              <a:rPr lang="en-US" sz="1800" dirty="0">
                <a:latin typeface="Lucida Console" charset="0"/>
                <a:ea typeface="Lucida Console" charset="0"/>
                <a:cs typeface="Lucida Console" charset="0"/>
              </a:rPr>
              <a:t>protocol://host-name[:port]/directory-path/resource</a:t>
            </a:r>
            <a:endParaRPr lang="en-US" dirty="0">
              <a:latin typeface="Lucida Console" charset="0"/>
              <a:ea typeface="Lucida Console" charset="0"/>
              <a:cs typeface="Lucida Console" charset="0"/>
            </a:endParaRPr>
          </a:p>
          <a:p>
            <a:pPr lvl="1"/>
            <a:r>
              <a:rPr lang="en-US" sz="1800" dirty="0">
                <a:latin typeface="Lucida Console" charset="0"/>
                <a:ea typeface="Lucida Console" charset="0"/>
                <a:cs typeface="Lucida Console" charset="0"/>
              </a:rPr>
              <a:t>protocol</a:t>
            </a:r>
            <a:r>
              <a:rPr lang="en-US" dirty="0"/>
              <a:t>: http, ftp, https, </a:t>
            </a:r>
            <a:r>
              <a:rPr lang="en-US" dirty="0" err="1"/>
              <a:t>smtp</a:t>
            </a:r>
            <a:r>
              <a:rPr lang="en-US" dirty="0"/>
              <a:t>, </a:t>
            </a:r>
            <a:r>
              <a:rPr lang="en-US" dirty="0" err="1"/>
              <a:t>rtsp</a:t>
            </a:r>
            <a:r>
              <a:rPr lang="en-US" dirty="0"/>
              <a:t>, </a:t>
            </a:r>
            <a:r>
              <a:rPr lang="en-US" i="1" dirty="0"/>
              <a:t>etc</a:t>
            </a:r>
            <a:r>
              <a:rPr lang="en-US" dirty="0"/>
              <a:t>.</a:t>
            </a:r>
          </a:p>
          <a:p>
            <a:pPr lvl="1"/>
            <a:r>
              <a:rPr lang="en-US" sz="1800" dirty="0">
                <a:latin typeface="Lucida Console" charset="0"/>
                <a:ea typeface="Lucida Console" charset="0"/>
                <a:cs typeface="Lucida Console" charset="0"/>
              </a:rPr>
              <a:t>host-name</a:t>
            </a:r>
            <a:r>
              <a:rPr lang="en-US" dirty="0"/>
              <a:t>: DNS name, IP address</a:t>
            </a:r>
          </a:p>
          <a:p>
            <a:pPr lvl="1"/>
            <a:r>
              <a:rPr lang="en-US" sz="1800" dirty="0">
                <a:latin typeface="Lucida Console" charset="0"/>
                <a:ea typeface="Lucida Console" charset="0"/>
                <a:cs typeface="Lucida Console" charset="0"/>
              </a:rPr>
              <a:t>port</a:t>
            </a:r>
            <a:r>
              <a:rPr lang="en-US" i="1" dirty="0"/>
              <a:t>:</a:t>
            </a:r>
            <a:r>
              <a:rPr lang="en-US" dirty="0"/>
              <a:t> defaults to protocol</a:t>
            </a:r>
            <a:r>
              <a:rPr lang="en-US" altLang="ja-JP" dirty="0"/>
              <a:t>’</a:t>
            </a:r>
            <a:r>
              <a:rPr lang="en-US" dirty="0"/>
              <a:t>s standard port </a:t>
            </a:r>
          </a:p>
          <a:p>
            <a:pPr lvl="2"/>
            <a:r>
              <a:rPr lang="en-US" i="1" dirty="0"/>
              <a:t>E.g.,</a:t>
            </a:r>
            <a:r>
              <a:rPr lang="en-US" dirty="0"/>
              <a:t> http: 80,  https: 443</a:t>
            </a:r>
          </a:p>
          <a:p>
            <a:pPr lvl="1"/>
            <a:r>
              <a:rPr lang="en-US" sz="1800" dirty="0">
                <a:latin typeface="Lucida Console" charset="0"/>
                <a:ea typeface="Lucida Console" charset="0"/>
                <a:cs typeface="Lucida Console" charset="0"/>
              </a:rPr>
              <a:t>directory path</a:t>
            </a:r>
            <a:r>
              <a:rPr lang="en-US" dirty="0"/>
              <a:t>: hierarchical, reflecting file system</a:t>
            </a:r>
          </a:p>
          <a:p>
            <a:pPr lvl="1"/>
            <a:r>
              <a:rPr lang="en-US" sz="1800" dirty="0">
                <a:latin typeface="Lucida Console" charset="0"/>
                <a:ea typeface="Lucida Console" charset="0"/>
                <a:cs typeface="Lucida Console" charset="0"/>
              </a:rPr>
              <a:t>resource</a:t>
            </a:r>
            <a:r>
              <a:rPr lang="en-US" dirty="0"/>
              <a:t>: Identifies the desired resource</a:t>
            </a:r>
          </a:p>
          <a:p>
            <a:pPr lvl="1"/>
            <a:endParaRPr lang="en-US" dirty="0"/>
          </a:p>
        </p:txBody>
      </p:sp>
      <p:sp>
        <p:nvSpPr>
          <p:cNvPr id="4" name="Slide Number Placeholder 3">
            <a:extLst>
              <a:ext uri="{FF2B5EF4-FFF2-40B4-BE49-F238E27FC236}">
                <a16:creationId xmlns:a16="http://schemas.microsoft.com/office/drawing/2014/main" id="{F238007B-2BAE-1A49-9155-4524AA8C7197}"/>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32</a:t>
            </a:fld>
            <a:endParaRPr lang="en-US"/>
          </a:p>
        </p:txBody>
      </p:sp>
    </p:spTree>
    <p:extLst>
      <p:ext uri="{BB962C8B-B14F-4D97-AF65-F5344CB8AC3E}">
        <p14:creationId xmlns:p14="http://schemas.microsoft.com/office/powerpoint/2010/main" val="503277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5810" name="Rectangle 2"/>
          <p:cNvSpPr>
            <a:spLocks noGrp="1" noChangeArrowheads="1"/>
          </p:cNvSpPr>
          <p:nvPr>
            <p:ph type="title"/>
          </p:nvPr>
        </p:nvSpPr>
        <p:spPr/>
        <p:txBody>
          <a:bodyPr/>
          <a:lstStyle/>
          <a:p>
            <a:r>
              <a:rPr lang="en-US"/>
              <a:t>Hyper Text Transfer Protocol (HTTP)</a:t>
            </a:r>
            <a:endParaRPr lang="en-US" dirty="0"/>
          </a:p>
        </p:txBody>
      </p:sp>
      <p:sp>
        <p:nvSpPr>
          <p:cNvPr id="1655811" name="Rectangle 3"/>
          <p:cNvSpPr>
            <a:spLocks noGrp="1" noChangeArrowheads="1"/>
          </p:cNvSpPr>
          <p:nvPr>
            <p:ph idx="1"/>
          </p:nvPr>
        </p:nvSpPr>
        <p:spPr/>
        <p:txBody>
          <a:bodyPr/>
          <a:lstStyle/>
          <a:p>
            <a:r>
              <a:rPr lang="en-US" dirty="0"/>
              <a:t>Client-server architecture</a:t>
            </a:r>
          </a:p>
          <a:p>
            <a:pPr lvl="1"/>
            <a:r>
              <a:rPr lang="en-US" dirty="0"/>
              <a:t>Server is “always on” and “well known”</a:t>
            </a:r>
          </a:p>
          <a:p>
            <a:pPr lvl="1"/>
            <a:r>
              <a:rPr lang="en-US" dirty="0"/>
              <a:t>Clients initiate contact to server</a:t>
            </a:r>
          </a:p>
          <a:p>
            <a:r>
              <a:rPr lang="en-US" dirty="0"/>
              <a:t>Synchronous request/reply protocol </a:t>
            </a:r>
          </a:p>
          <a:p>
            <a:pPr lvl="1"/>
            <a:r>
              <a:rPr lang="en-US" dirty="0"/>
              <a:t>Runs over TCP, Port 80</a:t>
            </a:r>
          </a:p>
          <a:p>
            <a:r>
              <a:rPr lang="en-US" dirty="0">
                <a:solidFill>
                  <a:srgbClr val="0000FF"/>
                </a:solidFill>
              </a:rPr>
              <a:t>Stateless</a:t>
            </a:r>
          </a:p>
          <a:p>
            <a:r>
              <a:rPr lang="en-US" dirty="0"/>
              <a:t>ASCII format</a:t>
            </a:r>
          </a:p>
          <a:p>
            <a:pPr lvl="1"/>
            <a:r>
              <a:rPr lang="en-US" dirty="0"/>
              <a:t>Before HTTP/2</a:t>
            </a:r>
          </a:p>
          <a:p>
            <a:r>
              <a:rPr lang="en-US" altLang="zh-CN" dirty="0">
                <a:solidFill>
                  <a:srgbClr val="FF0000"/>
                </a:solidFill>
              </a:rPr>
              <a:t>Plain</a:t>
            </a:r>
            <a:r>
              <a:rPr lang="zh-CN" altLang="en-US" dirty="0">
                <a:solidFill>
                  <a:srgbClr val="FF0000"/>
                </a:solidFill>
              </a:rPr>
              <a:t> </a:t>
            </a:r>
            <a:r>
              <a:rPr lang="en-US" altLang="zh-CN" dirty="0">
                <a:solidFill>
                  <a:srgbClr val="FF0000"/>
                </a:solidFill>
              </a:rPr>
              <a:t>text</a:t>
            </a:r>
            <a:endParaRPr lang="en-US" dirty="0">
              <a:solidFill>
                <a:srgbClr val="FF0000"/>
              </a:solidFill>
            </a:endParaRPr>
          </a:p>
          <a:p>
            <a:pPr lvl="1"/>
            <a:endParaRPr lang="en-US" dirty="0"/>
          </a:p>
        </p:txBody>
      </p:sp>
      <p:sp>
        <p:nvSpPr>
          <p:cNvPr id="4" name="Slide Number Placeholder 3">
            <a:extLst>
              <a:ext uri="{FF2B5EF4-FFF2-40B4-BE49-F238E27FC236}">
                <a16:creationId xmlns:a16="http://schemas.microsoft.com/office/drawing/2014/main" id="{0964F9E4-A6D2-8243-A189-79F05BA2233E}"/>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33</a:t>
            </a:fld>
            <a:endParaRPr lang="en-US"/>
          </a:p>
        </p:txBody>
      </p:sp>
    </p:spTree>
    <p:extLst>
      <p:ext uri="{BB962C8B-B14F-4D97-AF65-F5344CB8AC3E}">
        <p14:creationId xmlns:p14="http://schemas.microsoft.com/office/powerpoint/2010/main" val="435649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58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558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558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5581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5581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5581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55811">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55811">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558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5811"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71C04-2D85-881F-CDC8-8ED1ED20EE1D}"/>
              </a:ext>
            </a:extLst>
          </p:cNvPr>
          <p:cNvSpPr>
            <a:spLocks noGrp="1"/>
          </p:cNvSpPr>
          <p:nvPr>
            <p:ph type="title"/>
          </p:nvPr>
        </p:nvSpPr>
        <p:spPr/>
        <p:txBody>
          <a:bodyPr/>
          <a:lstStyle/>
          <a:p>
            <a:r>
              <a:rPr lang="en-US" altLang="zh-CN" dirty="0"/>
              <a:t>HTTP</a:t>
            </a:r>
            <a:r>
              <a:rPr lang="zh-CN" altLang="en-US" dirty="0"/>
              <a:t> </a:t>
            </a:r>
            <a:r>
              <a:rPr lang="en-US" altLang="zh-CN" dirty="0"/>
              <a:t>variants</a:t>
            </a:r>
            <a:endParaRPr lang="en-US" dirty="0"/>
          </a:p>
        </p:txBody>
      </p:sp>
      <p:sp>
        <p:nvSpPr>
          <p:cNvPr id="3" name="Content Placeholder 2">
            <a:extLst>
              <a:ext uri="{FF2B5EF4-FFF2-40B4-BE49-F238E27FC236}">
                <a16:creationId xmlns:a16="http://schemas.microsoft.com/office/drawing/2014/main" id="{96C4645A-63D5-1527-2CA1-A750828E8B4B}"/>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245072C7-E08B-C4C5-1372-E45BDEB5A26F}"/>
              </a:ext>
            </a:extLst>
          </p:cNvPr>
          <p:cNvPicPr>
            <a:picLocks noChangeAspect="1"/>
          </p:cNvPicPr>
          <p:nvPr/>
        </p:nvPicPr>
        <p:blipFill>
          <a:blip r:embed="rId2"/>
          <a:stretch>
            <a:fillRect/>
          </a:stretch>
        </p:blipFill>
        <p:spPr>
          <a:xfrm>
            <a:off x="1263650" y="1600200"/>
            <a:ext cx="6616700" cy="4548982"/>
          </a:xfrm>
          <a:prstGeom prst="rect">
            <a:avLst/>
          </a:prstGeom>
        </p:spPr>
      </p:pic>
    </p:spTree>
    <p:extLst>
      <p:ext uri="{BB962C8B-B14F-4D97-AF65-F5344CB8AC3E}">
        <p14:creationId xmlns:p14="http://schemas.microsoft.com/office/powerpoint/2010/main" val="10635959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6834" name="Rectangle 2"/>
          <p:cNvSpPr>
            <a:spLocks noGrp="1" noChangeArrowheads="1"/>
          </p:cNvSpPr>
          <p:nvPr>
            <p:ph type="title"/>
          </p:nvPr>
        </p:nvSpPr>
        <p:spPr/>
        <p:txBody>
          <a:bodyPr/>
          <a:lstStyle/>
          <a:p>
            <a:r>
              <a:rPr lang="en-US" dirty="0"/>
              <a:t>Steps in HTTP request/response</a:t>
            </a:r>
          </a:p>
        </p:txBody>
      </p:sp>
      <p:sp>
        <p:nvSpPr>
          <p:cNvPr id="4" name="Slide Number Placeholder 3">
            <a:extLst>
              <a:ext uri="{FF2B5EF4-FFF2-40B4-BE49-F238E27FC236}">
                <a16:creationId xmlns:a16="http://schemas.microsoft.com/office/drawing/2014/main" id="{EA299EA5-4839-304F-9449-CE5DF56F86BD}"/>
              </a:ext>
            </a:extLst>
          </p:cNvPr>
          <p:cNvSpPr>
            <a:spLocks noGrp="1"/>
          </p:cNvSpPr>
          <p:nvPr>
            <p:ph type="sldNum" sz="quarter" idx="4294967295"/>
          </p:nvPr>
        </p:nvSpPr>
        <p:spPr>
          <a:xfrm>
            <a:off x="8534400" y="6248400"/>
            <a:ext cx="609600" cy="457200"/>
          </a:xfrm>
          <a:prstGeom prst="rect">
            <a:avLst/>
          </a:prstGeom>
        </p:spPr>
        <p:txBody>
          <a:bodyPr/>
          <a:lstStyle/>
          <a:p>
            <a:fld id="{9507A418-0CEB-9E4A-BA45-3B7D3D133EB9}" type="slidenum">
              <a:rPr lang="en-US" smtClean="0"/>
              <a:pPr/>
              <a:t>35</a:t>
            </a:fld>
            <a:endParaRPr lang="en-US"/>
          </a:p>
        </p:txBody>
      </p:sp>
      <p:sp>
        <p:nvSpPr>
          <p:cNvPr id="1656835" name="Line 3"/>
          <p:cNvSpPr>
            <a:spLocks noChangeShapeType="1"/>
          </p:cNvSpPr>
          <p:nvPr/>
        </p:nvSpPr>
        <p:spPr bwMode="auto">
          <a:xfrm flipH="1">
            <a:off x="3460750" y="2246325"/>
            <a:ext cx="1588" cy="3201987"/>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36" name="Line 4"/>
          <p:cNvSpPr>
            <a:spLocks noChangeShapeType="1"/>
          </p:cNvSpPr>
          <p:nvPr/>
        </p:nvSpPr>
        <p:spPr bwMode="auto">
          <a:xfrm>
            <a:off x="5899150" y="2247900"/>
            <a:ext cx="0" cy="32004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37" name="Text Box 5"/>
          <p:cNvSpPr txBox="1">
            <a:spLocks noChangeArrowheads="1"/>
          </p:cNvSpPr>
          <p:nvPr/>
        </p:nvSpPr>
        <p:spPr bwMode="auto">
          <a:xfrm>
            <a:off x="2971800" y="1856582"/>
            <a:ext cx="1037029" cy="459046"/>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2400" dirty="0">
                <a:solidFill>
                  <a:srgbClr val="333399"/>
                </a:solidFill>
                <a:latin typeface="+mn-lt"/>
              </a:rPr>
              <a:t>Client</a:t>
            </a:r>
          </a:p>
        </p:txBody>
      </p:sp>
      <p:sp>
        <p:nvSpPr>
          <p:cNvPr id="1656838" name="Text Box 6"/>
          <p:cNvSpPr txBox="1">
            <a:spLocks noChangeArrowheads="1"/>
          </p:cNvSpPr>
          <p:nvPr/>
        </p:nvSpPr>
        <p:spPr bwMode="auto">
          <a:xfrm>
            <a:off x="5326151" y="1856582"/>
            <a:ext cx="1142827" cy="459046"/>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2400" dirty="0">
                <a:solidFill>
                  <a:srgbClr val="333399"/>
                </a:solidFill>
                <a:latin typeface="+mn-lt"/>
              </a:rPr>
              <a:t>Server</a:t>
            </a:r>
          </a:p>
        </p:txBody>
      </p:sp>
      <p:sp>
        <p:nvSpPr>
          <p:cNvPr id="1656839" name="Line 7"/>
          <p:cNvSpPr>
            <a:spLocks noChangeShapeType="1"/>
          </p:cNvSpPr>
          <p:nvPr/>
        </p:nvSpPr>
        <p:spPr bwMode="auto">
          <a:xfrm>
            <a:off x="3460750" y="2400300"/>
            <a:ext cx="2438400" cy="228600"/>
          </a:xfrm>
          <a:prstGeom prst="line">
            <a:avLst/>
          </a:prstGeom>
          <a:noFill/>
          <a:ln w="25400">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40" name="Text Box 8"/>
          <p:cNvSpPr txBox="1">
            <a:spLocks noChangeArrowheads="1"/>
          </p:cNvSpPr>
          <p:nvPr/>
        </p:nvSpPr>
        <p:spPr bwMode="auto">
          <a:xfrm rot="305992">
            <a:off x="4210204" y="2170113"/>
            <a:ext cx="1063319" cy="366713"/>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rgbClr val="333399"/>
                </a:solidFill>
                <a:latin typeface="+mn-lt"/>
              </a:rPr>
              <a:t>TCP syn</a:t>
            </a:r>
          </a:p>
        </p:txBody>
      </p:sp>
      <p:sp>
        <p:nvSpPr>
          <p:cNvPr id="1656841" name="Line 9"/>
          <p:cNvSpPr>
            <a:spLocks noChangeShapeType="1"/>
          </p:cNvSpPr>
          <p:nvPr/>
        </p:nvSpPr>
        <p:spPr bwMode="auto">
          <a:xfrm flipH="1">
            <a:off x="3460750" y="2781300"/>
            <a:ext cx="2438400" cy="228600"/>
          </a:xfrm>
          <a:prstGeom prst="line">
            <a:avLst/>
          </a:prstGeom>
          <a:noFill/>
          <a:ln w="25400">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42" name="Text Box 10"/>
          <p:cNvSpPr txBox="1">
            <a:spLocks noChangeArrowheads="1"/>
          </p:cNvSpPr>
          <p:nvPr/>
        </p:nvSpPr>
        <p:spPr bwMode="auto">
          <a:xfrm rot="-285611">
            <a:off x="3622689" y="2568575"/>
            <a:ext cx="1749404" cy="366713"/>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rgbClr val="333399"/>
                </a:solidFill>
                <a:latin typeface="+mn-lt"/>
              </a:rPr>
              <a:t>TCP syn + ack </a:t>
            </a:r>
          </a:p>
        </p:txBody>
      </p:sp>
      <p:sp>
        <p:nvSpPr>
          <p:cNvPr id="1656843" name="Line 11"/>
          <p:cNvSpPr>
            <a:spLocks noChangeShapeType="1"/>
          </p:cNvSpPr>
          <p:nvPr/>
        </p:nvSpPr>
        <p:spPr bwMode="auto">
          <a:xfrm>
            <a:off x="3460750" y="3467100"/>
            <a:ext cx="2438400" cy="457200"/>
          </a:xfrm>
          <a:prstGeom prst="line">
            <a:avLst/>
          </a:prstGeom>
          <a:noFill/>
          <a:ln w="25400">
            <a:solidFill>
              <a:srgbClr val="D3A6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44" name="Text Box 12"/>
          <p:cNvSpPr txBox="1">
            <a:spLocks noChangeArrowheads="1"/>
          </p:cNvSpPr>
          <p:nvPr/>
        </p:nvSpPr>
        <p:spPr bwMode="auto">
          <a:xfrm rot="623789">
            <a:off x="3437117" y="3328385"/>
            <a:ext cx="2495194"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rgbClr val="333399"/>
                </a:solidFill>
                <a:latin typeface="+mn-lt"/>
              </a:rPr>
              <a:t>TCP ack + HTTP GET</a:t>
            </a:r>
          </a:p>
        </p:txBody>
      </p:sp>
      <p:sp>
        <p:nvSpPr>
          <p:cNvPr id="1656845" name="Line 13"/>
          <p:cNvSpPr>
            <a:spLocks noChangeShapeType="1"/>
          </p:cNvSpPr>
          <p:nvPr/>
        </p:nvSpPr>
        <p:spPr bwMode="auto">
          <a:xfrm flipH="1">
            <a:off x="3460750" y="4000500"/>
            <a:ext cx="2438400" cy="228600"/>
          </a:xfrm>
          <a:prstGeom prst="line">
            <a:avLst/>
          </a:prstGeom>
          <a:noFill/>
          <a:ln w="25400">
            <a:solidFill>
              <a:srgbClr val="D3A6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46" name="Line 14"/>
          <p:cNvSpPr>
            <a:spLocks noChangeShapeType="1"/>
          </p:cNvSpPr>
          <p:nvPr/>
        </p:nvSpPr>
        <p:spPr bwMode="auto">
          <a:xfrm>
            <a:off x="3460750" y="4533900"/>
            <a:ext cx="2438400" cy="457200"/>
          </a:xfrm>
          <a:prstGeom prst="line">
            <a:avLst/>
          </a:prstGeom>
          <a:noFill/>
          <a:ln w="25400">
            <a:solidFill>
              <a:srgbClr val="D3A6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47" name="Line 15"/>
          <p:cNvSpPr>
            <a:spLocks noChangeShapeType="1"/>
          </p:cNvSpPr>
          <p:nvPr/>
        </p:nvSpPr>
        <p:spPr bwMode="auto">
          <a:xfrm flipH="1">
            <a:off x="3460750" y="5067300"/>
            <a:ext cx="2438400" cy="228600"/>
          </a:xfrm>
          <a:prstGeom prst="line">
            <a:avLst/>
          </a:prstGeom>
          <a:noFill/>
          <a:ln w="25400">
            <a:solidFill>
              <a:srgbClr val="D3A6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grpSp>
        <p:nvGrpSpPr>
          <p:cNvPr id="1656848" name="Group 16"/>
          <p:cNvGrpSpPr>
            <a:grpSpLocks/>
          </p:cNvGrpSpPr>
          <p:nvPr/>
        </p:nvGrpSpPr>
        <p:grpSpPr bwMode="auto">
          <a:xfrm>
            <a:off x="4703783" y="3881436"/>
            <a:ext cx="301626" cy="887412"/>
            <a:chOff x="975" y="2699"/>
            <a:chExt cx="190" cy="559"/>
          </a:xfrm>
        </p:grpSpPr>
        <p:sp>
          <p:nvSpPr>
            <p:cNvPr id="1656849" name="Text Box 17"/>
            <p:cNvSpPr txBox="1">
              <a:spLocks noChangeArrowheads="1"/>
            </p:cNvSpPr>
            <p:nvPr/>
          </p:nvSpPr>
          <p:spPr bwMode="auto">
            <a:xfrm>
              <a:off x="975" y="2699"/>
              <a:ext cx="187" cy="367"/>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3200" b="0">
                  <a:solidFill>
                    <a:srgbClr val="333399"/>
                  </a:solidFill>
                  <a:latin typeface="+mn-lt"/>
                </a:rPr>
                <a:t>.</a:t>
              </a:r>
            </a:p>
          </p:txBody>
        </p:sp>
        <p:sp>
          <p:nvSpPr>
            <p:cNvPr id="1656850" name="Text Box 18"/>
            <p:cNvSpPr txBox="1">
              <a:spLocks noChangeArrowheads="1"/>
            </p:cNvSpPr>
            <p:nvPr/>
          </p:nvSpPr>
          <p:spPr bwMode="auto">
            <a:xfrm>
              <a:off x="978" y="2795"/>
              <a:ext cx="187" cy="367"/>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3200" b="0">
                  <a:solidFill>
                    <a:srgbClr val="333399"/>
                  </a:solidFill>
                  <a:latin typeface="+mn-lt"/>
                </a:rPr>
                <a:t>.</a:t>
              </a:r>
            </a:p>
          </p:txBody>
        </p:sp>
        <p:sp>
          <p:nvSpPr>
            <p:cNvPr id="1656851" name="Text Box 19"/>
            <p:cNvSpPr txBox="1">
              <a:spLocks noChangeArrowheads="1"/>
            </p:cNvSpPr>
            <p:nvPr/>
          </p:nvSpPr>
          <p:spPr bwMode="auto">
            <a:xfrm>
              <a:off x="978" y="2891"/>
              <a:ext cx="187" cy="367"/>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3200" b="0">
                  <a:solidFill>
                    <a:srgbClr val="333399"/>
                  </a:solidFill>
                  <a:latin typeface="+mn-lt"/>
                </a:rPr>
                <a:t>.</a:t>
              </a:r>
            </a:p>
          </p:txBody>
        </p:sp>
      </p:grpSp>
      <p:sp>
        <p:nvSpPr>
          <p:cNvPr id="1656852" name="AutoShape 20"/>
          <p:cNvSpPr>
            <a:spLocks/>
          </p:cNvSpPr>
          <p:nvPr/>
        </p:nvSpPr>
        <p:spPr bwMode="auto">
          <a:xfrm>
            <a:off x="3308350" y="2324100"/>
            <a:ext cx="76200" cy="685800"/>
          </a:xfrm>
          <a:prstGeom prst="leftBrace">
            <a:avLst>
              <a:gd name="adj1" fmla="val 75000"/>
              <a:gd name="adj2" fmla="val 50000"/>
            </a:avLst>
          </a:prstGeom>
          <a:noFill/>
          <a:ln w="25400">
            <a:solidFill>
              <a:schemeClr val="tx1"/>
            </a:solidFill>
            <a:round/>
            <a:headEnd/>
            <a:tailEnd/>
          </a:ln>
          <a:effectLst/>
          <a:extLst>
            <a:ext uri="{909E8E84-426E-40dd-AFC4-6F175D3DCCD1}">
              <a14:hiddenFill xmlns="" xmlns:a14="http://schemas.microsoft.com/office/drawing/2010/main">
                <a:solidFill>
                  <a:schemeClr val="bg2"/>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b="0">
              <a:solidFill>
                <a:srgbClr val="333399"/>
              </a:solidFill>
              <a:latin typeface="+mn-lt"/>
            </a:endParaRPr>
          </a:p>
        </p:txBody>
      </p:sp>
      <p:sp>
        <p:nvSpPr>
          <p:cNvPr id="1656853" name="AutoShape 21"/>
          <p:cNvSpPr>
            <a:spLocks/>
          </p:cNvSpPr>
          <p:nvPr/>
        </p:nvSpPr>
        <p:spPr bwMode="auto">
          <a:xfrm>
            <a:off x="3232150" y="3695700"/>
            <a:ext cx="152400" cy="1600200"/>
          </a:xfrm>
          <a:prstGeom prst="leftBrace">
            <a:avLst>
              <a:gd name="adj1" fmla="val 87500"/>
              <a:gd name="adj2" fmla="val 50000"/>
            </a:avLst>
          </a:prstGeom>
          <a:noFill/>
          <a:ln w="25400">
            <a:solidFill>
              <a:schemeClr val="tx1"/>
            </a:solidFill>
            <a:round/>
            <a:headEnd/>
            <a:tailEnd/>
          </a:ln>
          <a:effectLst/>
          <a:extLst>
            <a:ext uri="{909E8E84-426E-40dd-AFC4-6F175D3DCCD1}">
              <a14:hiddenFill xmlns="" xmlns:a14="http://schemas.microsoft.com/office/drawing/2010/main">
                <a:solidFill>
                  <a:schemeClr val="bg2"/>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b="0">
              <a:solidFill>
                <a:srgbClr val="333399"/>
              </a:solidFill>
              <a:latin typeface="+mn-lt"/>
            </a:endParaRPr>
          </a:p>
        </p:txBody>
      </p:sp>
      <p:sp>
        <p:nvSpPr>
          <p:cNvPr id="1656854" name="Text Box 22"/>
          <p:cNvSpPr txBox="1">
            <a:spLocks noChangeArrowheads="1"/>
          </p:cNvSpPr>
          <p:nvPr/>
        </p:nvSpPr>
        <p:spPr bwMode="auto">
          <a:xfrm>
            <a:off x="1371600" y="2400302"/>
            <a:ext cx="1819936" cy="643711"/>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solidFill>
                  <a:srgbClr val="333399"/>
                </a:solidFill>
                <a:latin typeface="+mn-lt"/>
              </a:rPr>
              <a:t>Establish</a:t>
            </a:r>
          </a:p>
          <a:p>
            <a:r>
              <a:rPr lang="en-US" sz="1800" b="0" dirty="0">
                <a:solidFill>
                  <a:srgbClr val="333399"/>
                </a:solidFill>
                <a:latin typeface="+mn-lt"/>
              </a:rPr>
              <a:t>TCP connection</a:t>
            </a:r>
          </a:p>
        </p:txBody>
      </p:sp>
      <p:sp>
        <p:nvSpPr>
          <p:cNvPr id="1656855" name="Text Box 23"/>
          <p:cNvSpPr txBox="1">
            <a:spLocks noChangeArrowheads="1"/>
          </p:cNvSpPr>
          <p:nvPr/>
        </p:nvSpPr>
        <p:spPr bwMode="auto">
          <a:xfrm>
            <a:off x="2062377" y="4229102"/>
            <a:ext cx="1147548" cy="652421"/>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a:solidFill>
                  <a:srgbClr val="333399"/>
                </a:solidFill>
                <a:latin typeface="+mn-lt"/>
              </a:rPr>
              <a:t>Request</a:t>
            </a:r>
          </a:p>
          <a:p>
            <a:r>
              <a:rPr lang="en-US" sz="1800" b="0">
                <a:solidFill>
                  <a:srgbClr val="333399"/>
                </a:solidFill>
                <a:latin typeface="+mn-lt"/>
              </a:rPr>
              <a:t>response</a:t>
            </a:r>
          </a:p>
        </p:txBody>
      </p:sp>
      <p:sp>
        <p:nvSpPr>
          <p:cNvPr id="1656856" name="Text Box 24"/>
          <p:cNvSpPr txBox="1">
            <a:spLocks noChangeArrowheads="1"/>
          </p:cNvSpPr>
          <p:nvPr/>
        </p:nvSpPr>
        <p:spPr bwMode="auto">
          <a:xfrm>
            <a:off x="2219825" y="3086102"/>
            <a:ext cx="964700" cy="652421"/>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a:solidFill>
                  <a:srgbClr val="333399"/>
                </a:solidFill>
                <a:latin typeface="+mn-lt"/>
              </a:rPr>
              <a:t>Client </a:t>
            </a:r>
          </a:p>
          <a:p>
            <a:r>
              <a:rPr lang="en-US" sz="1800" b="0">
                <a:solidFill>
                  <a:srgbClr val="333399"/>
                </a:solidFill>
                <a:latin typeface="+mn-lt"/>
              </a:rPr>
              <a:t>request</a:t>
            </a:r>
          </a:p>
        </p:txBody>
      </p:sp>
      <p:sp>
        <p:nvSpPr>
          <p:cNvPr id="1656857" name="Line 25"/>
          <p:cNvSpPr>
            <a:spLocks noChangeShapeType="1"/>
          </p:cNvSpPr>
          <p:nvPr/>
        </p:nvSpPr>
        <p:spPr bwMode="auto">
          <a:xfrm>
            <a:off x="3003550" y="3390901"/>
            <a:ext cx="457200" cy="7620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58" name="Line 26"/>
          <p:cNvSpPr>
            <a:spLocks noChangeShapeType="1"/>
          </p:cNvSpPr>
          <p:nvPr/>
        </p:nvSpPr>
        <p:spPr bwMode="auto">
          <a:xfrm flipV="1">
            <a:off x="3003550" y="5372100"/>
            <a:ext cx="457200" cy="15240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59" name="Text Box 27"/>
          <p:cNvSpPr txBox="1">
            <a:spLocks noChangeArrowheads="1"/>
          </p:cNvSpPr>
          <p:nvPr/>
        </p:nvSpPr>
        <p:spPr bwMode="auto">
          <a:xfrm>
            <a:off x="511175" y="5500633"/>
            <a:ext cx="3070225"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90431" tIns="44423" rIns="90431" bIns="44423">
            <a:spAutoFit/>
          </a:bodyPr>
          <a:lstStyle/>
          <a:p>
            <a:pPr algn="ctr"/>
            <a:r>
              <a:rPr lang="en-US" sz="1800" b="0" dirty="0">
                <a:latin typeface="+mn-lt"/>
              </a:rPr>
              <a:t>Close connection</a:t>
            </a:r>
          </a:p>
        </p:txBody>
      </p:sp>
    </p:spTree>
    <p:extLst>
      <p:ext uri="{BB962C8B-B14F-4D97-AF65-F5344CB8AC3E}">
        <p14:creationId xmlns:p14="http://schemas.microsoft.com/office/powerpoint/2010/main" val="1192536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68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5684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5684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5684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5685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5685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5684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5684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5685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5685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 nodeType="clickEffect">
                                  <p:stCondLst>
                                    <p:cond delay="0"/>
                                  </p:stCondLst>
                                  <p:childTnLst>
                                    <p:set>
                                      <p:cBhvr>
                                        <p:cTn id="30" dur="1" fill="hold">
                                          <p:stCondLst>
                                            <p:cond delay="0"/>
                                          </p:stCondLst>
                                        </p:cTn>
                                        <p:tgtEl>
                                          <p:spTgt spid="165684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5684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5684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5684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5684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65685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5685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5685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568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6839" grpId="0" animBg="1"/>
      <p:bldP spid="1656840" grpId="0"/>
      <p:bldP spid="1656841" grpId="0" animBg="1"/>
      <p:bldP spid="1656842" grpId="0"/>
      <p:bldP spid="1656843" grpId="0" animBg="1"/>
      <p:bldP spid="1656843" grpId="1" animBg="1"/>
      <p:bldP spid="1656844" grpId="0"/>
      <p:bldP spid="1656845" grpId="0" animBg="1"/>
      <p:bldP spid="1656846" grpId="0" animBg="1"/>
      <p:bldP spid="1656847" grpId="0" animBg="1"/>
      <p:bldP spid="1656852" grpId="0" animBg="1"/>
      <p:bldP spid="1656853" grpId="0" animBg="1"/>
      <p:bldP spid="1656854" grpId="0"/>
      <p:bldP spid="1656855" grpId="0"/>
      <p:bldP spid="1656856" grpId="0"/>
      <p:bldP spid="1656857" grpId="0" animBg="1"/>
      <p:bldP spid="1656858" grpId="0" animBg="1"/>
      <p:bldP spid="165685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lstStyle/>
          <a:p>
            <a:r>
              <a:rPr lang="en-US" dirty="0"/>
              <a:t>Method types (HTTP 1.1)</a:t>
            </a:r>
          </a:p>
        </p:txBody>
      </p:sp>
      <p:sp>
        <p:nvSpPr>
          <p:cNvPr id="3" name="Content Placeholder 2"/>
          <p:cNvSpPr>
            <a:spLocks noGrp="1"/>
          </p:cNvSpPr>
          <p:nvPr>
            <p:ph idx="1"/>
          </p:nvPr>
        </p:nvSpPr>
        <p:spPr/>
        <p:txBody>
          <a:bodyPr/>
          <a:lstStyle/>
          <a:p>
            <a:r>
              <a:rPr lang="en-US" dirty="0"/>
              <a:t>GET, HEAD</a:t>
            </a:r>
          </a:p>
          <a:p>
            <a:r>
              <a:rPr lang="en-US" dirty="0"/>
              <a:t>POST</a:t>
            </a:r>
          </a:p>
          <a:p>
            <a:pPr lvl="1"/>
            <a:r>
              <a:rPr lang="en-US" dirty="0"/>
              <a:t>Send information (e.g., web forms)</a:t>
            </a:r>
          </a:p>
          <a:p>
            <a:r>
              <a:rPr lang="en-US" dirty="0"/>
              <a:t>PUT</a:t>
            </a:r>
          </a:p>
          <a:p>
            <a:pPr lvl="1"/>
            <a:r>
              <a:rPr lang="en-US" dirty="0"/>
              <a:t>Uploads file in entity body to path specified in URL field</a:t>
            </a:r>
          </a:p>
          <a:p>
            <a:r>
              <a:rPr lang="en-US" dirty="0"/>
              <a:t>DELETE</a:t>
            </a:r>
          </a:p>
          <a:p>
            <a:pPr lvl="1"/>
            <a:r>
              <a:rPr lang="en-US" dirty="0"/>
              <a:t>Deletes file specified in the URL field</a:t>
            </a:r>
          </a:p>
        </p:txBody>
      </p:sp>
      <p:sp>
        <p:nvSpPr>
          <p:cNvPr id="2" name="Slide Number Placeholder 1">
            <a:extLst>
              <a:ext uri="{FF2B5EF4-FFF2-40B4-BE49-F238E27FC236}">
                <a16:creationId xmlns:a16="http://schemas.microsoft.com/office/drawing/2014/main" id="{CA99C8AD-A1F5-6642-A70B-AC6C24F7F0CE}"/>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36</a:t>
            </a:fld>
            <a:endParaRPr lang="en-US"/>
          </a:p>
        </p:txBody>
      </p:sp>
    </p:spTree>
    <p:extLst>
      <p:ext uri="{BB962C8B-B14F-4D97-AF65-F5344CB8AC3E}">
        <p14:creationId xmlns:p14="http://schemas.microsoft.com/office/powerpoint/2010/main" val="2560694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ext Box 4"/>
          <p:cNvSpPr txBox="1">
            <a:spLocks noChangeArrowheads="1"/>
          </p:cNvSpPr>
          <p:nvPr/>
        </p:nvSpPr>
        <p:spPr bwMode="auto">
          <a:xfrm>
            <a:off x="3541719" y="3654427"/>
            <a:ext cx="4955864" cy="19389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dirty="0">
                <a:solidFill>
                  <a:srgbClr val="D3A600"/>
                </a:solidFill>
              </a:rPr>
              <a:t>GET /</a:t>
            </a:r>
            <a:r>
              <a:rPr lang="en-US" dirty="0" err="1">
                <a:solidFill>
                  <a:srgbClr val="D3A600"/>
                </a:solidFill>
              </a:rPr>
              <a:t>somedir</a:t>
            </a:r>
            <a:r>
              <a:rPr lang="en-US" dirty="0">
                <a:solidFill>
                  <a:srgbClr val="D3A600"/>
                </a:solidFill>
              </a:rPr>
              <a:t>/</a:t>
            </a:r>
            <a:r>
              <a:rPr lang="en-US" dirty="0" err="1">
                <a:solidFill>
                  <a:srgbClr val="D3A600"/>
                </a:solidFill>
              </a:rPr>
              <a:t>page.html</a:t>
            </a:r>
            <a:r>
              <a:rPr lang="en-US" dirty="0">
                <a:solidFill>
                  <a:srgbClr val="D3A600"/>
                </a:solidFill>
              </a:rPr>
              <a:t> HTTP/1.1</a:t>
            </a:r>
          </a:p>
          <a:p>
            <a:pPr algn="l"/>
            <a:r>
              <a:rPr lang="en-US" dirty="0">
                <a:solidFill>
                  <a:srgbClr val="D3A600"/>
                </a:solidFill>
              </a:rPr>
              <a:t>Host: </a:t>
            </a:r>
            <a:r>
              <a:rPr lang="en-US" dirty="0" err="1">
                <a:solidFill>
                  <a:srgbClr val="D3A600"/>
                </a:solidFill>
              </a:rPr>
              <a:t>www.someschool.edu</a:t>
            </a:r>
            <a:r>
              <a:rPr lang="en-US" dirty="0">
                <a:solidFill>
                  <a:srgbClr val="D3A600"/>
                </a:solidFill>
              </a:rPr>
              <a:t> </a:t>
            </a:r>
          </a:p>
          <a:p>
            <a:pPr algn="l"/>
            <a:r>
              <a:rPr lang="en-US" dirty="0">
                <a:solidFill>
                  <a:srgbClr val="D3A600"/>
                </a:solidFill>
              </a:rPr>
              <a:t>User-agent: Mozilla/4.0</a:t>
            </a:r>
          </a:p>
          <a:p>
            <a:pPr algn="l"/>
            <a:r>
              <a:rPr lang="en-US" dirty="0">
                <a:solidFill>
                  <a:srgbClr val="D3A600"/>
                </a:solidFill>
              </a:rPr>
              <a:t>Connection: close </a:t>
            </a:r>
          </a:p>
          <a:p>
            <a:pPr algn="l"/>
            <a:r>
              <a:rPr lang="en-US" dirty="0">
                <a:solidFill>
                  <a:srgbClr val="D3A600"/>
                </a:solidFill>
              </a:rPr>
              <a:t>Accept-language: </a:t>
            </a:r>
            <a:r>
              <a:rPr lang="en-US" altLang="zh-CN" dirty="0" err="1">
                <a:solidFill>
                  <a:srgbClr val="D3A600"/>
                </a:solidFill>
              </a:rPr>
              <a:t>en</a:t>
            </a:r>
            <a:r>
              <a:rPr lang="en-US" dirty="0">
                <a:solidFill>
                  <a:srgbClr val="D3A600"/>
                </a:solidFill>
              </a:rPr>
              <a:t> </a:t>
            </a:r>
          </a:p>
          <a:p>
            <a:pPr algn="l"/>
            <a:r>
              <a:rPr lang="en-US" b="0" dirty="0">
                <a:solidFill>
                  <a:srgbClr val="D3A600"/>
                </a:solidFill>
                <a:latin typeface="Courier" charset="0"/>
              </a:rPr>
              <a:t>(blank line)</a:t>
            </a:r>
            <a:r>
              <a:rPr lang="en-US" dirty="0">
                <a:solidFill>
                  <a:srgbClr val="D3A600"/>
                </a:solidFill>
              </a:rPr>
              <a:t> </a:t>
            </a:r>
            <a:endParaRPr lang="en-US" sz="2400" b="0" dirty="0">
              <a:solidFill>
                <a:srgbClr val="D3A600"/>
              </a:solidFill>
              <a:latin typeface="Times New Roman" charset="0"/>
            </a:endParaRPr>
          </a:p>
        </p:txBody>
      </p:sp>
      <p:sp>
        <p:nvSpPr>
          <p:cNvPr id="50180" name="Rectangle 2"/>
          <p:cNvSpPr>
            <a:spLocks noGrp="1" noChangeArrowheads="1"/>
          </p:cNvSpPr>
          <p:nvPr>
            <p:ph type="title"/>
          </p:nvPr>
        </p:nvSpPr>
        <p:spPr/>
        <p:txBody>
          <a:bodyPr/>
          <a:lstStyle/>
          <a:p>
            <a:r>
              <a:rPr lang="en-US" dirty="0"/>
              <a:t>Client-to-server communication</a:t>
            </a:r>
          </a:p>
        </p:txBody>
      </p:sp>
      <p:sp>
        <p:nvSpPr>
          <p:cNvPr id="1056771" name="Rectangle 3"/>
          <p:cNvSpPr>
            <a:spLocks noGrp="1" noChangeArrowheads="1"/>
          </p:cNvSpPr>
          <p:nvPr>
            <p:ph idx="1"/>
          </p:nvPr>
        </p:nvSpPr>
        <p:spPr/>
        <p:txBody>
          <a:bodyPr/>
          <a:lstStyle/>
          <a:p>
            <a:r>
              <a:rPr lang="en-US" dirty="0"/>
              <a:t>HTTP Request Message</a:t>
            </a:r>
          </a:p>
          <a:p>
            <a:pPr lvl="1"/>
            <a:r>
              <a:rPr lang="en-US" dirty="0"/>
              <a:t>Request line: method, resource, and protocol version</a:t>
            </a:r>
          </a:p>
        </p:txBody>
      </p:sp>
      <p:sp>
        <p:nvSpPr>
          <p:cNvPr id="7" name="Slide Number Placeholder 6">
            <a:extLst>
              <a:ext uri="{FF2B5EF4-FFF2-40B4-BE49-F238E27FC236}">
                <a16:creationId xmlns:a16="http://schemas.microsoft.com/office/drawing/2014/main" id="{505908F3-582D-B24C-BB37-08593B3C6E13}"/>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37</a:t>
            </a:fld>
            <a:endParaRPr lang="en-US"/>
          </a:p>
        </p:txBody>
      </p:sp>
      <p:sp>
        <p:nvSpPr>
          <p:cNvPr id="50182" name="Text Box 5"/>
          <p:cNvSpPr txBox="1">
            <a:spLocks noChangeArrowheads="1"/>
          </p:cNvSpPr>
          <p:nvPr/>
        </p:nvSpPr>
        <p:spPr bwMode="auto">
          <a:xfrm>
            <a:off x="228600" y="3641726"/>
            <a:ext cx="2971800" cy="3736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sz="1800" i="1" dirty="0">
                <a:solidFill>
                  <a:schemeClr val="accent2"/>
                </a:solidFill>
                <a:latin typeface="Arial" charset="0"/>
              </a:rPr>
              <a:t>request line</a:t>
            </a:r>
            <a:endParaRPr lang="en-US" sz="1800" b="0" i="1" dirty="0">
              <a:solidFill>
                <a:schemeClr val="accent2"/>
              </a:solidFill>
              <a:latin typeface="Arial" charset="0"/>
            </a:endParaRPr>
          </a:p>
        </p:txBody>
      </p:sp>
      <p:sp>
        <p:nvSpPr>
          <p:cNvPr id="50183" name="Line 6"/>
          <p:cNvSpPr>
            <a:spLocks noChangeShapeType="1"/>
          </p:cNvSpPr>
          <p:nvPr/>
        </p:nvSpPr>
        <p:spPr bwMode="auto">
          <a:xfrm flipV="1">
            <a:off x="2514600" y="3886200"/>
            <a:ext cx="1066800" cy="0"/>
          </a:xfrm>
          <a:prstGeom prst="line">
            <a:avLst/>
          </a:prstGeom>
          <a:noFill/>
          <a:ln w="1905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lIns="91383" tIns="45692" rIns="91383" bIns="45692" anchor="ctr"/>
          <a:lstStyle/>
          <a:p>
            <a:pPr algn="ctr"/>
            <a:endParaRPr lang="en-US"/>
          </a:p>
        </p:txBody>
      </p:sp>
      <p:sp>
        <p:nvSpPr>
          <p:cNvPr id="50184" name="Freeform 7"/>
          <p:cNvSpPr>
            <a:spLocks/>
          </p:cNvSpPr>
          <p:nvPr/>
        </p:nvSpPr>
        <p:spPr bwMode="auto">
          <a:xfrm>
            <a:off x="3581400" y="3978287"/>
            <a:ext cx="228600" cy="1279525"/>
          </a:xfrm>
          <a:custGeom>
            <a:avLst/>
            <a:gdLst>
              <a:gd name="T0" fmla="*/ 185928 w 150"/>
              <a:gd name="T1" fmla="*/ 8309 h 924"/>
              <a:gd name="T2" fmla="*/ 0 w 150"/>
              <a:gd name="T3" fmla="*/ 0 h 924"/>
              <a:gd name="T4" fmla="*/ 0 w 150"/>
              <a:gd name="T5" fmla="*/ 1279525 h 924"/>
              <a:gd name="T6" fmla="*/ 228600 w 150"/>
              <a:gd name="T7" fmla="*/ 1271216 h 924"/>
              <a:gd name="T8" fmla="*/ 0 60000 65536"/>
              <a:gd name="T9" fmla="*/ 0 60000 65536"/>
              <a:gd name="T10" fmla="*/ 0 60000 65536"/>
              <a:gd name="T11" fmla="*/ 0 60000 65536"/>
              <a:gd name="T12" fmla="*/ 0 w 150"/>
              <a:gd name="T13" fmla="*/ 0 h 924"/>
              <a:gd name="T14" fmla="*/ 150 w 150"/>
              <a:gd name="T15" fmla="*/ 924 h 924"/>
            </a:gdLst>
            <a:ahLst/>
            <a:cxnLst>
              <a:cxn ang="T8">
                <a:pos x="T0" y="T1"/>
              </a:cxn>
              <a:cxn ang="T9">
                <a:pos x="T2" y="T3"/>
              </a:cxn>
              <a:cxn ang="T10">
                <a:pos x="T4" y="T5"/>
              </a:cxn>
              <a:cxn ang="T11">
                <a:pos x="T6" y="T7"/>
              </a:cxn>
            </a:cxnLst>
            <a:rect l="T12" t="T13" r="T14" b="T15"/>
            <a:pathLst>
              <a:path w="150" h="924">
                <a:moveTo>
                  <a:pt x="122" y="6"/>
                </a:moveTo>
                <a:lnTo>
                  <a:pt x="0" y="0"/>
                </a:lnTo>
                <a:lnTo>
                  <a:pt x="0" y="924"/>
                </a:lnTo>
                <a:lnTo>
                  <a:pt x="150" y="918"/>
                </a:lnTo>
              </a:path>
            </a:pathLst>
          </a:custGeom>
          <a:noFill/>
          <a:ln w="19050">
            <a:solidFill>
              <a:schemeClr val="accent2"/>
            </a:solidFill>
            <a:round/>
            <a:headEnd/>
            <a:tailEnd/>
          </a:ln>
          <a:extLst>
            <a:ext uri="{909E8E84-426E-40dd-AFC4-6F175D3DCCD1}">
              <a14:hiddenFill xmlns="" xmlns:a14="http://schemas.microsoft.com/office/drawing/2010/main">
                <a:solidFill>
                  <a:srgbClr val="FFFFFF"/>
                </a:solidFill>
              </a14:hiddenFill>
            </a:ext>
          </a:extLst>
        </p:spPr>
        <p:txBody>
          <a:bodyPr wrap="none" lIns="91383" tIns="45692" rIns="91383" bIns="45692" anchor="ctr"/>
          <a:lstStyle/>
          <a:p>
            <a:pPr algn="ctr"/>
            <a:endParaRPr lang="en-US"/>
          </a:p>
        </p:txBody>
      </p:sp>
      <p:sp>
        <p:nvSpPr>
          <p:cNvPr id="50185" name="Text Box 8"/>
          <p:cNvSpPr txBox="1">
            <a:spLocks noChangeArrowheads="1"/>
          </p:cNvSpPr>
          <p:nvPr/>
        </p:nvSpPr>
        <p:spPr bwMode="auto">
          <a:xfrm>
            <a:off x="2590801" y="4267201"/>
            <a:ext cx="1010839" cy="6549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i="1">
                <a:solidFill>
                  <a:schemeClr val="accent2"/>
                </a:solidFill>
                <a:latin typeface="Arial" charset="0"/>
              </a:rPr>
              <a:t>header</a:t>
            </a:r>
          </a:p>
          <a:p>
            <a:pPr algn="l"/>
            <a:r>
              <a:rPr lang="en-US" sz="1800" i="1">
                <a:solidFill>
                  <a:schemeClr val="accent2"/>
                </a:solidFill>
                <a:latin typeface="Arial" charset="0"/>
              </a:rPr>
              <a:t> lines</a:t>
            </a:r>
          </a:p>
        </p:txBody>
      </p:sp>
      <p:sp>
        <p:nvSpPr>
          <p:cNvPr id="50186" name="Line 9"/>
          <p:cNvSpPr>
            <a:spLocks noChangeShapeType="1"/>
          </p:cNvSpPr>
          <p:nvPr/>
        </p:nvSpPr>
        <p:spPr bwMode="auto">
          <a:xfrm flipV="1">
            <a:off x="2819400" y="5410201"/>
            <a:ext cx="838202" cy="212726"/>
          </a:xfrm>
          <a:prstGeom prst="line">
            <a:avLst/>
          </a:prstGeom>
          <a:noFill/>
          <a:ln w="1905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lIns="91383" tIns="45692" rIns="91383" bIns="45692" anchor="ctr"/>
          <a:lstStyle/>
          <a:p>
            <a:pPr algn="ctr"/>
            <a:endParaRPr lang="en-US"/>
          </a:p>
        </p:txBody>
      </p:sp>
      <p:sp>
        <p:nvSpPr>
          <p:cNvPr id="50187" name="Text Box 10"/>
          <p:cNvSpPr txBox="1">
            <a:spLocks noChangeArrowheads="1"/>
          </p:cNvSpPr>
          <p:nvPr/>
        </p:nvSpPr>
        <p:spPr bwMode="auto">
          <a:xfrm>
            <a:off x="304800" y="5650564"/>
            <a:ext cx="3124200" cy="6549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sz="1800" i="1" dirty="0">
                <a:solidFill>
                  <a:schemeClr val="accent2"/>
                </a:solidFill>
                <a:latin typeface="Arial" charset="0"/>
              </a:rPr>
              <a:t>carriage return line feed</a:t>
            </a:r>
          </a:p>
          <a:p>
            <a:pPr algn="ctr"/>
            <a:r>
              <a:rPr lang="en-US" sz="1800" i="1" dirty="0">
                <a:solidFill>
                  <a:schemeClr val="accent2"/>
                </a:solidFill>
                <a:latin typeface="Arial" charset="0"/>
              </a:rPr>
              <a:t>indicates end of message</a:t>
            </a:r>
            <a:endParaRPr lang="en-US" sz="1800" b="0" i="1" dirty="0">
              <a:solidFill>
                <a:schemeClr val="accent2"/>
              </a:solidFill>
              <a:latin typeface="Times New Roman" charset="0"/>
            </a:endParaRPr>
          </a:p>
        </p:txBody>
      </p:sp>
      <p:grpSp>
        <p:nvGrpSpPr>
          <p:cNvPr id="2" name="Group 35"/>
          <p:cNvGrpSpPr>
            <a:grpSpLocks/>
          </p:cNvGrpSpPr>
          <p:nvPr/>
        </p:nvGrpSpPr>
        <p:grpSpPr bwMode="auto">
          <a:xfrm>
            <a:off x="3048001" y="2133600"/>
            <a:ext cx="1295400" cy="1924050"/>
            <a:chOff x="1862" y="1332"/>
            <a:chExt cx="816" cy="1212"/>
          </a:xfrm>
        </p:grpSpPr>
        <p:sp>
          <p:nvSpPr>
            <p:cNvPr id="50204" name="Oval 11"/>
            <p:cNvSpPr>
              <a:spLocks noChangeArrowheads="1"/>
            </p:cNvSpPr>
            <p:nvPr/>
          </p:nvSpPr>
          <p:spPr bwMode="auto">
            <a:xfrm>
              <a:off x="1862" y="1332"/>
              <a:ext cx="816" cy="240"/>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0205" name="Oval 12"/>
            <p:cNvSpPr>
              <a:spLocks noChangeArrowheads="1"/>
            </p:cNvSpPr>
            <p:nvPr/>
          </p:nvSpPr>
          <p:spPr bwMode="auto">
            <a:xfrm>
              <a:off x="2150" y="2304"/>
              <a:ext cx="528" cy="240"/>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50206" name="AutoShape 13"/>
            <p:cNvCxnSpPr>
              <a:cxnSpLocks noChangeShapeType="1"/>
              <a:stCxn id="50204" idx="4"/>
              <a:endCxn id="50205" idx="0"/>
            </p:cNvCxnSpPr>
            <p:nvPr/>
          </p:nvCxnSpPr>
          <p:spPr bwMode="auto">
            <a:xfrm>
              <a:off x="2270" y="1572"/>
              <a:ext cx="144" cy="732"/>
            </a:xfrm>
            <a:prstGeom prst="straightConnector1">
              <a:avLst/>
            </a:prstGeom>
            <a:noFill/>
            <a:ln w="19050">
              <a:solidFill>
                <a:srgbClr val="0000FF"/>
              </a:solidFill>
              <a:round/>
              <a:headEnd type="triangle" w="med" len="med"/>
              <a:tailEnd type="triangle" w="med" len="med"/>
            </a:ln>
            <a:extLst>
              <a:ext uri="{909E8E84-426E-40dd-AFC4-6F175D3DCCD1}">
                <a14:hiddenFill xmlns="" xmlns:a14="http://schemas.microsoft.com/office/drawing/2010/main">
                  <a:noFill/>
                </a14:hiddenFill>
              </a:ext>
            </a:extLst>
          </p:spPr>
        </p:cxnSp>
      </p:grpSp>
      <p:grpSp>
        <p:nvGrpSpPr>
          <p:cNvPr id="3" name="Group 38"/>
          <p:cNvGrpSpPr>
            <a:grpSpLocks/>
          </p:cNvGrpSpPr>
          <p:nvPr/>
        </p:nvGrpSpPr>
        <p:grpSpPr bwMode="auto">
          <a:xfrm>
            <a:off x="4267201" y="2133600"/>
            <a:ext cx="2876550" cy="1971675"/>
            <a:chOff x="2592" y="1296"/>
            <a:chExt cx="1812" cy="1242"/>
          </a:xfrm>
        </p:grpSpPr>
        <p:sp>
          <p:nvSpPr>
            <p:cNvPr id="50201" name="Oval 16"/>
            <p:cNvSpPr>
              <a:spLocks noChangeArrowheads="1"/>
            </p:cNvSpPr>
            <p:nvPr/>
          </p:nvSpPr>
          <p:spPr bwMode="auto">
            <a:xfrm>
              <a:off x="2592" y="1296"/>
              <a:ext cx="912" cy="240"/>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0202" name="Oval 17"/>
            <p:cNvSpPr>
              <a:spLocks noChangeArrowheads="1"/>
            </p:cNvSpPr>
            <p:nvPr/>
          </p:nvSpPr>
          <p:spPr bwMode="auto">
            <a:xfrm>
              <a:off x="2628" y="2250"/>
              <a:ext cx="1776" cy="288"/>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50203" name="AutoShape 18"/>
            <p:cNvCxnSpPr>
              <a:cxnSpLocks noChangeShapeType="1"/>
              <a:stCxn id="50201" idx="4"/>
              <a:endCxn id="50202" idx="0"/>
            </p:cNvCxnSpPr>
            <p:nvPr/>
          </p:nvCxnSpPr>
          <p:spPr bwMode="auto">
            <a:xfrm>
              <a:off x="3048" y="1536"/>
              <a:ext cx="468" cy="714"/>
            </a:xfrm>
            <a:prstGeom prst="straightConnector1">
              <a:avLst/>
            </a:prstGeom>
            <a:noFill/>
            <a:ln w="19050">
              <a:solidFill>
                <a:srgbClr val="0000FF"/>
              </a:solidFill>
              <a:round/>
              <a:headEnd type="triangle" w="med" len="med"/>
              <a:tailEnd type="triangle" w="med" len="med"/>
            </a:ln>
            <a:extLst>
              <a:ext uri="{909E8E84-426E-40dd-AFC4-6F175D3DCCD1}">
                <a14:hiddenFill xmlns="" xmlns:a14="http://schemas.microsoft.com/office/drawing/2010/main">
                  <a:noFill/>
                </a14:hiddenFill>
              </a:ext>
            </a:extLst>
          </p:spPr>
        </p:cxnSp>
      </p:grpSp>
      <p:grpSp>
        <p:nvGrpSpPr>
          <p:cNvPr id="4" name="Group 37"/>
          <p:cNvGrpSpPr>
            <a:grpSpLocks/>
          </p:cNvGrpSpPr>
          <p:nvPr/>
        </p:nvGrpSpPr>
        <p:grpSpPr bwMode="auto">
          <a:xfrm>
            <a:off x="6243648" y="2076450"/>
            <a:ext cx="2371725" cy="2038350"/>
            <a:chOff x="3888" y="1260"/>
            <a:chExt cx="1494" cy="1284"/>
          </a:xfrm>
        </p:grpSpPr>
        <p:sp>
          <p:nvSpPr>
            <p:cNvPr id="50198" name="Oval 20"/>
            <p:cNvSpPr>
              <a:spLocks noChangeArrowheads="1"/>
            </p:cNvSpPr>
            <p:nvPr/>
          </p:nvSpPr>
          <p:spPr bwMode="auto">
            <a:xfrm>
              <a:off x="3888" y="1260"/>
              <a:ext cx="1491" cy="324"/>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0199" name="Oval 21"/>
            <p:cNvSpPr>
              <a:spLocks noChangeArrowheads="1"/>
            </p:cNvSpPr>
            <p:nvPr/>
          </p:nvSpPr>
          <p:spPr bwMode="auto">
            <a:xfrm>
              <a:off x="4371" y="2256"/>
              <a:ext cx="1011" cy="288"/>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50200" name="AutoShape 22"/>
            <p:cNvCxnSpPr>
              <a:cxnSpLocks noChangeShapeType="1"/>
              <a:stCxn id="50198" idx="4"/>
              <a:endCxn id="50199" idx="0"/>
            </p:cNvCxnSpPr>
            <p:nvPr/>
          </p:nvCxnSpPr>
          <p:spPr bwMode="auto">
            <a:xfrm>
              <a:off x="4634" y="1584"/>
              <a:ext cx="243" cy="672"/>
            </a:xfrm>
            <a:prstGeom prst="straightConnector1">
              <a:avLst/>
            </a:prstGeom>
            <a:noFill/>
            <a:ln w="19050">
              <a:solidFill>
                <a:srgbClr val="0000FF"/>
              </a:solidFill>
              <a:round/>
              <a:headEnd type="triangle" w="med" len="med"/>
              <a:tailEnd type="triangle" w="med" len="med"/>
            </a:ln>
            <a:extLst>
              <a:ext uri="{909E8E84-426E-40dd-AFC4-6F175D3DCCD1}">
                <a14:hiddenFill xmlns="" xmlns:a14="http://schemas.microsoft.com/office/drawing/2010/main">
                  <a:noFill/>
                </a14:hiddenFill>
              </a:ext>
            </a:extLst>
          </p:spPr>
        </p:cxnSp>
      </p:grpSp>
    </p:spTree>
    <p:extLst>
      <p:ext uri="{BB962C8B-B14F-4D97-AF65-F5344CB8AC3E}">
        <p14:creationId xmlns:p14="http://schemas.microsoft.com/office/powerpoint/2010/main" val="5008848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ext Box 4"/>
          <p:cNvSpPr txBox="1">
            <a:spLocks noChangeArrowheads="1"/>
          </p:cNvSpPr>
          <p:nvPr/>
        </p:nvSpPr>
        <p:spPr bwMode="auto">
          <a:xfrm>
            <a:off x="3541719" y="3654427"/>
            <a:ext cx="4955864" cy="19389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dirty="0">
                <a:solidFill>
                  <a:srgbClr val="D3A600"/>
                </a:solidFill>
              </a:rPr>
              <a:t>GET /</a:t>
            </a:r>
            <a:r>
              <a:rPr lang="en-US" dirty="0" err="1">
                <a:solidFill>
                  <a:srgbClr val="D3A600"/>
                </a:solidFill>
              </a:rPr>
              <a:t>somedir</a:t>
            </a:r>
            <a:r>
              <a:rPr lang="en-US" dirty="0">
                <a:solidFill>
                  <a:srgbClr val="D3A600"/>
                </a:solidFill>
              </a:rPr>
              <a:t>/</a:t>
            </a:r>
            <a:r>
              <a:rPr lang="en-US" dirty="0" err="1">
                <a:solidFill>
                  <a:srgbClr val="D3A600"/>
                </a:solidFill>
              </a:rPr>
              <a:t>page.html</a:t>
            </a:r>
            <a:r>
              <a:rPr lang="en-US" dirty="0">
                <a:solidFill>
                  <a:srgbClr val="D3A600"/>
                </a:solidFill>
              </a:rPr>
              <a:t> HTTP/1.1</a:t>
            </a:r>
          </a:p>
          <a:p>
            <a:pPr algn="l"/>
            <a:r>
              <a:rPr lang="en-US" dirty="0">
                <a:solidFill>
                  <a:srgbClr val="D3A600"/>
                </a:solidFill>
              </a:rPr>
              <a:t>Host: </a:t>
            </a:r>
            <a:r>
              <a:rPr lang="en-US" dirty="0" err="1">
                <a:solidFill>
                  <a:srgbClr val="D3A600"/>
                </a:solidFill>
              </a:rPr>
              <a:t>www.someschool.edu</a:t>
            </a:r>
            <a:r>
              <a:rPr lang="en-US" dirty="0">
                <a:solidFill>
                  <a:srgbClr val="D3A600"/>
                </a:solidFill>
              </a:rPr>
              <a:t> </a:t>
            </a:r>
          </a:p>
          <a:p>
            <a:pPr algn="l"/>
            <a:r>
              <a:rPr lang="en-US" dirty="0">
                <a:solidFill>
                  <a:srgbClr val="D3A600"/>
                </a:solidFill>
              </a:rPr>
              <a:t>User-agent: Mozilla/4.0</a:t>
            </a:r>
          </a:p>
          <a:p>
            <a:pPr algn="l"/>
            <a:r>
              <a:rPr lang="en-US" dirty="0">
                <a:solidFill>
                  <a:srgbClr val="D3A600"/>
                </a:solidFill>
              </a:rPr>
              <a:t>Connection: close </a:t>
            </a:r>
          </a:p>
          <a:p>
            <a:pPr algn="l"/>
            <a:r>
              <a:rPr lang="en-US" dirty="0">
                <a:solidFill>
                  <a:srgbClr val="D3A600"/>
                </a:solidFill>
              </a:rPr>
              <a:t>Accept-language: </a:t>
            </a:r>
            <a:r>
              <a:rPr lang="en-US" altLang="zh-CN" dirty="0" err="1">
                <a:solidFill>
                  <a:srgbClr val="D3A600"/>
                </a:solidFill>
              </a:rPr>
              <a:t>en</a:t>
            </a:r>
            <a:r>
              <a:rPr lang="en-US" dirty="0">
                <a:solidFill>
                  <a:srgbClr val="D3A600"/>
                </a:solidFill>
              </a:rPr>
              <a:t> </a:t>
            </a:r>
          </a:p>
          <a:p>
            <a:pPr algn="l"/>
            <a:r>
              <a:rPr lang="en-US" b="0" dirty="0">
                <a:solidFill>
                  <a:srgbClr val="D3A600"/>
                </a:solidFill>
                <a:latin typeface="Courier" charset="0"/>
              </a:rPr>
              <a:t>(blank line)</a:t>
            </a:r>
            <a:r>
              <a:rPr lang="en-US" dirty="0">
                <a:solidFill>
                  <a:srgbClr val="D3A600"/>
                </a:solidFill>
              </a:rPr>
              <a:t> </a:t>
            </a:r>
            <a:endParaRPr lang="en-US" sz="2400" b="0" dirty="0">
              <a:solidFill>
                <a:srgbClr val="D3A600"/>
              </a:solidFill>
              <a:latin typeface="Times New Roman" charset="0"/>
            </a:endParaRPr>
          </a:p>
        </p:txBody>
      </p:sp>
      <p:sp>
        <p:nvSpPr>
          <p:cNvPr id="50180" name="Rectangle 2"/>
          <p:cNvSpPr>
            <a:spLocks noGrp="1" noChangeArrowheads="1"/>
          </p:cNvSpPr>
          <p:nvPr>
            <p:ph type="title"/>
          </p:nvPr>
        </p:nvSpPr>
        <p:spPr/>
        <p:txBody>
          <a:bodyPr/>
          <a:lstStyle/>
          <a:p>
            <a:r>
              <a:rPr lang="en-US" dirty="0"/>
              <a:t>Client-to-server communication</a:t>
            </a:r>
          </a:p>
        </p:txBody>
      </p:sp>
      <p:sp>
        <p:nvSpPr>
          <p:cNvPr id="1056771" name="Rectangle 3"/>
          <p:cNvSpPr>
            <a:spLocks noGrp="1" noChangeArrowheads="1"/>
          </p:cNvSpPr>
          <p:nvPr>
            <p:ph idx="1"/>
          </p:nvPr>
        </p:nvSpPr>
        <p:spPr/>
        <p:txBody>
          <a:bodyPr/>
          <a:lstStyle/>
          <a:p>
            <a:r>
              <a:rPr lang="en-US" dirty="0"/>
              <a:t>HTTP Request Message</a:t>
            </a:r>
          </a:p>
          <a:p>
            <a:pPr lvl="1"/>
            <a:r>
              <a:rPr lang="en-US" dirty="0"/>
              <a:t>Request line: method, resource, and protocol version</a:t>
            </a:r>
          </a:p>
          <a:p>
            <a:pPr lvl="1"/>
            <a:r>
              <a:rPr lang="en-US" dirty="0"/>
              <a:t>Request headers: provide info or modify request</a:t>
            </a:r>
          </a:p>
          <a:p>
            <a:pPr lvl="1"/>
            <a:r>
              <a:rPr lang="en-US" dirty="0"/>
              <a:t>Body: optional data (e.g., to </a:t>
            </a:r>
            <a:r>
              <a:rPr lang="ja-JP" altLang="en-US" dirty="0"/>
              <a:t>“</a:t>
            </a:r>
            <a:r>
              <a:rPr lang="en-US" dirty="0"/>
              <a:t>POST</a:t>
            </a:r>
            <a:r>
              <a:rPr lang="ja-JP" altLang="en-US" dirty="0"/>
              <a:t>”</a:t>
            </a:r>
            <a:r>
              <a:rPr lang="en-US" dirty="0"/>
              <a:t> data to server)</a:t>
            </a:r>
          </a:p>
        </p:txBody>
      </p:sp>
      <p:sp>
        <p:nvSpPr>
          <p:cNvPr id="2" name="Slide Number Placeholder 1">
            <a:extLst>
              <a:ext uri="{FF2B5EF4-FFF2-40B4-BE49-F238E27FC236}">
                <a16:creationId xmlns:a16="http://schemas.microsoft.com/office/drawing/2014/main" id="{8AC92A01-3CE5-2744-B25F-61F24C6A7100}"/>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38</a:t>
            </a:fld>
            <a:endParaRPr lang="en-US"/>
          </a:p>
        </p:txBody>
      </p:sp>
      <p:sp>
        <p:nvSpPr>
          <p:cNvPr id="50182" name="Text Box 5"/>
          <p:cNvSpPr txBox="1">
            <a:spLocks noChangeArrowheads="1"/>
          </p:cNvSpPr>
          <p:nvPr/>
        </p:nvSpPr>
        <p:spPr bwMode="auto">
          <a:xfrm>
            <a:off x="228600" y="3641726"/>
            <a:ext cx="2971800" cy="3736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sz="1800" i="1" dirty="0">
                <a:solidFill>
                  <a:schemeClr val="accent2"/>
                </a:solidFill>
                <a:latin typeface="Arial" charset="0"/>
              </a:rPr>
              <a:t>request line</a:t>
            </a:r>
            <a:endParaRPr lang="en-US" sz="1800" b="0" i="1" dirty="0">
              <a:solidFill>
                <a:schemeClr val="accent2"/>
              </a:solidFill>
              <a:latin typeface="Arial" charset="0"/>
            </a:endParaRPr>
          </a:p>
        </p:txBody>
      </p:sp>
      <p:sp>
        <p:nvSpPr>
          <p:cNvPr id="50183" name="Line 6"/>
          <p:cNvSpPr>
            <a:spLocks noChangeShapeType="1"/>
          </p:cNvSpPr>
          <p:nvPr/>
        </p:nvSpPr>
        <p:spPr bwMode="auto">
          <a:xfrm flipV="1">
            <a:off x="2514600" y="3886200"/>
            <a:ext cx="1066800" cy="0"/>
          </a:xfrm>
          <a:prstGeom prst="line">
            <a:avLst/>
          </a:prstGeom>
          <a:noFill/>
          <a:ln w="1905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lIns="91383" tIns="45692" rIns="91383" bIns="45692" anchor="ctr"/>
          <a:lstStyle/>
          <a:p>
            <a:pPr algn="ctr"/>
            <a:endParaRPr lang="en-US"/>
          </a:p>
        </p:txBody>
      </p:sp>
      <p:sp>
        <p:nvSpPr>
          <p:cNvPr id="50184" name="Freeform 7"/>
          <p:cNvSpPr>
            <a:spLocks/>
          </p:cNvSpPr>
          <p:nvPr/>
        </p:nvSpPr>
        <p:spPr bwMode="auto">
          <a:xfrm>
            <a:off x="3581400" y="3978287"/>
            <a:ext cx="228600" cy="1279525"/>
          </a:xfrm>
          <a:custGeom>
            <a:avLst/>
            <a:gdLst>
              <a:gd name="T0" fmla="*/ 185928 w 150"/>
              <a:gd name="T1" fmla="*/ 8309 h 924"/>
              <a:gd name="T2" fmla="*/ 0 w 150"/>
              <a:gd name="T3" fmla="*/ 0 h 924"/>
              <a:gd name="T4" fmla="*/ 0 w 150"/>
              <a:gd name="T5" fmla="*/ 1279525 h 924"/>
              <a:gd name="T6" fmla="*/ 228600 w 150"/>
              <a:gd name="T7" fmla="*/ 1271216 h 924"/>
              <a:gd name="T8" fmla="*/ 0 60000 65536"/>
              <a:gd name="T9" fmla="*/ 0 60000 65536"/>
              <a:gd name="T10" fmla="*/ 0 60000 65536"/>
              <a:gd name="T11" fmla="*/ 0 60000 65536"/>
              <a:gd name="T12" fmla="*/ 0 w 150"/>
              <a:gd name="T13" fmla="*/ 0 h 924"/>
              <a:gd name="T14" fmla="*/ 150 w 150"/>
              <a:gd name="T15" fmla="*/ 924 h 924"/>
            </a:gdLst>
            <a:ahLst/>
            <a:cxnLst>
              <a:cxn ang="T8">
                <a:pos x="T0" y="T1"/>
              </a:cxn>
              <a:cxn ang="T9">
                <a:pos x="T2" y="T3"/>
              </a:cxn>
              <a:cxn ang="T10">
                <a:pos x="T4" y="T5"/>
              </a:cxn>
              <a:cxn ang="T11">
                <a:pos x="T6" y="T7"/>
              </a:cxn>
            </a:cxnLst>
            <a:rect l="T12" t="T13" r="T14" b="T15"/>
            <a:pathLst>
              <a:path w="150" h="924">
                <a:moveTo>
                  <a:pt x="122" y="6"/>
                </a:moveTo>
                <a:lnTo>
                  <a:pt x="0" y="0"/>
                </a:lnTo>
                <a:lnTo>
                  <a:pt x="0" y="924"/>
                </a:lnTo>
                <a:lnTo>
                  <a:pt x="150" y="918"/>
                </a:lnTo>
              </a:path>
            </a:pathLst>
          </a:custGeom>
          <a:noFill/>
          <a:ln w="19050">
            <a:solidFill>
              <a:schemeClr val="accent2"/>
            </a:solidFill>
            <a:round/>
            <a:headEnd/>
            <a:tailEnd/>
          </a:ln>
          <a:extLst>
            <a:ext uri="{909E8E84-426E-40dd-AFC4-6F175D3DCCD1}">
              <a14:hiddenFill xmlns="" xmlns:a14="http://schemas.microsoft.com/office/drawing/2010/main">
                <a:solidFill>
                  <a:srgbClr val="FFFFFF"/>
                </a:solidFill>
              </a14:hiddenFill>
            </a:ext>
          </a:extLst>
        </p:spPr>
        <p:txBody>
          <a:bodyPr wrap="none" lIns="91383" tIns="45692" rIns="91383" bIns="45692" anchor="ctr"/>
          <a:lstStyle/>
          <a:p>
            <a:pPr algn="ctr"/>
            <a:endParaRPr lang="en-US"/>
          </a:p>
        </p:txBody>
      </p:sp>
      <p:sp>
        <p:nvSpPr>
          <p:cNvPr id="50185" name="Text Box 8"/>
          <p:cNvSpPr txBox="1">
            <a:spLocks noChangeArrowheads="1"/>
          </p:cNvSpPr>
          <p:nvPr/>
        </p:nvSpPr>
        <p:spPr bwMode="auto">
          <a:xfrm>
            <a:off x="2590801" y="4267201"/>
            <a:ext cx="1010839" cy="6549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i="1">
                <a:solidFill>
                  <a:schemeClr val="accent2"/>
                </a:solidFill>
                <a:latin typeface="Arial" charset="0"/>
              </a:rPr>
              <a:t>header</a:t>
            </a:r>
          </a:p>
          <a:p>
            <a:pPr algn="l"/>
            <a:r>
              <a:rPr lang="en-US" sz="1800" i="1">
                <a:solidFill>
                  <a:schemeClr val="accent2"/>
                </a:solidFill>
                <a:latin typeface="Arial" charset="0"/>
              </a:rPr>
              <a:t> lines</a:t>
            </a:r>
          </a:p>
        </p:txBody>
      </p:sp>
      <p:sp>
        <p:nvSpPr>
          <p:cNvPr id="50186" name="Line 9"/>
          <p:cNvSpPr>
            <a:spLocks noChangeShapeType="1"/>
          </p:cNvSpPr>
          <p:nvPr/>
        </p:nvSpPr>
        <p:spPr bwMode="auto">
          <a:xfrm flipV="1">
            <a:off x="2819400" y="5410201"/>
            <a:ext cx="838202" cy="212726"/>
          </a:xfrm>
          <a:prstGeom prst="line">
            <a:avLst/>
          </a:prstGeom>
          <a:noFill/>
          <a:ln w="1905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lIns="91383" tIns="45692" rIns="91383" bIns="45692" anchor="ctr"/>
          <a:lstStyle/>
          <a:p>
            <a:pPr algn="ctr"/>
            <a:endParaRPr lang="en-US"/>
          </a:p>
        </p:txBody>
      </p:sp>
      <p:sp>
        <p:nvSpPr>
          <p:cNvPr id="50187" name="Text Box 10"/>
          <p:cNvSpPr txBox="1">
            <a:spLocks noChangeArrowheads="1"/>
          </p:cNvSpPr>
          <p:nvPr/>
        </p:nvSpPr>
        <p:spPr bwMode="auto">
          <a:xfrm>
            <a:off x="304800" y="5650564"/>
            <a:ext cx="3124200" cy="6549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sz="1800" i="1" dirty="0">
                <a:solidFill>
                  <a:schemeClr val="accent2"/>
                </a:solidFill>
                <a:latin typeface="Arial" charset="0"/>
              </a:rPr>
              <a:t>carriage return line feed</a:t>
            </a:r>
          </a:p>
          <a:p>
            <a:pPr algn="ctr"/>
            <a:r>
              <a:rPr lang="en-US" sz="1800" i="1" dirty="0">
                <a:solidFill>
                  <a:schemeClr val="accent2"/>
                </a:solidFill>
                <a:latin typeface="Arial" charset="0"/>
              </a:rPr>
              <a:t>indicates end of message</a:t>
            </a:r>
            <a:endParaRPr lang="en-US" sz="1800" b="0" i="1" dirty="0">
              <a:solidFill>
                <a:schemeClr val="accent2"/>
              </a:solidFill>
              <a:latin typeface="Times New Roman" charset="0"/>
            </a:endParaRPr>
          </a:p>
        </p:txBody>
      </p:sp>
      <p:grpSp>
        <p:nvGrpSpPr>
          <p:cNvPr id="50193" name="Group 39"/>
          <p:cNvGrpSpPr>
            <a:grpSpLocks/>
          </p:cNvGrpSpPr>
          <p:nvPr/>
        </p:nvGrpSpPr>
        <p:grpSpPr bwMode="auto">
          <a:xfrm>
            <a:off x="2057400" y="2895601"/>
            <a:ext cx="6324600" cy="3425825"/>
            <a:chOff x="1296" y="1824"/>
            <a:chExt cx="3984" cy="2158"/>
          </a:xfrm>
        </p:grpSpPr>
        <p:sp>
          <p:nvSpPr>
            <p:cNvPr id="50195" name="Oval 26"/>
            <p:cNvSpPr>
              <a:spLocks noChangeArrowheads="1"/>
            </p:cNvSpPr>
            <p:nvPr/>
          </p:nvSpPr>
          <p:spPr bwMode="auto">
            <a:xfrm>
              <a:off x="1296" y="1824"/>
              <a:ext cx="1248" cy="384"/>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0196" name="Oval 27"/>
            <p:cNvSpPr>
              <a:spLocks noChangeArrowheads="1"/>
            </p:cNvSpPr>
            <p:nvPr/>
          </p:nvSpPr>
          <p:spPr bwMode="auto">
            <a:xfrm>
              <a:off x="2160" y="3504"/>
              <a:ext cx="3120" cy="478"/>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50197" name="AutoShape 28"/>
            <p:cNvCxnSpPr>
              <a:cxnSpLocks noChangeShapeType="1"/>
              <a:stCxn id="50195" idx="4"/>
              <a:endCxn id="50196" idx="1"/>
            </p:cNvCxnSpPr>
            <p:nvPr/>
          </p:nvCxnSpPr>
          <p:spPr bwMode="auto">
            <a:xfrm>
              <a:off x="1920" y="2208"/>
              <a:ext cx="697" cy="1366"/>
            </a:xfrm>
            <a:prstGeom prst="straightConnector1">
              <a:avLst/>
            </a:prstGeom>
            <a:noFill/>
            <a:ln w="19050">
              <a:solidFill>
                <a:srgbClr val="0000FF"/>
              </a:solidFill>
              <a:round/>
              <a:headEnd type="triangle" w="med" len="med"/>
              <a:tailEnd type="triangle" w="med" len="med"/>
            </a:ln>
            <a:extLst>
              <a:ext uri="{909E8E84-426E-40dd-AFC4-6F175D3DCCD1}">
                <a14:hiddenFill xmlns="" xmlns:a14="http://schemas.microsoft.com/office/drawing/2010/main">
                  <a:noFill/>
                </a14:hiddenFill>
              </a:ext>
            </a:extLst>
          </p:spPr>
        </p:cxnSp>
      </p:grpSp>
    </p:spTree>
    <p:extLst>
      <p:ext uri="{BB962C8B-B14F-4D97-AF65-F5344CB8AC3E}">
        <p14:creationId xmlns:p14="http://schemas.microsoft.com/office/powerpoint/2010/main" val="14238409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019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567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6771"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A3ACD-2086-D6D0-62E4-313FF5D29D32}"/>
              </a:ext>
            </a:extLst>
          </p:cNvPr>
          <p:cNvSpPr>
            <a:spLocks noGrp="1"/>
          </p:cNvSpPr>
          <p:nvPr>
            <p:ph type="title"/>
          </p:nvPr>
        </p:nvSpPr>
        <p:spPr/>
        <p:txBody>
          <a:bodyPr/>
          <a:lstStyle/>
          <a:p>
            <a:r>
              <a:rPr lang="en-US" altLang="zh-CN" dirty="0"/>
              <a:t>A</a:t>
            </a:r>
            <a:r>
              <a:rPr lang="zh-CN" altLang="en-US" dirty="0"/>
              <a:t> </a:t>
            </a:r>
            <a:r>
              <a:rPr lang="en-US" altLang="zh-CN" dirty="0"/>
              <a:t>real</a:t>
            </a:r>
            <a:r>
              <a:rPr lang="zh-CN" altLang="en-US" dirty="0"/>
              <a:t> </a:t>
            </a:r>
            <a:r>
              <a:rPr lang="en-US" altLang="zh-CN" dirty="0"/>
              <a:t>example</a:t>
            </a:r>
            <a:endParaRPr lang="en-US" dirty="0"/>
          </a:p>
        </p:txBody>
      </p:sp>
      <p:sp>
        <p:nvSpPr>
          <p:cNvPr id="3" name="Content Placeholder 2">
            <a:extLst>
              <a:ext uri="{FF2B5EF4-FFF2-40B4-BE49-F238E27FC236}">
                <a16:creationId xmlns:a16="http://schemas.microsoft.com/office/drawing/2014/main" id="{56E78D4B-7F7F-AB8F-9A91-493795063B1E}"/>
              </a:ext>
            </a:extLst>
          </p:cNvPr>
          <p:cNvSpPr>
            <a:spLocks noGrp="1"/>
          </p:cNvSpPr>
          <p:nvPr>
            <p:ph idx="1"/>
          </p:nvPr>
        </p:nvSpPr>
        <p:spPr/>
        <p:txBody>
          <a:bodyPr/>
          <a:lstStyle/>
          <a:p>
            <a:endParaRPr lang="en-US"/>
          </a:p>
        </p:txBody>
      </p:sp>
      <p:pic>
        <p:nvPicPr>
          <p:cNvPr id="4" name="Picture 3" descr="Graphical user interface, text, application, Word&#10;&#10;Description automatically generated">
            <a:extLst>
              <a:ext uri="{FF2B5EF4-FFF2-40B4-BE49-F238E27FC236}">
                <a16:creationId xmlns:a16="http://schemas.microsoft.com/office/drawing/2014/main" id="{00A5D751-110C-FC3E-9678-C9445D91FC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522433"/>
            <a:ext cx="7467600" cy="5296653"/>
          </a:xfrm>
          <a:prstGeom prst="rect">
            <a:avLst/>
          </a:prstGeom>
        </p:spPr>
      </p:pic>
    </p:spTree>
    <p:extLst>
      <p:ext uri="{BB962C8B-B14F-4D97-AF65-F5344CB8AC3E}">
        <p14:creationId xmlns:p14="http://schemas.microsoft.com/office/powerpoint/2010/main" val="3327664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5" name="Rectangle 3"/>
          <p:cNvSpPr>
            <a:spLocks noGrp="1" noChangeArrowheads="1"/>
          </p:cNvSpPr>
          <p:nvPr>
            <p:ph type="body" idx="1"/>
          </p:nvPr>
        </p:nvSpPr>
        <p:spPr>
          <a:xfrm>
            <a:off x="533400" y="1600200"/>
            <a:ext cx="4600575" cy="4648200"/>
          </a:xfrm>
        </p:spPr>
        <p:txBody>
          <a:bodyPr/>
          <a:lstStyle/>
          <a:p>
            <a:r>
              <a:rPr lang="en-US" altLang="en-US" sz="2400">
                <a:latin typeface="Arial" panose="020B0604020202020204" pitchFamily="34" charset="0"/>
                <a:cs typeface="Arial" panose="020B0604020202020204" pitchFamily="34" charset="0"/>
              </a:rPr>
              <a:t>We need a “door” so that a network application can send/receive messages to/from the network</a:t>
            </a:r>
          </a:p>
          <a:p>
            <a:r>
              <a:rPr lang="en-US" altLang="en-US" sz="2400">
                <a:latin typeface="Arial" panose="020B0604020202020204" pitchFamily="34" charset="0"/>
                <a:cs typeface="Arial" panose="020B0604020202020204" pitchFamily="34" charset="0"/>
              </a:rPr>
              <a:t>The door should appear between the user space and kernel space so that details of the kernel space can be hidden</a:t>
            </a:r>
          </a:p>
          <a:p>
            <a:r>
              <a:rPr lang="en-US" altLang="en-US" sz="2400">
                <a:latin typeface="Arial" panose="020B0604020202020204" pitchFamily="34" charset="0"/>
                <a:cs typeface="Arial" panose="020B0604020202020204" pitchFamily="34" charset="0"/>
              </a:rPr>
              <a:t>Socket is the door!</a:t>
            </a:r>
          </a:p>
        </p:txBody>
      </p:sp>
      <p:sp>
        <p:nvSpPr>
          <p:cNvPr id="294916" name="Rectangle 4"/>
          <p:cNvSpPr>
            <a:spLocks noChangeArrowheads="1"/>
          </p:cNvSpPr>
          <p:nvPr/>
        </p:nvSpPr>
        <p:spPr bwMode="auto">
          <a:xfrm>
            <a:off x="5257800" y="1828800"/>
            <a:ext cx="3429000" cy="1752600"/>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294917" name="Rectangle 5"/>
          <p:cNvSpPr>
            <a:spLocks noChangeArrowheads="1"/>
          </p:cNvSpPr>
          <p:nvPr/>
        </p:nvSpPr>
        <p:spPr bwMode="auto">
          <a:xfrm>
            <a:off x="5257800" y="5181600"/>
            <a:ext cx="3429000" cy="990600"/>
          </a:xfrm>
          <a:prstGeom prst="rect">
            <a:avLst/>
          </a:prstGeom>
          <a:solidFill>
            <a:srgbClr val="3399FF"/>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294918" name="Rectangle 6"/>
          <p:cNvSpPr>
            <a:spLocks noChangeArrowheads="1"/>
          </p:cNvSpPr>
          <p:nvPr/>
        </p:nvSpPr>
        <p:spPr bwMode="auto">
          <a:xfrm>
            <a:off x="5562600" y="3048000"/>
            <a:ext cx="2209800" cy="457200"/>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TW">
                <a:latin typeface="Arial" panose="020B0604020202020204" pitchFamily="34" charset="0"/>
                <a:ea typeface="PMingLiU" pitchFamily="18" charset="-120"/>
                <a:cs typeface="Arial" panose="020B0604020202020204" pitchFamily="34" charset="0"/>
              </a:rPr>
              <a:t>Application</a:t>
            </a:r>
          </a:p>
        </p:txBody>
      </p:sp>
      <p:sp>
        <p:nvSpPr>
          <p:cNvPr id="294919" name="Rectangle 7"/>
          <p:cNvSpPr>
            <a:spLocks noChangeArrowheads="1"/>
          </p:cNvSpPr>
          <p:nvPr/>
        </p:nvSpPr>
        <p:spPr bwMode="auto">
          <a:xfrm>
            <a:off x="5562600" y="5257800"/>
            <a:ext cx="2209800" cy="457200"/>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TW">
                <a:latin typeface="Arial" panose="020B0604020202020204" pitchFamily="34" charset="0"/>
                <a:ea typeface="PMingLiU" pitchFamily="18" charset="-120"/>
                <a:cs typeface="Arial" panose="020B0604020202020204" pitchFamily="34" charset="0"/>
              </a:rPr>
              <a:t>Transport</a:t>
            </a:r>
          </a:p>
        </p:txBody>
      </p:sp>
      <p:sp>
        <p:nvSpPr>
          <p:cNvPr id="294920" name="Text Box 8"/>
          <p:cNvSpPr txBox="1">
            <a:spLocks noChangeArrowheads="1"/>
          </p:cNvSpPr>
          <p:nvPr/>
        </p:nvSpPr>
        <p:spPr bwMode="auto">
          <a:xfrm>
            <a:off x="7696200" y="5657850"/>
            <a:ext cx="90281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TW" b="1">
                <a:solidFill>
                  <a:schemeClr val="bg1"/>
                </a:solidFill>
                <a:latin typeface="Arial" panose="020B0604020202020204" pitchFamily="34" charset="0"/>
                <a:ea typeface="PMingLiU" pitchFamily="18" charset="-120"/>
                <a:cs typeface="Arial" panose="020B0604020202020204" pitchFamily="34" charset="0"/>
              </a:rPr>
              <a:t>Kernel</a:t>
            </a:r>
          </a:p>
        </p:txBody>
      </p:sp>
      <p:sp>
        <p:nvSpPr>
          <p:cNvPr id="294921" name="Text Box 9"/>
          <p:cNvSpPr txBox="1">
            <a:spLocks noChangeArrowheads="1"/>
          </p:cNvSpPr>
          <p:nvPr/>
        </p:nvSpPr>
        <p:spPr bwMode="auto">
          <a:xfrm>
            <a:off x="7842250" y="3143250"/>
            <a:ext cx="701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TW" b="1">
                <a:solidFill>
                  <a:schemeClr val="bg1"/>
                </a:solidFill>
                <a:latin typeface="Arial" panose="020B0604020202020204" pitchFamily="34" charset="0"/>
                <a:ea typeface="PMingLiU" pitchFamily="18" charset="-120"/>
                <a:cs typeface="Arial" panose="020B0604020202020204" pitchFamily="34" charset="0"/>
              </a:rPr>
              <a:t>User</a:t>
            </a:r>
          </a:p>
        </p:txBody>
      </p:sp>
      <p:sp>
        <p:nvSpPr>
          <p:cNvPr id="294922" name="Oval 10"/>
          <p:cNvSpPr>
            <a:spLocks noChangeArrowheads="1"/>
          </p:cNvSpPr>
          <p:nvPr/>
        </p:nvSpPr>
        <p:spPr bwMode="auto">
          <a:xfrm>
            <a:off x="6019800" y="1981200"/>
            <a:ext cx="1981200" cy="838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TW">
                <a:latin typeface="Arial" panose="020B0604020202020204" pitchFamily="34" charset="0"/>
                <a:ea typeface="PMingLiU" pitchFamily="18" charset="-120"/>
                <a:cs typeface="Arial" panose="020B0604020202020204" pitchFamily="34" charset="0"/>
              </a:rPr>
              <a:t>Client/Server</a:t>
            </a:r>
          </a:p>
          <a:p>
            <a:pPr algn="ctr" eaLnBrk="1" hangingPunct="1"/>
            <a:r>
              <a:rPr kumimoji="1" lang="en-US" altLang="zh-TW">
                <a:latin typeface="Arial" panose="020B0604020202020204" pitchFamily="34" charset="0"/>
                <a:ea typeface="PMingLiU" pitchFamily="18" charset="-120"/>
                <a:cs typeface="Arial" panose="020B0604020202020204" pitchFamily="34" charset="0"/>
              </a:rPr>
              <a:t>Program</a:t>
            </a:r>
          </a:p>
        </p:txBody>
      </p:sp>
      <p:sp>
        <p:nvSpPr>
          <p:cNvPr id="294923" name="Rectangle 11"/>
          <p:cNvSpPr>
            <a:spLocks noChangeArrowheads="1"/>
          </p:cNvSpPr>
          <p:nvPr/>
        </p:nvSpPr>
        <p:spPr bwMode="auto">
          <a:xfrm>
            <a:off x="5257800" y="4191000"/>
            <a:ext cx="3429000" cy="3810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TW" b="1">
                <a:latin typeface="Arial" panose="020B0604020202020204" pitchFamily="34" charset="0"/>
                <a:ea typeface="PMingLiU" pitchFamily="18" charset="-120"/>
                <a:cs typeface="Arial" panose="020B0604020202020204" pitchFamily="34" charset="0"/>
              </a:rPr>
              <a:t>What is the interface?</a:t>
            </a:r>
          </a:p>
        </p:txBody>
      </p:sp>
      <p:sp>
        <p:nvSpPr>
          <p:cNvPr id="294924" name="AutoShape 12"/>
          <p:cNvSpPr>
            <a:spLocks noChangeArrowheads="1"/>
          </p:cNvSpPr>
          <p:nvPr/>
        </p:nvSpPr>
        <p:spPr bwMode="auto">
          <a:xfrm>
            <a:off x="5867400" y="3657600"/>
            <a:ext cx="685800" cy="457200"/>
          </a:xfrm>
          <a:prstGeom prst="upDownArrow">
            <a:avLst>
              <a:gd name="adj1" fmla="val 50000"/>
              <a:gd name="adj2" fmla="val 2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294925" name="AutoShape 13"/>
          <p:cNvSpPr>
            <a:spLocks noChangeArrowheads="1"/>
          </p:cNvSpPr>
          <p:nvPr/>
        </p:nvSpPr>
        <p:spPr bwMode="auto">
          <a:xfrm>
            <a:off x="5867400" y="4648200"/>
            <a:ext cx="685800" cy="457200"/>
          </a:xfrm>
          <a:prstGeom prst="upDownArrow">
            <a:avLst>
              <a:gd name="adj1" fmla="val 50000"/>
              <a:gd name="adj2" fmla="val 2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294927" name="Rectangle 15"/>
          <p:cNvSpPr>
            <a:spLocks noGrp="1" noChangeArrowheads="1"/>
          </p:cNvSpPr>
          <p:nvPr>
            <p:ph type="title"/>
          </p:nvPr>
        </p:nvSpPr>
        <p:spPr>
          <a:xfrm>
            <a:off x="533400" y="228600"/>
            <a:ext cx="7796213" cy="1143000"/>
          </a:xfrm>
          <a:noFill/>
          <a:ln/>
        </p:spPr>
        <p:txBody>
          <a:bodyPr/>
          <a:lstStyle/>
          <a:p>
            <a:r>
              <a:rPr lang="en-US" altLang="en-US" sz="3600">
                <a:latin typeface="Arial" panose="020B0604020202020204" pitchFamily="34" charset="0"/>
                <a:cs typeface="Arial" panose="020B0604020202020204" pitchFamily="34" charset="0"/>
              </a:rPr>
              <a:t>How to implement a network application?</a:t>
            </a:r>
          </a:p>
        </p:txBody>
      </p:sp>
      <p:sp>
        <p:nvSpPr>
          <p:cNvPr id="2" name="Slide Number Placeholder 1"/>
          <p:cNvSpPr>
            <a:spLocks noGrp="1"/>
          </p:cNvSpPr>
          <p:nvPr>
            <p:ph type="sldNum" sz="quarter" idx="12"/>
          </p:nvPr>
        </p:nvSpPr>
        <p:spPr bwMode="auto">
          <a:xfrm>
            <a:off x="8305800" y="6400800"/>
            <a:ext cx="62547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Comic Sans MS" pitchFamily="66" charset="0"/>
                <a:ea typeface="+mn-ea"/>
                <a:cs typeface="+mn-cs"/>
              </a:defRPr>
            </a:lvl2pPr>
            <a:lvl3pPr marL="914400" algn="l" rtl="0" eaLnBrk="0" fontAlgn="base" hangingPunct="0">
              <a:spcBef>
                <a:spcPct val="0"/>
              </a:spcBef>
              <a:spcAft>
                <a:spcPct val="0"/>
              </a:spcAft>
              <a:defRPr kern="1200">
                <a:solidFill>
                  <a:schemeClr val="tx1"/>
                </a:solidFill>
                <a:latin typeface="Comic Sans MS" pitchFamily="66" charset="0"/>
                <a:ea typeface="+mn-ea"/>
                <a:cs typeface="+mn-cs"/>
              </a:defRPr>
            </a:lvl3pPr>
            <a:lvl4pPr marL="1371600" algn="l" rtl="0" eaLnBrk="0" fontAlgn="base" hangingPunct="0">
              <a:spcBef>
                <a:spcPct val="0"/>
              </a:spcBef>
              <a:spcAft>
                <a:spcPct val="0"/>
              </a:spcAft>
              <a:defRPr kern="1200">
                <a:solidFill>
                  <a:schemeClr val="tx1"/>
                </a:solidFill>
                <a:latin typeface="Comic Sans MS" pitchFamily="66" charset="0"/>
                <a:ea typeface="+mn-ea"/>
                <a:cs typeface="+mn-cs"/>
              </a:defRPr>
            </a:lvl4pPr>
            <a:lvl5pPr marL="1828800" algn="l" rtl="0" eaLnBrk="0" fontAlgn="base" hangingPunct="0">
              <a:spcBef>
                <a:spcPct val="0"/>
              </a:spcBef>
              <a:spcAft>
                <a:spcPct val="0"/>
              </a:spcAft>
              <a:defRPr kern="1200">
                <a:solidFill>
                  <a:schemeClr val="tx1"/>
                </a:solidFill>
                <a:latin typeface="Comic Sans MS" pitchFamily="66" charset="0"/>
                <a:ea typeface="+mn-ea"/>
                <a:cs typeface="+mn-cs"/>
              </a:defRPr>
            </a:lvl5pPr>
            <a:lvl6pPr marL="2286000" algn="l" defTabSz="914400" rtl="0" eaLnBrk="1" latinLnBrk="0" hangingPunct="1">
              <a:defRPr kern="1200">
                <a:solidFill>
                  <a:schemeClr val="tx1"/>
                </a:solidFill>
                <a:latin typeface="Comic Sans MS" pitchFamily="66" charset="0"/>
                <a:ea typeface="+mn-ea"/>
                <a:cs typeface="+mn-cs"/>
              </a:defRPr>
            </a:lvl6pPr>
            <a:lvl7pPr marL="2743200" algn="l" defTabSz="914400" rtl="0" eaLnBrk="1" latinLnBrk="0" hangingPunct="1">
              <a:defRPr kern="1200">
                <a:solidFill>
                  <a:schemeClr val="tx1"/>
                </a:solidFill>
                <a:latin typeface="Comic Sans MS" pitchFamily="66" charset="0"/>
                <a:ea typeface="+mn-ea"/>
                <a:cs typeface="+mn-cs"/>
              </a:defRPr>
            </a:lvl7pPr>
            <a:lvl8pPr marL="3200400" algn="l" defTabSz="914400" rtl="0" eaLnBrk="1" latinLnBrk="0" hangingPunct="1">
              <a:defRPr kern="1200">
                <a:solidFill>
                  <a:schemeClr val="tx1"/>
                </a:solidFill>
                <a:latin typeface="Comic Sans MS" pitchFamily="66" charset="0"/>
                <a:ea typeface="+mn-ea"/>
                <a:cs typeface="+mn-cs"/>
              </a:defRPr>
            </a:lvl8pPr>
            <a:lvl9pPr marL="3657600" algn="l" defTabSz="914400" rtl="0" eaLnBrk="1" latinLnBrk="0" hangingPunct="1">
              <a:defRPr kern="1200">
                <a:solidFill>
                  <a:schemeClr val="tx1"/>
                </a:solidFill>
                <a:latin typeface="Comic Sans MS" pitchFamily="66" charset="0"/>
                <a:ea typeface="+mn-ea"/>
                <a:cs typeface="+mn-cs"/>
              </a:defRPr>
            </a:lvl9pPr>
          </a:lstStyle>
          <a:p>
            <a:fld id="{2AEB5DB0-1750-46EA-AC7C-282DFECA4821}" type="slidenum">
              <a:rPr lang="en-US" altLang="en-US" smtClean="0"/>
              <a:pPr/>
              <a:t>4</a:t>
            </a:fld>
            <a:endParaRPr lang="en-US" altLang="en-US" dirty="0"/>
          </a:p>
        </p:txBody>
      </p:sp>
    </p:spTree>
    <p:extLst>
      <p:ext uri="{BB962C8B-B14F-4D97-AF65-F5344CB8AC3E}">
        <p14:creationId xmlns:p14="http://schemas.microsoft.com/office/powerpoint/2010/main" val="30743765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r>
              <a:rPr lang="en-US" dirty="0"/>
              <a:t>Server-to-client communication</a:t>
            </a:r>
          </a:p>
        </p:txBody>
      </p:sp>
      <p:sp>
        <p:nvSpPr>
          <p:cNvPr id="1058819" name="Rectangle 3"/>
          <p:cNvSpPr>
            <a:spLocks noGrp="1" noChangeArrowheads="1"/>
          </p:cNvSpPr>
          <p:nvPr>
            <p:ph idx="1"/>
          </p:nvPr>
        </p:nvSpPr>
        <p:spPr>
          <a:xfrm>
            <a:off x="685800" y="1600200"/>
            <a:ext cx="8305800" cy="4419600"/>
          </a:xfrm>
        </p:spPr>
        <p:txBody>
          <a:bodyPr/>
          <a:lstStyle/>
          <a:p>
            <a:r>
              <a:rPr lang="en-US" dirty="0"/>
              <a:t>HTTP Response Message</a:t>
            </a:r>
          </a:p>
          <a:p>
            <a:pPr lvl="1"/>
            <a:r>
              <a:rPr lang="en-US" dirty="0"/>
              <a:t>Status line: protocol version, status code, status phrase</a:t>
            </a:r>
          </a:p>
          <a:p>
            <a:pPr lvl="1"/>
            <a:r>
              <a:rPr lang="en-US" dirty="0"/>
              <a:t>Response headers: provide information</a:t>
            </a:r>
          </a:p>
          <a:p>
            <a:pPr lvl="1"/>
            <a:r>
              <a:rPr lang="en-US" dirty="0"/>
              <a:t>Body: optional data</a:t>
            </a:r>
          </a:p>
        </p:txBody>
      </p:sp>
      <p:sp>
        <p:nvSpPr>
          <p:cNvPr id="7" name="Slide Number Placeholder 6">
            <a:extLst>
              <a:ext uri="{FF2B5EF4-FFF2-40B4-BE49-F238E27FC236}">
                <a16:creationId xmlns:a16="http://schemas.microsoft.com/office/drawing/2014/main" id="{02B18EE2-2227-CE40-8FA0-1252F15BD609}"/>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40</a:t>
            </a:fld>
            <a:endParaRPr lang="en-US"/>
          </a:p>
        </p:txBody>
      </p:sp>
      <p:sp>
        <p:nvSpPr>
          <p:cNvPr id="54277" name="Text Box 4"/>
          <p:cNvSpPr txBox="1">
            <a:spLocks noChangeArrowheads="1"/>
          </p:cNvSpPr>
          <p:nvPr/>
        </p:nvSpPr>
        <p:spPr bwMode="auto">
          <a:xfrm>
            <a:off x="3090865" y="3622677"/>
            <a:ext cx="5724529" cy="28622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dirty="0">
                <a:solidFill>
                  <a:srgbClr val="D3A600"/>
                </a:solidFill>
              </a:rPr>
              <a:t>HTTP/1.1 200 OK </a:t>
            </a:r>
          </a:p>
          <a:p>
            <a:pPr algn="l"/>
            <a:r>
              <a:rPr lang="en-US" dirty="0">
                <a:solidFill>
                  <a:srgbClr val="D3A600"/>
                </a:solidFill>
              </a:rPr>
              <a:t>Connection close</a:t>
            </a:r>
          </a:p>
          <a:p>
            <a:pPr algn="l"/>
            <a:r>
              <a:rPr lang="en-US" dirty="0">
                <a:solidFill>
                  <a:srgbClr val="D3A600"/>
                </a:solidFill>
              </a:rPr>
              <a:t>Date: Thu, 06 Jan 2017 12:00:15 GMT </a:t>
            </a:r>
          </a:p>
          <a:p>
            <a:pPr algn="l"/>
            <a:r>
              <a:rPr lang="en-US" dirty="0">
                <a:solidFill>
                  <a:srgbClr val="D3A600"/>
                </a:solidFill>
              </a:rPr>
              <a:t>Server: Apache/1.3.0 (Unix) </a:t>
            </a:r>
          </a:p>
          <a:p>
            <a:pPr algn="l"/>
            <a:r>
              <a:rPr lang="en-US" dirty="0">
                <a:solidFill>
                  <a:srgbClr val="D3A600"/>
                </a:solidFill>
              </a:rPr>
              <a:t>Last-Modified: Mon, 22 Jun 2006 ... </a:t>
            </a:r>
          </a:p>
          <a:p>
            <a:pPr algn="l"/>
            <a:r>
              <a:rPr lang="en-US" dirty="0">
                <a:solidFill>
                  <a:srgbClr val="D3A600"/>
                </a:solidFill>
              </a:rPr>
              <a:t>Content-Length: 6821 </a:t>
            </a:r>
          </a:p>
          <a:p>
            <a:pPr algn="l"/>
            <a:r>
              <a:rPr lang="en-US" dirty="0">
                <a:solidFill>
                  <a:srgbClr val="D3A600"/>
                </a:solidFill>
              </a:rPr>
              <a:t>Content-Type: text/html</a:t>
            </a:r>
          </a:p>
          <a:p>
            <a:pPr algn="l"/>
            <a:r>
              <a:rPr lang="en-US" b="0" dirty="0">
                <a:solidFill>
                  <a:srgbClr val="D3A600"/>
                </a:solidFill>
                <a:latin typeface="Courier" charset="0"/>
              </a:rPr>
              <a:t>(blank line)</a:t>
            </a:r>
            <a:r>
              <a:rPr lang="en-US" dirty="0">
                <a:solidFill>
                  <a:srgbClr val="D3A600"/>
                </a:solidFill>
              </a:rPr>
              <a:t> </a:t>
            </a:r>
          </a:p>
          <a:p>
            <a:pPr algn="l"/>
            <a:r>
              <a:rPr lang="en-US" dirty="0">
                <a:solidFill>
                  <a:srgbClr val="D3A600"/>
                </a:solidFill>
              </a:rPr>
              <a:t>data data data data data ... </a:t>
            </a:r>
          </a:p>
        </p:txBody>
      </p:sp>
      <p:sp>
        <p:nvSpPr>
          <p:cNvPr id="54278" name="Text Box 5"/>
          <p:cNvSpPr txBox="1">
            <a:spLocks noChangeArrowheads="1"/>
          </p:cNvSpPr>
          <p:nvPr/>
        </p:nvSpPr>
        <p:spPr bwMode="auto">
          <a:xfrm>
            <a:off x="304800" y="3457575"/>
            <a:ext cx="2209800" cy="8924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i="1" dirty="0">
                <a:solidFill>
                  <a:schemeClr val="accent2"/>
                </a:solidFill>
                <a:latin typeface="Arial" charset="0"/>
              </a:rPr>
              <a:t>status line</a:t>
            </a:r>
            <a:endParaRPr lang="en-US" b="0" dirty="0">
              <a:solidFill>
                <a:schemeClr val="accent2"/>
              </a:solidFill>
              <a:latin typeface="Arial" charset="0"/>
            </a:endParaRPr>
          </a:p>
          <a:p>
            <a:pPr algn="l"/>
            <a:r>
              <a:rPr lang="en-US" sz="1600" b="0" dirty="0">
                <a:solidFill>
                  <a:schemeClr val="accent2"/>
                </a:solidFill>
                <a:latin typeface="Arial" charset="0"/>
              </a:rPr>
              <a:t>(protocol, status code, status phrase)</a:t>
            </a:r>
            <a:endParaRPr lang="en-US" sz="2400" b="0" dirty="0">
              <a:solidFill>
                <a:schemeClr val="accent2"/>
              </a:solidFill>
              <a:latin typeface="Arial" charset="0"/>
            </a:endParaRPr>
          </a:p>
        </p:txBody>
      </p:sp>
      <p:sp>
        <p:nvSpPr>
          <p:cNvPr id="54279" name="Line 6"/>
          <p:cNvSpPr>
            <a:spLocks noChangeShapeType="1"/>
          </p:cNvSpPr>
          <p:nvPr/>
        </p:nvSpPr>
        <p:spPr bwMode="auto">
          <a:xfrm flipV="1">
            <a:off x="1905000" y="3657600"/>
            <a:ext cx="1295400" cy="0"/>
          </a:xfrm>
          <a:prstGeom prst="line">
            <a:avLst/>
          </a:prstGeom>
          <a:noFill/>
          <a:ln w="1905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lIns="91383" tIns="45692" rIns="91383" bIns="45692" anchor="ctr"/>
          <a:lstStyle/>
          <a:p>
            <a:endParaRPr lang="en-US"/>
          </a:p>
        </p:txBody>
      </p:sp>
      <p:sp>
        <p:nvSpPr>
          <p:cNvPr id="54280" name="Freeform 7"/>
          <p:cNvSpPr>
            <a:spLocks/>
          </p:cNvSpPr>
          <p:nvPr/>
        </p:nvSpPr>
        <p:spPr bwMode="auto">
          <a:xfrm>
            <a:off x="2919414" y="4038601"/>
            <a:ext cx="257175" cy="1858963"/>
          </a:xfrm>
          <a:custGeom>
            <a:avLst/>
            <a:gdLst>
              <a:gd name="T0" fmla="*/ 209550 w 162"/>
              <a:gd name="T1" fmla="*/ 11716 h 1428"/>
              <a:gd name="T2" fmla="*/ 0 w 162"/>
              <a:gd name="T3" fmla="*/ 0 h 1428"/>
              <a:gd name="T4" fmla="*/ 0 w 162"/>
              <a:gd name="T5" fmla="*/ 1858963 h 1428"/>
              <a:gd name="T6" fmla="*/ 257175 w 162"/>
              <a:gd name="T7" fmla="*/ 1855058 h 1428"/>
              <a:gd name="T8" fmla="*/ 0 60000 65536"/>
              <a:gd name="T9" fmla="*/ 0 60000 65536"/>
              <a:gd name="T10" fmla="*/ 0 60000 65536"/>
              <a:gd name="T11" fmla="*/ 0 60000 65536"/>
              <a:gd name="T12" fmla="*/ 0 w 162"/>
              <a:gd name="T13" fmla="*/ 0 h 1428"/>
              <a:gd name="T14" fmla="*/ 162 w 162"/>
              <a:gd name="T15" fmla="*/ 1428 h 1428"/>
            </a:gdLst>
            <a:ahLst/>
            <a:cxnLst>
              <a:cxn ang="T8">
                <a:pos x="T0" y="T1"/>
              </a:cxn>
              <a:cxn ang="T9">
                <a:pos x="T2" y="T3"/>
              </a:cxn>
              <a:cxn ang="T10">
                <a:pos x="T4" y="T5"/>
              </a:cxn>
              <a:cxn ang="T11">
                <a:pos x="T6" y="T7"/>
              </a:cxn>
            </a:cxnLst>
            <a:rect l="T12" t="T13" r="T14" b="T15"/>
            <a:pathLst>
              <a:path w="162" h="1428">
                <a:moveTo>
                  <a:pt x="132" y="9"/>
                </a:moveTo>
                <a:lnTo>
                  <a:pt x="0" y="0"/>
                </a:lnTo>
                <a:lnTo>
                  <a:pt x="0" y="1428"/>
                </a:lnTo>
                <a:lnTo>
                  <a:pt x="162" y="1425"/>
                </a:lnTo>
              </a:path>
            </a:pathLst>
          </a:custGeom>
          <a:noFill/>
          <a:ln w="19050">
            <a:solidFill>
              <a:schemeClr val="accent2"/>
            </a:solidFill>
            <a:round/>
            <a:headEnd/>
            <a:tailEnd/>
          </a:ln>
          <a:extLst>
            <a:ext uri="{909E8E84-426E-40dd-AFC4-6F175D3DCCD1}">
              <a14:hiddenFill xmlns="" xmlns:a14="http://schemas.microsoft.com/office/drawing/2010/main">
                <a:solidFill>
                  <a:srgbClr val="FFFFFF"/>
                </a:solidFill>
              </a14:hiddenFill>
            </a:ext>
          </a:extLst>
        </p:spPr>
        <p:txBody>
          <a:bodyPr wrap="none" lIns="91383" tIns="45692" rIns="91383" bIns="45692" anchor="ctr"/>
          <a:lstStyle/>
          <a:p>
            <a:endParaRPr lang="en-US"/>
          </a:p>
        </p:txBody>
      </p:sp>
      <p:sp>
        <p:nvSpPr>
          <p:cNvPr id="54281" name="Text Box 8"/>
          <p:cNvSpPr txBox="1">
            <a:spLocks noChangeArrowheads="1"/>
          </p:cNvSpPr>
          <p:nvPr/>
        </p:nvSpPr>
        <p:spPr bwMode="auto">
          <a:xfrm>
            <a:off x="1295401" y="4649796"/>
            <a:ext cx="1981200" cy="40005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i="1" dirty="0">
                <a:solidFill>
                  <a:schemeClr val="accent2"/>
                </a:solidFill>
                <a:latin typeface="Arial" charset="0"/>
              </a:rPr>
              <a:t>header lines</a:t>
            </a:r>
            <a:endParaRPr lang="en-US" sz="2400" i="1" dirty="0">
              <a:solidFill>
                <a:schemeClr val="accent2"/>
              </a:solidFill>
              <a:latin typeface="Arial" charset="0"/>
            </a:endParaRPr>
          </a:p>
        </p:txBody>
      </p:sp>
      <p:sp>
        <p:nvSpPr>
          <p:cNvPr id="54282" name="Line 9"/>
          <p:cNvSpPr>
            <a:spLocks noChangeShapeType="1"/>
          </p:cNvSpPr>
          <p:nvPr/>
        </p:nvSpPr>
        <p:spPr bwMode="auto">
          <a:xfrm flipV="1">
            <a:off x="1981201" y="6019800"/>
            <a:ext cx="1066800" cy="152400"/>
          </a:xfrm>
          <a:prstGeom prst="line">
            <a:avLst/>
          </a:prstGeom>
          <a:noFill/>
          <a:ln w="1905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lIns="91383" tIns="45692" rIns="91383" bIns="45692" anchor="ctr"/>
          <a:lstStyle/>
          <a:p>
            <a:endParaRPr lang="en-US"/>
          </a:p>
        </p:txBody>
      </p:sp>
      <p:sp>
        <p:nvSpPr>
          <p:cNvPr id="54283" name="Text Box 10"/>
          <p:cNvSpPr txBox="1">
            <a:spLocks noChangeArrowheads="1"/>
          </p:cNvSpPr>
          <p:nvPr/>
        </p:nvSpPr>
        <p:spPr bwMode="auto">
          <a:xfrm>
            <a:off x="228600" y="5988057"/>
            <a:ext cx="2819400" cy="6462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i="1" dirty="0">
                <a:solidFill>
                  <a:schemeClr val="accent2"/>
                </a:solidFill>
                <a:latin typeface="Arial" charset="0"/>
              </a:rPr>
              <a:t>data</a:t>
            </a:r>
          </a:p>
          <a:p>
            <a:pPr algn="ctr"/>
            <a:r>
              <a:rPr lang="en-US" sz="1600" b="0" i="1" dirty="0">
                <a:solidFill>
                  <a:schemeClr val="accent2"/>
                </a:solidFill>
                <a:latin typeface="Arial" charset="0"/>
              </a:rPr>
              <a:t>e.g.,</a:t>
            </a:r>
            <a:r>
              <a:rPr lang="en-US" sz="1600" b="0" dirty="0">
                <a:solidFill>
                  <a:schemeClr val="accent2"/>
                </a:solidFill>
                <a:latin typeface="Arial" charset="0"/>
              </a:rPr>
              <a:t> requested HTML file</a:t>
            </a:r>
            <a:endParaRPr lang="en-US" sz="2400" b="0" dirty="0">
              <a:solidFill>
                <a:schemeClr val="accent2"/>
              </a:solidFill>
              <a:latin typeface="Arial" charset="0"/>
            </a:endParaRPr>
          </a:p>
        </p:txBody>
      </p:sp>
      <p:grpSp>
        <p:nvGrpSpPr>
          <p:cNvPr id="2" name="Group 26"/>
          <p:cNvGrpSpPr>
            <a:grpSpLocks/>
          </p:cNvGrpSpPr>
          <p:nvPr/>
        </p:nvGrpSpPr>
        <p:grpSpPr bwMode="auto">
          <a:xfrm>
            <a:off x="2819401" y="2133600"/>
            <a:ext cx="2362200" cy="1905000"/>
            <a:chOff x="2112" y="1200"/>
            <a:chExt cx="1488" cy="1200"/>
          </a:xfrm>
        </p:grpSpPr>
        <p:sp>
          <p:nvSpPr>
            <p:cNvPr id="54293" name="Oval 12"/>
            <p:cNvSpPr>
              <a:spLocks noChangeArrowheads="1"/>
            </p:cNvSpPr>
            <p:nvPr/>
          </p:nvSpPr>
          <p:spPr bwMode="auto">
            <a:xfrm>
              <a:off x="2112" y="1200"/>
              <a:ext cx="1488" cy="240"/>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4294" name="Oval 13"/>
            <p:cNvSpPr>
              <a:spLocks noChangeArrowheads="1"/>
            </p:cNvSpPr>
            <p:nvPr/>
          </p:nvSpPr>
          <p:spPr bwMode="auto">
            <a:xfrm>
              <a:off x="2256" y="2160"/>
              <a:ext cx="912" cy="240"/>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54295" name="AutoShape 14"/>
            <p:cNvCxnSpPr>
              <a:cxnSpLocks noChangeShapeType="1"/>
              <a:stCxn id="54293" idx="4"/>
              <a:endCxn id="54294" idx="0"/>
            </p:cNvCxnSpPr>
            <p:nvPr/>
          </p:nvCxnSpPr>
          <p:spPr bwMode="auto">
            <a:xfrm flipH="1">
              <a:off x="2712" y="1440"/>
              <a:ext cx="144" cy="720"/>
            </a:xfrm>
            <a:prstGeom prst="straightConnector1">
              <a:avLst/>
            </a:prstGeom>
            <a:noFill/>
            <a:ln w="19050">
              <a:solidFill>
                <a:srgbClr val="0000FF"/>
              </a:solidFill>
              <a:round/>
              <a:headEnd type="triangle" w="med" len="med"/>
              <a:tailEnd type="triangle" w="med" len="med"/>
            </a:ln>
            <a:extLst>
              <a:ext uri="{909E8E84-426E-40dd-AFC4-6F175D3DCCD1}">
                <a14:hiddenFill xmlns="" xmlns:a14="http://schemas.microsoft.com/office/drawing/2010/main">
                  <a:noFill/>
                </a14:hiddenFill>
              </a:ext>
            </a:extLst>
          </p:spPr>
        </p:cxnSp>
      </p:grpSp>
      <p:grpSp>
        <p:nvGrpSpPr>
          <p:cNvPr id="3" name="Group 27"/>
          <p:cNvGrpSpPr>
            <a:grpSpLocks/>
          </p:cNvGrpSpPr>
          <p:nvPr/>
        </p:nvGrpSpPr>
        <p:grpSpPr bwMode="auto">
          <a:xfrm>
            <a:off x="4419600" y="2133600"/>
            <a:ext cx="2514600" cy="1905000"/>
            <a:chOff x="2784" y="1200"/>
            <a:chExt cx="1584" cy="1200"/>
          </a:xfrm>
        </p:grpSpPr>
        <p:sp>
          <p:nvSpPr>
            <p:cNvPr id="54290" name="Oval 16"/>
            <p:cNvSpPr>
              <a:spLocks noChangeArrowheads="1"/>
            </p:cNvSpPr>
            <p:nvPr/>
          </p:nvSpPr>
          <p:spPr bwMode="auto">
            <a:xfrm>
              <a:off x="3312" y="1200"/>
              <a:ext cx="1056" cy="240"/>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4291" name="Oval 17"/>
            <p:cNvSpPr>
              <a:spLocks noChangeArrowheads="1"/>
            </p:cNvSpPr>
            <p:nvPr/>
          </p:nvSpPr>
          <p:spPr bwMode="auto">
            <a:xfrm>
              <a:off x="2784" y="2160"/>
              <a:ext cx="384" cy="240"/>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54292" name="AutoShape 18"/>
            <p:cNvCxnSpPr>
              <a:cxnSpLocks noChangeShapeType="1"/>
              <a:stCxn id="54290" idx="4"/>
              <a:endCxn id="54291" idx="0"/>
            </p:cNvCxnSpPr>
            <p:nvPr/>
          </p:nvCxnSpPr>
          <p:spPr bwMode="auto">
            <a:xfrm flipH="1">
              <a:off x="2976" y="1440"/>
              <a:ext cx="864" cy="720"/>
            </a:xfrm>
            <a:prstGeom prst="straightConnector1">
              <a:avLst/>
            </a:prstGeom>
            <a:noFill/>
            <a:ln w="19050">
              <a:solidFill>
                <a:srgbClr val="0000FF"/>
              </a:solidFill>
              <a:round/>
              <a:headEnd type="triangle" w="med" len="med"/>
              <a:tailEnd type="triangle" w="med" len="med"/>
            </a:ln>
            <a:extLst>
              <a:ext uri="{909E8E84-426E-40dd-AFC4-6F175D3DCCD1}">
                <a14:hiddenFill xmlns="" xmlns:a14="http://schemas.microsoft.com/office/drawing/2010/main">
                  <a:noFill/>
                </a14:hiddenFill>
              </a:ext>
            </a:extLst>
          </p:spPr>
        </p:cxnSp>
      </p:grpSp>
      <p:grpSp>
        <p:nvGrpSpPr>
          <p:cNvPr id="4" name="Group 28"/>
          <p:cNvGrpSpPr>
            <a:grpSpLocks/>
          </p:cNvGrpSpPr>
          <p:nvPr/>
        </p:nvGrpSpPr>
        <p:grpSpPr bwMode="auto">
          <a:xfrm>
            <a:off x="5029200" y="2133600"/>
            <a:ext cx="3810000" cy="1905000"/>
            <a:chOff x="3120" y="1200"/>
            <a:chExt cx="2400" cy="1200"/>
          </a:xfrm>
        </p:grpSpPr>
        <p:sp>
          <p:nvSpPr>
            <p:cNvPr id="54287" name="Oval 20"/>
            <p:cNvSpPr>
              <a:spLocks noChangeArrowheads="1"/>
            </p:cNvSpPr>
            <p:nvPr/>
          </p:nvSpPr>
          <p:spPr bwMode="auto">
            <a:xfrm>
              <a:off x="4320" y="1200"/>
              <a:ext cx="1200" cy="240"/>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4288" name="Oval 21"/>
            <p:cNvSpPr>
              <a:spLocks noChangeArrowheads="1"/>
            </p:cNvSpPr>
            <p:nvPr/>
          </p:nvSpPr>
          <p:spPr bwMode="auto">
            <a:xfrm>
              <a:off x="3120" y="2160"/>
              <a:ext cx="384" cy="240"/>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54289" name="AutoShape 22"/>
            <p:cNvCxnSpPr>
              <a:cxnSpLocks noChangeShapeType="1"/>
              <a:stCxn id="54287" idx="4"/>
              <a:endCxn id="54288" idx="7"/>
            </p:cNvCxnSpPr>
            <p:nvPr/>
          </p:nvCxnSpPr>
          <p:spPr bwMode="auto">
            <a:xfrm flipH="1">
              <a:off x="3448" y="1440"/>
              <a:ext cx="1472" cy="755"/>
            </a:xfrm>
            <a:prstGeom prst="straightConnector1">
              <a:avLst/>
            </a:prstGeom>
            <a:noFill/>
            <a:ln w="19050">
              <a:solidFill>
                <a:srgbClr val="0000FF"/>
              </a:solidFill>
              <a:round/>
              <a:headEnd type="triangle" w="med" len="med"/>
              <a:tailEnd type="triangle" w="med" len="med"/>
            </a:ln>
            <a:extLst>
              <a:ext uri="{909E8E84-426E-40dd-AFC4-6F175D3DCCD1}">
                <a14:hiddenFill xmlns="" xmlns:a14="http://schemas.microsoft.com/office/drawing/2010/main">
                  <a:noFill/>
                </a14:hiddenFill>
              </a:ext>
            </a:extLst>
          </p:spPr>
        </p:cxnSp>
      </p:grpSp>
    </p:spTree>
    <p:extLst>
      <p:ext uri="{BB962C8B-B14F-4D97-AF65-F5344CB8AC3E}">
        <p14:creationId xmlns:p14="http://schemas.microsoft.com/office/powerpoint/2010/main" val="8911185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58819">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588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8819"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8AB5E-E20B-ED61-01AB-2151F4D87E39}"/>
              </a:ext>
            </a:extLst>
          </p:cNvPr>
          <p:cNvSpPr>
            <a:spLocks noGrp="1"/>
          </p:cNvSpPr>
          <p:nvPr>
            <p:ph type="title"/>
          </p:nvPr>
        </p:nvSpPr>
        <p:spPr/>
        <p:txBody>
          <a:bodyPr/>
          <a:lstStyle/>
          <a:p>
            <a:r>
              <a:rPr lang="en-US" altLang="zh-CN" dirty="0"/>
              <a:t>A</a:t>
            </a:r>
            <a:r>
              <a:rPr lang="zh-CN" altLang="en-US" dirty="0"/>
              <a:t> </a:t>
            </a:r>
            <a:r>
              <a:rPr lang="en-US" altLang="zh-CN" dirty="0"/>
              <a:t>real</a:t>
            </a:r>
            <a:r>
              <a:rPr lang="zh-CN" altLang="en-US" dirty="0"/>
              <a:t> </a:t>
            </a:r>
            <a:r>
              <a:rPr lang="en-US" altLang="zh-CN" dirty="0"/>
              <a:t>example</a:t>
            </a:r>
            <a:endParaRPr lang="en-US" dirty="0"/>
          </a:p>
        </p:txBody>
      </p:sp>
      <p:sp>
        <p:nvSpPr>
          <p:cNvPr id="3" name="Content Placeholder 2">
            <a:extLst>
              <a:ext uri="{FF2B5EF4-FFF2-40B4-BE49-F238E27FC236}">
                <a16:creationId xmlns:a16="http://schemas.microsoft.com/office/drawing/2014/main" id="{FEEB9AC3-25CC-BED0-F7E0-36B42B7DE57E}"/>
              </a:ext>
            </a:extLst>
          </p:cNvPr>
          <p:cNvSpPr>
            <a:spLocks noGrp="1"/>
          </p:cNvSpPr>
          <p:nvPr>
            <p:ph idx="1"/>
          </p:nvPr>
        </p:nvSpPr>
        <p:spPr/>
        <p:txBody>
          <a:bodyPr/>
          <a:lstStyle/>
          <a:p>
            <a:endParaRPr lang="en-US"/>
          </a:p>
        </p:txBody>
      </p:sp>
      <p:pic>
        <p:nvPicPr>
          <p:cNvPr id="4" name="Picture 3" descr="Graphical user interface, text, application&#10;&#10;Description automatically generated">
            <a:extLst>
              <a:ext uri="{FF2B5EF4-FFF2-40B4-BE49-F238E27FC236}">
                <a16:creationId xmlns:a16="http://schemas.microsoft.com/office/drawing/2014/main" id="{334604FA-0851-34A4-2C76-AF40503B9C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497516"/>
            <a:ext cx="7772400" cy="5284284"/>
          </a:xfrm>
          <a:prstGeom prst="rect">
            <a:avLst/>
          </a:prstGeom>
        </p:spPr>
      </p:pic>
    </p:spTree>
    <p:extLst>
      <p:ext uri="{BB962C8B-B14F-4D97-AF65-F5344CB8AC3E}">
        <p14:creationId xmlns:p14="http://schemas.microsoft.com/office/powerpoint/2010/main" val="33362374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F59A8-5FBA-8C85-1D0E-3D4FA42C0BCA}"/>
              </a:ext>
            </a:extLst>
          </p:cNvPr>
          <p:cNvSpPr>
            <a:spLocks noGrp="1"/>
          </p:cNvSpPr>
          <p:nvPr>
            <p:ph type="title"/>
          </p:nvPr>
        </p:nvSpPr>
        <p:spPr/>
        <p:txBody>
          <a:bodyPr/>
          <a:lstStyle/>
          <a:p>
            <a:r>
              <a:rPr lang="en-US" altLang="zh-CN" dirty="0"/>
              <a:t>What</a:t>
            </a:r>
            <a:r>
              <a:rPr lang="zh-CN" altLang="en-US" dirty="0"/>
              <a:t> </a:t>
            </a:r>
            <a:r>
              <a:rPr lang="en-US" altLang="zh-CN" dirty="0"/>
              <a:t>about</a:t>
            </a:r>
            <a:r>
              <a:rPr lang="zh-CN" altLang="en-US" dirty="0"/>
              <a:t> </a:t>
            </a:r>
            <a:r>
              <a:rPr lang="en-US" altLang="zh-CN" dirty="0"/>
              <a:t>HTTPS?</a:t>
            </a:r>
            <a:endParaRPr lang="en-US" dirty="0"/>
          </a:p>
        </p:txBody>
      </p:sp>
      <p:pic>
        <p:nvPicPr>
          <p:cNvPr id="5" name="Content Placeholder 4" descr="Graphical user interface, text&#10;&#10;Description automatically generated with medium confidence">
            <a:extLst>
              <a:ext uri="{FF2B5EF4-FFF2-40B4-BE49-F238E27FC236}">
                <a16:creationId xmlns:a16="http://schemas.microsoft.com/office/drawing/2014/main" id="{578BF555-3883-A2FA-8DAC-D40F092BB0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9109" y="1447800"/>
            <a:ext cx="8205781" cy="5410200"/>
          </a:xfrm>
        </p:spPr>
      </p:pic>
    </p:spTree>
    <p:extLst>
      <p:ext uri="{BB962C8B-B14F-4D97-AF65-F5344CB8AC3E}">
        <p14:creationId xmlns:p14="http://schemas.microsoft.com/office/powerpoint/2010/main" val="42147531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p:txBody>
          <a:bodyPr/>
          <a:lstStyle/>
          <a:p>
            <a:r>
              <a:rPr lang="en-US" dirty="0"/>
              <a:t>HTTP is stateless </a:t>
            </a:r>
          </a:p>
        </p:txBody>
      </p:sp>
      <p:sp>
        <p:nvSpPr>
          <p:cNvPr id="1061891" name="Rectangle 3"/>
          <p:cNvSpPr>
            <a:spLocks noGrp="1" noChangeArrowheads="1"/>
          </p:cNvSpPr>
          <p:nvPr>
            <p:ph idx="1"/>
          </p:nvPr>
        </p:nvSpPr>
        <p:spPr/>
        <p:txBody>
          <a:bodyPr/>
          <a:lstStyle/>
          <a:p>
            <a:r>
              <a:rPr lang="en-US" dirty="0"/>
              <a:t>Each request-response treated </a:t>
            </a:r>
            <a:r>
              <a:rPr lang="en-US" dirty="0">
                <a:solidFill>
                  <a:srgbClr val="0000FF"/>
                </a:solidFill>
              </a:rPr>
              <a:t>independently</a:t>
            </a:r>
          </a:p>
          <a:p>
            <a:pPr lvl="1"/>
            <a:r>
              <a:rPr lang="en-US" dirty="0"/>
              <a:t>Servers not required to retain state</a:t>
            </a:r>
          </a:p>
          <a:p>
            <a:r>
              <a:rPr lang="en-US" dirty="0">
                <a:solidFill>
                  <a:srgbClr val="0000FF"/>
                </a:solidFill>
              </a:rPr>
              <a:t>Good</a:t>
            </a:r>
            <a:r>
              <a:rPr lang="en-US" dirty="0"/>
              <a:t>: Improves scalability on the server-side</a:t>
            </a:r>
          </a:p>
          <a:p>
            <a:pPr lvl="1"/>
            <a:r>
              <a:rPr lang="en-US" dirty="0"/>
              <a:t>Failure handling is easier</a:t>
            </a:r>
          </a:p>
          <a:p>
            <a:pPr lvl="1"/>
            <a:r>
              <a:rPr lang="en-US" dirty="0"/>
              <a:t>Can handle higher rate of requests</a:t>
            </a:r>
          </a:p>
          <a:p>
            <a:pPr lvl="1"/>
            <a:r>
              <a:rPr lang="en-US" dirty="0"/>
              <a:t>Order of requests doesn’t matter</a:t>
            </a:r>
          </a:p>
          <a:p>
            <a:r>
              <a:rPr lang="en-US" dirty="0">
                <a:solidFill>
                  <a:srgbClr val="0000FF"/>
                </a:solidFill>
              </a:rPr>
              <a:t>Bad</a:t>
            </a:r>
            <a:r>
              <a:rPr lang="en-US" dirty="0"/>
              <a:t>: Some applications need persistent state</a:t>
            </a:r>
          </a:p>
          <a:p>
            <a:pPr lvl="1"/>
            <a:r>
              <a:rPr lang="en-US" dirty="0"/>
              <a:t>Need to uniquely identify user or store temporary info</a:t>
            </a:r>
          </a:p>
          <a:p>
            <a:pPr lvl="1"/>
            <a:r>
              <a:rPr lang="en-US" dirty="0"/>
              <a:t>e.g., Shopping cart, user profiles, usage tracking, …</a:t>
            </a:r>
          </a:p>
        </p:txBody>
      </p:sp>
      <p:sp>
        <p:nvSpPr>
          <p:cNvPr id="4" name="Slide Number Placeholder 3">
            <a:extLst>
              <a:ext uri="{FF2B5EF4-FFF2-40B4-BE49-F238E27FC236}">
                <a16:creationId xmlns:a16="http://schemas.microsoft.com/office/drawing/2014/main" id="{8B1C35C5-43B2-9446-91B5-D458397230AE}"/>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43</a:t>
            </a:fld>
            <a:endParaRPr lang="en-US"/>
          </a:p>
        </p:txBody>
      </p:sp>
    </p:spTree>
    <p:extLst>
      <p:ext uri="{BB962C8B-B14F-4D97-AF65-F5344CB8AC3E}">
        <p14:creationId xmlns:p14="http://schemas.microsoft.com/office/powerpoint/2010/main" val="2125165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18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189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6189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6189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6189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6189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6189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6189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6189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1891"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a stateless protocol keep state?</a:t>
            </a:r>
          </a:p>
        </p:txBody>
      </p:sp>
      <p:sp>
        <p:nvSpPr>
          <p:cNvPr id="3" name="Content Placeholder 2"/>
          <p:cNvSpPr>
            <a:spLocks noGrp="1"/>
          </p:cNvSpPr>
          <p:nvPr>
            <p:ph idx="1"/>
          </p:nvPr>
        </p:nvSpPr>
        <p:spPr/>
        <p:txBody>
          <a:bodyPr/>
          <a:lstStyle/>
          <a:p>
            <a:pPr marL="0" indent="0">
              <a:buNone/>
            </a:pPr>
            <a:endParaRPr lang="en-US" dirty="0"/>
          </a:p>
        </p:txBody>
      </p:sp>
      <p:sp>
        <p:nvSpPr>
          <p:cNvPr id="6" name="Slide Number Placeholder 5">
            <a:extLst>
              <a:ext uri="{FF2B5EF4-FFF2-40B4-BE49-F238E27FC236}">
                <a16:creationId xmlns:a16="http://schemas.microsoft.com/office/drawing/2014/main" id="{040B2C4E-3214-0E40-A7BB-F945478A9F42}"/>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44</a:t>
            </a:fld>
            <a:endParaRPr lang="en-US"/>
          </a:p>
        </p:txBody>
      </p:sp>
    </p:spTree>
    <p:extLst>
      <p:ext uri="{BB962C8B-B14F-4D97-AF65-F5344CB8AC3E}">
        <p14:creationId xmlns:p14="http://schemas.microsoft.com/office/powerpoint/2010/main" val="8998531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p:txBody>
          <a:bodyPr/>
          <a:lstStyle/>
          <a:p>
            <a:r>
              <a:rPr lang="en-US" dirty="0"/>
              <a:t>State in a stateless protocol:</a:t>
            </a:r>
            <a:br>
              <a:rPr lang="en-US" dirty="0"/>
            </a:br>
            <a:r>
              <a:rPr lang="en-US" dirty="0"/>
              <a:t>Cookies</a:t>
            </a:r>
          </a:p>
        </p:txBody>
      </p:sp>
      <p:sp>
        <p:nvSpPr>
          <p:cNvPr id="1062915" name="Rectangle 3"/>
          <p:cNvSpPr>
            <a:spLocks noGrp="1" noChangeArrowheads="1"/>
          </p:cNvSpPr>
          <p:nvPr>
            <p:ph idx="1"/>
          </p:nvPr>
        </p:nvSpPr>
        <p:spPr/>
        <p:txBody>
          <a:bodyPr/>
          <a:lstStyle/>
          <a:p>
            <a:r>
              <a:rPr lang="en-US" dirty="0">
                <a:solidFill>
                  <a:srgbClr val="0000FF"/>
                </a:solidFill>
              </a:rPr>
              <a:t>Client-side</a:t>
            </a:r>
            <a:r>
              <a:rPr lang="en-US" dirty="0"/>
              <a:t> state maintenance</a:t>
            </a:r>
          </a:p>
          <a:p>
            <a:pPr lvl="1"/>
            <a:r>
              <a:rPr lang="en-US" dirty="0"/>
              <a:t>Client stores small state on behalf of server</a:t>
            </a:r>
          </a:p>
          <a:p>
            <a:pPr lvl="1"/>
            <a:r>
              <a:rPr lang="en-US" dirty="0"/>
              <a:t>Client sends state in future requests to the server</a:t>
            </a:r>
          </a:p>
          <a:p>
            <a:r>
              <a:rPr lang="en-US" dirty="0"/>
              <a:t>Can provide authentication</a:t>
            </a:r>
          </a:p>
        </p:txBody>
      </p:sp>
      <p:sp>
        <p:nvSpPr>
          <p:cNvPr id="4" name="Slide Number Placeholder 3">
            <a:extLst>
              <a:ext uri="{FF2B5EF4-FFF2-40B4-BE49-F238E27FC236}">
                <a16:creationId xmlns:a16="http://schemas.microsoft.com/office/drawing/2014/main" id="{48CDF06C-E1A4-444B-A80E-48275CF7ADB9}"/>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45</a:t>
            </a:fld>
            <a:endParaRPr lang="en-US"/>
          </a:p>
        </p:txBody>
      </p:sp>
      <p:pic>
        <p:nvPicPr>
          <p:cNvPr id="64517" name="Picture 4" descr="j0292020"/>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38200" y="4332918"/>
            <a:ext cx="1434999" cy="136184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62918" name="Freeform 6"/>
          <p:cNvSpPr>
            <a:spLocks/>
          </p:cNvSpPr>
          <p:nvPr/>
        </p:nvSpPr>
        <p:spPr bwMode="auto">
          <a:xfrm>
            <a:off x="2165908" y="3852553"/>
            <a:ext cx="2743200" cy="922935"/>
          </a:xfrm>
          <a:custGeom>
            <a:avLst/>
            <a:gdLst>
              <a:gd name="T0" fmla="*/ 0 w 2250"/>
              <a:gd name="T1" fmla="*/ 1201738 h 488"/>
              <a:gd name="T2" fmla="*/ 1728788 w 2250"/>
              <a:gd name="T3" fmla="*/ 9850 h 488"/>
              <a:gd name="T4" fmla="*/ 3571875 w 2250"/>
              <a:gd name="T5" fmla="*/ 1142636 h 488"/>
              <a:gd name="T6" fmla="*/ 0 60000 65536"/>
              <a:gd name="T7" fmla="*/ 0 60000 65536"/>
              <a:gd name="T8" fmla="*/ 0 60000 65536"/>
              <a:gd name="T9" fmla="*/ 0 w 2250"/>
              <a:gd name="T10" fmla="*/ 0 h 488"/>
              <a:gd name="T11" fmla="*/ 2250 w 2250"/>
              <a:gd name="T12" fmla="*/ 488 h 488"/>
            </a:gdLst>
            <a:ahLst/>
            <a:cxnLst>
              <a:cxn ang="T6">
                <a:pos x="T0" y="T1"/>
              </a:cxn>
              <a:cxn ang="T7">
                <a:pos x="T2" y="T3"/>
              </a:cxn>
              <a:cxn ang="T8">
                <a:pos x="T4" y="T5"/>
              </a:cxn>
            </a:cxnLst>
            <a:rect l="T9" t="T10" r="T11" b="T12"/>
            <a:pathLst>
              <a:path w="2250" h="488">
                <a:moveTo>
                  <a:pt x="0" y="488"/>
                </a:moveTo>
                <a:cubicBezTo>
                  <a:pt x="357" y="248"/>
                  <a:pt x="714" y="8"/>
                  <a:pt x="1089" y="4"/>
                </a:cubicBezTo>
                <a:cubicBezTo>
                  <a:pt x="1464" y="0"/>
                  <a:pt x="1857" y="232"/>
                  <a:pt x="2250" y="464"/>
                </a:cubicBezTo>
              </a:path>
            </a:pathLst>
          </a:custGeom>
          <a:noFill/>
          <a:ln w="38100">
            <a:solidFill>
              <a:schemeClr val="tx1"/>
            </a:solidFill>
            <a:round/>
            <a:headEnd/>
            <a:tailEnd type="arrow" w="med" len="med"/>
          </a:ln>
          <a:extLst>
            <a:ext uri="{909E8E84-426E-40dd-AFC4-6F175D3DCCD1}">
              <a14:hiddenFill xmlns="" xmlns:a14="http://schemas.microsoft.com/office/drawing/2010/main">
                <a:solidFill>
                  <a:srgbClr val="FFFFFF"/>
                </a:solidFill>
              </a14:hiddenFill>
            </a:ext>
          </a:extLst>
        </p:spPr>
        <p:txBody>
          <a:bodyPr wrap="none" lIns="91383" tIns="45692" rIns="91383" bIns="45692" anchor="ctr"/>
          <a:lstStyle/>
          <a:p>
            <a:endParaRPr lang="en-US"/>
          </a:p>
        </p:txBody>
      </p:sp>
      <p:sp>
        <p:nvSpPr>
          <p:cNvPr id="1062919" name="Text Box 7"/>
          <p:cNvSpPr txBox="1">
            <a:spLocks noChangeArrowheads="1"/>
          </p:cNvSpPr>
          <p:nvPr/>
        </p:nvSpPr>
        <p:spPr bwMode="auto">
          <a:xfrm>
            <a:off x="2960827" y="3547702"/>
            <a:ext cx="1048570" cy="3384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sz="1600" b="0" dirty="0">
                <a:latin typeface="Lucida Console" charset="0"/>
                <a:ea typeface="Lucida Console" charset="0"/>
                <a:cs typeface="Lucida Console" charset="0"/>
              </a:rPr>
              <a:t>Request</a:t>
            </a:r>
          </a:p>
        </p:txBody>
      </p:sp>
      <p:sp>
        <p:nvSpPr>
          <p:cNvPr id="1062920" name="Line 8"/>
          <p:cNvSpPr>
            <a:spLocks noChangeShapeType="1"/>
          </p:cNvSpPr>
          <p:nvPr/>
        </p:nvSpPr>
        <p:spPr bwMode="auto">
          <a:xfrm flipH="1">
            <a:off x="2195170" y="5002268"/>
            <a:ext cx="2683459" cy="1219"/>
          </a:xfrm>
          <a:prstGeom prst="line">
            <a:avLst/>
          </a:prstGeom>
          <a:noFill/>
          <a:ln w="38100">
            <a:solidFill>
              <a:schemeClr val="tx1"/>
            </a:solidFill>
            <a:round/>
            <a:headEnd/>
            <a:tailEnd type="arrow" w="lg" len="lg"/>
          </a:ln>
          <a:extLst>
            <a:ext uri="{909E8E84-426E-40dd-AFC4-6F175D3DCCD1}">
              <a14:hiddenFill xmlns="" xmlns:a14="http://schemas.microsoft.com/office/drawing/2010/main">
                <a:noFill/>
              </a14:hiddenFill>
            </a:ext>
          </a:extLst>
        </p:spPr>
        <p:txBody>
          <a:bodyPr wrap="none" lIns="91383" tIns="45692" rIns="91383" bIns="45692" anchor="ctr"/>
          <a:lstStyle/>
          <a:p>
            <a:endParaRPr lang="en-US"/>
          </a:p>
        </p:txBody>
      </p:sp>
      <p:sp>
        <p:nvSpPr>
          <p:cNvPr id="1062921" name="Text Box 9"/>
          <p:cNvSpPr txBox="1">
            <a:spLocks noChangeArrowheads="1"/>
          </p:cNvSpPr>
          <p:nvPr/>
        </p:nvSpPr>
        <p:spPr bwMode="auto">
          <a:xfrm>
            <a:off x="2592673" y="4430463"/>
            <a:ext cx="2036020" cy="5847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sz="1600" b="0" dirty="0">
                <a:latin typeface="Lucida Console" charset="0"/>
                <a:ea typeface="Lucida Console" charset="0"/>
                <a:cs typeface="Lucida Console" charset="0"/>
              </a:rPr>
              <a:t>Response</a:t>
            </a:r>
          </a:p>
          <a:p>
            <a:pPr eaLnBrk="1" hangingPunct="1"/>
            <a:r>
              <a:rPr lang="en-US" sz="1600" b="0" dirty="0">
                <a:latin typeface="Lucida Console" charset="0"/>
                <a:ea typeface="Lucida Console" charset="0"/>
                <a:cs typeface="Lucida Console" charset="0"/>
              </a:rPr>
              <a:t>Set-Cookie: XYZ</a:t>
            </a:r>
          </a:p>
        </p:txBody>
      </p:sp>
      <p:sp>
        <p:nvSpPr>
          <p:cNvPr id="1062922" name="Freeform 10"/>
          <p:cNvSpPr>
            <a:spLocks/>
          </p:cNvSpPr>
          <p:nvPr/>
        </p:nvSpPr>
        <p:spPr bwMode="auto">
          <a:xfrm>
            <a:off x="2224430" y="5504569"/>
            <a:ext cx="2448154" cy="736397"/>
          </a:xfrm>
          <a:custGeom>
            <a:avLst/>
            <a:gdLst>
              <a:gd name="T0" fmla="*/ 0 w 2008"/>
              <a:gd name="T1" fmla="*/ 0 h 391"/>
              <a:gd name="T2" fmla="*/ 1689100 w 2008"/>
              <a:gd name="T3" fmla="*/ 949041 h 391"/>
              <a:gd name="T4" fmla="*/ 3187700 w 2008"/>
              <a:gd name="T5" fmla="*/ 58855 h 391"/>
              <a:gd name="T6" fmla="*/ 0 60000 65536"/>
              <a:gd name="T7" fmla="*/ 0 60000 65536"/>
              <a:gd name="T8" fmla="*/ 0 60000 65536"/>
              <a:gd name="T9" fmla="*/ 0 w 2008"/>
              <a:gd name="T10" fmla="*/ 0 h 391"/>
              <a:gd name="T11" fmla="*/ 2008 w 2008"/>
              <a:gd name="T12" fmla="*/ 391 h 391"/>
            </a:gdLst>
            <a:ahLst/>
            <a:cxnLst>
              <a:cxn ang="T6">
                <a:pos x="T0" y="T1"/>
              </a:cxn>
              <a:cxn ang="T7">
                <a:pos x="T2" y="T3"/>
              </a:cxn>
              <a:cxn ang="T8">
                <a:pos x="T4" y="T5"/>
              </a:cxn>
            </a:cxnLst>
            <a:rect l="T9" t="T10" r="T11" b="T12"/>
            <a:pathLst>
              <a:path w="2008" h="391">
                <a:moveTo>
                  <a:pt x="0" y="0"/>
                </a:moveTo>
                <a:cubicBezTo>
                  <a:pt x="364" y="191"/>
                  <a:pt x="729" y="383"/>
                  <a:pt x="1064" y="387"/>
                </a:cubicBezTo>
                <a:cubicBezTo>
                  <a:pt x="1399" y="391"/>
                  <a:pt x="1703" y="207"/>
                  <a:pt x="2008" y="24"/>
                </a:cubicBezTo>
              </a:path>
            </a:pathLst>
          </a:custGeom>
          <a:noFill/>
          <a:ln w="38100">
            <a:solidFill>
              <a:schemeClr val="tx1"/>
            </a:solidFill>
            <a:round/>
            <a:headEnd/>
            <a:tailEnd type="arrow" w="lg" len="lg"/>
          </a:ln>
          <a:extLst>
            <a:ext uri="{909E8E84-426E-40dd-AFC4-6F175D3DCCD1}">
              <a14:hiddenFill xmlns="" xmlns:a14="http://schemas.microsoft.com/office/drawing/2010/main">
                <a:solidFill>
                  <a:srgbClr val="FFFFFF"/>
                </a:solidFill>
              </a14:hiddenFill>
            </a:ext>
          </a:extLst>
        </p:spPr>
        <p:txBody>
          <a:bodyPr wrap="none" lIns="91383" tIns="45692" rIns="91383" bIns="45692" anchor="ctr"/>
          <a:lstStyle/>
          <a:p>
            <a:endParaRPr lang="en-US"/>
          </a:p>
        </p:txBody>
      </p:sp>
      <p:sp>
        <p:nvSpPr>
          <p:cNvPr id="1062923" name="Text Box 11"/>
          <p:cNvSpPr txBox="1">
            <a:spLocks noChangeArrowheads="1"/>
          </p:cNvSpPr>
          <p:nvPr/>
        </p:nvSpPr>
        <p:spPr bwMode="auto">
          <a:xfrm>
            <a:off x="2781598" y="5435081"/>
            <a:ext cx="1542295" cy="5847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sz="1600" b="0" dirty="0">
                <a:latin typeface="Lucida Console" charset="0"/>
                <a:ea typeface="Lucida Console" charset="0"/>
                <a:cs typeface="Lucida Console" charset="0"/>
              </a:rPr>
              <a:t>Request</a:t>
            </a:r>
          </a:p>
          <a:p>
            <a:pPr eaLnBrk="1" hangingPunct="1"/>
            <a:r>
              <a:rPr lang="en-US" sz="1600" b="0" dirty="0">
                <a:latin typeface="Lucida Console" charset="0"/>
                <a:ea typeface="Lucida Console" charset="0"/>
                <a:cs typeface="Lucida Console" charset="0"/>
              </a:rPr>
              <a:t>Cookie: XYZ</a:t>
            </a:r>
          </a:p>
        </p:txBody>
      </p:sp>
      <p:sp>
        <p:nvSpPr>
          <p:cNvPr id="11" name="Can 10"/>
          <p:cNvSpPr/>
          <p:nvPr/>
        </p:nvSpPr>
        <p:spPr bwMode="auto">
          <a:xfrm>
            <a:off x="7028078" y="4526466"/>
            <a:ext cx="914400" cy="1216152"/>
          </a:xfrm>
          <a:prstGeom prst="can">
            <a:avLst/>
          </a:prstGeom>
          <a:solidFill>
            <a:schemeClr val="accent1"/>
          </a:solidFill>
          <a:ln w="9525" cap="flat" cmpd="sng" algn="ctr">
            <a:solidFill>
              <a:schemeClr val="accent2"/>
            </a:solidFill>
            <a:prstDash val="solid"/>
            <a:round/>
            <a:headEnd type="none" w="med" len="med"/>
            <a:tailEnd type="stealth" w="med"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rPr>
              <a:t>DB</a:t>
            </a:r>
          </a:p>
        </p:txBody>
      </p:sp>
      <p:sp>
        <p:nvSpPr>
          <p:cNvPr id="22" name="Freeform 6"/>
          <p:cNvSpPr>
            <a:spLocks/>
          </p:cNvSpPr>
          <p:nvPr/>
        </p:nvSpPr>
        <p:spPr bwMode="auto">
          <a:xfrm>
            <a:off x="5632398" y="3852552"/>
            <a:ext cx="1915974" cy="922936"/>
          </a:xfrm>
          <a:custGeom>
            <a:avLst/>
            <a:gdLst>
              <a:gd name="T0" fmla="*/ 0 w 2250"/>
              <a:gd name="T1" fmla="*/ 1201738 h 488"/>
              <a:gd name="T2" fmla="*/ 1728788 w 2250"/>
              <a:gd name="T3" fmla="*/ 9850 h 488"/>
              <a:gd name="T4" fmla="*/ 3571875 w 2250"/>
              <a:gd name="T5" fmla="*/ 1142636 h 488"/>
              <a:gd name="T6" fmla="*/ 0 60000 65536"/>
              <a:gd name="T7" fmla="*/ 0 60000 65536"/>
              <a:gd name="T8" fmla="*/ 0 60000 65536"/>
              <a:gd name="T9" fmla="*/ 0 w 2250"/>
              <a:gd name="T10" fmla="*/ 0 h 488"/>
              <a:gd name="T11" fmla="*/ 2250 w 2250"/>
              <a:gd name="T12" fmla="*/ 488 h 488"/>
            </a:gdLst>
            <a:ahLst/>
            <a:cxnLst>
              <a:cxn ang="T6">
                <a:pos x="T0" y="T1"/>
              </a:cxn>
              <a:cxn ang="T7">
                <a:pos x="T2" y="T3"/>
              </a:cxn>
              <a:cxn ang="T8">
                <a:pos x="T4" y="T5"/>
              </a:cxn>
            </a:cxnLst>
            <a:rect l="T9" t="T10" r="T11" b="T12"/>
            <a:pathLst>
              <a:path w="2250" h="488">
                <a:moveTo>
                  <a:pt x="0" y="488"/>
                </a:moveTo>
                <a:cubicBezTo>
                  <a:pt x="357" y="248"/>
                  <a:pt x="714" y="8"/>
                  <a:pt x="1089" y="4"/>
                </a:cubicBezTo>
                <a:cubicBezTo>
                  <a:pt x="1464" y="0"/>
                  <a:pt x="1857" y="232"/>
                  <a:pt x="2250" y="464"/>
                </a:cubicBezTo>
              </a:path>
            </a:pathLst>
          </a:custGeom>
          <a:noFill/>
          <a:ln w="38100">
            <a:solidFill>
              <a:schemeClr val="tx1"/>
            </a:solidFill>
            <a:round/>
            <a:headEnd/>
            <a:tailEnd type="arrow" w="med" len="med"/>
          </a:ln>
          <a:extLst>
            <a:ext uri="{909E8E84-426E-40dd-AFC4-6F175D3DCCD1}">
              <a14:hiddenFill xmlns="" xmlns:a14="http://schemas.microsoft.com/office/drawing/2010/main">
                <a:solidFill>
                  <a:srgbClr val="FFFFFF"/>
                </a:solidFill>
              </a14:hiddenFill>
            </a:ext>
          </a:extLst>
        </p:spPr>
        <p:txBody>
          <a:bodyPr wrap="none" lIns="91383" tIns="45692" rIns="91383" bIns="45692" anchor="ctr"/>
          <a:lstStyle/>
          <a:p>
            <a:endParaRPr lang="en-US"/>
          </a:p>
        </p:txBody>
      </p:sp>
      <p:pic>
        <p:nvPicPr>
          <p:cNvPr id="64518" name="Picture 5" descr="j0285750"/>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4672584" y="4545059"/>
            <a:ext cx="1917801" cy="11789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3" name="Text Box 7"/>
          <p:cNvSpPr txBox="1">
            <a:spLocks noChangeArrowheads="1"/>
          </p:cNvSpPr>
          <p:nvPr/>
        </p:nvSpPr>
        <p:spPr bwMode="auto">
          <a:xfrm>
            <a:off x="5791200" y="3547387"/>
            <a:ext cx="1665726" cy="3384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sz="1600" b="0">
                <a:latin typeface="Lucida Console" charset="0"/>
                <a:ea typeface="Lucida Console" charset="0"/>
                <a:cs typeface="Lucida Console" charset="0"/>
              </a:rPr>
              <a:t>Store Cookie</a:t>
            </a:r>
            <a:endParaRPr lang="en-US" sz="1600" b="0" dirty="0">
              <a:latin typeface="Lucida Console" charset="0"/>
              <a:ea typeface="Lucida Console" charset="0"/>
              <a:cs typeface="Lucida Console" charset="0"/>
            </a:endParaRPr>
          </a:p>
        </p:txBody>
      </p:sp>
      <p:sp>
        <p:nvSpPr>
          <p:cNvPr id="6" name="TextBox 5">
            <a:extLst>
              <a:ext uri="{FF2B5EF4-FFF2-40B4-BE49-F238E27FC236}">
                <a16:creationId xmlns:a16="http://schemas.microsoft.com/office/drawing/2014/main" id="{330A0F82-B3AE-7C4E-8A2E-142F34494CFD}"/>
              </a:ext>
            </a:extLst>
          </p:cNvPr>
          <p:cNvSpPr txBox="1"/>
          <p:nvPr/>
        </p:nvSpPr>
        <p:spPr>
          <a:xfrm>
            <a:off x="1082281" y="5598857"/>
            <a:ext cx="755335" cy="338554"/>
          </a:xfrm>
          <a:prstGeom prst="rect">
            <a:avLst/>
          </a:prstGeom>
          <a:noFill/>
        </p:spPr>
        <p:txBody>
          <a:bodyPr wrap="none" rtlCol="0">
            <a:spAutoFit/>
          </a:bodyPr>
          <a:lstStyle/>
          <a:p>
            <a:r>
              <a:rPr lang="en-US" dirty="0"/>
              <a:t>Client</a:t>
            </a:r>
          </a:p>
        </p:txBody>
      </p:sp>
      <p:sp>
        <p:nvSpPr>
          <p:cNvPr id="20" name="TextBox 19">
            <a:extLst>
              <a:ext uri="{FF2B5EF4-FFF2-40B4-BE49-F238E27FC236}">
                <a16:creationId xmlns:a16="http://schemas.microsoft.com/office/drawing/2014/main" id="{05BB9F8A-3FE4-8A49-B2C1-35C4F19F99EE}"/>
              </a:ext>
            </a:extLst>
          </p:cNvPr>
          <p:cNvSpPr txBox="1"/>
          <p:nvPr/>
        </p:nvSpPr>
        <p:spPr>
          <a:xfrm>
            <a:off x="5056460" y="5688680"/>
            <a:ext cx="822661" cy="338554"/>
          </a:xfrm>
          <a:prstGeom prst="rect">
            <a:avLst/>
          </a:prstGeom>
          <a:noFill/>
        </p:spPr>
        <p:txBody>
          <a:bodyPr wrap="none" rtlCol="0">
            <a:spAutoFit/>
          </a:bodyPr>
          <a:lstStyle/>
          <a:p>
            <a:r>
              <a:rPr lang="en-US" dirty="0"/>
              <a:t>Server</a:t>
            </a:r>
          </a:p>
        </p:txBody>
      </p:sp>
      <p:sp>
        <p:nvSpPr>
          <p:cNvPr id="21" name="Can 20">
            <a:extLst>
              <a:ext uri="{FF2B5EF4-FFF2-40B4-BE49-F238E27FC236}">
                <a16:creationId xmlns:a16="http://schemas.microsoft.com/office/drawing/2014/main" id="{FCC5EA12-BE6D-B846-A0F7-804B5BAE028B}"/>
              </a:ext>
            </a:extLst>
          </p:cNvPr>
          <p:cNvSpPr/>
          <p:nvPr/>
        </p:nvSpPr>
        <p:spPr bwMode="auto">
          <a:xfrm>
            <a:off x="263658" y="4775488"/>
            <a:ext cx="439522" cy="578934"/>
          </a:xfrm>
          <a:prstGeom prst="can">
            <a:avLst/>
          </a:prstGeom>
          <a:solidFill>
            <a:schemeClr val="accent1"/>
          </a:solidFill>
          <a:ln w="9525" cap="flat" cmpd="sng" algn="ctr">
            <a:solidFill>
              <a:schemeClr val="accent2"/>
            </a:solidFill>
            <a:prstDash val="solid"/>
            <a:round/>
            <a:headEnd type="none" w="med" len="med"/>
            <a:tailEnd type="stealth" w="med"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rPr>
              <a:t>DB</a:t>
            </a:r>
          </a:p>
        </p:txBody>
      </p:sp>
      <p:sp>
        <p:nvSpPr>
          <p:cNvPr id="24" name="Freeform 6">
            <a:extLst>
              <a:ext uri="{FF2B5EF4-FFF2-40B4-BE49-F238E27FC236}">
                <a16:creationId xmlns:a16="http://schemas.microsoft.com/office/drawing/2014/main" id="{9D4F63D7-B29A-A145-8E9A-CA311D4776BD}"/>
              </a:ext>
            </a:extLst>
          </p:cNvPr>
          <p:cNvSpPr>
            <a:spLocks noChangeAspect="1"/>
          </p:cNvSpPr>
          <p:nvPr/>
        </p:nvSpPr>
        <p:spPr bwMode="auto">
          <a:xfrm flipH="1">
            <a:off x="476727" y="4330108"/>
            <a:ext cx="664146" cy="457200"/>
          </a:xfrm>
          <a:custGeom>
            <a:avLst/>
            <a:gdLst>
              <a:gd name="T0" fmla="*/ 0 w 2250"/>
              <a:gd name="T1" fmla="*/ 1201738 h 488"/>
              <a:gd name="T2" fmla="*/ 1728788 w 2250"/>
              <a:gd name="T3" fmla="*/ 9850 h 488"/>
              <a:gd name="T4" fmla="*/ 3571875 w 2250"/>
              <a:gd name="T5" fmla="*/ 1142636 h 488"/>
              <a:gd name="T6" fmla="*/ 0 60000 65536"/>
              <a:gd name="T7" fmla="*/ 0 60000 65536"/>
              <a:gd name="T8" fmla="*/ 0 60000 65536"/>
              <a:gd name="T9" fmla="*/ 0 w 2250"/>
              <a:gd name="T10" fmla="*/ 0 h 488"/>
              <a:gd name="T11" fmla="*/ 2250 w 2250"/>
              <a:gd name="T12" fmla="*/ 488 h 488"/>
            </a:gdLst>
            <a:ahLst/>
            <a:cxnLst>
              <a:cxn ang="T6">
                <a:pos x="T0" y="T1"/>
              </a:cxn>
              <a:cxn ang="T7">
                <a:pos x="T2" y="T3"/>
              </a:cxn>
              <a:cxn ang="T8">
                <a:pos x="T4" y="T5"/>
              </a:cxn>
            </a:cxnLst>
            <a:rect l="T9" t="T10" r="T11" b="T12"/>
            <a:pathLst>
              <a:path w="2250" h="488">
                <a:moveTo>
                  <a:pt x="0" y="488"/>
                </a:moveTo>
                <a:cubicBezTo>
                  <a:pt x="357" y="248"/>
                  <a:pt x="714" y="8"/>
                  <a:pt x="1089" y="4"/>
                </a:cubicBezTo>
                <a:cubicBezTo>
                  <a:pt x="1464" y="0"/>
                  <a:pt x="1857" y="232"/>
                  <a:pt x="2250" y="464"/>
                </a:cubicBezTo>
              </a:path>
            </a:pathLst>
          </a:custGeom>
          <a:noFill/>
          <a:ln w="38100">
            <a:solidFill>
              <a:schemeClr val="tx1"/>
            </a:solidFill>
            <a:round/>
            <a:headEnd/>
            <a:tailEnd type="arrow" w="med" len="med"/>
          </a:ln>
          <a:extLst>
            <a:ext uri="{909E8E84-426E-40dd-AFC4-6F175D3DCCD1}">
              <a14:hiddenFill xmlns="" xmlns:a14="http://schemas.microsoft.com/office/drawing/2010/main">
                <a:solidFill>
                  <a:srgbClr val="FFFFFF"/>
                </a:solidFill>
              </a14:hiddenFill>
            </a:ext>
          </a:extLst>
        </p:spPr>
        <p:txBody>
          <a:bodyPr wrap="none" lIns="91383" tIns="45692" rIns="91383" bIns="45692" anchor="ctr"/>
          <a:lstStyle/>
          <a:p>
            <a:endParaRPr lang="en-US"/>
          </a:p>
        </p:txBody>
      </p:sp>
    </p:spTree>
    <p:extLst>
      <p:ext uri="{BB962C8B-B14F-4D97-AF65-F5344CB8AC3E}">
        <p14:creationId xmlns:p14="http://schemas.microsoft.com/office/powerpoint/2010/main" val="12518649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29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291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629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2919"/>
                                        </p:tgtEl>
                                        <p:attrNameLst>
                                          <p:attrName>style.visibility</p:attrName>
                                        </p:attrNameLst>
                                      </p:cBhvr>
                                      <p:to>
                                        <p:strVal val="visible"/>
                                      </p:to>
                                    </p:set>
                                  </p:childTnLst>
                                  <p:subTnLst>
                                    <p:animClr clrSpc="rgb" dir="cw">
                                      <p:cBhvr override="childStyle">
                                        <p:cTn dur="1" fill="hold" display="0" masterRel="nextClick" afterEffect="1"/>
                                        <p:tgtEl>
                                          <p:spTgt spid="1062919"/>
                                        </p:tgtEl>
                                        <p:attrNameLst>
                                          <p:attrName>ppt_c</p:attrName>
                                        </p:attrNameLst>
                                      </p:cBhvr>
                                      <p:to>
                                        <a:schemeClr val="hlink"/>
                                      </p:to>
                                    </p:animClr>
                                  </p:subTnLst>
                                </p:cTn>
                              </p:par>
                              <p:par>
                                <p:cTn id="15" presetID="1" presetClass="entr" presetSubtype="0" fill="hold" grpId="0" nodeType="withEffect">
                                  <p:stCondLst>
                                    <p:cond delay="0"/>
                                  </p:stCondLst>
                                  <p:childTnLst>
                                    <p:set>
                                      <p:cBhvr>
                                        <p:cTn id="16" dur="1" fill="hold">
                                          <p:stCondLst>
                                            <p:cond delay="0"/>
                                          </p:stCondLst>
                                        </p:cTn>
                                        <p:tgtEl>
                                          <p:spTgt spid="1062918"/>
                                        </p:tgtEl>
                                        <p:attrNameLst>
                                          <p:attrName>style.visibility</p:attrName>
                                        </p:attrNameLst>
                                      </p:cBhvr>
                                      <p:to>
                                        <p:strVal val="visible"/>
                                      </p:to>
                                    </p:set>
                                  </p:childTnLst>
                                  <p:subTnLst>
                                    <p:animClr clrSpc="rgb" dir="cw">
                                      <p:cBhvr override="childStyle">
                                        <p:cTn dur="1" fill="hold" display="0" masterRel="nextClick" afterEffect="1"/>
                                        <p:tgtEl>
                                          <p:spTgt spid="1062918"/>
                                        </p:tgtEl>
                                        <p:attrNameLst>
                                          <p:attrName>ppt_c</p:attrName>
                                        </p:attrNameLst>
                                      </p:cBhvr>
                                      <p:to>
                                        <a:schemeClr val="hlink"/>
                                      </p:to>
                                    </p:animClr>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subTnLst>
                                    <p:animClr clrSpc="rgb" dir="cw">
                                      <p:cBhvr override="childStyle">
                                        <p:cTn dur="1" fill="hold" display="0" masterRel="nextClick" afterEffect="1"/>
                                        <p:tgtEl>
                                          <p:spTgt spid="22"/>
                                        </p:tgtEl>
                                        <p:attrNameLst>
                                          <p:attrName>ppt_c</p:attrName>
                                        </p:attrNameLst>
                                      </p:cBhvr>
                                      <p:to>
                                        <a:schemeClr val="hlink"/>
                                      </p:to>
                                    </p:animClr>
                                  </p:sub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subTnLst>
                                    <p:animClr clrSpc="rgb" dir="cw">
                                      <p:cBhvr override="childStyle">
                                        <p:cTn dur="1" fill="hold" display="0" masterRel="nextClick" afterEffect="1"/>
                                        <p:tgtEl>
                                          <p:spTgt spid="23"/>
                                        </p:tgtEl>
                                        <p:attrNameLst>
                                          <p:attrName>ppt_c</p:attrName>
                                        </p:attrNameLst>
                                      </p:cBhvr>
                                      <p:to>
                                        <a:schemeClr val="hlink"/>
                                      </p:to>
                                    </p:animClr>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62921"/>
                                        </p:tgtEl>
                                        <p:attrNameLst>
                                          <p:attrName>style.visibility</p:attrName>
                                        </p:attrNameLst>
                                      </p:cBhvr>
                                      <p:to>
                                        <p:strVal val="visible"/>
                                      </p:to>
                                    </p:set>
                                  </p:childTnLst>
                                  <p:subTnLst>
                                    <p:animClr clrSpc="rgb" dir="cw">
                                      <p:cBhvr override="childStyle">
                                        <p:cTn dur="1" fill="hold" display="0" masterRel="nextClick" afterEffect="1"/>
                                        <p:tgtEl>
                                          <p:spTgt spid="1062921"/>
                                        </p:tgtEl>
                                        <p:attrNameLst>
                                          <p:attrName>ppt_c</p:attrName>
                                        </p:attrNameLst>
                                      </p:cBhvr>
                                      <p:to>
                                        <a:schemeClr val="hlink"/>
                                      </p:to>
                                    </p:animClr>
                                  </p:subTnLst>
                                </p:cTn>
                              </p:par>
                              <p:par>
                                <p:cTn id="27" presetID="1" presetClass="entr" presetSubtype="0" fill="hold" grpId="0" nodeType="withEffect">
                                  <p:stCondLst>
                                    <p:cond delay="0"/>
                                  </p:stCondLst>
                                  <p:childTnLst>
                                    <p:set>
                                      <p:cBhvr>
                                        <p:cTn id="28" dur="1" fill="hold">
                                          <p:stCondLst>
                                            <p:cond delay="0"/>
                                          </p:stCondLst>
                                        </p:cTn>
                                        <p:tgtEl>
                                          <p:spTgt spid="1062920"/>
                                        </p:tgtEl>
                                        <p:attrNameLst>
                                          <p:attrName>style.visibility</p:attrName>
                                        </p:attrNameLst>
                                      </p:cBhvr>
                                      <p:to>
                                        <p:strVal val="visible"/>
                                      </p:to>
                                    </p:set>
                                  </p:childTnLst>
                                  <p:subTnLst>
                                    <p:animClr clrSpc="rgb" dir="cw">
                                      <p:cBhvr override="childStyle">
                                        <p:cTn dur="1" fill="hold" display="0" masterRel="nextClick" afterEffect="1"/>
                                        <p:tgtEl>
                                          <p:spTgt spid="1062920"/>
                                        </p:tgtEl>
                                        <p:attrNameLst>
                                          <p:attrName>ppt_c</p:attrName>
                                        </p:attrNameLst>
                                      </p:cBhvr>
                                      <p:to>
                                        <a:schemeClr val="hlink"/>
                                      </p:to>
                                    </p:animClr>
                                  </p:sub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subTnLst>
                                    <p:animClr clrSpc="rgb" dir="cw">
                                      <p:cBhvr override="childStyle">
                                        <p:cTn dur="1" fill="hold" display="0" masterRel="nextClick" afterEffect="1"/>
                                        <p:tgtEl>
                                          <p:spTgt spid="24"/>
                                        </p:tgtEl>
                                        <p:attrNameLst>
                                          <p:attrName>ppt_c</p:attrName>
                                        </p:attrNameLst>
                                      </p:cBhvr>
                                      <p:to>
                                        <a:schemeClr val="hlink"/>
                                      </p:to>
                                    </p:animClr>
                                  </p:sub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6292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629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629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2915" grpId="0" uiExpand="1" build="p"/>
      <p:bldP spid="1062918" grpId="0" animBg="1"/>
      <p:bldP spid="1062919" grpId="0"/>
      <p:bldP spid="1062920" grpId="0" animBg="1"/>
      <p:bldP spid="1062921" grpId="0"/>
      <p:bldP spid="1062922" grpId="0" animBg="1"/>
      <p:bldP spid="1062923" grpId="0"/>
      <p:bldP spid="22" grpId="0" animBg="1"/>
      <p:bldP spid="23" grpId="0"/>
      <p:bldP spid="21" grpId="0" animBg="1"/>
      <p:bldP spid="2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13E10-9BE8-602E-3B4A-C53691010495}"/>
              </a:ext>
            </a:extLst>
          </p:cNvPr>
          <p:cNvSpPr>
            <a:spLocks noGrp="1"/>
          </p:cNvSpPr>
          <p:nvPr>
            <p:ph type="title"/>
          </p:nvPr>
        </p:nvSpPr>
        <p:spPr/>
        <p:txBody>
          <a:bodyPr/>
          <a:lstStyle/>
          <a:p>
            <a:r>
              <a:rPr lang="en-US" altLang="zh-CN" dirty="0"/>
              <a:t>A</a:t>
            </a:r>
            <a:r>
              <a:rPr lang="zh-CN" altLang="en-US" dirty="0"/>
              <a:t> </a:t>
            </a:r>
            <a:r>
              <a:rPr lang="en-US" altLang="zh-CN" dirty="0"/>
              <a:t>real</a:t>
            </a:r>
            <a:r>
              <a:rPr lang="zh-CN" altLang="en-US" dirty="0"/>
              <a:t> </a:t>
            </a:r>
            <a:r>
              <a:rPr lang="en-US" altLang="zh-CN" dirty="0"/>
              <a:t>example</a:t>
            </a:r>
            <a:endParaRPr lang="en-US" dirty="0"/>
          </a:p>
        </p:txBody>
      </p:sp>
      <p:sp>
        <p:nvSpPr>
          <p:cNvPr id="3" name="Content Placeholder 2">
            <a:extLst>
              <a:ext uri="{FF2B5EF4-FFF2-40B4-BE49-F238E27FC236}">
                <a16:creationId xmlns:a16="http://schemas.microsoft.com/office/drawing/2014/main" id="{E1453E03-C9E3-C0AA-953D-FBB7AF798C3B}"/>
              </a:ext>
            </a:extLst>
          </p:cNvPr>
          <p:cNvSpPr>
            <a:spLocks noGrp="1"/>
          </p:cNvSpPr>
          <p:nvPr>
            <p:ph idx="1"/>
          </p:nvPr>
        </p:nvSpPr>
        <p:spPr/>
        <p:txBody>
          <a:bodyPr/>
          <a:lstStyle/>
          <a:p>
            <a:endParaRPr lang="en-US"/>
          </a:p>
        </p:txBody>
      </p:sp>
      <p:pic>
        <p:nvPicPr>
          <p:cNvPr id="4" name="Picture 3" descr="Graphical user interface, text, application&#10;&#10;Description automatically generated">
            <a:extLst>
              <a:ext uri="{FF2B5EF4-FFF2-40B4-BE49-F238E27FC236}">
                <a16:creationId xmlns:a16="http://schemas.microsoft.com/office/drawing/2014/main" id="{0D76663D-40A7-1785-480D-9474022507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487" y="1600200"/>
            <a:ext cx="7772400" cy="4770032"/>
          </a:xfrm>
          <a:prstGeom prst="rect">
            <a:avLst/>
          </a:prstGeom>
        </p:spPr>
      </p:pic>
    </p:spTree>
    <p:extLst>
      <p:ext uri="{BB962C8B-B14F-4D97-AF65-F5344CB8AC3E}">
        <p14:creationId xmlns:p14="http://schemas.microsoft.com/office/powerpoint/2010/main" val="17912313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r>
              <a:rPr lang="en-US" dirty="0"/>
              <a:t>Beyond cookies</a:t>
            </a:r>
          </a:p>
        </p:txBody>
      </p:sp>
      <p:sp>
        <p:nvSpPr>
          <p:cNvPr id="54276" name="Rectangle 3"/>
          <p:cNvSpPr>
            <a:spLocks noGrp="1" noChangeArrowheads="1"/>
          </p:cNvSpPr>
          <p:nvPr>
            <p:ph idx="1"/>
          </p:nvPr>
        </p:nvSpPr>
        <p:spPr/>
        <p:txBody>
          <a:bodyPr/>
          <a:lstStyle/>
          <a:p>
            <a:r>
              <a:rPr lang="en-US" dirty="0">
                <a:sym typeface="Arial" pitchFamily="68" charset="0"/>
              </a:rPr>
              <a:t>Cookies provide excellent marketing opportunities and create concerns for privacy</a:t>
            </a:r>
          </a:p>
          <a:p>
            <a:pPr lvl="1"/>
            <a:r>
              <a:rPr lang="en-US" dirty="0">
                <a:sym typeface="Arial" pitchFamily="68" charset="0"/>
              </a:rPr>
              <a:t>Advertising companies tracks your preferences and</a:t>
            </a:r>
            <a:br>
              <a:rPr lang="en-US" dirty="0">
                <a:sym typeface="Arial" pitchFamily="68" charset="0"/>
              </a:rPr>
            </a:br>
            <a:r>
              <a:rPr lang="en-US" dirty="0">
                <a:sym typeface="Arial" pitchFamily="68" charset="0"/>
              </a:rPr>
              <a:t>viewing history across sites</a:t>
            </a:r>
          </a:p>
          <a:p>
            <a:pPr lvl="1"/>
            <a:endParaRPr lang="en-US" dirty="0">
              <a:sym typeface="Arial" pitchFamily="68" charset="0"/>
            </a:endParaRPr>
          </a:p>
          <a:p>
            <a:r>
              <a:rPr lang="en-US" dirty="0">
                <a:sym typeface="Arial" pitchFamily="68" charset="0"/>
              </a:rPr>
              <a:t>Many are trying to replace personalized cookies with group-based identifiers</a:t>
            </a:r>
          </a:p>
          <a:p>
            <a:pPr lvl="1"/>
            <a:r>
              <a:rPr lang="en-US" dirty="0">
                <a:sym typeface="Arial" pitchFamily="68" charset="0"/>
              </a:rPr>
              <a:t>Example: </a:t>
            </a:r>
            <a:r>
              <a:rPr lang="en-US" dirty="0" err="1">
                <a:sym typeface="Arial" pitchFamily="68" charset="0"/>
              </a:rPr>
              <a:t>FLoC</a:t>
            </a:r>
            <a:r>
              <a:rPr lang="en-US" dirty="0">
                <a:sym typeface="Arial" pitchFamily="68" charset="0"/>
              </a:rPr>
              <a:t> in Google Chrome that uses </a:t>
            </a:r>
            <a:r>
              <a:rPr lang="en-US" dirty="0">
                <a:solidFill>
                  <a:srgbClr val="0000FF"/>
                </a:solidFill>
                <a:sym typeface="Arial" pitchFamily="68" charset="0"/>
              </a:rPr>
              <a:t>federated learning</a:t>
            </a:r>
          </a:p>
          <a:p>
            <a:pPr lvl="1"/>
            <a:endParaRPr lang="en-US" dirty="0">
              <a:sym typeface="Arial" pitchFamily="68" charset="0"/>
            </a:endParaRPr>
          </a:p>
        </p:txBody>
      </p:sp>
      <p:sp>
        <p:nvSpPr>
          <p:cNvPr id="2" name="Slide Number Placeholder 1">
            <a:extLst>
              <a:ext uri="{FF2B5EF4-FFF2-40B4-BE49-F238E27FC236}">
                <a16:creationId xmlns:a16="http://schemas.microsoft.com/office/drawing/2014/main" id="{D8357CA8-03D3-804D-913E-E7E9E7B2389C}"/>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47</a:t>
            </a:fld>
            <a:endParaRPr lang="en-US"/>
          </a:p>
        </p:txBody>
      </p:sp>
    </p:spTree>
    <p:extLst>
      <p:ext uri="{BB962C8B-B14F-4D97-AF65-F5344CB8AC3E}">
        <p14:creationId xmlns:p14="http://schemas.microsoft.com/office/powerpoint/2010/main" val="1154081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82786E3-7A59-D84C-BD30-B634F4742D33}"/>
              </a:ext>
            </a:extLst>
          </p:cNvPr>
          <p:cNvSpPr>
            <a:spLocks noGrp="1"/>
          </p:cNvSpPr>
          <p:nvPr>
            <p:ph type="title"/>
          </p:nvPr>
        </p:nvSpPr>
        <p:spPr/>
        <p:txBody>
          <a:bodyPr/>
          <a:lstStyle/>
          <a:p>
            <a:r>
              <a:rPr lang="en-US" altLang="zh-CN" dirty="0"/>
              <a:t>Improving</a:t>
            </a:r>
            <a:r>
              <a:rPr lang="zh-CN" altLang="en-US" dirty="0"/>
              <a:t> </a:t>
            </a:r>
            <a:r>
              <a:rPr lang="en-US" altLang="zh-CN" dirty="0"/>
              <a:t>HTTP</a:t>
            </a:r>
            <a:r>
              <a:rPr lang="zh-CN" altLang="en-US" dirty="0"/>
              <a:t> </a:t>
            </a:r>
            <a:r>
              <a:rPr lang="en-US" altLang="zh-CN" dirty="0"/>
              <a:t>performance</a:t>
            </a:r>
            <a:endParaRPr lang="en-US" dirty="0"/>
          </a:p>
        </p:txBody>
      </p:sp>
      <p:sp>
        <p:nvSpPr>
          <p:cNvPr id="5" name="Text Placeholder 4">
            <a:extLst>
              <a:ext uri="{FF2B5EF4-FFF2-40B4-BE49-F238E27FC236}">
                <a16:creationId xmlns:a16="http://schemas.microsoft.com/office/drawing/2014/main" id="{6691F06E-B005-BD4E-BBF3-1951B4CB54E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3473279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goals</a:t>
            </a:r>
          </a:p>
        </p:txBody>
      </p:sp>
      <p:sp>
        <p:nvSpPr>
          <p:cNvPr id="3" name="Content Placeholder 2"/>
          <p:cNvSpPr>
            <a:spLocks noGrp="1"/>
          </p:cNvSpPr>
          <p:nvPr>
            <p:ph idx="1"/>
          </p:nvPr>
        </p:nvSpPr>
        <p:spPr/>
        <p:txBody>
          <a:bodyPr/>
          <a:lstStyle/>
          <a:p>
            <a:r>
              <a:rPr lang="en-US" dirty="0"/>
              <a:t>User</a:t>
            </a:r>
          </a:p>
          <a:p>
            <a:pPr lvl="1"/>
            <a:r>
              <a:rPr lang="en-US" dirty="0"/>
              <a:t>Fast downloads (not identical to low-latency communication!)</a:t>
            </a:r>
          </a:p>
          <a:p>
            <a:pPr lvl="1"/>
            <a:r>
              <a:rPr lang="en-US" dirty="0"/>
              <a:t>High availability </a:t>
            </a:r>
          </a:p>
          <a:p>
            <a:r>
              <a:rPr lang="en-US" dirty="0"/>
              <a:t>Content provider</a:t>
            </a:r>
          </a:p>
          <a:p>
            <a:pPr lvl="1"/>
            <a:r>
              <a:rPr lang="en-US" dirty="0"/>
              <a:t>Happy users (hence, above)</a:t>
            </a:r>
          </a:p>
          <a:p>
            <a:pPr lvl="1"/>
            <a:r>
              <a:rPr lang="en-US" dirty="0"/>
              <a:t>Cost-effective infrastructure  </a:t>
            </a:r>
          </a:p>
          <a:p>
            <a:r>
              <a:rPr lang="en-US" dirty="0"/>
              <a:t>Network (secondary) </a:t>
            </a:r>
          </a:p>
          <a:p>
            <a:pPr lvl="1"/>
            <a:r>
              <a:rPr lang="en-US" dirty="0"/>
              <a:t>Avoid overload</a:t>
            </a:r>
          </a:p>
          <a:p>
            <a:pPr lvl="1"/>
            <a:endParaRPr lang="en-US" dirty="0"/>
          </a:p>
          <a:p>
            <a:pPr lvl="1"/>
            <a:endParaRPr lang="en-US" dirty="0"/>
          </a:p>
        </p:txBody>
      </p:sp>
      <p:sp>
        <p:nvSpPr>
          <p:cNvPr id="6" name="Slide Number Placeholder 5">
            <a:extLst>
              <a:ext uri="{FF2B5EF4-FFF2-40B4-BE49-F238E27FC236}">
                <a16:creationId xmlns:a16="http://schemas.microsoft.com/office/drawing/2014/main" id="{9C24E79D-F42E-2F48-AAC4-0D7F782E51D3}"/>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49</a:t>
            </a:fld>
            <a:endParaRPr lang="en-US"/>
          </a:p>
        </p:txBody>
      </p:sp>
    </p:spTree>
    <p:extLst>
      <p:ext uri="{BB962C8B-B14F-4D97-AF65-F5344CB8AC3E}">
        <p14:creationId xmlns:p14="http://schemas.microsoft.com/office/powerpoint/2010/main" val="2023885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9" name="Rectangle 3"/>
          <p:cNvSpPr>
            <a:spLocks noGrp="1" noChangeArrowheads="1"/>
          </p:cNvSpPr>
          <p:nvPr>
            <p:ph type="body" idx="1"/>
          </p:nvPr>
        </p:nvSpPr>
        <p:spPr>
          <a:xfrm>
            <a:off x="533400" y="1708150"/>
            <a:ext cx="4756150" cy="4540250"/>
          </a:xfrm>
        </p:spPr>
        <p:txBody>
          <a:bodyPr/>
          <a:lstStyle/>
          <a:p>
            <a:r>
              <a:rPr lang="en-US" altLang="en-US" sz="2000">
                <a:latin typeface="Arial" panose="020B0604020202020204" pitchFamily="34" charset="0"/>
                <a:cs typeface="Arial" panose="020B0604020202020204" pitchFamily="34" charset="0"/>
              </a:rPr>
              <a:t>A </a:t>
            </a:r>
            <a:r>
              <a:rPr lang="en-US" altLang="en-US" sz="2000">
                <a:solidFill>
                  <a:srgbClr val="FF0000"/>
                </a:solidFill>
                <a:latin typeface="Arial" panose="020B0604020202020204" pitchFamily="34" charset="0"/>
                <a:cs typeface="Arial" panose="020B0604020202020204" pitchFamily="34" charset="0"/>
              </a:rPr>
              <a:t>socket</a:t>
            </a:r>
            <a:r>
              <a:rPr lang="en-US" altLang="en-US" sz="2000">
                <a:latin typeface="Arial" panose="020B0604020202020204" pitchFamily="34" charset="0"/>
                <a:cs typeface="Arial" panose="020B0604020202020204" pitchFamily="34" charset="0"/>
              </a:rPr>
              <a:t> is a </a:t>
            </a:r>
            <a:r>
              <a:rPr lang="en-US" altLang="en-US" sz="2000" i="1">
                <a:solidFill>
                  <a:srgbClr val="FF0000"/>
                </a:solidFill>
                <a:latin typeface="Arial" panose="020B0604020202020204" pitchFamily="34" charset="0"/>
                <a:cs typeface="Arial" panose="020B0604020202020204" pitchFamily="34" charset="0"/>
              </a:rPr>
              <a:t>host-local</a:t>
            </a:r>
            <a:r>
              <a:rPr lang="en-US" altLang="en-US" sz="2000">
                <a:latin typeface="Arial" panose="020B0604020202020204" pitchFamily="34" charset="0"/>
                <a:cs typeface="Arial" panose="020B0604020202020204" pitchFamily="34" charset="0"/>
              </a:rPr>
              <a:t>, </a:t>
            </a:r>
            <a:r>
              <a:rPr lang="en-US" altLang="en-US" sz="2000" i="1">
                <a:solidFill>
                  <a:srgbClr val="FF0000"/>
                </a:solidFill>
                <a:latin typeface="Arial" panose="020B0604020202020204" pitchFamily="34" charset="0"/>
                <a:cs typeface="Arial" panose="020B0604020202020204" pitchFamily="34" charset="0"/>
              </a:rPr>
              <a:t>application-created</a:t>
            </a:r>
            <a:r>
              <a:rPr lang="en-US" altLang="en-US" sz="2000">
                <a:latin typeface="Arial" panose="020B0604020202020204" pitchFamily="34" charset="0"/>
                <a:cs typeface="Arial" panose="020B0604020202020204" pitchFamily="34" charset="0"/>
              </a:rPr>
              <a:t>, </a:t>
            </a:r>
            <a:r>
              <a:rPr lang="en-US" altLang="en-US" sz="2000" i="1">
                <a:solidFill>
                  <a:srgbClr val="FF0000"/>
                </a:solidFill>
                <a:latin typeface="Arial" panose="020B0604020202020204" pitchFamily="34" charset="0"/>
                <a:cs typeface="Arial" panose="020B0604020202020204" pitchFamily="34" charset="0"/>
              </a:rPr>
              <a:t>OS-controlled</a:t>
            </a:r>
            <a:r>
              <a:rPr lang="en-US" altLang="en-US" sz="2000">
                <a:latin typeface="Arial" panose="020B0604020202020204" pitchFamily="34" charset="0"/>
                <a:cs typeface="Arial" panose="020B0604020202020204" pitchFamily="34" charset="0"/>
              </a:rPr>
              <a:t> interface (a “door”) into which application process can </a:t>
            </a:r>
            <a:r>
              <a:rPr lang="en-US" altLang="en-US" sz="2000">
                <a:solidFill>
                  <a:srgbClr val="FF0000"/>
                </a:solidFill>
                <a:latin typeface="Arial" panose="020B0604020202020204" pitchFamily="34" charset="0"/>
                <a:cs typeface="Arial" panose="020B0604020202020204" pitchFamily="34" charset="0"/>
              </a:rPr>
              <a:t>both send and receive</a:t>
            </a:r>
            <a:r>
              <a:rPr lang="en-US" altLang="en-US" sz="2000">
                <a:latin typeface="Arial" panose="020B0604020202020204" pitchFamily="34" charset="0"/>
                <a:cs typeface="Arial" panose="020B0604020202020204" pitchFamily="34" charset="0"/>
              </a:rPr>
              <a:t> messages to/from another application process</a:t>
            </a:r>
            <a:endParaRPr lang="en-US" altLang="en-US" sz="1800">
              <a:latin typeface="Arial" panose="020B0604020202020204" pitchFamily="34" charset="0"/>
              <a:cs typeface="Arial" panose="020B0604020202020204" pitchFamily="34" charset="0"/>
            </a:endParaRPr>
          </a:p>
          <a:p>
            <a:pPr lvl="1"/>
            <a:r>
              <a:rPr lang="en-US" altLang="en-US" sz="1600">
                <a:latin typeface="Arial" panose="020B0604020202020204" pitchFamily="34" charset="0"/>
                <a:cs typeface="Arial" panose="020B0604020202020204" pitchFamily="34" charset="0"/>
              </a:rPr>
              <a:t>Similar to a </a:t>
            </a:r>
            <a:r>
              <a:rPr lang="en-US" altLang="en-US" sz="1600">
                <a:solidFill>
                  <a:srgbClr val="FF0000"/>
                </a:solidFill>
                <a:latin typeface="Arial" panose="020B0604020202020204" pitchFamily="34" charset="0"/>
                <a:cs typeface="Arial" panose="020B0604020202020204" pitchFamily="34" charset="0"/>
              </a:rPr>
              <a:t>file descriptor</a:t>
            </a:r>
            <a:r>
              <a:rPr lang="en-US" altLang="en-US" sz="1600">
                <a:latin typeface="Arial" panose="020B0604020202020204" pitchFamily="34" charset="0"/>
                <a:cs typeface="Arial" panose="020B0604020202020204" pitchFamily="34" charset="0"/>
              </a:rPr>
              <a:t>, which interfaces between an application and a file</a:t>
            </a:r>
          </a:p>
          <a:p>
            <a:r>
              <a:rPr lang="en-US" altLang="en-US" sz="2000">
                <a:latin typeface="Arial" panose="020B0604020202020204" pitchFamily="34" charset="0"/>
                <a:cs typeface="Arial" panose="020B0604020202020204" pitchFamily="34" charset="0"/>
              </a:rPr>
              <a:t>One socket is tied to one application process (or thread)</a:t>
            </a:r>
          </a:p>
          <a:p>
            <a:pPr lvl="1"/>
            <a:r>
              <a:rPr lang="en-US" altLang="en-US" sz="1800">
                <a:latin typeface="Arial" panose="020B0604020202020204" pitchFamily="34" charset="0"/>
                <a:cs typeface="Arial" panose="020B0604020202020204" pitchFamily="34" charset="0"/>
              </a:rPr>
              <a:t>An application can create many processes (and hence sockets)</a:t>
            </a:r>
          </a:p>
        </p:txBody>
      </p:sp>
      <p:sp>
        <p:nvSpPr>
          <p:cNvPr id="295950" name="Rectangle 14"/>
          <p:cNvSpPr>
            <a:spLocks noChangeArrowheads="1"/>
          </p:cNvSpPr>
          <p:nvPr/>
        </p:nvSpPr>
        <p:spPr bwMode="auto">
          <a:xfrm>
            <a:off x="5257800" y="1828800"/>
            <a:ext cx="3429000" cy="1752600"/>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295951" name="Rectangle 15"/>
          <p:cNvSpPr>
            <a:spLocks noChangeArrowheads="1"/>
          </p:cNvSpPr>
          <p:nvPr/>
        </p:nvSpPr>
        <p:spPr bwMode="auto">
          <a:xfrm>
            <a:off x="5257800" y="3810000"/>
            <a:ext cx="3429000" cy="990600"/>
          </a:xfrm>
          <a:prstGeom prst="rect">
            <a:avLst/>
          </a:prstGeom>
          <a:solidFill>
            <a:srgbClr val="3399FF"/>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295952" name="Oval 16"/>
          <p:cNvSpPr>
            <a:spLocks noChangeArrowheads="1"/>
          </p:cNvSpPr>
          <p:nvPr/>
        </p:nvSpPr>
        <p:spPr bwMode="auto">
          <a:xfrm>
            <a:off x="6019800" y="1981200"/>
            <a:ext cx="1981200" cy="838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TW">
                <a:latin typeface="Arial" panose="020B0604020202020204" pitchFamily="34" charset="0"/>
                <a:ea typeface="PMingLiU" pitchFamily="18" charset="-120"/>
                <a:cs typeface="Arial" panose="020B0604020202020204" pitchFamily="34" charset="0"/>
              </a:rPr>
              <a:t>Client/Server</a:t>
            </a:r>
          </a:p>
          <a:p>
            <a:pPr algn="ctr" eaLnBrk="1" hangingPunct="1"/>
            <a:r>
              <a:rPr kumimoji="1" lang="en-US" altLang="zh-TW">
                <a:latin typeface="Arial" panose="020B0604020202020204" pitchFamily="34" charset="0"/>
                <a:ea typeface="PMingLiU" pitchFamily="18" charset="-120"/>
                <a:cs typeface="Arial" panose="020B0604020202020204" pitchFamily="34" charset="0"/>
              </a:rPr>
              <a:t>Program</a:t>
            </a:r>
          </a:p>
        </p:txBody>
      </p:sp>
      <p:sp>
        <p:nvSpPr>
          <p:cNvPr id="295953" name="Rectangle 17"/>
          <p:cNvSpPr>
            <a:spLocks noChangeArrowheads="1"/>
          </p:cNvSpPr>
          <p:nvPr/>
        </p:nvSpPr>
        <p:spPr bwMode="auto">
          <a:xfrm>
            <a:off x="5257800" y="3505200"/>
            <a:ext cx="990600" cy="381000"/>
          </a:xfrm>
          <a:prstGeom prst="rect">
            <a:avLst/>
          </a:prstGeom>
          <a:solidFill>
            <a:schemeClr val="folHlink"/>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TW" b="1">
                <a:latin typeface="Arial" panose="020B0604020202020204" pitchFamily="34" charset="0"/>
                <a:ea typeface="PMingLiU" pitchFamily="18" charset="-120"/>
                <a:cs typeface="Arial" panose="020B0604020202020204" pitchFamily="34" charset="0"/>
              </a:rPr>
              <a:t>Socket</a:t>
            </a:r>
          </a:p>
        </p:txBody>
      </p:sp>
      <p:sp>
        <p:nvSpPr>
          <p:cNvPr id="295954" name="Rectangle 18"/>
          <p:cNvSpPr>
            <a:spLocks noChangeArrowheads="1"/>
          </p:cNvSpPr>
          <p:nvPr/>
        </p:nvSpPr>
        <p:spPr bwMode="auto">
          <a:xfrm>
            <a:off x="6477000" y="3505200"/>
            <a:ext cx="990600" cy="381000"/>
          </a:xfrm>
          <a:prstGeom prst="rect">
            <a:avLst/>
          </a:prstGeom>
          <a:solidFill>
            <a:schemeClr val="folHlink"/>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TW" b="1">
                <a:latin typeface="Arial" panose="020B0604020202020204" pitchFamily="34" charset="0"/>
                <a:ea typeface="PMingLiU" pitchFamily="18" charset="-120"/>
                <a:cs typeface="Arial" panose="020B0604020202020204" pitchFamily="34" charset="0"/>
              </a:rPr>
              <a:t>Socket</a:t>
            </a:r>
          </a:p>
        </p:txBody>
      </p:sp>
      <p:sp>
        <p:nvSpPr>
          <p:cNvPr id="295955" name="Rectangle 19"/>
          <p:cNvSpPr>
            <a:spLocks noChangeArrowheads="1"/>
          </p:cNvSpPr>
          <p:nvPr/>
        </p:nvSpPr>
        <p:spPr bwMode="auto">
          <a:xfrm>
            <a:off x="7696200" y="3505200"/>
            <a:ext cx="990600" cy="381000"/>
          </a:xfrm>
          <a:prstGeom prst="rect">
            <a:avLst/>
          </a:prstGeom>
          <a:solidFill>
            <a:schemeClr val="folHlink"/>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TW" b="1">
                <a:latin typeface="Arial" panose="020B0604020202020204" pitchFamily="34" charset="0"/>
                <a:ea typeface="PMingLiU" pitchFamily="18" charset="-120"/>
                <a:cs typeface="Arial" panose="020B0604020202020204" pitchFamily="34" charset="0"/>
              </a:rPr>
              <a:t>Socket</a:t>
            </a:r>
          </a:p>
        </p:txBody>
      </p:sp>
      <p:sp>
        <p:nvSpPr>
          <p:cNvPr id="295956" name="AutoShape 20"/>
          <p:cNvSpPr>
            <a:spLocks noChangeArrowheads="1"/>
          </p:cNvSpPr>
          <p:nvPr/>
        </p:nvSpPr>
        <p:spPr bwMode="auto">
          <a:xfrm>
            <a:off x="6781800" y="2819400"/>
            <a:ext cx="457200" cy="685800"/>
          </a:xfrm>
          <a:prstGeom prst="upDownArrow">
            <a:avLst>
              <a:gd name="adj1" fmla="val 50000"/>
              <a:gd name="adj2" fmla="val 30000"/>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295957" name="AutoShape 21"/>
          <p:cNvSpPr>
            <a:spLocks noChangeArrowheads="1"/>
          </p:cNvSpPr>
          <p:nvPr/>
        </p:nvSpPr>
        <p:spPr bwMode="auto">
          <a:xfrm rot="2711271">
            <a:off x="5867400" y="2667000"/>
            <a:ext cx="457200" cy="914400"/>
          </a:xfrm>
          <a:prstGeom prst="upDownArrow">
            <a:avLst>
              <a:gd name="adj1" fmla="val 50000"/>
              <a:gd name="adj2" fmla="val 40000"/>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295958" name="AutoShape 22"/>
          <p:cNvSpPr>
            <a:spLocks noChangeArrowheads="1"/>
          </p:cNvSpPr>
          <p:nvPr/>
        </p:nvSpPr>
        <p:spPr bwMode="auto">
          <a:xfrm rot="-2577360">
            <a:off x="7620000" y="2667000"/>
            <a:ext cx="457200" cy="952500"/>
          </a:xfrm>
          <a:prstGeom prst="upDownArrow">
            <a:avLst>
              <a:gd name="adj1" fmla="val 50000"/>
              <a:gd name="adj2" fmla="val 41667"/>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295959" name="Rectangle 23"/>
          <p:cNvSpPr>
            <a:spLocks noChangeArrowheads="1"/>
          </p:cNvSpPr>
          <p:nvPr/>
        </p:nvSpPr>
        <p:spPr bwMode="auto">
          <a:xfrm>
            <a:off x="5410200" y="4191000"/>
            <a:ext cx="1447800" cy="457200"/>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TW">
                <a:latin typeface="Arial" panose="020B0604020202020204" pitchFamily="34" charset="0"/>
                <a:ea typeface="PMingLiU" pitchFamily="18" charset="-120"/>
                <a:cs typeface="Arial" panose="020B0604020202020204" pitchFamily="34" charset="0"/>
              </a:rPr>
              <a:t>TCP Control</a:t>
            </a:r>
          </a:p>
        </p:txBody>
      </p:sp>
      <p:sp>
        <p:nvSpPr>
          <p:cNvPr id="295960" name="Rectangle 24"/>
          <p:cNvSpPr>
            <a:spLocks noChangeArrowheads="1"/>
          </p:cNvSpPr>
          <p:nvPr/>
        </p:nvSpPr>
        <p:spPr bwMode="auto">
          <a:xfrm>
            <a:off x="7086600" y="4191000"/>
            <a:ext cx="1447800" cy="457200"/>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TW">
                <a:latin typeface="Arial" panose="020B0604020202020204" pitchFamily="34" charset="0"/>
                <a:ea typeface="PMingLiU" pitchFamily="18" charset="-120"/>
                <a:cs typeface="Arial" panose="020B0604020202020204" pitchFamily="34" charset="0"/>
              </a:rPr>
              <a:t>UDP Control</a:t>
            </a:r>
          </a:p>
        </p:txBody>
      </p:sp>
      <p:sp>
        <p:nvSpPr>
          <p:cNvPr id="295961" name="Rectangle 25"/>
          <p:cNvSpPr>
            <a:spLocks noGrp="1" noChangeArrowheads="1"/>
          </p:cNvSpPr>
          <p:nvPr>
            <p:ph type="title"/>
          </p:nvPr>
        </p:nvSpPr>
        <p:spPr>
          <a:xfrm>
            <a:off x="533400" y="228600"/>
            <a:ext cx="7796213" cy="1143000"/>
          </a:xfrm>
          <a:noFill/>
          <a:ln/>
        </p:spPr>
        <p:txBody>
          <a:bodyPr/>
          <a:lstStyle/>
          <a:p>
            <a:r>
              <a:rPr lang="en-US" altLang="en-US" sz="3600">
                <a:latin typeface="Arial" panose="020B0604020202020204" pitchFamily="34" charset="0"/>
                <a:cs typeface="Arial" panose="020B0604020202020204" pitchFamily="34" charset="0"/>
              </a:rPr>
              <a:t>How to implement a network application?</a:t>
            </a:r>
          </a:p>
        </p:txBody>
      </p:sp>
      <p:sp>
        <p:nvSpPr>
          <p:cNvPr id="2" name="Slide Number Placeholder 1"/>
          <p:cNvSpPr>
            <a:spLocks noGrp="1"/>
          </p:cNvSpPr>
          <p:nvPr>
            <p:ph type="sldNum" sz="quarter" idx="12"/>
          </p:nvPr>
        </p:nvSpPr>
        <p:spPr bwMode="auto">
          <a:xfrm>
            <a:off x="8305800" y="6400800"/>
            <a:ext cx="62547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Comic Sans MS" pitchFamily="66" charset="0"/>
                <a:ea typeface="+mn-ea"/>
                <a:cs typeface="+mn-cs"/>
              </a:defRPr>
            </a:lvl2pPr>
            <a:lvl3pPr marL="914400" algn="l" rtl="0" eaLnBrk="0" fontAlgn="base" hangingPunct="0">
              <a:spcBef>
                <a:spcPct val="0"/>
              </a:spcBef>
              <a:spcAft>
                <a:spcPct val="0"/>
              </a:spcAft>
              <a:defRPr kern="1200">
                <a:solidFill>
                  <a:schemeClr val="tx1"/>
                </a:solidFill>
                <a:latin typeface="Comic Sans MS" pitchFamily="66" charset="0"/>
                <a:ea typeface="+mn-ea"/>
                <a:cs typeface="+mn-cs"/>
              </a:defRPr>
            </a:lvl3pPr>
            <a:lvl4pPr marL="1371600" algn="l" rtl="0" eaLnBrk="0" fontAlgn="base" hangingPunct="0">
              <a:spcBef>
                <a:spcPct val="0"/>
              </a:spcBef>
              <a:spcAft>
                <a:spcPct val="0"/>
              </a:spcAft>
              <a:defRPr kern="1200">
                <a:solidFill>
                  <a:schemeClr val="tx1"/>
                </a:solidFill>
                <a:latin typeface="Comic Sans MS" pitchFamily="66" charset="0"/>
                <a:ea typeface="+mn-ea"/>
                <a:cs typeface="+mn-cs"/>
              </a:defRPr>
            </a:lvl4pPr>
            <a:lvl5pPr marL="1828800" algn="l" rtl="0" eaLnBrk="0" fontAlgn="base" hangingPunct="0">
              <a:spcBef>
                <a:spcPct val="0"/>
              </a:spcBef>
              <a:spcAft>
                <a:spcPct val="0"/>
              </a:spcAft>
              <a:defRPr kern="1200">
                <a:solidFill>
                  <a:schemeClr val="tx1"/>
                </a:solidFill>
                <a:latin typeface="Comic Sans MS" pitchFamily="66" charset="0"/>
                <a:ea typeface="+mn-ea"/>
                <a:cs typeface="+mn-cs"/>
              </a:defRPr>
            </a:lvl5pPr>
            <a:lvl6pPr marL="2286000" algn="l" defTabSz="914400" rtl="0" eaLnBrk="1" latinLnBrk="0" hangingPunct="1">
              <a:defRPr kern="1200">
                <a:solidFill>
                  <a:schemeClr val="tx1"/>
                </a:solidFill>
                <a:latin typeface="Comic Sans MS" pitchFamily="66" charset="0"/>
                <a:ea typeface="+mn-ea"/>
                <a:cs typeface="+mn-cs"/>
              </a:defRPr>
            </a:lvl6pPr>
            <a:lvl7pPr marL="2743200" algn="l" defTabSz="914400" rtl="0" eaLnBrk="1" latinLnBrk="0" hangingPunct="1">
              <a:defRPr kern="1200">
                <a:solidFill>
                  <a:schemeClr val="tx1"/>
                </a:solidFill>
                <a:latin typeface="Comic Sans MS" pitchFamily="66" charset="0"/>
                <a:ea typeface="+mn-ea"/>
                <a:cs typeface="+mn-cs"/>
              </a:defRPr>
            </a:lvl7pPr>
            <a:lvl8pPr marL="3200400" algn="l" defTabSz="914400" rtl="0" eaLnBrk="1" latinLnBrk="0" hangingPunct="1">
              <a:defRPr kern="1200">
                <a:solidFill>
                  <a:schemeClr val="tx1"/>
                </a:solidFill>
                <a:latin typeface="Comic Sans MS" pitchFamily="66" charset="0"/>
                <a:ea typeface="+mn-ea"/>
                <a:cs typeface="+mn-cs"/>
              </a:defRPr>
            </a:lvl8pPr>
            <a:lvl9pPr marL="3657600" algn="l" defTabSz="914400" rtl="0" eaLnBrk="1" latinLnBrk="0" hangingPunct="1">
              <a:defRPr kern="1200">
                <a:solidFill>
                  <a:schemeClr val="tx1"/>
                </a:solidFill>
                <a:latin typeface="Comic Sans MS" pitchFamily="66" charset="0"/>
                <a:ea typeface="+mn-ea"/>
                <a:cs typeface="+mn-cs"/>
              </a:defRPr>
            </a:lvl9pPr>
          </a:lstStyle>
          <a:p>
            <a:fld id="{2AEB5DB0-1750-46EA-AC7C-282DFECA4821}" type="slidenum">
              <a:rPr lang="en-US" altLang="en-US" smtClean="0"/>
              <a:pPr/>
              <a:t>5</a:t>
            </a:fld>
            <a:endParaRPr lang="en-US" altLang="en-US" dirty="0"/>
          </a:p>
        </p:txBody>
      </p:sp>
      <p:pic>
        <p:nvPicPr>
          <p:cNvPr id="3" name="Picture 2">
            <a:extLst>
              <a:ext uri="{FF2B5EF4-FFF2-40B4-BE49-F238E27FC236}">
                <a16:creationId xmlns:a16="http://schemas.microsoft.com/office/drawing/2014/main" id="{92544BFF-38E9-29A2-1414-8E382429854B}"/>
              </a:ext>
            </a:extLst>
          </p:cNvPr>
          <p:cNvPicPr>
            <a:picLocks noChangeAspect="1"/>
          </p:cNvPicPr>
          <p:nvPr/>
        </p:nvPicPr>
        <p:blipFill>
          <a:blip r:embed="rId2"/>
          <a:stretch>
            <a:fillRect/>
          </a:stretch>
        </p:blipFill>
        <p:spPr>
          <a:xfrm>
            <a:off x="5189537" y="4830417"/>
            <a:ext cx="3429000" cy="1925320"/>
          </a:xfrm>
          <a:prstGeom prst="rect">
            <a:avLst/>
          </a:prstGeom>
        </p:spPr>
      </p:pic>
    </p:spTree>
    <p:extLst>
      <p:ext uri="{BB962C8B-B14F-4D97-AF65-F5344CB8AC3E}">
        <p14:creationId xmlns:p14="http://schemas.microsoft.com/office/powerpoint/2010/main" val="486281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Solutions?</a:t>
            </a:r>
          </a:p>
        </p:txBody>
      </p:sp>
      <p:sp>
        <p:nvSpPr>
          <p:cNvPr id="3" name="Content Placeholder 2"/>
          <p:cNvSpPr>
            <a:spLocks noGrp="1"/>
          </p:cNvSpPr>
          <p:nvPr>
            <p:ph idx="1"/>
          </p:nvPr>
        </p:nvSpPr>
        <p:spPr/>
        <p:txBody>
          <a:bodyPr/>
          <a:lstStyle/>
          <a:p>
            <a:r>
              <a:rPr lang="en-US" dirty="0"/>
              <a:t>User</a:t>
            </a:r>
          </a:p>
          <a:p>
            <a:pPr lvl="1"/>
            <a:r>
              <a:rPr lang="en-US" dirty="0"/>
              <a:t>Fast downloads (not identical to low-latency communication!)</a:t>
            </a:r>
          </a:p>
          <a:p>
            <a:pPr lvl="1"/>
            <a:r>
              <a:rPr lang="en-US" dirty="0"/>
              <a:t>High availability </a:t>
            </a:r>
          </a:p>
          <a:p>
            <a:r>
              <a:rPr lang="en-US" dirty="0"/>
              <a:t>Content provider</a:t>
            </a:r>
          </a:p>
          <a:p>
            <a:pPr lvl="1"/>
            <a:r>
              <a:rPr lang="en-US" dirty="0">
                <a:solidFill>
                  <a:schemeClr val="accent2">
                    <a:lumMod val="50000"/>
                    <a:lumOff val="50000"/>
                  </a:schemeClr>
                </a:solidFill>
              </a:rPr>
              <a:t>Happy users (hence, above)</a:t>
            </a:r>
          </a:p>
          <a:p>
            <a:pPr lvl="1"/>
            <a:r>
              <a:rPr lang="en-US" dirty="0"/>
              <a:t>Cost-effective infrastructure  </a:t>
            </a:r>
          </a:p>
          <a:p>
            <a:r>
              <a:rPr lang="en-US" dirty="0"/>
              <a:t>Network (secondary) </a:t>
            </a:r>
          </a:p>
          <a:p>
            <a:pPr lvl="1"/>
            <a:r>
              <a:rPr lang="en-US" dirty="0"/>
              <a:t>Avoid overload</a:t>
            </a:r>
          </a:p>
          <a:p>
            <a:pPr lvl="1"/>
            <a:endParaRPr lang="en-US" dirty="0"/>
          </a:p>
          <a:p>
            <a:pPr lvl="1"/>
            <a:endParaRPr lang="en-US" dirty="0"/>
          </a:p>
        </p:txBody>
      </p:sp>
      <p:sp>
        <p:nvSpPr>
          <p:cNvPr id="6" name="Slide Number Placeholder 5">
            <a:extLst>
              <a:ext uri="{FF2B5EF4-FFF2-40B4-BE49-F238E27FC236}">
                <a16:creationId xmlns:a16="http://schemas.microsoft.com/office/drawing/2014/main" id="{DE0262EF-F284-2046-B6B1-5F606F00A699}"/>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50</a:t>
            </a:fld>
            <a:endParaRPr lang="en-US"/>
          </a:p>
        </p:txBody>
      </p:sp>
      <p:sp>
        <p:nvSpPr>
          <p:cNvPr id="8" name="Rounded Rectangle 7"/>
          <p:cNvSpPr/>
          <p:nvPr/>
        </p:nvSpPr>
        <p:spPr bwMode="auto">
          <a:xfrm>
            <a:off x="4191000" y="1066800"/>
            <a:ext cx="2895600" cy="990600"/>
          </a:xfrm>
          <a:prstGeom prst="roundRect">
            <a:avLst/>
          </a:prstGeom>
          <a:solidFill>
            <a:schemeClr val="accent2">
              <a:lumMod val="10000"/>
              <a:lumOff val="9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Improve networking protocols including HTTP, TCP, etc.</a:t>
            </a:r>
          </a:p>
        </p:txBody>
      </p:sp>
      <p:cxnSp>
        <p:nvCxnSpPr>
          <p:cNvPr id="10" name="Straight Arrow Connector 9"/>
          <p:cNvCxnSpPr/>
          <p:nvPr/>
        </p:nvCxnSpPr>
        <p:spPr bwMode="auto">
          <a:xfrm flipH="1">
            <a:off x="2819400" y="1638300"/>
            <a:ext cx="1371600" cy="495300"/>
          </a:xfrm>
          <a:prstGeom prst="straightConnector1">
            <a:avLst/>
          </a:prstGeom>
          <a:noFill/>
          <a:ln w="19050" cap="flat" cmpd="sng" algn="ctr">
            <a:solidFill>
              <a:srgbClr val="0000FF"/>
            </a:solidFill>
            <a:prstDash val="solid"/>
            <a:round/>
            <a:headEnd type="none" w="med" len="med"/>
            <a:tailEnd type="arrow"/>
          </a:ln>
          <a:effectLst/>
        </p:spPr>
      </p:cxnSp>
    </p:spTree>
    <p:extLst>
      <p:ext uri="{BB962C8B-B14F-4D97-AF65-F5344CB8AC3E}">
        <p14:creationId xmlns:p14="http://schemas.microsoft.com/office/powerpoint/2010/main" val="16402055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Solutions?</a:t>
            </a:r>
          </a:p>
        </p:txBody>
      </p:sp>
      <p:sp>
        <p:nvSpPr>
          <p:cNvPr id="3" name="Content Placeholder 2"/>
          <p:cNvSpPr>
            <a:spLocks noGrp="1"/>
          </p:cNvSpPr>
          <p:nvPr>
            <p:ph idx="1"/>
          </p:nvPr>
        </p:nvSpPr>
        <p:spPr/>
        <p:txBody>
          <a:bodyPr/>
          <a:lstStyle/>
          <a:p>
            <a:r>
              <a:rPr lang="en-US" dirty="0"/>
              <a:t>User</a:t>
            </a:r>
          </a:p>
          <a:p>
            <a:pPr lvl="1"/>
            <a:r>
              <a:rPr lang="en-US" dirty="0"/>
              <a:t>Fast downloads (not identical to low-latency communication!)</a:t>
            </a:r>
          </a:p>
          <a:p>
            <a:pPr lvl="1"/>
            <a:r>
              <a:rPr lang="en-US" dirty="0"/>
              <a:t>High availability </a:t>
            </a:r>
          </a:p>
          <a:p>
            <a:r>
              <a:rPr lang="en-US" dirty="0"/>
              <a:t>Content provider</a:t>
            </a:r>
          </a:p>
          <a:p>
            <a:pPr lvl="1"/>
            <a:r>
              <a:rPr lang="en-US" dirty="0">
                <a:solidFill>
                  <a:schemeClr val="accent2">
                    <a:lumMod val="50000"/>
                    <a:lumOff val="50000"/>
                  </a:schemeClr>
                </a:solidFill>
              </a:rPr>
              <a:t>Happy users (hence, above)</a:t>
            </a:r>
          </a:p>
          <a:p>
            <a:pPr lvl="1"/>
            <a:r>
              <a:rPr lang="en-US" dirty="0"/>
              <a:t>Cost-effective infrastructure  </a:t>
            </a:r>
          </a:p>
          <a:p>
            <a:r>
              <a:rPr lang="en-US" dirty="0"/>
              <a:t>Network (secondary) </a:t>
            </a:r>
          </a:p>
          <a:p>
            <a:pPr lvl="1"/>
            <a:r>
              <a:rPr lang="en-US" dirty="0"/>
              <a:t>Avoid overload</a:t>
            </a:r>
          </a:p>
          <a:p>
            <a:pPr lvl="1"/>
            <a:endParaRPr lang="en-US" dirty="0"/>
          </a:p>
          <a:p>
            <a:pPr lvl="1"/>
            <a:endParaRPr lang="en-US" dirty="0"/>
          </a:p>
        </p:txBody>
      </p:sp>
      <p:sp>
        <p:nvSpPr>
          <p:cNvPr id="6" name="Slide Number Placeholder 5">
            <a:extLst>
              <a:ext uri="{FF2B5EF4-FFF2-40B4-BE49-F238E27FC236}">
                <a16:creationId xmlns:a16="http://schemas.microsoft.com/office/drawing/2014/main" id="{708B6F73-3B3A-474D-AE44-9E1909BFD978}"/>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51</a:t>
            </a:fld>
            <a:endParaRPr lang="en-US"/>
          </a:p>
        </p:txBody>
      </p:sp>
      <p:sp>
        <p:nvSpPr>
          <p:cNvPr id="8" name="Rounded Rectangle 7"/>
          <p:cNvSpPr/>
          <p:nvPr/>
        </p:nvSpPr>
        <p:spPr bwMode="auto">
          <a:xfrm>
            <a:off x="4191000" y="1066800"/>
            <a:ext cx="2895600" cy="990600"/>
          </a:xfrm>
          <a:prstGeom prst="roundRect">
            <a:avLst/>
          </a:prstGeom>
          <a:solidFill>
            <a:schemeClr val="accent2">
              <a:lumMod val="10000"/>
              <a:lumOff val="9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Improve networking protocols including HTTP, TCP, etc.</a:t>
            </a:r>
          </a:p>
        </p:txBody>
      </p:sp>
      <p:sp>
        <p:nvSpPr>
          <p:cNvPr id="9" name="Rounded Rectangle 8"/>
          <p:cNvSpPr/>
          <p:nvPr/>
        </p:nvSpPr>
        <p:spPr bwMode="auto">
          <a:xfrm>
            <a:off x="5791200" y="3124200"/>
            <a:ext cx="2895600" cy="990600"/>
          </a:xfrm>
          <a:prstGeom prst="roundRect">
            <a:avLst/>
          </a:prstGeom>
          <a:solidFill>
            <a:schemeClr val="accent2">
              <a:lumMod val="10000"/>
              <a:lumOff val="9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Caching and replication</a:t>
            </a:r>
          </a:p>
        </p:txBody>
      </p:sp>
      <p:cxnSp>
        <p:nvCxnSpPr>
          <p:cNvPr id="11" name="Straight Arrow Connector 10"/>
          <p:cNvCxnSpPr/>
          <p:nvPr/>
        </p:nvCxnSpPr>
        <p:spPr bwMode="auto">
          <a:xfrm flipH="1" flipV="1">
            <a:off x="3581400" y="2514600"/>
            <a:ext cx="1981200" cy="762001"/>
          </a:xfrm>
          <a:prstGeom prst="straightConnector1">
            <a:avLst/>
          </a:prstGeom>
          <a:noFill/>
          <a:ln w="19050" cap="flat" cmpd="sng" algn="ctr">
            <a:solidFill>
              <a:srgbClr val="0000FF"/>
            </a:solidFill>
            <a:prstDash val="solid"/>
            <a:round/>
            <a:headEnd type="none" w="med" len="med"/>
            <a:tailEnd type="arrow"/>
          </a:ln>
          <a:effectLst/>
        </p:spPr>
      </p:cxnSp>
      <p:cxnSp>
        <p:nvCxnSpPr>
          <p:cNvPr id="12" name="Straight Arrow Connector 11"/>
          <p:cNvCxnSpPr/>
          <p:nvPr/>
        </p:nvCxnSpPr>
        <p:spPr bwMode="auto">
          <a:xfrm flipH="1" flipV="1">
            <a:off x="3581400" y="3124200"/>
            <a:ext cx="1981200" cy="533400"/>
          </a:xfrm>
          <a:prstGeom prst="straightConnector1">
            <a:avLst/>
          </a:prstGeom>
          <a:noFill/>
          <a:ln w="19050" cap="flat" cmpd="sng" algn="ctr">
            <a:solidFill>
              <a:srgbClr val="0000FF"/>
            </a:solidFill>
            <a:prstDash val="solid"/>
            <a:round/>
            <a:headEnd type="none" w="med" len="med"/>
            <a:tailEnd type="arrow"/>
          </a:ln>
          <a:effectLst/>
        </p:spPr>
      </p:cxnSp>
      <p:cxnSp>
        <p:nvCxnSpPr>
          <p:cNvPr id="13" name="Straight Arrow Connector 12"/>
          <p:cNvCxnSpPr/>
          <p:nvPr/>
        </p:nvCxnSpPr>
        <p:spPr bwMode="auto">
          <a:xfrm flipH="1">
            <a:off x="3505200" y="3810000"/>
            <a:ext cx="2133601" cy="1600200"/>
          </a:xfrm>
          <a:prstGeom prst="straightConnector1">
            <a:avLst/>
          </a:prstGeom>
          <a:noFill/>
          <a:ln w="19050" cap="flat" cmpd="sng" algn="ctr">
            <a:solidFill>
              <a:srgbClr val="0000FF"/>
            </a:solidFill>
            <a:prstDash val="solid"/>
            <a:round/>
            <a:headEnd type="none" w="med" len="med"/>
            <a:tailEnd type="arrow"/>
          </a:ln>
          <a:effectLst/>
        </p:spPr>
      </p:cxnSp>
    </p:spTree>
    <p:extLst>
      <p:ext uri="{BB962C8B-B14F-4D97-AF65-F5344CB8AC3E}">
        <p14:creationId xmlns:p14="http://schemas.microsoft.com/office/powerpoint/2010/main" val="840522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Solutions?</a:t>
            </a:r>
          </a:p>
        </p:txBody>
      </p:sp>
      <p:sp>
        <p:nvSpPr>
          <p:cNvPr id="3" name="Content Placeholder 2"/>
          <p:cNvSpPr>
            <a:spLocks noGrp="1"/>
          </p:cNvSpPr>
          <p:nvPr>
            <p:ph idx="1"/>
          </p:nvPr>
        </p:nvSpPr>
        <p:spPr/>
        <p:txBody>
          <a:bodyPr/>
          <a:lstStyle/>
          <a:p>
            <a:r>
              <a:rPr lang="en-US" dirty="0"/>
              <a:t>User</a:t>
            </a:r>
          </a:p>
          <a:p>
            <a:pPr lvl="1"/>
            <a:r>
              <a:rPr lang="en-US" dirty="0"/>
              <a:t>Fast downloads (not identical to low-latency communication!)</a:t>
            </a:r>
          </a:p>
          <a:p>
            <a:pPr lvl="1"/>
            <a:r>
              <a:rPr lang="en-US" dirty="0"/>
              <a:t>High availability </a:t>
            </a:r>
          </a:p>
          <a:p>
            <a:r>
              <a:rPr lang="en-US" dirty="0"/>
              <a:t>Content provider</a:t>
            </a:r>
          </a:p>
          <a:p>
            <a:pPr lvl="1"/>
            <a:r>
              <a:rPr lang="en-US" dirty="0">
                <a:solidFill>
                  <a:schemeClr val="accent2">
                    <a:lumMod val="50000"/>
                    <a:lumOff val="50000"/>
                  </a:schemeClr>
                </a:solidFill>
              </a:rPr>
              <a:t>Happy users (hence, above)</a:t>
            </a:r>
          </a:p>
          <a:p>
            <a:pPr lvl="1"/>
            <a:r>
              <a:rPr lang="en-US" dirty="0"/>
              <a:t>Cost-effective infrastructure  </a:t>
            </a:r>
          </a:p>
          <a:p>
            <a:r>
              <a:rPr lang="en-US" dirty="0"/>
              <a:t>Network (secondary) </a:t>
            </a:r>
          </a:p>
          <a:p>
            <a:pPr lvl="1"/>
            <a:r>
              <a:rPr lang="en-US" dirty="0"/>
              <a:t>Avoid overload</a:t>
            </a:r>
          </a:p>
          <a:p>
            <a:pPr lvl="1"/>
            <a:endParaRPr lang="en-US" dirty="0"/>
          </a:p>
          <a:p>
            <a:pPr lvl="1"/>
            <a:endParaRPr lang="en-US" dirty="0"/>
          </a:p>
        </p:txBody>
      </p:sp>
      <p:sp>
        <p:nvSpPr>
          <p:cNvPr id="6" name="Slide Number Placeholder 5">
            <a:extLst>
              <a:ext uri="{FF2B5EF4-FFF2-40B4-BE49-F238E27FC236}">
                <a16:creationId xmlns:a16="http://schemas.microsoft.com/office/drawing/2014/main" id="{8096135F-A71F-DC40-86B3-233B8B4A1E5B}"/>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52</a:t>
            </a:fld>
            <a:endParaRPr lang="en-US"/>
          </a:p>
        </p:txBody>
      </p:sp>
      <p:sp>
        <p:nvSpPr>
          <p:cNvPr id="8" name="Rounded Rectangle 7"/>
          <p:cNvSpPr/>
          <p:nvPr/>
        </p:nvSpPr>
        <p:spPr bwMode="auto">
          <a:xfrm>
            <a:off x="4191000" y="1066800"/>
            <a:ext cx="2895600" cy="990600"/>
          </a:xfrm>
          <a:prstGeom prst="roundRect">
            <a:avLst/>
          </a:prstGeom>
          <a:solidFill>
            <a:schemeClr val="accent2">
              <a:lumMod val="10000"/>
              <a:lumOff val="9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Improve networking protocols including HTTP, TCP, etc.</a:t>
            </a:r>
          </a:p>
        </p:txBody>
      </p:sp>
      <p:sp>
        <p:nvSpPr>
          <p:cNvPr id="9" name="Rounded Rectangle 8"/>
          <p:cNvSpPr/>
          <p:nvPr/>
        </p:nvSpPr>
        <p:spPr bwMode="auto">
          <a:xfrm>
            <a:off x="5791200" y="3124200"/>
            <a:ext cx="2895600" cy="990600"/>
          </a:xfrm>
          <a:prstGeom prst="roundRect">
            <a:avLst/>
          </a:prstGeom>
          <a:solidFill>
            <a:schemeClr val="accent2">
              <a:lumMod val="10000"/>
              <a:lumOff val="9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Caching and replication</a:t>
            </a:r>
          </a:p>
        </p:txBody>
      </p:sp>
      <p:cxnSp>
        <p:nvCxnSpPr>
          <p:cNvPr id="13" name="Straight Arrow Connector 12"/>
          <p:cNvCxnSpPr/>
          <p:nvPr/>
        </p:nvCxnSpPr>
        <p:spPr bwMode="auto">
          <a:xfrm flipH="1" flipV="1">
            <a:off x="5161156" y="4648200"/>
            <a:ext cx="1724723" cy="533400"/>
          </a:xfrm>
          <a:prstGeom prst="straightConnector1">
            <a:avLst/>
          </a:prstGeom>
          <a:noFill/>
          <a:ln w="19050" cap="flat" cmpd="sng" algn="ctr">
            <a:solidFill>
              <a:srgbClr val="0000FF"/>
            </a:solidFill>
            <a:prstDash val="solid"/>
            <a:round/>
            <a:headEnd type="none" w="med" len="med"/>
            <a:tailEnd type="arrow"/>
          </a:ln>
          <a:effectLst/>
        </p:spPr>
      </p:cxnSp>
      <p:sp>
        <p:nvSpPr>
          <p:cNvPr id="14" name="Rounded Rectangle 13"/>
          <p:cNvSpPr/>
          <p:nvPr/>
        </p:nvSpPr>
        <p:spPr bwMode="auto">
          <a:xfrm>
            <a:off x="5438078" y="5181600"/>
            <a:ext cx="2895600" cy="990600"/>
          </a:xfrm>
          <a:prstGeom prst="roundRect">
            <a:avLst/>
          </a:prstGeom>
          <a:solidFill>
            <a:schemeClr val="accent2">
              <a:lumMod val="10000"/>
              <a:lumOff val="9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Exploit economies of scale; e.g., webhosting, CDNs, datacenters</a:t>
            </a:r>
          </a:p>
        </p:txBody>
      </p:sp>
    </p:spTree>
    <p:extLst>
      <p:ext uri="{BB962C8B-B14F-4D97-AF65-F5344CB8AC3E}">
        <p14:creationId xmlns:p14="http://schemas.microsoft.com/office/powerpoint/2010/main" val="20094231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p:cNvSpPr>
            <a:spLocks noGrp="1" noChangeArrowheads="1"/>
          </p:cNvSpPr>
          <p:nvPr>
            <p:ph type="title"/>
          </p:nvPr>
        </p:nvSpPr>
        <p:spPr/>
        <p:txBody>
          <a:bodyPr/>
          <a:lstStyle/>
          <a:p>
            <a:r>
              <a:rPr lang="en-US" dirty="0"/>
              <a:t>HTTP performance</a:t>
            </a:r>
          </a:p>
        </p:txBody>
      </p:sp>
      <p:sp>
        <p:nvSpPr>
          <p:cNvPr id="1143811" name="Rectangle 3"/>
          <p:cNvSpPr>
            <a:spLocks noGrp="1" noChangeArrowheads="1"/>
          </p:cNvSpPr>
          <p:nvPr>
            <p:ph idx="1"/>
          </p:nvPr>
        </p:nvSpPr>
        <p:spPr/>
        <p:txBody>
          <a:bodyPr/>
          <a:lstStyle/>
          <a:p>
            <a:r>
              <a:rPr lang="en-US"/>
              <a:t>Most </a:t>
            </a:r>
            <a:r>
              <a:rPr lang="en-US" altLang="zh-CN"/>
              <a:t>w</a:t>
            </a:r>
            <a:r>
              <a:rPr lang="en-US"/>
              <a:t>ebpages have multiple objects</a:t>
            </a:r>
          </a:p>
          <a:p>
            <a:pPr lvl="1"/>
            <a:r>
              <a:rPr lang="en-US" dirty="0"/>
              <a:t>e.g., HTML file and a bunch of embedded images</a:t>
            </a:r>
          </a:p>
          <a:p>
            <a:endParaRPr lang="en-US" dirty="0"/>
          </a:p>
          <a:p>
            <a:r>
              <a:rPr lang="en-US" dirty="0"/>
              <a:t>How do you retrieve those objects (naively)?</a:t>
            </a:r>
          </a:p>
          <a:p>
            <a:pPr lvl="1"/>
            <a:r>
              <a:rPr lang="en-US" dirty="0"/>
              <a:t>One item at a time</a:t>
            </a:r>
          </a:p>
          <a:p>
            <a:pPr lvl="1"/>
            <a:endParaRPr lang="en-US" dirty="0"/>
          </a:p>
          <a:p>
            <a:r>
              <a:rPr lang="en-US" dirty="0"/>
              <a:t>New TCP connection per (small) object!</a:t>
            </a:r>
          </a:p>
        </p:txBody>
      </p:sp>
      <p:sp>
        <p:nvSpPr>
          <p:cNvPr id="4" name="Slide Number Placeholder 3">
            <a:extLst>
              <a:ext uri="{FF2B5EF4-FFF2-40B4-BE49-F238E27FC236}">
                <a16:creationId xmlns:a16="http://schemas.microsoft.com/office/drawing/2014/main" id="{C88805CE-2706-E147-9C76-E2D366162269}"/>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53</a:t>
            </a:fld>
            <a:endParaRPr lang="en-US"/>
          </a:p>
        </p:txBody>
      </p:sp>
    </p:spTree>
    <p:extLst>
      <p:ext uri="{BB962C8B-B14F-4D97-AF65-F5344CB8AC3E}">
        <p14:creationId xmlns:p14="http://schemas.microsoft.com/office/powerpoint/2010/main" val="5853392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3811">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43811">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438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3811" grpId="0" uiExpand="1"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request response time</a:t>
            </a:r>
          </a:p>
        </p:txBody>
      </p:sp>
      <p:sp>
        <p:nvSpPr>
          <p:cNvPr id="3" name="Content Placeholder 2"/>
          <p:cNvSpPr>
            <a:spLocks noGrp="1"/>
          </p:cNvSpPr>
          <p:nvPr>
            <p:ph sz="half" idx="1"/>
          </p:nvPr>
        </p:nvSpPr>
        <p:spPr>
          <a:xfrm>
            <a:off x="685800" y="1600200"/>
            <a:ext cx="4338632" cy="4419600"/>
          </a:xfrm>
        </p:spPr>
        <p:txBody>
          <a:bodyPr/>
          <a:lstStyle/>
          <a:p>
            <a:r>
              <a:rPr lang="en-US" dirty="0">
                <a:solidFill>
                  <a:srgbClr val="0000FF"/>
                </a:solidFill>
              </a:rPr>
              <a:t>RTT (round-trip time)</a:t>
            </a:r>
            <a:endParaRPr lang="en-US" dirty="0">
              <a:solidFill>
                <a:srgbClr val="000000"/>
              </a:solidFill>
            </a:endParaRPr>
          </a:p>
          <a:p>
            <a:pPr lvl="1"/>
            <a:r>
              <a:rPr lang="en-US" dirty="0">
                <a:solidFill>
                  <a:srgbClr val="000000"/>
                </a:solidFill>
              </a:rPr>
              <a:t>T</a:t>
            </a:r>
            <a:r>
              <a:rPr lang="en-US" dirty="0"/>
              <a:t>ime for a small packet to travel from client to server and back</a:t>
            </a:r>
          </a:p>
          <a:p>
            <a:endParaRPr lang="en-US" dirty="0"/>
          </a:p>
          <a:p>
            <a:r>
              <a:rPr lang="en-US" dirty="0">
                <a:solidFill>
                  <a:srgbClr val="0000FF"/>
                </a:solidFill>
              </a:rPr>
              <a:t>Response time</a:t>
            </a:r>
            <a:endParaRPr lang="en-US" dirty="0"/>
          </a:p>
          <a:p>
            <a:pPr lvl="1"/>
            <a:r>
              <a:rPr lang="en-US" dirty="0"/>
              <a:t>1 RTT for TCP setup</a:t>
            </a:r>
          </a:p>
          <a:p>
            <a:pPr lvl="1"/>
            <a:r>
              <a:rPr lang="en-US" dirty="0"/>
              <a:t>1 RTT for HTTP request and first few bytes</a:t>
            </a:r>
          </a:p>
          <a:p>
            <a:pPr lvl="1"/>
            <a:r>
              <a:rPr lang="en-US" dirty="0"/>
              <a:t>Transmission time</a:t>
            </a:r>
          </a:p>
          <a:p>
            <a:pPr lvl="1"/>
            <a:r>
              <a:rPr lang="en-US" dirty="0">
                <a:solidFill>
                  <a:srgbClr val="0000FF"/>
                </a:solidFill>
              </a:rPr>
              <a:t>Total</a:t>
            </a:r>
            <a:r>
              <a:rPr lang="en-US" dirty="0"/>
              <a:t> = 2RTT + Transmission Time</a:t>
            </a:r>
          </a:p>
        </p:txBody>
      </p:sp>
      <p:sp>
        <p:nvSpPr>
          <p:cNvPr id="6" name="Slide Number Placeholder 5">
            <a:extLst>
              <a:ext uri="{FF2B5EF4-FFF2-40B4-BE49-F238E27FC236}">
                <a16:creationId xmlns:a16="http://schemas.microsoft.com/office/drawing/2014/main" id="{C1E9E746-E7D7-604C-A15E-47D1EB6B7BCC}"/>
              </a:ext>
            </a:extLst>
          </p:cNvPr>
          <p:cNvSpPr>
            <a:spLocks noGrp="1"/>
          </p:cNvSpPr>
          <p:nvPr>
            <p:ph type="sldNum" sz="quarter" idx="4294967295"/>
          </p:nvPr>
        </p:nvSpPr>
        <p:spPr>
          <a:xfrm>
            <a:off x="8534400" y="6248400"/>
            <a:ext cx="609600" cy="457200"/>
          </a:xfrm>
          <a:prstGeom prst="rect">
            <a:avLst/>
          </a:prstGeom>
        </p:spPr>
        <p:txBody>
          <a:bodyPr/>
          <a:lstStyle/>
          <a:p>
            <a:fld id="{F36FED86-94EF-254D-90EE-B810FE8299EE}" type="slidenum">
              <a:rPr lang="en-US" smtClean="0"/>
              <a:pPr/>
              <a:t>54</a:t>
            </a:fld>
            <a:endParaRPr lang="en-US"/>
          </a:p>
        </p:txBody>
      </p:sp>
      <p:grpSp>
        <p:nvGrpSpPr>
          <p:cNvPr id="42" name="Group 41"/>
          <p:cNvGrpSpPr/>
          <p:nvPr/>
        </p:nvGrpSpPr>
        <p:grpSpPr>
          <a:xfrm>
            <a:off x="5138546" y="1923173"/>
            <a:ext cx="3377002" cy="3560755"/>
            <a:chOff x="5138546" y="1923173"/>
            <a:chExt cx="3377002" cy="3560755"/>
          </a:xfrm>
        </p:grpSpPr>
        <p:sp>
          <p:nvSpPr>
            <p:cNvPr id="41" name="AutoShape 13"/>
            <p:cNvSpPr>
              <a:spLocks noChangeArrowheads="1"/>
            </p:cNvSpPr>
            <p:nvPr/>
          </p:nvSpPr>
          <p:spPr bwMode="auto">
            <a:xfrm rot="16200000" flipH="1">
              <a:off x="6273220" y="3410809"/>
              <a:ext cx="1378340" cy="2243994"/>
            </a:xfrm>
            <a:prstGeom prst="parallelogram">
              <a:avLst>
                <a:gd name="adj" fmla="val 25000"/>
              </a:avLst>
            </a:prstGeom>
            <a:solidFill>
              <a:srgbClr val="D3A600"/>
            </a:solidFill>
            <a:ln w="9525">
              <a:noFill/>
              <a:miter lim="800000"/>
              <a:headEnd/>
              <a:tailEnd/>
            </a:ln>
          </p:spPr>
          <p:txBody>
            <a:bodyPr rot="10800000" vert="eaVert" wrap="none" lIns="91962" tIns="45982" rIns="91962" bIns="45982" anchor="ctr"/>
            <a:lstStyle/>
            <a:p>
              <a:pPr>
                <a:spcBef>
                  <a:spcPts val="1000"/>
                </a:spcBef>
                <a:spcAft>
                  <a:spcPts val="1000"/>
                </a:spcAft>
              </a:pPr>
              <a:endParaRPr lang="en-US" altLang="zh-TW" sz="2391" i="1" dirty="0">
                <a:solidFill>
                  <a:srgbClr val="0000FF"/>
                </a:solidFill>
                <a:ea typeface="PMingLiU" charset="0"/>
                <a:cs typeface="PMingLiU" charset="0"/>
              </a:endParaRPr>
            </a:p>
          </p:txBody>
        </p:sp>
        <p:sp>
          <p:nvSpPr>
            <p:cNvPr id="8" name="Line 3"/>
            <p:cNvSpPr>
              <a:spLocks noChangeShapeType="1"/>
            </p:cNvSpPr>
            <p:nvPr/>
          </p:nvSpPr>
          <p:spPr bwMode="auto">
            <a:xfrm flipH="1">
              <a:off x="5840394" y="2282077"/>
              <a:ext cx="1462" cy="32004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rgbClr val="333399"/>
                </a:solidFill>
                <a:latin typeface="+mn-lt"/>
              </a:endParaRPr>
            </a:p>
          </p:txBody>
        </p:sp>
        <p:sp>
          <p:nvSpPr>
            <p:cNvPr id="9" name="Line 4"/>
            <p:cNvSpPr>
              <a:spLocks noChangeShapeType="1"/>
            </p:cNvSpPr>
            <p:nvPr/>
          </p:nvSpPr>
          <p:spPr bwMode="auto">
            <a:xfrm>
              <a:off x="8085859" y="2283528"/>
              <a:ext cx="0" cy="32004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rgbClr val="333399"/>
                </a:solidFill>
                <a:latin typeface="+mn-lt"/>
              </a:endParaRPr>
            </a:p>
          </p:txBody>
        </p:sp>
        <p:sp>
          <p:nvSpPr>
            <p:cNvPr id="10" name="Text Box 5"/>
            <p:cNvSpPr txBox="1">
              <a:spLocks noChangeArrowheads="1"/>
            </p:cNvSpPr>
            <p:nvPr/>
          </p:nvSpPr>
          <p:spPr bwMode="auto">
            <a:xfrm>
              <a:off x="5481352" y="1923173"/>
              <a:ext cx="772533" cy="366713"/>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rgbClr val="333399"/>
                  </a:solidFill>
                  <a:latin typeface="+mn-lt"/>
                </a:rPr>
                <a:t>Client</a:t>
              </a:r>
            </a:p>
          </p:txBody>
        </p:sp>
        <p:sp>
          <p:nvSpPr>
            <p:cNvPr id="11" name="Text Box 6"/>
            <p:cNvSpPr txBox="1">
              <a:spLocks noChangeArrowheads="1"/>
            </p:cNvSpPr>
            <p:nvPr/>
          </p:nvSpPr>
          <p:spPr bwMode="auto">
            <a:xfrm>
              <a:off x="7653247" y="1923173"/>
              <a:ext cx="862301" cy="366713"/>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rgbClr val="333399"/>
                  </a:solidFill>
                  <a:latin typeface="+mn-lt"/>
                </a:rPr>
                <a:t>Server</a:t>
              </a:r>
            </a:p>
          </p:txBody>
        </p:sp>
        <p:sp>
          <p:nvSpPr>
            <p:cNvPr id="12" name="Line 7"/>
            <p:cNvSpPr>
              <a:spLocks noChangeShapeType="1"/>
            </p:cNvSpPr>
            <p:nvPr/>
          </p:nvSpPr>
          <p:spPr bwMode="auto">
            <a:xfrm>
              <a:off x="5840394" y="2423870"/>
              <a:ext cx="2245465" cy="210512"/>
            </a:xfrm>
            <a:prstGeom prst="line">
              <a:avLst/>
            </a:prstGeom>
            <a:noFill/>
            <a:ln w="25400">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rgbClr val="333399"/>
                </a:solidFill>
                <a:latin typeface="+mn-lt"/>
              </a:endParaRPr>
            </a:p>
          </p:txBody>
        </p:sp>
        <p:sp>
          <p:nvSpPr>
            <p:cNvPr id="13" name="Text Box 8"/>
            <p:cNvSpPr txBox="1">
              <a:spLocks noChangeArrowheads="1"/>
            </p:cNvSpPr>
            <p:nvPr/>
          </p:nvSpPr>
          <p:spPr bwMode="auto">
            <a:xfrm rot="305992">
              <a:off x="6530548" y="2211896"/>
              <a:ext cx="979185" cy="337697"/>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b="0" dirty="0">
                  <a:solidFill>
                    <a:srgbClr val="333399"/>
                  </a:solidFill>
                  <a:latin typeface="+mn-lt"/>
                </a:rPr>
                <a:t>TCP syn</a:t>
              </a:r>
            </a:p>
          </p:txBody>
        </p:sp>
        <p:sp>
          <p:nvSpPr>
            <p:cNvPr id="14" name="Line 9"/>
            <p:cNvSpPr>
              <a:spLocks noChangeShapeType="1"/>
            </p:cNvSpPr>
            <p:nvPr/>
          </p:nvSpPr>
          <p:spPr bwMode="auto">
            <a:xfrm flipH="1">
              <a:off x="5840394" y="2774724"/>
              <a:ext cx="2245465" cy="210512"/>
            </a:xfrm>
            <a:prstGeom prst="line">
              <a:avLst/>
            </a:prstGeom>
            <a:noFill/>
            <a:ln w="25400">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rgbClr val="333399"/>
                </a:solidFill>
                <a:latin typeface="+mn-lt"/>
              </a:endParaRPr>
            </a:p>
          </p:txBody>
        </p:sp>
        <p:sp>
          <p:nvSpPr>
            <p:cNvPr id="15" name="Text Box 10"/>
            <p:cNvSpPr txBox="1">
              <a:spLocks noChangeArrowheads="1"/>
            </p:cNvSpPr>
            <p:nvPr/>
          </p:nvSpPr>
          <p:spPr bwMode="auto">
            <a:xfrm rot="21314389">
              <a:off x="5989520" y="2578831"/>
              <a:ext cx="1610985" cy="337697"/>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b="0" dirty="0">
                  <a:solidFill>
                    <a:srgbClr val="333399"/>
                  </a:solidFill>
                  <a:latin typeface="+mn-lt"/>
                </a:rPr>
                <a:t>TCP syn + ack </a:t>
              </a:r>
            </a:p>
          </p:txBody>
        </p:sp>
        <p:sp>
          <p:nvSpPr>
            <p:cNvPr id="16" name="Line 11"/>
            <p:cNvSpPr>
              <a:spLocks noChangeShapeType="1"/>
            </p:cNvSpPr>
            <p:nvPr/>
          </p:nvSpPr>
          <p:spPr bwMode="auto">
            <a:xfrm>
              <a:off x="5840394" y="3406261"/>
              <a:ext cx="2245465" cy="421025"/>
            </a:xfrm>
            <a:prstGeom prst="line">
              <a:avLst/>
            </a:prstGeom>
            <a:noFill/>
            <a:ln w="25400">
              <a:solidFill>
                <a:srgbClr val="D3A6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rgbClr val="333399"/>
                </a:solidFill>
                <a:latin typeface="+mn-lt"/>
              </a:endParaRPr>
            </a:p>
          </p:txBody>
        </p:sp>
        <p:sp>
          <p:nvSpPr>
            <p:cNvPr id="17" name="Text Box 12"/>
            <p:cNvSpPr txBox="1">
              <a:spLocks noChangeArrowheads="1"/>
            </p:cNvSpPr>
            <p:nvPr/>
          </p:nvSpPr>
          <p:spPr bwMode="auto">
            <a:xfrm rot="623789">
              <a:off x="5862812" y="3281420"/>
              <a:ext cx="2209402" cy="335935"/>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b="0" dirty="0">
                  <a:solidFill>
                    <a:srgbClr val="333399"/>
                  </a:solidFill>
                  <a:latin typeface="+mn-lt"/>
                </a:rPr>
                <a:t>TCP ack + HTTP GET</a:t>
              </a:r>
            </a:p>
          </p:txBody>
        </p:sp>
        <p:sp>
          <p:nvSpPr>
            <p:cNvPr id="25" name="AutoShape 20"/>
            <p:cNvSpPr>
              <a:spLocks/>
            </p:cNvSpPr>
            <p:nvPr/>
          </p:nvSpPr>
          <p:spPr bwMode="auto">
            <a:xfrm>
              <a:off x="5700052" y="2353699"/>
              <a:ext cx="70171" cy="631537"/>
            </a:xfrm>
            <a:prstGeom prst="leftBrace">
              <a:avLst>
                <a:gd name="adj1" fmla="val 75000"/>
                <a:gd name="adj2" fmla="val 50000"/>
              </a:avLst>
            </a:prstGeom>
            <a:noFill/>
            <a:ln w="25400">
              <a:solidFill>
                <a:schemeClr val="tx1"/>
              </a:solidFill>
              <a:round/>
              <a:headEnd/>
              <a:tailEnd/>
            </a:ln>
            <a:effectLst/>
            <a:extLst>
              <a:ext uri="{909E8E84-426E-40dd-AFC4-6F175D3DCCD1}">
                <a14:hiddenFill xmlns="" xmlns:a14="http://schemas.microsoft.com/office/drawing/2010/main">
                  <a:solidFill>
                    <a:schemeClr val="bg2"/>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sz="1400" b="0">
                <a:solidFill>
                  <a:srgbClr val="333399"/>
                </a:solidFill>
                <a:latin typeface="+mn-lt"/>
              </a:endParaRPr>
            </a:p>
          </p:txBody>
        </p:sp>
        <p:sp>
          <p:nvSpPr>
            <p:cNvPr id="27" name="Text Box 22"/>
            <p:cNvSpPr txBox="1">
              <a:spLocks noChangeArrowheads="1"/>
            </p:cNvSpPr>
            <p:nvPr/>
          </p:nvSpPr>
          <p:spPr bwMode="auto">
            <a:xfrm>
              <a:off x="5138546" y="2452687"/>
              <a:ext cx="576454" cy="335935"/>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dirty="0">
                  <a:solidFill>
                    <a:srgbClr val="333399"/>
                  </a:solidFill>
                  <a:latin typeface="+mn-lt"/>
                </a:rPr>
                <a:t>RTT</a:t>
              </a:r>
            </a:p>
          </p:txBody>
        </p:sp>
        <p:sp>
          <p:nvSpPr>
            <p:cNvPr id="34" name="AutoShape 20"/>
            <p:cNvSpPr>
              <a:spLocks/>
            </p:cNvSpPr>
            <p:nvPr/>
          </p:nvSpPr>
          <p:spPr bwMode="auto">
            <a:xfrm>
              <a:off x="5700052" y="3483263"/>
              <a:ext cx="70171" cy="631537"/>
            </a:xfrm>
            <a:prstGeom prst="leftBrace">
              <a:avLst>
                <a:gd name="adj1" fmla="val 75000"/>
                <a:gd name="adj2" fmla="val 50000"/>
              </a:avLst>
            </a:prstGeom>
            <a:noFill/>
            <a:ln w="25400">
              <a:solidFill>
                <a:schemeClr val="tx1"/>
              </a:solidFill>
              <a:round/>
              <a:headEnd/>
              <a:tailEnd/>
            </a:ln>
            <a:effectLst/>
            <a:extLst>
              <a:ext uri="{909E8E84-426E-40dd-AFC4-6F175D3DCCD1}">
                <a14:hiddenFill xmlns="" xmlns:a14="http://schemas.microsoft.com/office/drawing/2010/main">
                  <a:solidFill>
                    <a:schemeClr val="bg2"/>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sz="1400" b="0">
                <a:solidFill>
                  <a:srgbClr val="333399"/>
                </a:solidFill>
                <a:latin typeface="+mn-lt"/>
              </a:endParaRPr>
            </a:p>
          </p:txBody>
        </p:sp>
        <p:sp>
          <p:nvSpPr>
            <p:cNvPr id="35" name="Text Box 22"/>
            <p:cNvSpPr txBox="1">
              <a:spLocks noChangeArrowheads="1"/>
            </p:cNvSpPr>
            <p:nvPr/>
          </p:nvSpPr>
          <p:spPr bwMode="auto">
            <a:xfrm>
              <a:off x="5138546" y="3582251"/>
              <a:ext cx="576454" cy="335935"/>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dirty="0">
                  <a:solidFill>
                    <a:srgbClr val="333399"/>
                  </a:solidFill>
                  <a:latin typeface="+mn-lt"/>
                </a:rPr>
                <a:t>RTT</a:t>
              </a:r>
            </a:p>
          </p:txBody>
        </p:sp>
        <p:sp>
          <p:nvSpPr>
            <p:cNvPr id="37" name="AutoShape 20"/>
            <p:cNvSpPr>
              <a:spLocks/>
            </p:cNvSpPr>
            <p:nvPr/>
          </p:nvSpPr>
          <p:spPr bwMode="auto">
            <a:xfrm>
              <a:off x="5722481" y="4244411"/>
              <a:ext cx="70171" cy="1005840"/>
            </a:xfrm>
            <a:prstGeom prst="leftBrace">
              <a:avLst>
                <a:gd name="adj1" fmla="val 75000"/>
                <a:gd name="adj2" fmla="val 50000"/>
              </a:avLst>
            </a:prstGeom>
            <a:noFill/>
            <a:ln w="25400">
              <a:solidFill>
                <a:schemeClr val="tx1"/>
              </a:solidFill>
              <a:round/>
              <a:headEnd/>
              <a:tailEnd/>
            </a:ln>
            <a:effectLst/>
            <a:extLst>
              <a:ext uri="{909E8E84-426E-40dd-AFC4-6F175D3DCCD1}">
                <a14:hiddenFill xmlns="" xmlns:a14="http://schemas.microsoft.com/office/drawing/2010/main">
                  <a:solidFill>
                    <a:schemeClr val="bg2"/>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sz="1400" b="0">
                <a:solidFill>
                  <a:srgbClr val="333399"/>
                </a:solidFill>
                <a:latin typeface="+mn-lt"/>
              </a:endParaRPr>
            </a:p>
          </p:txBody>
        </p:sp>
        <p:sp>
          <p:nvSpPr>
            <p:cNvPr id="38" name="Text Box 22"/>
            <p:cNvSpPr txBox="1">
              <a:spLocks noChangeArrowheads="1"/>
            </p:cNvSpPr>
            <p:nvPr/>
          </p:nvSpPr>
          <p:spPr bwMode="auto">
            <a:xfrm>
              <a:off x="5160975" y="4580400"/>
              <a:ext cx="421476" cy="335935"/>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dirty="0" err="1">
                  <a:solidFill>
                    <a:srgbClr val="333399"/>
                  </a:solidFill>
                  <a:latin typeface="+mn-lt"/>
                </a:rPr>
                <a:t>Tx</a:t>
              </a:r>
              <a:endParaRPr lang="en-US" dirty="0">
                <a:solidFill>
                  <a:srgbClr val="333399"/>
                </a:solidFill>
                <a:latin typeface="+mn-lt"/>
              </a:endParaRPr>
            </a:p>
          </p:txBody>
        </p:sp>
      </p:grpSp>
    </p:spTree>
    <p:extLst>
      <p:ext uri="{BB962C8B-B14F-4D97-AF65-F5344CB8AC3E}">
        <p14:creationId xmlns:p14="http://schemas.microsoft.com/office/powerpoint/2010/main" val="682733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Non-persistent connections</a:t>
            </a:r>
          </a:p>
        </p:txBody>
      </p:sp>
      <p:sp>
        <p:nvSpPr>
          <p:cNvPr id="9" name="Content Placeholder 8"/>
          <p:cNvSpPr>
            <a:spLocks noGrp="1"/>
          </p:cNvSpPr>
          <p:nvPr>
            <p:ph idx="1"/>
          </p:nvPr>
        </p:nvSpPr>
        <p:spPr/>
        <p:txBody>
          <a:bodyPr/>
          <a:lstStyle/>
          <a:p>
            <a:r>
              <a:rPr lang="en-US" dirty="0"/>
              <a:t>Default in HTTP/1.0</a:t>
            </a:r>
          </a:p>
          <a:p>
            <a:r>
              <a:rPr lang="en-US" dirty="0">
                <a:solidFill>
                  <a:srgbClr val="0000FF"/>
                </a:solidFill>
              </a:rPr>
              <a:t>2RTT+△ for each object</a:t>
            </a:r>
            <a:r>
              <a:rPr lang="en-US" dirty="0"/>
              <a:t> in the HTML file!</a:t>
            </a:r>
          </a:p>
          <a:p>
            <a:pPr lvl="1"/>
            <a:r>
              <a:rPr lang="en-US" dirty="0"/>
              <a:t>One more 2RTT+△ for the HTML file itself</a:t>
            </a:r>
          </a:p>
          <a:p>
            <a:r>
              <a:rPr lang="en-US" dirty="0"/>
              <a:t>Doing the same thing over and over again</a:t>
            </a:r>
          </a:p>
          <a:p>
            <a:pPr lvl="1"/>
            <a:r>
              <a:rPr lang="en-US" dirty="0"/>
              <a:t>Inefficient</a:t>
            </a:r>
          </a:p>
        </p:txBody>
      </p:sp>
      <p:sp>
        <p:nvSpPr>
          <p:cNvPr id="2" name="Slide Number Placeholder 1">
            <a:extLst>
              <a:ext uri="{FF2B5EF4-FFF2-40B4-BE49-F238E27FC236}">
                <a16:creationId xmlns:a16="http://schemas.microsoft.com/office/drawing/2014/main" id="{60E04E89-B919-2E46-AD92-DA28DE225608}"/>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55</a:t>
            </a:fld>
            <a:endParaRPr lang="en-US"/>
          </a:p>
        </p:txBody>
      </p:sp>
    </p:spTree>
    <p:extLst>
      <p:ext uri="{BB962C8B-B14F-4D97-AF65-F5344CB8AC3E}">
        <p14:creationId xmlns:p14="http://schemas.microsoft.com/office/powerpoint/2010/main" val="124014944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2"/>
          <p:cNvSpPr>
            <a:spLocks noGrp="1" noChangeArrowheads="1"/>
          </p:cNvSpPr>
          <p:nvPr>
            <p:ph type="title"/>
          </p:nvPr>
        </p:nvSpPr>
        <p:spPr/>
        <p:txBody>
          <a:bodyPr/>
          <a:lstStyle/>
          <a:p>
            <a:r>
              <a:rPr lang="en-US" dirty="0"/>
              <a:t>Concurrent requests and responses</a:t>
            </a:r>
          </a:p>
        </p:txBody>
      </p:sp>
      <p:sp>
        <p:nvSpPr>
          <p:cNvPr id="1149955" name="Rectangle 3"/>
          <p:cNvSpPr>
            <a:spLocks noGrp="1" noChangeArrowheads="1"/>
          </p:cNvSpPr>
          <p:nvPr>
            <p:ph sz="half" idx="1"/>
          </p:nvPr>
        </p:nvSpPr>
        <p:spPr/>
        <p:txBody>
          <a:bodyPr/>
          <a:lstStyle/>
          <a:p>
            <a:r>
              <a:rPr lang="en-US"/>
              <a:t>Use multiple connections in parallel</a:t>
            </a:r>
          </a:p>
          <a:p>
            <a:r>
              <a:rPr lang="en-US"/>
              <a:t>Does not necessarily maintain order of responses</a:t>
            </a:r>
            <a:endParaRPr lang="en-US">
              <a:sym typeface="Wingdings" charset="0"/>
            </a:endParaRPr>
          </a:p>
          <a:p>
            <a:endParaRPr lang="en-US" dirty="0"/>
          </a:p>
        </p:txBody>
      </p:sp>
      <p:sp>
        <p:nvSpPr>
          <p:cNvPr id="12" name="Slide Number Placeholder 11">
            <a:extLst>
              <a:ext uri="{FF2B5EF4-FFF2-40B4-BE49-F238E27FC236}">
                <a16:creationId xmlns:a16="http://schemas.microsoft.com/office/drawing/2014/main" id="{23D35A5E-F311-314B-A64A-31F3975C1FA0}"/>
              </a:ext>
            </a:extLst>
          </p:cNvPr>
          <p:cNvSpPr>
            <a:spLocks noGrp="1"/>
          </p:cNvSpPr>
          <p:nvPr>
            <p:ph type="sldNum" sz="quarter" idx="4294967295"/>
          </p:nvPr>
        </p:nvSpPr>
        <p:spPr>
          <a:xfrm>
            <a:off x="8534400" y="6248400"/>
            <a:ext cx="609600" cy="457200"/>
          </a:xfrm>
          <a:prstGeom prst="rect">
            <a:avLst/>
          </a:prstGeom>
        </p:spPr>
        <p:txBody>
          <a:bodyPr/>
          <a:lstStyle/>
          <a:p>
            <a:fld id="{F36FED86-94EF-254D-90EE-B810FE8299EE}" type="slidenum">
              <a:rPr lang="en-US" smtClean="0"/>
              <a:pPr/>
              <a:t>56</a:t>
            </a:fld>
            <a:endParaRPr lang="en-US"/>
          </a:p>
        </p:txBody>
      </p:sp>
      <p:sp>
        <p:nvSpPr>
          <p:cNvPr id="1149982" name="Rectangle 30"/>
          <p:cNvSpPr>
            <a:spLocks noChangeArrowheads="1"/>
          </p:cNvSpPr>
          <p:nvPr/>
        </p:nvSpPr>
        <p:spPr bwMode="auto">
          <a:xfrm>
            <a:off x="499249" y="4249984"/>
            <a:ext cx="3275256" cy="146501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nchor="ctr">
            <a:spAutoFit/>
          </a:bodyPr>
          <a:lstStyle/>
          <a:p>
            <a:pPr marL="223695" indent="-223695" algn="l" eaLnBrk="0" hangingPunct="0">
              <a:lnSpc>
                <a:spcPct val="90000"/>
              </a:lnSpc>
              <a:spcBef>
                <a:spcPct val="50000"/>
              </a:spcBef>
              <a:buFontTx/>
              <a:buChar char="•"/>
            </a:pPr>
            <a:r>
              <a:rPr lang="en-US" sz="2400" b="0" dirty="0">
                <a:latin typeface="Arial" charset="0"/>
                <a:sym typeface="Wingdings" charset="0"/>
              </a:rPr>
              <a:t>Client = </a:t>
            </a:r>
            <a:r>
              <a:rPr lang="en-US" sz="2400" b="0" dirty="0">
                <a:solidFill>
                  <a:srgbClr val="009900"/>
                </a:solidFill>
                <a:latin typeface="Arial" charset="0"/>
                <a:sym typeface="Wingdings" charset="0"/>
              </a:rPr>
              <a:t></a:t>
            </a:r>
          </a:p>
          <a:p>
            <a:pPr marL="223695" indent="-223695" algn="l" eaLnBrk="0" hangingPunct="0">
              <a:lnSpc>
                <a:spcPct val="90000"/>
              </a:lnSpc>
              <a:spcBef>
                <a:spcPct val="50000"/>
              </a:spcBef>
              <a:buFontTx/>
              <a:buChar char="•"/>
            </a:pPr>
            <a:r>
              <a:rPr lang="en-US" sz="2400" b="0" dirty="0">
                <a:latin typeface="Arial" charset="0"/>
                <a:sym typeface="Wingdings" charset="0"/>
              </a:rPr>
              <a:t>Content provider = </a:t>
            </a:r>
            <a:r>
              <a:rPr lang="en-US" sz="2400" b="0" dirty="0">
                <a:solidFill>
                  <a:srgbClr val="009900"/>
                </a:solidFill>
                <a:latin typeface="Arial" charset="0"/>
                <a:sym typeface="Wingdings" charset="0"/>
              </a:rPr>
              <a:t></a:t>
            </a:r>
          </a:p>
          <a:p>
            <a:pPr marL="223695" indent="-223695" algn="l" eaLnBrk="0" hangingPunct="0">
              <a:lnSpc>
                <a:spcPct val="90000"/>
              </a:lnSpc>
              <a:spcBef>
                <a:spcPct val="50000"/>
              </a:spcBef>
              <a:buFontTx/>
              <a:buChar char="•"/>
            </a:pPr>
            <a:r>
              <a:rPr lang="en-US" sz="2400" b="0" dirty="0">
                <a:latin typeface="Arial" charset="0"/>
                <a:sym typeface="Wingdings" charset="0"/>
              </a:rPr>
              <a:t>Network = </a:t>
            </a:r>
            <a:r>
              <a:rPr lang="en-US" sz="2400" b="0" dirty="0">
                <a:solidFill>
                  <a:srgbClr val="FF0000"/>
                </a:solidFill>
                <a:latin typeface="Arial" charset="0"/>
                <a:sym typeface="Wingdings" charset="0"/>
              </a:rPr>
              <a:t></a:t>
            </a:r>
            <a:r>
              <a:rPr lang="en-US" sz="2400" b="0" dirty="0">
                <a:latin typeface="Arial" charset="0"/>
                <a:sym typeface="Wingdings" charset="0"/>
              </a:rPr>
              <a:t> Why?</a:t>
            </a:r>
          </a:p>
        </p:txBody>
      </p:sp>
      <p:grpSp>
        <p:nvGrpSpPr>
          <p:cNvPr id="2" name="Group 117"/>
          <p:cNvGrpSpPr>
            <a:grpSpLocks/>
          </p:cNvGrpSpPr>
          <p:nvPr/>
        </p:nvGrpSpPr>
        <p:grpSpPr bwMode="auto">
          <a:xfrm>
            <a:off x="5562601" y="2514600"/>
            <a:ext cx="990600" cy="990600"/>
            <a:chOff x="1584" y="1536"/>
            <a:chExt cx="624" cy="624"/>
          </a:xfrm>
        </p:grpSpPr>
        <p:sp>
          <p:nvSpPr>
            <p:cNvPr id="87088" name="Line 118"/>
            <p:cNvSpPr>
              <a:spLocks noChangeShapeType="1"/>
            </p:cNvSpPr>
            <p:nvPr/>
          </p:nvSpPr>
          <p:spPr bwMode="auto">
            <a:xfrm>
              <a:off x="1584" y="1536"/>
              <a:ext cx="624" cy="624"/>
            </a:xfrm>
            <a:prstGeom prst="line">
              <a:avLst/>
            </a:prstGeom>
            <a:noFill/>
            <a:ln w="38100">
              <a:solidFill>
                <a:srgbClr val="D3A6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7089" name="Text Box 119"/>
            <p:cNvSpPr txBox="1">
              <a:spLocks noChangeArrowheads="1"/>
            </p:cNvSpPr>
            <p:nvPr/>
          </p:nvSpPr>
          <p:spPr bwMode="auto">
            <a:xfrm>
              <a:off x="1680" y="1632"/>
              <a:ext cx="364"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2400" b="0">
                  <a:latin typeface="Arial" charset="0"/>
                  <a:cs typeface="ＭＳ Ｐゴシック" charset="0"/>
                </a:rPr>
                <a:t>R1</a:t>
              </a:r>
            </a:p>
          </p:txBody>
        </p:sp>
      </p:grpSp>
      <p:grpSp>
        <p:nvGrpSpPr>
          <p:cNvPr id="3" name="Group 120"/>
          <p:cNvGrpSpPr>
            <a:grpSpLocks/>
          </p:cNvGrpSpPr>
          <p:nvPr/>
        </p:nvGrpSpPr>
        <p:grpSpPr bwMode="auto">
          <a:xfrm>
            <a:off x="6705601" y="2438435"/>
            <a:ext cx="990600" cy="461964"/>
            <a:chOff x="2304" y="1200"/>
            <a:chExt cx="624" cy="291"/>
          </a:xfrm>
        </p:grpSpPr>
        <p:sp>
          <p:nvSpPr>
            <p:cNvPr id="87086" name="Line 121"/>
            <p:cNvSpPr>
              <a:spLocks noChangeShapeType="1"/>
            </p:cNvSpPr>
            <p:nvPr/>
          </p:nvSpPr>
          <p:spPr bwMode="auto">
            <a:xfrm>
              <a:off x="2304" y="1248"/>
              <a:ext cx="624" cy="240"/>
            </a:xfrm>
            <a:prstGeom prst="line">
              <a:avLst/>
            </a:prstGeom>
            <a:noFill/>
            <a:ln w="38100">
              <a:solidFill>
                <a:srgbClr val="D3A6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7087" name="Rectangle 122"/>
            <p:cNvSpPr>
              <a:spLocks noChangeArrowheads="1"/>
            </p:cNvSpPr>
            <p:nvPr/>
          </p:nvSpPr>
          <p:spPr bwMode="auto">
            <a:xfrm>
              <a:off x="2400" y="1200"/>
              <a:ext cx="364"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l" eaLnBrk="0" hangingPunct="0"/>
              <a:r>
                <a:rPr lang="en-US" sz="2400" b="0" dirty="0">
                  <a:latin typeface="Arial" charset="0"/>
                </a:rPr>
                <a:t>R2</a:t>
              </a:r>
            </a:p>
          </p:txBody>
        </p:sp>
      </p:grpSp>
      <p:grpSp>
        <p:nvGrpSpPr>
          <p:cNvPr id="4" name="Group 123"/>
          <p:cNvGrpSpPr>
            <a:grpSpLocks/>
          </p:cNvGrpSpPr>
          <p:nvPr/>
        </p:nvGrpSpPr>
        <p:grpSpPr bwMode="auto">
          <a:xfrm>
            <a:off x="7848601" y="2514600"/>
            <a:ext cx="990600" cy="533400"/>
            <a:chOff x="3024" y="1536"/>
            <a:chExt cx="624" cy="336"/>
          </a:xfrm>
        </p:grpSpPr>
        <p:sp>
          <p:nvSpPr>
            <p:cNvPr id="87084" name="Line 124"/>
            <p:cNvSpPr>
              <a:spLocks noChangeShapeType="1"/>
            </p:cNvSpPr>
            <p:nvPr/>
          </p:nvSpPr>
          <p:spPr bwMode="auto">
            <a:xfrm>
              <a:off x="3024" y="1536"/>
              <a:ext cx="624" cy="336"/>
            </a:xfrm>
            <a:prstGeom prst="line">
              <a:avLst/>
            </a:prstGeom>
            <a:noFill/>
            <a:ln w="38100">
              <a:solidFill>
                <a:srgbClr val="D3A6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7085" name="Rectangle 125"/>
            <p:cNvSpPr>
              <a:spLocks noChangeArrowheads="1"/>
            </p:cNvSpPr>
            <p:nvPr/>
          </p:nvSpPr>
          <p:spPr bwMode="auto">
            <a:xfrm>
              <a:off x="3120" y="1536"/>
              <a:ext cx="364"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l" eaLnBrk="0" hangingPunct="0"/>
              <a:r>
                <a:rPr lang="en-US" sz="2400" b="0" dirty="0">
                  <a:latin typeface="Arial" charset="0"/>
                </a:rPr>
                <a:t>R3</a:t>
              </a:r>
            </a:p>
          </p:txBody>
        </p:sp>
      </p:grpSp>
      <p:grpSp>
        <p:nvGrpSpPr>
          <p:cNvPr id="5" name="Group 130"/>
          <p:cNvGrpSpPr>
            <a:grpSpLocks/>
          </p:cNvGrpSpPr>
          <p:nvPr/>
        </p:nvGrpSpPr>
        <p:grpSpPr bwMode="auto">
          <a:xfrm>
            <a:off x="5562601" y="3581400"/>
            <a:ext cx="990600" cy="1143000"/>
            <a:chOff x="1584" y="2208"/>
            <a:chExt cx="624" cy="720"/>
          </a:xfrm>
        </p:grpSpPr>
        <p:sp>
          <p:nvSpPr>
            <p:cNvPr id="87082" name="Line 131"/>
            <p:cNvSpPr>
              <a:spLocks noChangeShapeType="1"/>
            </p:cNvSpPr>
            <p:nvPr/>
          </p:nvSpPr>
          <p:spPr bwMode="auto">
            <a:xfrm flipH="1">
              <a:off x="1584" y="2208"/>
              <a:ext cx="624" cy="720"/>
            </a:xfrm>
            <a:prstGeom prst="line">
              <a:avLst/>
            </a:prstGeom>
            <a:noFill/>
            <a:ln w="127000">
              <a:solidFill>
                <a:srgbClr val="D3A6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7083" name="Rectangle 132"/>
            <p:cNvSpPr>
              <a:spLocks noChangeArrowheads="1"/>
            </p:cNvSpPr>
            <p:nvPr/>
          </p:nvSpPr>
          <p:spPr bwMode="auto">
            <a:xfrm>
              <a:off x="1776" y="2304"/>
              <a:ext cx="343"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l" eaLnBrk="0" hangingPunct="0"/>
              <a:r>
                <a:rPr lang="en-US" sz="2400" b="0">
                  <a:latin typeface="Arial" charset="0"/>
                </a:rPr>
                <a:t>T1</a:t>
              </a:r>
            </a:p>
          </p:txBody>
        </p:sp>
      </p:grpSp>
      <p:grpSp>
        <p:nvGrpSpPr>
          <p:cNvPr id="6" name="Group 133"/>
          <p:cNvGrpSpPr>
            <a:grpSpLocks/>
          </p:cNvGrpSpPr>
          <p:nvPr/>
        </p:nvGrpSpPr>
        <p:grpSpPr bwMode="auto">
          <a:xfrm>
            <a:off x="6705601" y="2971800"/>
            <a:ext cx="987425" cy="533400"/>
            <a:chOff x="2304" y="1824"/>
            <a:chExt cx="622" cy="336"/>
          </a:xfrm>
        </p:grpSpPr>
        <p:sp>
          <p:nvSpPr>
            <p:cNvPr id="87080" name="Line 134"/>
            <p:cNvSpPr>
              <a:spLocks noChangeShapeType="1"/>
            </p:cNvSpPr>
            <p:nvPr/>
          </p:nvSpPr>
          <p:spPr bwMode="auto">
            <a:xfrm flipH="1">
              <a:off x="2304" y="1824"/>
              <a:ext cx="622" cy="336"/>
            </a:xfrm>
            <a:prstGeom prst="line">
              <a:avLst/>
            </a:prstGeom>
            <a:noFill/>
            <a:ln w="127000">
              <a:solidFill>
                <a:srgbClr val="D3A6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7081" name="Rectangle 135"/>
            <p:cNvSpPr>
              <a:spLocks noChangeArrowheads="1"/>
            </p:cNvSpPr>
            <p:nvPr/>
          </p:nvSpPr>
          <p:spPr bwMode="auto">
            <a:xfrm>
              <a:off x="2496" y="1824"/>
              <a:ext cx="343"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l" eaLnBrk="0" hangingPunct="0"/>
              <a:r>
                <a:rPr lang="en-US" sz="2400" b="0">
                  <a:latin typeface="Arial" charset="0"/>
                </a:rPr>
                <a:t>T2</a:t>
              </a:r>
            </a:p>
          </p:txBody>
        </p:sp>
      </p:grpSp>
      <p:grpSp>
        <p:nvGrpSpPr>
          <p:cNvPr id="7" name="Group 136"/>
          <p:cNvGrpSpPr>
            <a:grpSpLocks/>
          </p:cNvGrpSpPr>
          <p:nvPr/>
        </p:nvGrpSpPr>
        <p:grpSpPr bwMode="auto">
          <a:xfrm>
            <a:off x="7848601" y="3048000"/>
            <a:ext cx="990600" cy="609600"/>
            <a:chOff x="3024" y="1872"/>
            <a:chExt cx="624" cy="384"/>
          </a:xfrm>
        </p:grpSpPr>
        <p:sp>
          <p:nvSpPr>
            <p:cNvPr id="87078" name="Line 137"/>
            <p:cNvSpPr>
              <a:spLocks noChangeShapeType="1"/>
            </p:cNvSpPr>
            <p:nvPr/>
          </p:nvSpPr>
          <p:spPr bwMode="auto">
            <a:xfrm flipH="1">
              <a:off x="3024" y="1872"/>
              <a:ext cx="624" cy="384"/>
            </a:xfrm>
            <a:prstGeom prst="line">
              <a:avLst/>
            </a:prstGeom>
            <a:noFill/>
            <a:ln w="127000">
              <a:solidFill>
                <a:srgbClr val="D3A6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7079" name="Rectangle 138"/>
            <p:cNvSpPr>
              <a:spLocks noChangeArrowheads="1"/>
            </p:cNvSpPr>
            <p:nvPr/>
          </p:nvSpPr>
          <p:spPr bwMode="auto">
            <a:xfrm>
              <a:off x="3216" y="1872"/>
              <a:ext cx="343"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l" eaLnBrk="0" hangingPunct="0"/>
              <a:r>
                <a:rPr lang="en-US" sz="2400" b="0">
                  <a:latin typeface="Arial" charset="0"/>
                </a:rPr>
                <a:t>T3</a:t>
              </a:r>
            </a:p>
          </p:txBody>
        </p:sp>
      </p:grpSp>
      <p:grpSp>
        <p:nvGrpSpPr>
          <p:cNvPr id="8" name="Group 148"/>
          <p:cNvGrpSpPr>
            <a:grpSpLocks/>
          </p:cNvGrpSpPr>
          <p:nvPr/>
        </p:nvGrpSpPr>
        <p:grpSpPr bwMode="auto">
          <a:xfrm>
            <a:off x="5562600" y="1905000"/>
            <a:ext cx="2286000" cy="457200"/>
            <a:chOff x="3504" y="1200"/>
            <a:chExt cx="1440" cy="288"/>
          </a:xfrm>
        </p:grpSpPr>
        <p:sp>
          <p:nvSpPr>
            <p:cNvPr id="87075" name="Line 139"/>
            <p:cNvSpPr>
              <a:spLocks noChangeShapeType="1"/>
            </p:cNvSpPr>
            <p:nvPr/>
          </p:nvSpPr>
          <p:spPr bwMode="auto">
            <a:xfrm flipV="1">
              <a:off x="3504" y="1200"/>
              <a:ext cx="768" cy="28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76" name="Line 142"/>
            <p:cNvSpPr>
              <a:spLocks noChangeShapeType="1"/>
            </p:cNvSpPr>
            <p:nvPr/>
          </p:nvSpPr>
          <p:spPr bwMode="auto">
            <a:xfrm flipV="1">
              <a:off x="4224" y="1296"/>
              <a:ext cx="96" cy="19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77" name="Line 144"/>
            <p:cNvSpPr>
              <a:spLocks noChangeShapeType="1"/>
            </p:cNvSpPr>
            <p:nvPr/>
          </p:nvSpPr>
          <p:spPr bwMode="auto">
            <a:xfrm flipH="1" flipV="1">
              <a:off x="4800" y="1296"/>
              <a:ext cx="144" cy="19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nvGrpSpPr>
          <p:cNvPr id="9" name="Group 152"/>
          <p:cNvGrpSpPr>
            <a:grpSpLocks/>
          </p:cNvGrpSpPr>
          <p:nvPr/>
        </p:nvGrpSpPr>
        <p:grpSpPr bwMode="auto">
          <a:xfrm>
            <a:off x="5562601" y="2362200"/>
            <a:ext cx="3276600" cy="3429000"/>
            <a:chOff x="3504" y="1488"/>
            <a:chExt cx="2064" cy="2160"/>
          </a:xfrm>
        </p:grpSpPr>
        <p:sp>
          <p:nvSpPr>
            <p:cNvPr id="87057" name="Line 110"/>
            <p:cNvSpPr>
              <a:spLocks noChangeShapeType="1"/>
            </p:cNvSpPr>
            <p:nvPr/>
          </p:nvSpPr>
          <p:spPr bwMode="auto">
            <a:xfrm>
              <a:off x="3504" y="1584"/>
              <a:ext cx="2064" cy="0"/>
            </a:xfrm>
            <a:prstGeom prst="line">
              <a:avLst/>
            </a:prstGeom>
            <a:noFill/>
            <a:ln w="3175" cap="rnd">
              <a:solidFill>
                <a:schemeClr val="tx1"/>
              </a:solidFill>
              <a:prstDash val="sysDot"/>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58" name="Line 126"/>
            <p:cNvSpPr>
              <a:spLocks noChangeShapeType="1"/>
            </p:cNvSpPr>
            <p:nvPr/>
          </p:nvSpPr>
          <p:spPr bwMode="auto">
            <a:xfrm>
              <a:off x="3504" y="1920"/>
              <a:ext cx="2064" cy="0"/>
            </a:xfrm>
            <a:prstGeom prst="line">
              <a:avLst/>
            </a:prstGeom>
            <a:noFill/>
            <a:ln w="3175" cap="rnd">
              <a:solidFill>
                <a:schemeClr val="tx1"/>
              </a:solidFill>
              <a:prstDash val="sysDot"/>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59" name="Line 127"/>
            <p:cNvSpPr>
              <a:spLocks noChangeShapeType="1"/>
            </p:cNvSpPr>
            <p:nvPr/>
          </p:nvSpPr>
          <p:spPr bwMode="auto">
            <a:xfrm>
              <a:off x="3504" y="2256"/>
              <a:ext cx="2064" cy="0"/>
            </a:xfrm>
            <a:prstGeom prst="line">
              <a:avLst/>
            </a:prstGeom>
            <a:noFill/>
            <a:ln w="3175" cap="rnd">
              <a:solidFill>
                <a:schemeClr val="tx1"/>
              </a:solidFill>
              <a:prstDash val="sysDot"/>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60" name="Line 128"/>
            <p:cNvSpPr>
              <a:spLocks noChangeShapeType="1"/>
            </p:cNvSpPr>
            <p:nvPr/>
          </p:nvSpPr>
          <p:spPr bwMode="auto">
            <a:xfrm>
              <a:off x="3504" y="2592"/>
              <a:ext cx="2064" cy="0"/>
            </a:xfrm>
            <a:prstGeom prst="line">
              <a:avLst/>
            </a:prstGeom>
            <a:noFill/>
            <a:ln w="3175" cap="rnd">
              <a:solidFill>
                <a:schemeClr val="tx1"/>
              </a:solidFill>
              <a:prstDash val="sysDot"/>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61" name="Line 129"/>
            <p:cNvSpPr>
              <a:spLocks noChangeShapeType="1"/>
            </p:cNvSpPr>
            <p:nvPr/>
          </p:nvSpPr>
          <p:spPr bwMode="auto">
            <a:xfrm>
              <a:off x="3504" y="2928"/>
              <a:ext cx="2064" cy="0"/>
            </a:xfrm>
            <a:prstGeom prst="line">
              <a:avLst/>
            </a:prstGeom>
            <a:noFill/>
            <a:ln w="3175" cap="rnd">
              <a:solidFill>
                <a:schemeClr val="tx1"/>
              </a:solidFill>
              <a:prstDash val="sysDot"/>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nvGrpSpPr>
            <p:cNvPr id="87062" name="Group 150"/>
            <p:cNvGrpSpPr>
              <a:grpSpLocks/>
            </p:cNvGrpSpPr>
            <p:nvPr/>
          </p:nvGrpSpPr>
          <p:grpSpPr bwMode="auto">
            <a:xfrm>
              <a:off x="3504" y="1488"/>
              <a:ext cx="2064" cy="2160"/>
              <a:chOff x="3504" y="1488"/>
              <a:chExt cx="2064" cy="2160"/>
            </a:xfrm>
          </p:grpSpPr>
          <p:sp>
            <p:nvSpPr>
              <p:cNvPr id="87065" name="Line 111"/>
              <p:cNvSpPr>
                <a:spLocks noChangeShapeType="1"/>
              </p:cNvSpPr>
              <p:nvPr/>
            </p:nvSpPr>
            <p:spPr bwMode="auto">
              <a:xfrm>
                <a:off x="3504" y="1490"/>
                <a:ext cx="0" cy="163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66" name="Line 112"/>
              <p:cNvSpPr>
                <a:spLocks noChangeShapeType="1"/>
              </p:cNvSpPr>
              <p:nvPr/>
            </p:nvSpPr>
            <p:spPr bwMode="auto">
              <a:xfrm>
                <a:off x="4848" y="1490"/>
                <a:ext cx="0" cy="1630"/>
              </a:xfrm>
              <a:prstGeom prst="line">
                <a:avLst/>
              </a:prstGeom>
              <a:noFill/>
              <a:ln w="28575">
                <a:solidFill>
                  <a:srgbClr val="333399"/>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67" name="Line 113"/>
              <p:cNvSpPr>
                <a:spLocks noChangeShapeType="1"/>
              </p:cNvSpPr>
              <p:nvPr/>
            </p:nvSpPr>
            <p:spPr bwMode="auto">
              <a:xfrm>
                <a:off x="4947" y="1490"/>
                <a:ext cx="0" cy="163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68" name="Line 114"/>
              <p:cNvSpPr>
                <a:spLocks noChangeShapeType="1"/>
              </p:cNvSpPr>
              <p:nvPr/>
            </p:nvSpPr>
            <p:spPr bwMode="auto">
              <a:xfrm>
                <a:off x="4125" y="1490"/>
                <a:ext cx="0" cy="1630"/>
              </a:xfrm>
              <a:prstGeom prst="line">
                <a:avLst/>
              </a:prstGeom>
              <a:noFill/>
              <a:ln w="28575">
                <a:solidFill>
                  <a:srgbClr val="333399"/>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69" name="Line 115"/>
              <p:cNvSpPr>
                <a:spLocks noChangeShapeType="1"/>
              </p:cNvSpPr>
              <p:nvPr/>
            </p:nvSpPr>
            <p:spPr bwMode="auto">
              <a:xfrm>
                <a:off x="4224" y="1490"/>
                <a:ext cx="0" cy="163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70" name="Line 116"/>
              <p:cNvSpPr>
                <a:spLocks noChangeShapeType="1"/>
              </p:cNvSpPr>
              <p:nvPr/>
            </p:nvSpPr>
            <p:spPr bwMode="auto">
              <a:xfrm>
                <a:off x="5568" y="1488"/>
                <a:ext cx="0" cy="1630"/>
              </a:xfrm>
              <a:prstGeom prst="line">
                <a:avLst/>
              </a:prstGeom>
              <a:noFill/>
              <a:ln w="28575">
                <a:solidFill>
                  <a:srgbClr val="333399"/>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nvGrpSpPr>
              <p:cNvPr id="87071" name="Group 149"/>
              <p:cNvGrpSpPr>
                <a:grpSpLocks/>
              </p:cNvGrpSpPr>
              <p:nvPr/>
            </p:nvGrpSpPr>
            <p:grpSpPr bwMode="auto">
              <a:xfrm>
                <a:off x="4128" y="3120"/>
                <a:ext cx="1440" cy="528"/>
                <a:chOff x="4128" y="3120"/>
                <a:chExt cx="1440" cy="528"/>
              </a:xfrm>
            </p:grpSpPr>
            <p:sp>
              <p:nvSpPr>
                <p:cNvPr id="87072" name="Line 140"/>
                <p:cNvSpPr>
                  <a:spLocks noChangeShapeType="1"/>
                </p:cNvSpPr>
                <p:nvPr/>
              </p:nvSpPr>
              <p:spPr bwMode="auto">
                <a:xfrm flipH="1">
                  <a:off x="4704" y="3120"/>
                  <a:ext cx="864" cy="528"/>
                </a:xfrm>
                <a:prstGeom prst="line">
                  <a:avLst/>
                </a:prstGeom>
                <a:noFill/>
                <a:ln w="28575">
                  <a:solidFill>
                    <a:schemeClr val="accent2"/>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73" name="Line 141"/>
                <p:cNvSpPr>
                  <a:spLocks noChangeShapeType="1"/>
                </p:cNvSpPr>
                <p:nvPr/>
              </p:nvSpPr>
              <p:spPr bwMode="auto">
                <a:xfrm>
                  <a:off x="4128" y="3120"/>
                  <a:ext cx="240" cy="528"/>
                </a:xfrm>
                <a:prstGeom prst="line">
                  <a:avLst/>
                </a:prstGeom>
                <a:noFill/>
                <a:ln w="28575">
                  <a:solidFill>
                    <a:schemeClr val="accent2"/>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74" name="Line 143"/>
                <p:cNvSpPr>
                  <a:spLocks noChangeShapeType="1"/>
                </p:cNvSpPr>
                <p:nvPr/>
              </p:nvSpPr>
              <p:spPr bwMode="auto">
                <a:xfrm flipH="1">
                  <a:off x="4608" y="3120"/>
                  <a:ext cx="240" cy="528"/>
                </a:xfrm>
                <a:prstGeom prst="line">
                  <a:avLst/>
                </a:prstGeom>
                <a:noFill/>
                <a:ln w="28575">
                  <a:solidFill>
                    <a:schemeClr val="accent2"/>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sp>
          <p:nvSpPr>
            <p:cNvPr id="87063" name="Rectangle 145"/>
            <p:cNvSpPr>
              <a:spLocks noChangeArrowheads="1"/>
            </p:cNvSpPr>
            <p:nvPr/>
          </p:nvSpPr>
          <p:spPr bwMode="auto">
            <a:xfrm>
              <a:off x="4859" y="1536"/>
              <a:ext cx="79" cy="1776"/>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87064" name="Rectangle 146"/>
            <p:cNvSpPr>
              <a:spLocks noChangeArrowheads="1"/>
            </p:cNvSpPr>
            <p:nvPr/>
          </p:nvSpPr>
          <p:spPr bwMode="auto">
            <a:xfrm>
              <a:off x="4136" y="1536"/>
              <a:ext cx="75" cy="1584"/>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grpSp>
      <p:sp>
        <p:nvSpPr>
          <p:cNvPr id="57" name="Text Box 5"/>
          <p:cNvSpPr txBox="1">
            <a:spLocks noChangeArrowheads="1"/>
          </p:cNvSpPr>
          <p:nvPr/>
        </p:nvSpPr>
        <p:spPr bwMode="auto">
          <a:xfrm>
            <a:off x="6596621" y="1676400"/>
            <a:ext cx="1181300" cy="520601"/>
          </a:xfrm>
          <a:prstGeom prst="rect">
            <a:avLst/>
          </a:prstGeom>
          <a:solidFill>
            <a:schemeClr val="bg1"/>
          </a:solidFill>
          <a:ln>
            <a:solidFill>
              <a:srgbClr val="0000FF"/>
            </a:solid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2800" dirty="0">
                <a:solidFill>
                  <a:srgbClr val="333399"/>
                </a:solidFill>
                <a:latin typeface="+mn-lt"/>
              </a:rPr>
              <a:t>Client</a:t>
            </a:r>
          </a:p>
        </p:txBody>
      </p:sp>
      <p:sp>
        <p:nvSpPr>
          <p:cNvPr id="58" name="Text Box 5"/>
          <p:cNvSpPr txBox="1">
            <a:spLocks noChangeArrowheads="1"/>
          </p:cNvSpPr>
          <p:nvPr/>
        </p:nvSpPr>
        <p:spPr bwMode="auto">
          <a:xfrm>
            <a:off x="6496164" y="5727799"/>
            <a:ext cx="1301524" cy="520601"/>
          </a:xfrm>
          <a:prstGeom prst="rect">
            <a:avLst/>
          </a:prstGeom>
          <a:solidFill>
            <a:schemeClr val="bg1"/>
          </a:solidFill>
          <a:ln>
            <a:solidFill>
              <a:srgbClr val="0000FF"/>
            </a:solid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2800" dirty="0">
                <a:solidFill>
                  <a:srgbClr val="333399"/>
                </a:solidFill>
                <a:latin typeface="+mn-lt"/>
              </a:rPr>
              <a:t>Server</a:t>
            </a:r>
          </a:p>
        </p:txBody>
      </p:sp>
    </p:spTree>
    <p:extLst>
      <p:ext uri="{BB962C8B-B14F-4D97-AF65-F5344CB8AC3E}">
        <p14:creationId xmlns:p14="http://schemas.microsoft.com/office/powerpoint/2010/main" val="1567140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99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up)">
                                      <p:cBhvr>
                                        <p:cTn id="21" dur="20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149955">
                                            <p:txEl>
                                              <p:pRg st="1" end="1"/>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ipe(up)">
                                      <p:cBhvr>
                                        <p:cTn id="30" dur="1000"/>
                                        <p:tgtEl>
                                          <p:spTgt spid="2"/>
                                        </p:tgtEl>
                                      </p:cBhvr>
                                    </p:animEffect>
                                  </p:childTnLst>
                                </p:cTn>
                              </p:par>
                              <p:par>
                                <p:cTn id="31" presetID="22" presetClass="entr" presetSubtype="1" fill="hold" nodeType="with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up)">
                                      <p:cBhvr>
                                        <p:cTn id="33" dur="1000"/>
                                        <p:tgtEl>
                                          <p:spTgt spid="3"/>
                                        </p:tgtEl>
                                      </p:cBhvr>
                                    </p:animEffect>
                                  </p:childTnLst>
                                </p:cTn>
                              </p:par>
                              <p:par>
                                <p:cTn id="34" presetID="22" presetClass="entr" presetSubtype="1" fill="hold" nodeType="with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wipe(up)">
                                      <p:cBhvr>
                                        <p:cTn id="36" dur="1000"/>
                                        <p:tgtEl>
                                          <p:spTgt spid="4"/>
                                        </p:tgtEl>
                                      </p:cBhvr>
                                    </p:animEffect>
                                  </p:childTnLst>
                                </p:cTn>
                              </p:par>
                            </p:childTnLst>
                          </p:cTn>
                        </p:par>
                        <p:par>
                          <p:cTn id="37" fill="hold">
                            <p:stCondLst>
                              <p:cond delay="1000"/>
                            </p:stCondLst>
                            <p:childTnLst>
                              <p:par>
                                <p:cTn id="38" presetID="22" presetClass="entr" presetSubtype="1" fill="hold" nodeType="after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wipe(up)">
                                      <p:cBhvr>
                                        <p:cTn id="40" dur="1000"/>
                                        <p:tgtEl>
                                          <p:spTgt spid="6"/>
                                        </p:tgtEl>
                                      </p:cBhvr>
                                    </p:animEffect>
                                  </p:childTnLst>
                                </p:cTn>
                              </p:par>
                            </p:childTnLst>
                          </p:cTn>
                        </p:par>
                        <p:par>
                          <p:cTn id="41" fill="hold">
                            <p:stCondLst>
                              <p:cond delay="2000"/>
                            </p:stCondLst>
                            <p:childTnLst>
                              <p:par>
                                <p:cTn id="42" presetID="22" presetClass="entr" presetSubtype="1" fill="hold" nodeType="after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wipe(up)">
                                      <p:cBhvr>
                                        <p:cTn id="44" dur="1000"/>
                                        <p:tgtEl>
                                          <p:spTgt spid="7"/>
                                        </p:tgtEl>
                                      </p:cBhvr>
                                    </p:animEffect>
                                  </p:childTnLst>
                                </p:cTn>
                              </p:par>
                            </p:childTnLst>
                          </p:cTn>
                        </p:par>
                        <p:par>
                          <p:cTn id="45" fill="hold">
                            <p:stCondLst>
                              <p:cond delay="3000"/>
                            </p:stCondLst>
                            <p:childTnLst>
                              <p:par>
                                <p:cTn id="46" presetID="22" presetClass="entr" presetSubtype="1" fill="hold" nodeType="after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wipe(up)">
                                      <p:cBhvr>
                                        <p:cTn id="48" dur="2000"/>
                                        <p:tgtEl>
                                          <p:spTgt spid="5"/>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149982">
                                            <p:txEl>
                                              <p:pRg st="0" end="0"/>
                                            </p:txEl>
                                          </p:spTgt>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149982">
                                            <p:txEl>
                                              <p:pRg st="1" end="1"/>
                                            </p:txEl>
                                          </p:spTgt>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14998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9955" grpId="0" uiExpand="1" build="p"/>
      <p:bldP spid="1149982" grpId="0" build="p"/>
      <p:bldP spid="57" grpId="0" animBg="1"/>
      <p:bldP spid="58"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p:txBody>
          <a:bodyPr/>
          <a:lstStyle/>
          <a:p>
            <a:r>
              <a:rPr lang="en-US" dirty="0"/>
              <a:t>Persistent connections</a:t>
            </a:r>
          </a:p>
        </p:txBody>
      </p:sp>
      <p:sp>
        <p:nvSpPr>
          <p:cNvPr id="3" name="Content Placeholder 2"/>
          <p:cNvSpPr>
            <a:spLocks noGrp="1"/>
          </p:cNvSpPr>
          <p:nvPr>
            <p:ph idx="1"/>
          </p:nvPr>
        </p:nvSpPr>
        <p:spPr/>
        <p:txBody>
          <a:bodyPr/>
          <a:lstStyle/>
          <a:p>
            <a:r>
              <a:rPr lang="en-US" dirty="0"/>
              <a:t>Maintain TCP connection across multiple requests</a:t>
            </a:r>
          </a:p>
          <a:p>
            <a:pPr lvl="1"/>
            <a:r>
              <a:rPr lang="en-US" dirty="0"/>
              <a:t>Including transfers subsequent to current page</a:t>
            </a:r>
          </a:p>
          <a:p>
            <a:pPr lvl="1"/>
            <a:r>
              <a:rPr lang="en-US" dirty="0"/>
              <a:t>Client or server can tear down connection</a:t>
            </a:r>
          </a:p>
          <a:p>
            <a:r>
              <a:rPr lang="en-US" dirty="0">
                <a:solidFill>
                  <a:srgbClr val="0000FF"/>
                </a:solidFill>
              </a:rPr>
              <a:t>Advantages</a:t>
            </a:r>
          </a:p>
          <a:p>
            <a:pPr lvl="1"/>
            <a:r>
              <a:rPr lang="en-US" dirty="0"/>
              <a:t>Avoid overhead of connection set-up and tear-down</a:t>
            </a:r>
          </a:p>
          <a:p>
            <a:pPr lvl="1"/>
            <a:r>
              <a:rPr lang="en-US" dirty="0"/>
              <a:t>Allow underlying layers (e.g., TCP) to learn about RTT and bandwidth characteristics</a:t>
            </a:r>
          </a:p>
          <a:p>
            <a:r>
              <a:rPr lang="en-US" dirty="0"/>
              <a:t>Default in HTTP/1.1</a:t>
            </a:r>
          </a:p>
        </p:txBody>
      </p:sp>
      <p:sp>
        <p:nvSpPr>
          <p:cNvPr id="5" name="Slide Number Placeholder 4">
            <a:extLst>
              <a:ext uri="{FF2B5EF4-FFF2-40B4-BE49-F238E27FC236}">
                <a16:creationId xmlns:a16="http://schemas.microsoft.com/office/drawing/2014/main" id="{35612924-A430-E643-8F1E-C0DA3D77255C}"/>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57</a:t>
            </a:fld>
            <a:endParaRPr lang="en-US"/>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5DAFD5DF-A948-FC4A-9DD3-11ED9576D6B4}"/>
                  </a:ext>
                </a:extLst>
              </p14:cNvPr>
              <p14:cNvContentPartPr/>
              <p14:nvPr/>
            </p14:nvContentPartPr>
            <p14:xfrm>
              <a:off x="7906320" y="4370400"/>
              <a:ext cx="37440" cy="20880"/>
            </p14:xfrm>
          </p:contentPart>
        </mc:Choice>
        <mc:Fallback xmlns="">
          <p:pic>
            <p:nvPicPr>
              <p:cNvPr id="2" name="Ink 1">
                <a:extLst>
                  <a:ext uri="{FF2B5EF4-FFF2-40B4-BE49-F238E27FC236}">
                    <a16:creationId xmlns:a16="http://schemas.microsoft.com/office/drawing/2014/main" id="{5DAFD5DF-A948-FC4A-9DD3-11ED9576D6B4}"/>
                  </a:ext>
                </a:extLst>
              </p:cNvPr>
              <p:cNvPicPr/>
              <p:nvPr/>
            </p:nvPicPr>
            <p:blipFill>
              <a:blip r:embed="rId3"/>
              <a:stretch>
                <a:fillRect/>
              </a:stretch>
            </p:blipFill>
            <p:spPr>
              <a:xfrm>
                <a:off x="7884360" y="4348440"/>
                <a:ext cx="80640" cy="64080"/>
              </a:xfrm>
              <a:prstGeom prst="rect">
                <a:avLst/>
              </a:prstGeom>
            </p:spPr>
          </p:pic>
        </mc:Fallback>
      </mc:AlternateContent>
    </p:spTree>
    <p:extLst>
      <p:ext uri="{BB962C8B-B14F-4D97-AF65-F5344CB8AC3E}">
        <p14:creationId xmlns:p14="http://schemas.microsoft.com/office/powerpoint/2010/main" val="1145310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2"/>
          <p:cNvSpPr>
            <a:spLocks noGrp="1" noChangeArrowheads="1"/>
          </p:cNvSpPr>
          <p:nvPr>
            <p:ph type="title"/>
          </p:nvPr>
        </p:nvSpPr>
        <p:spPr/>
        <p:txBody>
          <a:bodyPr/>
          <a:lstStyle/>
          <a:p>
            <a:r>
              <a:rPr lang="en-US" dirty="0"/>
              <a:t>Pipelined requests &amp; responses</a:t>
            </a:r>
          </a:p>
        </p:txBody>
      </p:sp>
      <p:sp>
        <p:nvSpPr>
          <p:cNvPr id="13" name="Content Placeholder 12"/>
          <p:cNvSpPr>
            <a:spLocks noGrp="1"/>
          </p:cNvSpPr>
          <p:nvPr>
            <p:ph sz="half" idx="1"/>
          </p:nvPr>
        </p:nvSpPr>
        <p:spPr/>
        <p:txBody>
          <a:bodyPr/>
          <a:lstStyle/>
          <a:p>
            <a:r>
              <a:rPr lang="en-US" dirty="0"/>
              <a:t>Batch requests and responses to reduce the number of packets</a:t>
            </a:r>
          </a:p>
          <a:p>
            <a:pPr lvl="1"/>
            <a:r>
              <a:rPr lang="en-US" dirty="0"/>
              <a:t>Multiple requests can be contained in one TCP segment</a:t>
            </a:r>
          </a:p>
          <a:p>
            <a:r>
              <a:rPr lang="en-US" dirty="0"/>
              <a:t>Data are sent in a FIFO manner</a:t>
            </a:r>
          </a:p>
          <a:p>
            <a:pPr lvl="1"/>
            <a:r>
              <a:rPr lang="en-US" dirty="0"/>
              <a:t>Can lead to </a:t>
            </a:r>
            <a:r>
              <a:rPr lang="en-US" dirty="0">
                <a:solidFill>
                  <a:srgbClr val="0000FF"/>
                </a:solidFill>
              </a:rPr>
              <a:t>head-of-line (HOL) blocking</a:t>
            </a:r>
            <a:r>
              <a:rPr lang="en-US" dirty="0"/>
              <a:t> if many small responses follow a large one</a:t>
            </a:r>
          </a:p>
          <a:p>
            <a:pPr lvl="1"/>
            <a:r>
              <a:rPr lang="en-US" dirty="0"/>
              <a:t>Not supported by default by major browsers circa 2015</a:t>
            </a:r>
          </a:p>
          <a:p>
            <a:r>
              <a:rPr lang="en-US" dirty="0">
                <a:solidFill>
                  <a:srgbClr val="0000FF"/>
                </a:solidFill>
              </a:rPr>
              <a:t>Solution</a:t>
            </a:r>
          </a:p>
          <a:p>
            <a:pPr lvl="1"/>
            <a:r>
              <a:rPr lang="en-US" dirty="0"/>
              <a:t>Priority and preemption</a:t>
            </a:r>
          </a:p>
          <a:p>
            <a:endParaRPr lang="en-US" dirty="0"/>
          </a:p>
          <a:p>
            <a:endParaRPr lang="en-US" dirty="0"/>
          </a:p>
        </p:txBody>
      </p:sp>
      <p:sp>
        <p:nvSpPr>
          <p:cNvPr id="4" name="Slide Number Placeholder 3">
            <a:extLst>
              <a:ext uri="{FF2B5EF4-FFF2-40B4-BE49-F238E27FC236}">
                <a16:creationId xmlns:a16="http://schemas.microsoft.com/office/drawing/2014/main" id="{A8059CFD-C726-8D48-81D8-2E84949B55CA}"/>
              </a:ext>
            </a:extLst>
          </p:cNvPr>
          <p:cNvSpPr>
            <a:spLocks noGrp="1"/>
          </p:cNvSpPr>
          <p:nvPr>
            <p:ph type="sldNum" sz="quarter" idx="4294967295"/>
          </p:nvPr>
        </p:nvSpPr>
        <p:spPr>
          <a:xfrm>
            <a:off x="8534400" y="6248400"/>
            <a:ext cx="609600" cy="457200"/>
          </a:xfrm>
          <a:prstGeom prst="rect">
            <a:avLst/>
          </a:prstGeom>
        </p:spPr>
        <p:txBody>
          <a:bodyPr/>
          <a:lstStyle/>
          <a:p>
            <a:fld id="{F36FED86-94EF-254D-90EE-B810FE8299EE}" type="slidenum">
              <a:rPr lang="en-US" smtClean="0"/>
              <a:pPr/>
              <a:t>58</a:t>
            </a:fld>
            <a:endParaRPr lang="en-US"/>
          </a:p>
        </p:txBody>
      </p:sp>
      <p:sp>
        <p:nvSpPr>
          <p:cNvPr id="89093" name="Line 4"/>
          <p:cNvSpPr>
            <a:spLocks noChangeShapeType="1"/>
          </p:cNvSpPr>
          <p:nvPr/>
        </p:nvSpPr>
        <p:spPr bwMode="auto">
          <a:xfrm>
            <a:off x="5729285" y="2133600"/>
            <a:ext cx="0" cy="3200400"/>
          </a:xfrm>
          <a:prstGeom prst="line">
            <a:avLst/>
          </a:prstGeom>
          <a:noFill/>
          <a:ln w="25400">
            <a:solidFill>
              <a:schemeClr val="tx1"/>
            </a:solidFill>
            <a:round/>
            <a:headEnd/>
            <a:tailEn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094" name="Line 5"/>
          <p:cNvSpPr>
            <a:spLocks noChangeShapeType="1"/>
          </p:cNvSpPr>
          <p:nvPr/>
        </p:nvSpPr>
        <p:spPr bwMode="auto">
          <a:xfrm>
            <a:off x="8015285" y="2057400"/>
            <a:ext cx="0" cy="3200400"/>
          </a:xfrm>
          <a:prstGeom prst="line">
            <a:avLst/>
          </a:prstGeom>
          <a:noFill/>
          <a:ln w="25400">
            <a:solidFill>
              <a:schemeClr val="tx1"/>
            </a:solidFill>
            <a:round/>
            <a:headEnd/>
            <a:tailEn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095" name="Text Box 6"/>
          <p:cNvSpPr txBox="1">
            <a:spLocks noChangeArrowheads="1"/>
          </p:cNvSpPr>
          <p:nvPr/>
        </p:nvSpPr>
        <p:spPr bwMode="auto">
          <a:xfrm>
            <a:off x="5334000" y="1790701"/>
            <a:ext cx="840973"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a:latin typeface="Arial" charset="0"/>
              </a:rPr>
              <a:t>Client</a:t>
            </a:r>
            <a:endParaRPr lang="en-US" sz="1800" b="0">
              <a:latin typeface="Arial" charset="0"/>
            </a:endParaRPr>
          </a:p>
        </p:txBody>
      </p:sp>
      <p:sp>
        <p:nvSpPr>
          <p:cNvPr id="89096" name="Text Box 7"/>
          <p:cNvSpPr txBox="1">
            <a:spLocks noChangeArrowheads="1"/>
          </p:cNvSpPr>
          <p:nvPr/>
        </p:nvSpPr>
        <p:spPr bwMode="auto">
          <a:xfrm>
            <a:off x="7558086" y="1770062"/>
            <a:ext cx="913108"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a:latin typeface="Arial" charset="0"/>
              </a:rPr>
              <a:t>Server</a:t>
            </a:r>
            <a:endParaRPr lang="en-US" sz="1800" b="0">
              <a:latin typeface="Arial" charset="0"/>
            </a:endParaRPr>
          </a:p>
        </p:txBody>
      </p:sp>
      <p:sp>
        <p:nvSpPr>
          <p:cNvPr id="89097" name="Line 8"/>
          <p:cNvSpPr>
            <a:spLocks noChangeShapeType="1"/>
          </p:cNvSpPr>
          <p:nvPr/>
        </p:nvSpPr>
        <p:spPr bwMode="auto">
          <a:xfrm>
            <a:off x="5729285" y="2438400"/>
            <a:ext cx="2286000" cy="381000"/>
          </a:xfrm>
          <a:prstGeom prst="line">
            <a:avLst/>
          </a:prstGeom>
          <a:noFill/>
          <a:ln w="25400">
            <a:solidFill>
              <a:srgbClr val="D3A600"/>
            </a:solidFill>
            <a:round/>
            <a:headEn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098" name="Text Box 9"/>
          <p:cNvSpPr txBox="1">
            <a:spLocks noChangeArrowheads="1"/>
          </p:cNvSpPr>
          <p:nvPr/>
        </p:nvSpPr>
        <p:spPr bwMode="auto">
          <a:xfrm rot="523781">
            <a:off x="6171946" y="2282222"/>
            <a:ext cx="1251454"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Request 1</a:t>
            </a:r>
          </a:p>
        </p:txBody>
      </p:sp>
      <p:sp>
        <p:nvSpPr>
          <p:cNvPr id="89099" name="Line 10"/>
          <p:cNvSpPr>
            <a:spLocks noChangeShapeType="1"/>
          </p:cNvSpPr>
          <p:nvPr/>
        </p:nvSpPr>
        <p:spPr bwMode="auto">
          <a:xfrm>
            <a:off x="5729285" y="2743201"/>
            <a:ext cx="2286000" cy="381000"/>
          </a:xfrm>
          <a:prstGeom prst="line">
            <a:avLst/>
          </a:prstGeom>
          <a:noFill/>
          <a:ln w="25400">
            <a:solidFill>
              <a:srgbClr val="D3A600"/>
            </a:solidFill>
            <a:round/>
            <a:headEn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100" name="Text Box 11"/>
          <p:cNvSpPr txBox="1">
            <a:spLocks noChangeArrowheads="1"/>
          </p:cNvSpPr>
          <p:nvPr/>
        </p:nvSpPr>
        <p:spPr bwMode="auto">
          <a:xfrm rot="523781">
            <a:off x="6171946" y="2587022"/>
            <a:ext cx="1251454"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Request 2</a:t>
            </a:r>
          </a:p>
        </p:txBody>
      </p:sp>
      <p:sp>
        <p:nvSpPr>
          <p:cNvPr id="89101" name="Line 12"/>
          <p:cNvSpPr>
            <a:spLocks noChangeShapeType="1"/>
          </p:cNvSpPr>
          <p:nvPr/>
        </p:nvSpPr>
        <p:spPr bwMode="auto">
          <a:xfrm>
            <a:off x="5729285" y="3048000"/>
            <a:ext cx="2286000" cy="381000"/>
          </a:xfrm>
          <a:prstGeom prst="line">
            <a:avLst/>
          </a:prstGeom>
          <a:noFill/>
          <a:ln w="25400">
            <a:solidFill>
              <a:srgbClr val="D3A600"/>
            </a:solidFill>
            <a:round/>
            <a:headEn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102" name="Text Box 13"/>
          <p:cNvSpPr txBox="1">
            <a:spLocks noChangeArrowheads="1"/>
          </p:cNvSpPr>
          <p:nvPr/>
        </p:nvSpPr>
        <p:spPr bwMode="auto">
          <a:xfrm rot="523781">
            <a:off x="6171946" y="2909284"/>
            <a:ext cx="1251454"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Request 3</a:t>
            </a:r>
          </a:p>
        </p:txBody>
      </p:sp>
      <p:sp>
        <p:nvSpPr>
          <p:cNvPr id="89103" name="Line 14"/>
          <p:cNvSpPr>
            <a:spLocks noChangeShapeType="1"/>
          </p:cNvSpPr>
          <p:nvPr/>
        </p:nvSpPr>
        <p:spPr bwMode="auto">
          <a:xfrm flipH="1">
            <a:off x="5729285" y="3962400"/>
            <a:ext cx="2286000" cy="381000"/>
          </a:xfrm>
          <a:prstGeom prst="line">
            <a:avLst/>
          </a:prstGeom>
          <a:noFill/>
          <a:ln w="25400">
            <a:solidFill>
              <a:srgbClr val="D3A600"/>
            </a:solidFill>
            <a:round/>
            <a:headEn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104" name="Text Box 15"/>
          <p:cNvSpPr txBox="1">
            <a:spLocks noChangeArrowheads="1"/>
          </p:cNvSpPr>
          <p:nvPr/>
        </p:nvSpPr>
        <p:spPr bwMode="auto">
          <a:xfrm rot="-543031">
            <a:off x="6085981" y="3844322"/>
            <a:ext cx="1242410"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Transfer 1</a:t>
            </a:r>
          </a:p>
        </p:txBody>
      </p:sp>
      <p:sp>
        <p:nvSpPr>
          <p:cNvPr id="89105" name="Line 16"/>
          <p:cNvSpPr>
            <a:spLocks noChangeShapeType="1"/>
          </p:cNvSpPr>
          <p:nvPr/>
        </p:nvSpPr>
        <p:spPr bwMode="auto">
          <a:xfrm flipH="1">
            <a:off x="5729285" y="4267200"/>
            <a:ext cx="2286000" cy="381000"/>
          </a:xfrm>
          <a:prstGeom prst="line">
            <a:avLst/>
          </a:prstGeom>
          <a:noFill/>
          <a:ln w="25400">
            <a:solidFill>
              <a:srgbClr val="D3A600"/>
            </a:solidFill>
            <a:round/>
            <a:headEn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106" name="Text Box 17"/>
          <p:cNvSpPr txBox="1">
            <a:spLocks noChangeArrowheads="1"/>
          </p:cNvSpPr>
          <p:nvPr/>
        </p:nvSpPr>
        <p:spPr bwMode="auto">
          <a:xfrm rot="-543031">
            <a:off x="6085981" y="4149122"/>
            <a:ext cx="1242410"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Transfer 2</a:t>
            </a:r>
          </a:p>
        </p:txBody>
      </p:sp>
      <p:sp>
        <p:nvSpPr>
          <p:cNvPr id="89107" name="Line 18"/>
          <p:cNvSpPr>
            <a:spLocks noChangeShapeType="1"/>
          </p:cNvSpPr>
          <p:nvPr/>
        </p:nvSpPr>
        <p:spPr bwMode="auto">
          <a:xfrm flipH="1">
            <a:off x="5729285" y="4610100"/>
            <a:ext cx="2286000" cy="381000"/>
          </a:xfrm>
          <a:prstGeom prst="line">
            <a:avLst/>
          </a:prstGeom>
          <a:noFill/>
          <a:ln w="25400">
            <a:solidFill>
              <a:srgbClr val="D3A600"/>
            </a:solidFill>
            <a:round/>
            <a:headEn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108" name="Text Box 19"/>
          <p:cNvSpPr txBox="1">
            <a:spLocks noChangeArrowheads="1"/>
          </p:cNvSpPr>
          <p:nvPr/>
        </p:nvSpPr>
        <p:spPr bwMode="auto">
          <a:xfrm rot="-543031">
            <a:off x="6085981" y="4492022"/>
            <a:ext cx="1242410"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Transfer 3</a:t>
            </a:r>
          </a:p>
        </p:txBody>
      </p:sp>
    </p:spTree>
    <p:extLst>
      <p:ext uri="{BB962C8B-B14F-4D97-AF65-F5344CB8AC3E}">
        <p14:creationId xmlns:p14="http://schemas.microsoft.com/office/powerpoint/2010/main" val="133500674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Scorecard: Getting n small objects</a:t>
            </a:r>
          </a:p>
        </p:txBody>
      </p:sp>
      <p:sp>
        <p:nvSpPr>
          <p:cNvPr id="3" name="Content Placeholder 2"/>
          <p:cNvSpPr>
            <a:spLocks noGrp="1"/>
          </p:cNvSpPr>
          <p:nvPr>
            <p:ph idx="1"/>
          </p:nvPr>
        </p:nvSpPr>
        <p:spPr/>
        <p:txBody>
          <a:bodyPr/>
          <a:lstStyle/>
          <a:p>
            <a:r>
              <a:rPr lang="en-US" dirty="0">
                <a:solidFill>
                  <a:srgbClr val="0000FF"/>
                </a:solidFill>
              </a:rPr>
              <a:t>Time dominated by latency</a:t>
            </a:r>
          </a:p>
          <a:p>
            <a:endParaRPr lang="en-US" dirty="0"/>
          </a:p>
          <a:p>
            <a:r>
              <a:rPr lang="en-US" dirty="0"/>
              <a:t>One-at-a-time:  ~2n RTT</a:t>
            </a:r>
          </a:p>
          <a:p>
            <a:r>
              <a:rPr lang="en-US" dirty="0"/>
              <a:t>m concurrent: ~2[n/m] RTT</a:t>
            </a:r>
          </a:p>
          <a:p>
            <a:r>
              <a:rPr lang="en-US" dirty="0"/>
              <a:t>Persistent: ~ (n+1) RTT</a:t>
            </a:r>
          </a:p>
          <a:p>
            <a:r>
              <a:rPr lang="en-US" dirty="0"/>
              <a:t>Pipelined: ~2 RTT</a:t>
            </a:r>
          </a:p>
          <a:p>
            <a:r>
              <a:rPr lang="en-US" dirty="0"/>
              <a:t>Pipelined and Persistent: ~2 RTT first time; RTT later for another n from the same site</a:t>
            </a:r>
          </a:p>
          <a:p>
            <a:endParaRPr lang="en-US" dirty="0"/>
          </a:p>
        </p:txBody>
      </p:sp>
      <p:sp>
        <p:nvSpPr>
          <p:cNvPr id="6" name="Slide Number Placeholder 5">
            <a:extLst>
              <a:ext uri="{FF2B5EF4-FFF2-40B4-BE49-F238E27FC236}">
                <a16:creationId xmlns:a16="http://schemas.microsoft.com/office/drawing/2014/main" id="{2336CFE9-CAD0-9F48-BAB7-6E588798F08A}"/>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59</a:t>
            </a:fld>
            <a:endParaRPr lang="en-US"/>
          </a:p>
        </p:txBody>
      </p:sp>
    </p:spTree>
    <p:extLst>
      <p:ext uri="{BB962C8B-B14F-4D97-AF65-F5344CB8AC3E}">
        <p14:creationId xmlns:p14="http://schemas.microsoft.com/office/powerpoint/2010/main" val="1580159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a:xfrm>
            <a:off x="533400" y="247650"/>
            <a:ext cx="7772400" cy="857250"/>
          </a:xfrm>
        </p:spPr>
        <p:txBody>
          <a:bodyPr/>
          <a:lstStyle/>
          <a:p>
            <a:r>
              <a:rPr lang="en-US" altLang="en-US" dirty="0"/>
              <a:t>Socket programming</a:t>
            </a:r>
          </a:p>
        </p:txBody>
      </p:sp>
      <p:sp>
        <p:nvSpPr>
          <p:cNvPr id="296963" name="Rectangle 3"/>
          <p:cNvSpPr>
            <a:spLocks noGrp="1" noChangeArrowheads="1"/>
          </p:cNvSpPr>
          <p:nvPr>
            <p:ph type="body" idx="1"/>
          </p:nvPr>
        </p:nvSpPr>
        <p:spPr>
          <a:xfrm>
            <a:off x="704850" y="2557463"/>
            <a:ext cx="7680325" cy="3433762"/>
          </a:xfrm>
        </p:spPr>
        <p:txBody>
          <a:bodyPr/>
          <a:lstStyle/>
          <a:p>
            <a:pPr>
              <a:buFont typeface="Wingdings" pitchFamily="2" charset="2"/>
              <a:buNone/>
            </a:pPr>
            <a:r>
              <a:rPr lang="en-US" altLang="en-US" sz="2400" dirty="0">
                <a:solidFill>
                  <a:srgbClr val="FF0000"/>
                </a:solidFill>
              </a:rPr>
              <a:t>Socket API</a:t>
            </a:r>
            <a:endParaRPr lang="en-US" altLang="en-US" sz="2400" dirty="0"/>
          </a:p>
          <a:p>
            <a:r>
              <a:rPr lang="en-US" altLang="en-US" sz="2000" dirty="0"/>
              <a:t>introduced in BSD</a:t>
            </a:r>
            <a:r>
              <a:rPr lang="zh-CN" altLang="en-US" sz="2000" dirty="0"/>
              <a:t> </a:t>
            </a:r>
            <a:r>
              <a:rPr lang="en-US" altLang="en-US" sz="2000" dirty="0"/>
              <a:t>4.1 UNIX, 1981</a:t>
            </a:r>
          </a:p>
          <a:p>
            <a:r>
              <a:rPr lang="en-US" altLang="en-US" sz="2000" dirty="0"/>
              <a:t>explicitly created, used, released by apps </a:t>
            </a:r>
          </a:p>
          <a:p>
            <a:r>
              <a:rPr lang="en-US" altLang="en-US" sz="2000" dirty="0"/>
              <a:t>client/server paradigm </a:t>
            </a:r>
          </a:p>
          <a:p>
            <a:r>
              <a:rPr lang="en-US" altLang="en-US" sz="2000" dirty="0"/>
              <a:t>two types of transport service via socket API: </a:t>
            </a:r>
          </a:p>
          <a:p>
            <a:pPr lvl="1"/>
            <a:r>
              <a:rPr lang="en-US" altLang="en-US" sz="2000" dirty="0"/>
              <a:t>unreliable datagram </a:t>
            </a:r>
          </a:p>
          <a:p>
            <a:pPr lvl="1"/>
            <a:r>
              <a:rPr lang="en-US" altLang="en-US" sz="2000" dirty="0"/>
              <a:t>reliable, byte stream-oriented </a:t>
            </a:r>
          </a:p>
        </p:txBody>
      </p:sp>
      <p:sp>
        <p:nvSpPr>
          <p:cNvPr id="296970" name="Rectangle 10"/>
          <p:cNvSpPr>
            <a:spLocks noChangeArrowheads="1"/>
          </p:cNvSpPr>
          <p:nvPr/>
        </p:nvSpPr>
        <p:spPr bwMode="auto">
          <a:xfrm>
            <a:off x="463550" y="1443038"/>
            <a:ext cx="8162925"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2"/>
              </a:buClr>
              <a:buSzPct val="85000"/>
              <a:buFont typeface="Wingdings" pitchFamily="2" charset="2"/>
              <a:buChar char="q"/>
              <a:defRPr sz="2800">
                <a:solidFill>
                  <a:schemeClr val="tx1"/>
                </a:solidFill>
                <a:latin typeface="Arial" charset="0"/>
              </a:defRPr>
            </a:lvl1pPr>
            <a:lvl2pPr marL="742950" indent="-285750">
              <a:spcBef>
                <a:spcPct val="20000"/>
              </a:spcBef>
              <a:buClr>
                <a:schemeClr val="accent2"/>
              </a:buClr>
              <a:buSzPct val="75000"/>
              <a:buFont typeface="Wingdings" pitchFamily="2" charset="2"/>
              <a:buChar char="v"/>
              <a:defRPr sz="2400">
                <a:solidFill>
                  <a:schemeClr val="tx1"/>
                </a:solidFill>
                <a:latin typeface="Arial" charset="0"/>
              </a:defRPr>
            </a:lvl2pPr>
            <a:lvl3pPr marL="1143000" indent="-228600">
              <a:spcBef>
                <a:spcPct val="20000"/>
              </a:spcBef>
              <a:buChar char="•"/>
              <a:defRPr sz="20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buFont typeface="Wingdings" pitchFamily="2" charset="2"/>
              <a:buNone/>
            </a:pPr>
            <a:r>
              <a:rPr lang="en-US" altLang="en-US" sz="2400"/>
              <a:t>Socket programming is to build client/server application that communicate using sockets</a:t>
            </a:r>
            <a:endParaRPr lang="en-US" altLang="en-US" sz="2000"/>
          </a:p>
        </p:txBody>
      </p:sp>
      <p:sp>
        <p:nvSpPr>
          <p:cNvPr id="2" name="Slide Number Placeholder 1"/>
          <p:cNvSpPr>
            <a:spLocks noGrp="1"/>
          </p:cNvSpPr>
          <p:nvPr>
            <p:ph type="sldNum" sz="quarter" idx="12"/>
          </p:nvPr>
        </p:nvSpPr>
        <p:spPr bwMode="auto">
          <a:xfrm>
            <a:off x="8305800" y="6400800"/>
            <a:ext cx="62547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Comic Sans MS" pitchFamily="66" charset="0"/>
                <a:ea typeface="+mn-ea"/>
                <a:cs typeface="+mn-cs"/>
              </a:defRPr>
            </a:lvl2pPr>
            <a:lvl3pPr marL="914400" algn="l" rtl="0" eaLnBrk="0" fontAlgn="base" hangingPunct="0">
              <a:spcBef>
                <a:spcPct val="0"/>
              </a:spcBef>
              <a:spcAft>
                <a:spcPct val="0"/>
              </a:spcAft>
              <a:defRPr kern="1200">
                <a:solidFill>
                  <a:schemeClr val="tx1"/>
                </a:solidFill>
                <a:latin typeface="Comic Sans MS" pitchFamily="66" charset="0"/>
                <a:ea typeface="+mn-ea"/>
                <a:cs typeface="+mn-cs"/>
              </a:defRPr>
            </a:lvl3pPr>
            <a:lvl4pPr marL="1371600" algn="l" rtl="0" eaLnBrk="0" fontAlgn="base" hangingPunct="0">
              <a:spcBef>
                <a:spcPct val="0"/>
              </a:spcBef>
              <a:spcAft>
                <a:spcPct val="0"/>
              </a:spcAft>
              <a:defRPr kern="1200">
                <a:solidFill>
                  <a:schemeClr val="tx1"/>
                </a:solidFill>
                <a:latin typeface="Comic Sans MS" pitchFamily="66" charset="0"/>
                <a:ea typeface="+mn-ea"/>
                <a:cs typeface="+mn-cs"/>
              </a:defRPr>
            </a:lvl4pPr>
            <a:lvl5pPr marL="1828800" algn="l" rtl="0" eaLnBrk="0" fontAlgn="base" hangingPunct="0">
              <a:spcBef>
                <a:spcPct val="0"/>
              </a:spcBef>
              <a:spcAft>
                <a:spcPct val="0"/>
              </a:spcAft>
              <a:defRPr kern="1200">
                <a:solidFill>
                  <a:schemeClr val="tx1"/>
                </a:solidFill>
                <a:latin typeface="Comic Sans MS" pitchFamily="66" charset="0"/>
                <a:ea typeface="+mn-ea"/>
                <a:cs typeface="+mn-cs"/>
              </a:defRPr>
            </a:lvl5pPr>
            <a:lvl6pPr marL="2286000" algn="l" defTabSz="914400" rtl="0" eaLnBrk="1" latinLnBrk="0" hangingPunct="1">
              <a:defRPr kern="1200">
                <a:solidFill>
                  <a:schemeClr val="tx1"/>
                </a:solidFill>
                <a:latin typeface="Comic Sans MS" pitchFamily="66" charset="0"/>
                <a:ea typeface="+mn-ea"/>
                <a:cs typeface="+mn-cs"/>
              </a:defRPr>
            </a:lvl6pPr>
            <a:lvl7pPr marL="2743200" algn="l" defTabSz="914400" rtl="0" eaLnBrk="1" latinLnBrk="0" hangingPunct="1">
              <a:defRPr kern="1200">
                <a:solidFill>
                  <a:schemeClr val="tx1"/>
                </a:solidFill>
                <a:latin typeface="Comic Sans MS" pitchFamily="66" charset="0"/>
                <a:ea typeface="+mn-ea"/>
                <a:cs typeface="+mn-cs"/>
              </a:defRPr>
            </a:lvl7pPr>
            <a:lvl8pPr marL="3200400" algn="l" defTabSz="914400" rtl="0" eaLnBrk="1" latinLnBrk="0" hangingPunct="1">
              <a:defRPr kern="1200">
                <a:solidFill>
                  <a:schemeClr val="tx1"/>
                </a:solidFill>
                <a:latin typeface="Comic Sans MS" pitchFamily="66" charset="0"/>
                <a:ea typeface="+mn-ea"/>
                <a:cs typeface="+mn-cs"/>
              </a:defRPr>
            </a:lvl8pPr>
            <a:lvl9pPr marL="3657600" algn="l" defTabSz="914400" rtl="0" eaLnBrk="1" latinLnBrk="0" hangingPunct="1">
              <a:defRPr kern="1200">
                <a:solidFill>
                  <a:schemeClr val="tx1"/>
                </a:solidFill>
                <a:latin typeface="Comic Sans MS" pitchFamily="66" charset="0"/>
                <a:ea typeface="+mn-ea"/>
                <a:cs typeface="+mn-cs"/>
              </a:defRPr>
            </a:lvl9pPr>
          </a:lstStyle>
          <a:p>
            <a:fld id="{2AEB5DB0-1750-46EA-AC7C-282DFECA4821}" type="slidenum">
              <a:rPr lang="en-US" altLang="en-US" smtClean="0"/>
              <a:pPr/>
              <a:t>6</a:t>
            </a:fld>
            <a:endParaRPr lang="en-US" altLang="en-US" dirty="0"/>
          </a:p>
        </p:txBody>
      </p:sp>
    </p:spTree>
    <p:extLst>
      <p:ext uri="{BB962C8B-B14F-4D97-AF65-F5344CB8AC3E}">
        <p14:creationId xmlns:p14="http://schemas.microsoft.com/office/powerpoint/2010/main" val="25344742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Scorecard: Getting n large objects each of size F</a:t>
            </a:r>
          </a:p>
        </p:txBody>
      </p:sp>
      <p:sp>
        <p:nvSpPr>
          <p:cNvPr id="3" name="Content Placeholder 2"/>
          <p:cNvSpPr>
            <a:spLocks noGrp="1"/>
          </p:cNvSpPr>
          <p:nvPr>
            <p:ph idx="1"/>
          </p:nvPr>
        </p:nvSpPr>
        <p:spPr/>
        <p:txBody>
          <a:bodyPr/>
          <a:lstStyle/>
          <a:p>
            <a:r>
              <a:rPr lang="en-US" dirty="0">
                <a:solidFill>
                  <a:srgbClr val="0000FF"/>
                </a:solidFill>
              </a:rPr>
              <a:t>Time dominated by TCP throughput B</a:t>
            </a:r>
            <a:r>
              <a:rPr lang="en-US" baseline="-25000" dirty="0">
                <a:solidFill>
                  <a:srgbClr val="0000FF"/>
                </a:solidFill>
              </a:rPr>
              <a:t>C</a:t>
            </a:r>
            <a:r>
              <a:rPr lang="en-US" dirty="0">
                <a:solidFill>
                  <a:srgbClr val="0000FF"/>
                </a:solidFill>
              </a:rPr>
              <a:t> (&lt;= B</a:t>
            </a:r>
            <a:r>
              <a:rPr lang="en-US" baseline="-25000" dirty="0">
                <a:solidFill>
                  <a:srgbClr val="0000FF"/>
                </a:solidFill>
              </a:rPr>
              <a:t>L</a:t>
            </a:r>
            <a:r>
              <a:rPr lang="en-US" dirty="0">
                <a:solidFill>
                  <a:srgbClr val="0000FF"/>
                </a:solidFill>
              </a:rPr>
              <a:t>)</a:t>
            </a:r>
            <a:r>
              <a:rPr lang="en-US" dirty="0"/>
              <a:t>, where link bandwidth is </a:t>
            </a:r>
            <a:r>
              <a:rPr lang="en-US" altLang="zh-CN"/>
              <a:t>denoted</a:t>
            </a:r>
            <a:r>
              <a:rPr lang="en-US"/>
              <a:t> </a:t>
            </a:r>
            <a:r>
              <a:rPr lang="en-US" altLang="zh-CN"/>
              <a:t>as</a:t>
            </a:r>
            <a:r>
              <a:rPr lang="en-US"/>
              <a:t> </a:t>
            </a:r>
            <a:r>
              <a:rPr lang="en-US" dirty="0"/>
              <a:t>B</a:t>
            </a:r>
            <a:r>
              <a:rPr lang="en-US" baseline="-25000" dirty="0"/>
              <a:t>L</a:t>
            </a:r>
          </a:p>
          <a:p>
            <a:endParaRPr lang="en-US" dirty="0"/>
          </a:p>
          <a:p>
            <a:r>
              <a:rPr lang="en-US" dirty="0"/>
              <a:t>One-at-a-time:  ~ </a:t>
            </a:r>
            <a:r>
              <a:rPr lang="en-US" dirty="0" err="1"/>
              <a:t>nF</a:t>
            </a:r>
            <a:r>
              <a:rPr lang="en-US" dirty="0"/>
              <a:t>/B</a:t>
            </a:r>
            <a:r>
              <a:rPr lang="en-US" baseline="-25000" dirty="0"/>
              <a:t>C</a:t>
            </a:r>
          </a:p>
          <a:p>
            <a:r>
              <a:rPr lang="en-US" dirty="0"/>
              <a:t>m concurrent: ~ </a:t>
            </a:r>
            <a:r>
              <a:rPr lang="en-US" dirty="0" err="1"/>
              <a:t>nF</a:t>
            </a:r>
            <a:r>
              <a:rPr lang="en-US" dirty="0"/>
              <a:t>/(</a:t>
            </a:r>
            <a:r>
              <a:rPr lang="en-US" dirty="0" err="1"/>
              <a:t>mB</a:t>
            </a:r>
            <a:r>
              <a:rPr lang="en-US" baseline="-25000" dirty="0" err="1"/>
              <a:t>C</a:t>
            </a:r>
            <a:r>
              <a:rPr lang="en-US" dirty="0"/>
              <a:t>)</a:t>
            </a:r>
          </a:p>
          <a:p>
            <a:pPr lvl="1"/>
            <a:r>
              <a:rPr lang="en-US" dirty="0"/>
              <a:t>Assuming each TCP connection gets the same throughput and </a:t>
            </a:r>
            <a:r>
              <a:rPr lang="en-US" dirty="0" err="1"/>
              <a:t>mB</a:t>
            </a:r>
            <a:r>
              <a:rPr lang="en-US" baseline="-25000" dirty="0" err="1"/>
              <a:t>C</a:t>
            </a:r>
            <a:r>
              <a:rPr lang="en-US" dirty="0"/>
              <a:t> &lt;= B</a:t>
            </a:r>
            <a:r>
              <a:rPr lang="en-US" baseline="-25000" dirty="0"/>
              <a:t>L</a:t>
            </a:r>
          </a:p>
          <a:p>
            <a:r>
              <a:rPr lang="en-US" dirty="0"/>
              <a:t>Pipelined and/or persistent: ~ </a:t>
            </a:r>
            <a:r>
              <a:rPr lang="en-US" dirty="0" err="1"/>
              <a:t>nF</a:t>
            </a:r>
            <a:r>
              <a:rPr lang="en-US" dirty="0"/>
              <a:t>/B</a:t>
            </a:r>
            <a:r>
              <a:rPr lang="en-US" baseline="-25000" dirty="0"/>
              <a:t>C</a:t>
            </a:r>
          </a:p>
          <a:p>
            <a:pPr lvl="1"/>
            <a:r>
              <a:rPr lang="en-US" dirty="0"/>
              <a:t>The only thing that helps is higher throughput</a:t>
            </a:r>
          </a:p>
          <a:p>
            <a:endParaRPr lang="en-US" dirty="0"/>
          </a:p>
        </p:txBody>
      </p:sp>
      <p:sp>
        <p:nvSpPr>
          <p:cNvPr id="6" name="Slide Number Placeholder 5">
            <a:extLst>
              <a:ext uri="{FF2B5EF4-FFF2-40B4-BE49-F238E27FC236}">
                <a16:creationId xmlns:a16="http://schemas.microsoft.com/office/drawing/2014/main" id="{2F46FA6C-4B32-E54A-A176-0EF05F015F4B}"/>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60</a:t>
            </a:fld>
            <a:endParaRPr lang="en-US"/>
          </a:p>
        </p:txBody>
      </p:sp>
    </p:spTree>
    <p:extLst>
      <p:ext uri="{BB962C8B-B14F-4D97-AF65-F5344CB8AC3E}">
        <p14:creationId xmlns:p14="http://schemas.microsoft.com/office/powerpoint/2010/main" val="1954727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altLang="zh-CN" dirty="0"/>
              <a:t>Socket</a:t>
            </a:r>
            <a:r>
              <a:rPr lang="zh-CN" altLang="en-US" dirty="0"/>
              <a:t> </a:t>
            </a:r>
            <a:r>
              <a:rPr lang="en-US" altLang="zh-CN" dirty="0"/>
              <a:t>programming</a:t>
            </a:r>
            <a:endParaRPr lang="en-US" dirty="0"/>
          </a:p>
          <a:p>
            <a:r>
              <a:rPr lang="en-US" dirty="0"/>
              <a:t>HTTP/1.1</a:t>
            </a:r>
          </a:p>
          <a:p>
            <a:pPr lvl="1"/>
            <a:r>
              <a:rPr lang="en-US" dirty="0"/>
              <a:t>Text-based protocol</a:t>
            </a:r>
          </a:p>
          <a:p>
            <a:pPr lvl="1"/>
            <a:r>
              <a:rPr lang="en-US" dirty="0"/>
              <a:t>Replaced by binary HTTP/2 protocol, which is</a:t>
            </a:r>
            <a:r>
              <a:rPr lang="zh-CN" altLang="en-US" dirty="0"/>
              <a:t> </a:t>
            </a:r>
            <a:r>
              <a:rPr lang="en-US" dirty="0"/>
              <a:t>being replaced by HTTP/3</a:t>
            </a:r>
          </a:p>
          <a:p>
            <a:r>
              <a:rPr lang="en-US" dirty="0"/>
              <a:t>Many ways to improve performance</a:t>
            </a:r>
          </a:p>
          <a:p>
            <a:pPr lvl="1"/>
            <a:r>
              <a:rPr lang="en-US" dirty="0"/>
              <a:t>Pipelining and batching</a:t>
            </a:r>
          </a:p>
          <a:p>
            <a:pPr lvl="1"/>
            <a:r>
              <a:rPr lang="en-US" dirty="0"/>
              <a:t>Caching in proxies and CDNs</a:t>
            </a:r>
            <a:r>
              <a:rPr lang="zh-CN" altLang="en-US" dirty="0"/>
              <a:t> （</a:t>
            </a:r>
            <a:r>
              <a:rPr lang="en-US" altLang="zh-CN" dirty="0"/>
              <a:t>next</a:t>
            </a:r>
            <a:r>
              <a:rPr lang="zh-CN" altLang="en-US" dirty="0"/>
              <a:t> </a:t>
            </a:r>
            <a:r>
              <a:rPr lang="en-US" altLang="zh-CN" dirty="0"/>
              <a:t>lecture</a:t>
            </a:r>
            <a:r>
              <a:rPr lang="zh-CN" altLang="en-US" dirty="0"/>
              <a:t>）</a:t>
            </a:r>
            <a:endParaRPr lang="en-US" dirty="0"/>
          </a:p>
          <a:p>
            <a:pPr lvl="1"/>
            <a:r>
              <a:rPr lang="en-US" dirty="0"/>
              <a:t>Datacenters</a:t>
            </a:r>
          </a:p>
        </p:txBody>
      </p:sp>
      <p:sp>
        <p:nvSpPr>
          <p:cNvPr id="6" name="Slide Number Placeholder 5">
            <a:extLst>
              <a:ext uri="{FF2B5EF4-FFF2-40B4-BE49-F238E27FC236}">
                <a16:creationId xmlns:a16="http://schemas.microsoft.com/office/drawing/2014/main" id="{AFFD55F9-C500-824B-90F4-132AFD1705BC}"/>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61</a:t>
            </a:fld>
            <a:endParaRPr lang="en-US"/>
          </a:p>
        </p:txBody>
      </p:sp>
    </p:spTree>
    <p:extLst>
      <p:ext uri="{BB962C8B-B14F-4D97-AF65-F5344CB8AC3E}">
        <p14:creationId xmlns:p14="http://schemas.microsoft.com/office/powerpoint/2010/main" val="124938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p:txBody>
          <a:bodyPr/>
          <a:lstStyle/>
          <a:p>
            <a:r>
              <a:rPr lang="en-US" altLang="en-US" dirty="0"/>
              <a:t>Socket programming using TCP</a:t>
            </a:r>
          </a:p>
        </p:txBody>
      </p:sp>
      <p:sp>
        <p:nvSpPr>
          <p:cNvPr id="297987" name="Rectangle 3"/>
          <p:cNvSpPr>
            <a:spLocks noGrp="1" noChangeArrowheads="1"/>
          </p:cNvSpPr>
          <p:nvPr>
            <p:ph type="body" idx="1"/>
          </p:nvPr>
        </p:nvSpPr>
        <p:spPr>
          <a:xfrm>
            <a:off x="600075" y="1384300"/>
            <a:ext cx="7772400" cy="1568450"/>
          </a:xfrm>
        </p:spPr>
        <p:txBody>
          <a:bodyPr/>
          <a:lstStyle/>
          <a:p>
            <a:r>
              <a:rPr lang="en-US" altLang="en-US" sz="2400" u="sng">
                <a:solidFill>
                  <a:srgbClr val="FF0000"/>
                </a:solidFill>
                <a:latin typeface="Arial" panose="020B0604020202020204" pitchFamily="34" charset="0"/>
                <a:cs typeface="Arial" panose="020B0604020202020204" pitchFamily="34" charset="0"/>
              </a:rPr>
              <a:t>TCP service:</a:t>
            </a:r>
            <a:r>
              <a:rPr lang="en-US" altLang="en-US" sz="2400">
                <a:latin typeface="Arial" panose="020B0604020202020204" pitchFamily="34" charset="0"/>
                <a:cs typeface="Arial" panose="020B0604020202020204" pitchFamily="34" charset="0"/>
              </a:rPr>
              <a:t> reliable transfer of bytes</a:t>
            </a:r>
            <a:r>
              <a:rPr lang="en-US" altLang="en-US" sz="2400">
                <a:solidFill>
                  <a:schemeClr val="accent2"/>
                </a:solidFill>
                <a:latin typeface="Arial" panose="020B0604020202020204" pitchFamily="34" charset="0"/>
                <a:cs typeface="Arial" panose="020B0604020202020204" pitchFamily="34" charset="0"/>
              </a:rPr>
              <a:t> </a:t>
            </a:r>
            <a:r>
              <a:rPr lang="en-US" altLang="en-US" sz="2400">
                <a:latin typeface="Arial" panose="020B0604020202020204" pitchFamily="34" charset="0"/>
                <a:cs typeface="Arial" panose="020B0604020202020204" pitchFamily="34" charset="0"/>
              </a:rPr>
              <a:t>from one process to another.</a:t>
            </a:r>
          </a:p>
          <a:p>
            <a:r>
              <a:rPr lang="en-US" altLang="en-US" sz="2400">
                <a:latin typeface="Arial" panose="020B0604020202020204" pitchFamily="34" charset="0"/>
                <a:cs typeface="Arial" panose="020B0604020202020204" pitchFamily="34" charset="0"/>
              </a:rPr>
              <a:t>An application may view TCP a reliable, in-order </a:t>
            </a:r>
            <a:r>
              <a:rPr lang="en-US" altLang="en-US" sz="2400">
                <a:solidFill>
                  <a:srgbClr val="FF0000"/>
                </a:solidFill>
                <a:latin typeface="Arial" panose="020B0604020202020204" pitchFamily="34" charset="0"/>
                <a:cs typeface="Arial" panose="020B0604020202020204" pitchFamily="34" charset="0"/>
              </a:rPr>
              <a:t>pipe</a:t>
            </a:r>
            <a:r>
              <a:rPr lang="en-US" altLang="en-US" sz="2400">
                <a:latin typeface="Arial" panose="020B0604020202020204" pitchFamily="34" charset="0"/>
                <a:cs typeface="Arial" panose="020B0604020202020204" pitchFamily="34" charset="0"/>
              </a:rPr>
              <a:t> (or </a:t>
            </a:r>
            <a:r>
              <a:rPr lang="en-US" altLang="en-US" sz="2400">
                <a:solidFill>
                  <a:srgbClr val="FF0000"/>
                </a:solidFill>
                <a:latin typeface="Arial" panose="020B0604020202020204" pitchFamily="34" charset="0"/>
                <a:cs typeface="Arial" panose="020B0604020202020204" pitchFamily="34" charset="0"/>
              </a:rPr>
              <a:t>stream</a:t>
            </a:r>
            <a:r>
              <a:rPr lang="en-US" altLang="en-US" sz="2400">
                <a:latin typeface="Arial" panose="020B0604020202020204" pitchFamily="34" charset="0"/>
                <a:cs typeface="Arial" panose="020B0604020202020204" pitchFamily="34" charset="0"/>
              </a:rPr>
              <a:t>).</a:t>
            </a:r>
            <a:endParaRPr lang="en-US" altLang="en-US">
              <a:latin typeface="Arial" panose="020B0604020202020204" pitchFamily="34" charset="0"/>
              <a:cs typeface="Arial" panose="020B0604020202020204" pitchFamily="34" charset="0"/>
            </a:endParaRPr>
          </a:p>
        </p:txBody>
      </p:sp>
      <p:graphicFrame>
        <p:nvGraphicFramePr>
          <p:cNvPr id="297988" name="Object 4"/>
          <p:cNvGraphicFramePr>
            <a:graphicFrameLocks noChangeAspect="1"/>
          </p:cNvGraphicFramePr>
          <p:nvPr/>
        </p:nvGraphicFramePr>
        <p:xfrm>
          <a:off x="2073275" y="3513138"/>
          <a:ext cx="1123950" cy="892175"/>
        </p:xfrm>
        <a:graphic>
          <a:graphicData uri="http://schemas.openxmlformats.org/presentationml/2006/ole">
            <mc:AlternateContent xmlns:mc="http://schemas.openxmlformats.org/markup-compatibility/2006">
              <mc:Choice xmlns:v="urn:schemas-microsoft-com:vml" Requires="v">
                <p:oleObj name="Clip" r:id="rId2" imgW="1305000" imgH="1085760" progId="MS_ClipArt_Gallery.2">
                  <p:embed/>
                </p:oleObj>
              </mc:Choice>
              <mc:Fallback>
                <p:oleObj name="Clip" r:id="rId2" imgW="1305000" imgH="1085760" progId="MS_ClipArt_Gallery.2">
                  <p:embed/>
                  <p:pic>
                    <p:nvPicPr>
                      <p:cNvPr id="297988"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3275" y="3513138"/>
                        <a:ext cx="1123950" cy="892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97989" name="Group 5"/>
          <p:cNvGrpSpPr>
            <a:grpSpLocks/>
          </p:cNvGrpSpPr>
          <p:nvPr/>
        </p:nvGrpSpPr>
        <p:grpSpPr bwMode="auto">
          <a:xfrm>
            <a:off x="2116138" y="3854450"/>
            <a:ext cx="1136650" cy="1584325"/>
            <a:chOff x="649" y="2260"/>
            <a:chExt cx="716" cy="998"/>
          </a:xfrm>
        </p:grpSpPr>
        <p:sp>
          <p:nvSpPr>
            <p:cNvPr id="297990" name="Rectangle 6"/>
            <p:cNvSpPr>
              <a:spLocks noChangeArrowheads="1"/>
            </p:cNvSpPr>
            <p:nvPr/>
          </p:nvSpPr>
          <p:spPr bwMode="auto">
            <a:xfrm>
              <a:off x="678" y="2280"/>
              <a:ext cx="642" cy="288"/>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a:solidFill>
                  <a:schemeClr val="bg1"/>
                </a:solidFill>
                <a:latin typeface="Arial" panose="020B0604020202020204" pitchFamily="34" charset="0"/>
                <a:cs typeface="Arial" panose="020B0604020202020204" pitchFamily="34" charset="0"/>
              </a:endParaRPr>
            </a:p>
          </p:txBody>
        </p:sp>
        <p:sp>
          <p:nvSpPr>
            <p:cNvPr id="297991" name="Text Box 7"/>
            <p:cNvSpPr txBox="1">
              <a:spLocks noChangeArrowheads="1"/>
            </p:cNvSpPr>
            <p:nvPr/>
          </p:nvSpPr>
          <p:spPr bwMode="auto">
            <a:xfrm>
              <a:off x="694" y="2260"/>
              <a:ext cx="631"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a:latin typeface="Arial" panose="020B0604020202020204" pitchFamily="34" charset="0"/>
                  <a:cs typeface="Arial" panose="020B0604020202020204" pitchFamily="34" charset="0"/>
                </a:rPr>
                <a:t>process</a:t>
              </a:r>
            </a:p>
          </p:txBody>
        </p:sp>
        <p:grpSp>
          <p:nvGrpSpPr>
            <p:cNvPr id="297992" name="Group 8"/>
            <p:cNvGrpSpPr>
              <a:grpSpLocks/>
            </p:cNvGrpSpPr>
            <p:nvPr/>
          </p:nvGrpSpPr>
          <p:grpSpPr bwMode="auto">
            <a:xfrm>
              <a:off x="649" y="2628"/>
              <a:ext cx="716" cy="630"/>
              <a:chOff x="637" y="2610"/>
              <a:chExt cx="716" cy="630"/>
            </a:xfrm>
          </p:grpSpPr>
          <p:sp>
            <p:nvSpPr>
              <p:cNvPr id="297993" name="Text Box 9"/>
              <p:cNvSpPr txBox="1">
                <a:spLocks noChangeArrowheads="1"/>
              </p:cNvSpPr>
              <p:nvPr/>
            </p:nvSpPr>
            <p:spPr bwMode="auto">
              <a:xfrm>
                <a:off x="637" y="2658"/>
                <a:ext cx="716" cy="5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a:latin typeface="Arial" panose="020B0604020202020204" pitchFamily="34" charset="0"/>
                    <a:cs typeface="Arial" panose="020B0604020202020204" pitchFamily="34" charset="0"/>
                  </a:rPr>
                  <a:t>TCP with</a:t>
                </a:r>
              </a:p>
              <a:p>
                <a:pPr algn="ctr"/>
                <a:r>
                  <a:rPr lang="en-US" altLang="en-US">
                    <a:latin typeface="Arial" panose="020B0604020202020204" pitchFamily="34" charset="0"/>
                    <a:cs typeface="Arial" panose="020B0604020202020204" pitchFamily="34" charset="0"/>
                  </a:rPr>
                  <a:t>buffers,</a:t>
                </a:r>
              </a:p>
              <a:p>
                <a:pPr algn="ctr"/>
                <a:r>
                  <a:rPr lang="en-US" altLang="en-US">
                    <a:latin typeface="Arial" panose="020B0604020202020204" pitchFamily="34" charset="0"/>
                    <a:cs typeface="Arial" panose="020B0604020202020204" pitchFamily="34" charset="0"/>
                  </a:rPr>
                  <a:t>variables</a:t>
                </a:r>
              </a:p>
            </p:txBody>
          </p:sp>
          <p:sp>
            <p:nvSpPr>
              <p:cNvPr id="297994" name="Rectangle 10"/>
              <p:cNvSpPr>
                <a:spLocks noChangeArrowheads="1"/>
              </p:cNvSpPr>
              <p:nvPr/>
            </p:nvSpPr>
            <p:spPr bwMode="auto">
              <a:xfrm>
                <a:off x="672" y="2610"/>
                <a:ext cx="642" cy="63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grpSp>
        <p:grpSp>
          <p:nvGrpSpPr>
            <p:cNvPr id="297995" name="Group 11"/>
            <p:cNvGrpSpPr>
              <a:grpSpLocks/>
            </p:cNvGrpSpPr>
            <p:nvPr/>
          </p:nvGrpSpPr>
          <p:grpSpPr bwMode="auto">
            <a:xfrm>
              <a:off x="753" y="2470"/>
              <a:ext cx="536" cy="291"/>
              <a:chOff x="909" y="3706"/>
              <a:chExt cx="536" cy="291"/>
            </a:xfrm>
          </p:grpSpPr>
          <p:sp>
            <p:nvSpPr>
              <p:cNvPr id="297996" name="Rectangle 12"/>
              <p:cNvSpPr>
                <a:spLocks noChangeArrowheads="1"/>
              </p:cNvSpPr>
              <p:nvPr/>
            </p:nvSpPr>
            <p:spPr bwMode="auto">
              <a:xfrm>
                <a:off x="924" y="3774"/>
                <a:ext cx="492" cy="156"/>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297997" name="Text Box 13"/>
              <p:cNvSpPr txBox="1">
                <a:spLocks noChangeArrowheads="1"/>
              </p:cNvSpPr>
              <p:nvPr/>
            </p:nvSpPr>
            <p:spPr bwMode="auto">
              <a:xfrm>
                <a:off x="909" y="3706"/>
                <a:ext cx="536"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a:solidFill>
                      <a:schemeClr val="bg1"/>
                    </a:solidFill>
                    <a:latin typeface="Arial" panose="020B0604020202020204" pitchFamily="34" charset="0"/>
                    <a:cs typeface="Arial" panose="020B0604020202020204" pitchFamily="34" charset="0"/>
                  </a:rPr>
                  <a:t>socket</a:t>
                </a:r>
                <a:endParaRPr lang="en-US" altLang="en-US" sz="2400">
                  <a:latin typeface="Arial" panose="020B0604020202020204" pitchFamily="34" charset="0"/>
                  <a:cs typeface="Arial" panose="020B0604020202020204" pitchFamily="34" charset="0"/>
                </a:endParaRPr>
              </a:p>
            </p:txBody>
          </p:sp>
        </p:grpSp>
      </p:grpSp>
      <p:sp>
        <p:nvSpPr>
          <p:cNvPr id="297998" name="Text Box 14"/>
          <p:cNvSpPr txBox="1">
            <a:spLocks noChangeArrowheads="1"/>
          </p:cNvSpPr>
          <p:nvPr/>
        </p:nvSpPr>
        <p:spPr bwMode="auto">
          <a:xfrm>
            <a:off x="601020" y="3678665"/>
            <a:ext cx="1346843"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r"/>
            <a:r>
              <a:rPr lang="en-US" altLang="en-US" sz="1600">
                <a:latin typeface="Arial" panose="020B0604020202020204" pitchFamily="34" charset="0"/>
                <a:cs typeface="Arial" panose="020B0604020202020204" pitchFamily="34" charset="0"/>
              </a:rPr>
              <a:t>controlled by</a:t>
            </a:r>
          </a:p>
          <a:p>
            <a:pPr algn="r"/>
            <a:r>
              <a:rPr lang="en-US" altLang="en-US" sz="1600">
                <a:latin typeface="Arial" panose="020B0604020202020204" pitchFamily="34" charset="0"/>
                <a:cs typeface="Arial" panose="020B0604020202020204" pitchFamily="34" charset="0"/>
              </a:rPr>
              <a:t>application</a:t>
            </a:r>
          </a:p>
          <a:p>
            <a:pPr algn="r"/>
            <a:r>
              <a:rPr lang="en-US" altLang="en-US" sz="1600">
                <a:latin typeface="Arial" panose="020B0604020202020204" pitchFamily="34" charset="0"/>
                <a:cs typeface="Arial" panose="020B0604020202020204" pitchFamily="34" charset="0"/>
              </a:rPr>
              <a:t>developer</a:t>
            </a:r>
            <a:endParaRPr lang="en-US" altLang="en-US" sz="2400">
              <a:latin typeface="Arial" panose="020B0604020202020204" pitchFamily="34" charset="0"/>
              <a:cs typeface="Arial" panose="020B0604020202020204" pitchFamily="34" charset="0"/>
            </a:endParaRPr>
          </a:p>
        </p:txBody>
      </p:sp>
      <p:sp>
        <p:nvSpPr>
          <p:cNvPr id="297999" name="Text Box 15"/>
          <p:cNvSpPr txBox="1">
            <a:spLocks noChangeArrowheads="1"/>
          </p:cNvSpPr>
          <p:nvPr/>
        </p:nvSpPr>
        <p:spPr bwMode="auto">
          <a:xfrm>
            <a:off x="572445" y="4545440"/>
            <a:ext cx="1346843"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r"/>
            <a:r>
              <a:rPr lang="en-US" altLang="en-US" sz="1600">
                <a:latin typeface="Arial" panose="020B0604020202020204" pitchFamily="34" charset="0"/>
                <a:cs typeface="Arial" panose="020B0604020202020204" pitchFamily="34" charset="0"/>
              </a:rPr>
              <a:t>controlled by</a:t>
            </a:r>
          </a:p>
          <a:p>
            <a:pPr algn="r"/>
            <a:r>
              <a:rPr lang="en-US" altLang="en-US" sz="1600">
                <a:latin typeface="Arial" panose="020B0604020202020204" pitchFamily="34" charset="0"/>
                <a:cs typeface="Arial" panose="020B0604020202020204" pitchFamily="34" charset="0"/>
              </a:rPr>
              <a:t>operating</a:t>
            </a:r>
          </a:p>
          <a:p>
            <a:pPr algn="r"/>
            <a:r>
              <a:rPr lang="en-US" altLang="en-US" sz="1600">
                <a:latin typeface="Arial" panose="020B0604020202020204" pitchFamily="34" charset="0"/>
                <a:cs typeface="Arial" panose="020B0604020202020204" pitchFamily="34" charset="0"/>
              </a:rPr>
              <a:t>system</a:t>
            </a:r>
            <a:endParaRPr lang="en-US" altLang="en-US" sz="2400">
              <a:latin typeface="Arial" panose="020B0604020202020204" pitchFamily="34" charset="0"/>
              <a:cs typeface="Arial" panose="020B0604020202020204" pitchFamily="34" charset="0"/>
            </a:endParaRPr>
          </a:p>
        </p:txBody>
      </p:sp>
      <p:sp>
        <p:nvSpPr>
          <p:cNvPr id="298000" name="Line 16"/>
          <p:cNvSpPr>
            <a:spLocks noChangeShapeType="1"/>
          </p:cNvSpPr>
          <p:nvPr/>
        </p:nvSpPr>
        <p:spPr bwMode="auto">
          <a:xfrm flipV="1">
            <a:off x="1943100" y="3895725"/>
            <a:ext cx="0" cy="485775"/>
          </a:xfrm>
          <a:prstGeom prst="line">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298001" name="Line 17"/>
          <p:cNvSpPr>
            <a:spLocks noChangeShapeType="1"/>
          </p:cNvSpPr>
          <p:nvPr/>
        </p:nvSpPr>
        <p:spPr bwMode="auto">
          <a:xfrm flipH="1" flipV="1">
            <a:off x="1933575" y="4476750"/>
            <a:ext cx="0" cy="1000125"/>
          </a:xfrm>
          <a:prstGeom prst="line">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298002" name="Text Box 18"/>
          <p:cNvSpPr txBox="1">
            <a:spLocks noChangeArrowheads="1"/>
          </p:cNvSpPr>
          <p:nvPr/>
        </p:nvSpPr>
        <p:spPr bwMode="auto">
          <a:xfrm>
            <a:off x="2193060" y="5597595"/>
            <a:ext cx="966931" cy="7078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2000">
                <a:latin typeface="Arial" panose="020B0604020202020204" pitchFamily="34" charset="0"/>
                <a:cs typeface="Arial" panose="020B0604020202020204" pitchFamily="34" charset="0"/>
              </a:rPr>
              <a:t>host or</a:t>
            </a:r>
          </a:p>
          <a:p>
            <a:pPr algn="ctr"/>
            <a:r>
              <a:rPr lang="en-US" altLang="en-US" sz="2000">
                <a:latin typeface="Arial" panose="020B0604020202020204" pitchFamily="34" charset="0"/>
                <a:cs typeface="Arial" panose="020B0604020202020204" pitchFamily="34" charset="0"/>
              </a:rPr>
              <a:t>server</a:t>
            </a:r>
            <a:endParaRPr lang="en-US" altLang="en-US" sz="2400">
              <a:latin typeface="Arial" panose="020B0604020202020204" pitchFamily="34" charset="0"/>
              <a:cs typeface="Arial" panose="020B0604020202020204" pitchFamily="34" charset="0"/>
            </a:endParaRPr>
          </a:p>
        </p:txBody>
      </p:sp>
      <p:graphicFrame>
        <p:nvGraphicFramePr>
          <p:cNvPr id="298003" name="Object 19"/>
          <p:cNvGraphicFramePr>
            <a:graphicFrameLocks noChangeAspect="1"/>
          </p:cNvGraphicFramePr>
          <p:nvPr/>
        </p:nvGraphicFramePr>
        <p:xfrm>
          <a:off x="5730875" y="3408363"/>
          <a:ext cx="1123950" cy="892175"/>
        </p:xfrm>
        <a:graphic>
          <a:graphicData uri="http://schemas.openxmlformats.org/presentationml/2006/ole">
            <mc:AlternateContent xmlns:mc="http://schemas.openxmlformats.org/markup-compatibility/2006">
              <mc:Choice xmlns:v="urn:schemas-microsoft-com:vml" Requires="v">
                <p:oleObj name="Clip" r:id="rId4" imgW="1305000" imgH="1085760" progId="MS_ClipArt_Gallery.2">
                  <p:embed/>
                </p:oleObj>
              </mc:Choice>
              <mc:Fallback>
                <p:oleObj name="Clip" r:id="rId4" imgW="1305000" imgH="1085760" progId="MS_ClipArt_Gallery.2">
                  <p:embed/>
                  <p:pic>
                    <p:nvPicPr>
                      <p:cNvPr id="298003" name="Object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0875" y="3408363"/>
                        <a:ext cx="1123950" cy="892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98004" name="Group 20"/>
          <p:cNvGrpSpPr>
            <a:grpSpLocks/>
          </p:cNvGrpSpPr>
          <p:nvPr/>
        </p:nvGrpSpPr>
        <p:grpSpPr bwMode="auto">
          <a:xfrm>
            <a:off x="5773738" y="3749675"/>
            <a:ext cx="1136650" cy="1584325"/>
            <a:chOff x="649" y="2260"/>
            <a:chExt cx="716" cy="998"/>
          </a:xfrm>
        </p:grpSpPr>
        <p:sp>
          <p:nvSpPr>
            <p:cNvPr id="298005" name="Rectangle 21"/>
            <p:cNvSpPr>
              <a:spLocks noChangeArrowheads="1"/>
            </p:cNvSpPr>
            <p:nvPr/>
          </p:nvSpPr>
          <p:spPr bwMode="auto">
            <a:xfrm>
              <a:off x="678" y="2280"/>
              <a:ext cx="642" cy="288"/>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a:solidFill>
                  <a:schemeClr val="bg1"/>
                </a:solidFill>
                <a:latin typeface="Arial" panose="020B0604020202020204" pitchFamily="34" charset="0"/>
                <a:cs typeface="Arial" panose="020B0604020202020204" pitchFamily="34" charset="0"/>
              </a:endParaRPr>
            </a:p>
          </p:txBody>
        </p:sp>
        <p:sp>
          <p:nvSpPr>
            <p:cNvPr id="298006" name="Text Box 22"/>
            <p:cNvSpPr txBox="1">
              <a:spLocks noChangeArrowheads="1"/>
            </p:cNvSpPr>
            <p:nvPr/>
          </p:nvSpPr>
          <p:spPr bwMode="auto">
            <a:xfrm>
              <a:off x="694" y="2260"/>
              <a:ext cx="631"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a:latin typeface="Arial" panose="020B0604020202020204" pitchFamily="34" charset="0"/>
                  <a:cs typeface="Arial" panose="020B0604020202020204" pitchFamily="34" charset="0"/>
                </a:rPr>
                <a:t>process</a:t>
              </a:r>
            </a:p>
          </p:txBody>
        </p:sp>
        <p:grpSp>
          <p:nvGrpSpPr>
            <p:cNvPr id="298007" name="Group 23"/>
            <p:cNvGrpSpPr>
              <a:grpSpLocks/>
            </p:cNvGrpSpPr>
            <p:nvPr/>
          </p:nvGrpSpPr>
          <p:grpSpPr bwMode="auto">
            <a:xfrm>
              <a:off x="649" y="2628"/>
              <a:ext cx="716" cy="630"/>
              <a:chOff x="637" y="2610"/>
              <a:chExt cx="716" cy="630"/>
            </a:xfrm>
          </p:grpSpPr>
          <p:sp>
            <p:nvSpPr>
              <p:cNvPr id="298008" name="Text Box 24"/>
              <p:cNvSpPr txBox="1">
                <a:spLocks noChangeArrowheads="1"/>
              </p:cNvSpPr>
              <p:nvPr/>
            </p:nvSpPr>
            <p:spPr bwMode="auto">
              <a:xfrm>
                <a:off x="637" y="2658"/>
                <a:ext cx="716" cy="5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a:latin typeface="Arial" panose="020B0604020202020204" pitchFamily="34" charset="0"/>
                    <a:cs typeface="Arial" panose="020B0604020202020204" pitchFamily="34" charset="0"/>
                  </a:rPr>
                  <a:t>TCP with</a:t>
                </a:r>
              </a:p>
              <a:p>
                <a:pPr algn="ctr"/>
                <a:r>
                  <a:rPr lang="en-US" altLang="en-US">
                    <a:latin typeface="Arial" panose="020B0604020202020204" pitchFamily="34" charset="0"/>
                    <a:cs typeface="Arial" panose="020B0604020202020204" pitchFamily="34" charset="0"/>
                  </a:rPr>
                  <a:t>buffers,</a:t>
                </a:r>
              </a:p>
              <a:p>
                <a:pPr algn="ctr"/>
                <a:r>
                  <a:rPr lang="en-US" altLang="en-US">
                    <a:latin typeface="Arial" panose="020B0604020202020204" pitchFamily="34" charset="0"/>
                    <a:cs typeface="Arial" panose="020B0604020202020204" pitchFamily="34" charset="0"/>
                  </a:rPr>
                  <a:t>variables</a:t>
                </a:r>
              </a:p>
            </p:txBody>
          </p:sp>
          <p:sp>
            <p:nvSpPr>
              <p:cNvPr id="298009" name="Rectangle 25"/>
              <p:cNvSpPr>
                <a:spLocks noChangeArrowheads="1"/>
              </p:cNvSpPr>
              <p:nvPr/>
            </p:nvSpPr>
            <p:spPr bwMode="auto">
              <a:xfrm>
                <a:off x="672" y="2610"/>
                <a:ext cx="642" cy="63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grpSp>
        <p:grpSp>
          <p:nvGrpSpPr>
            <p:cNvPr id="298010" name="Group 26"/>
            <p:cNvGrpSpPr>
              <a:grpSpLocks/>
            </p:cNvGrpSpPr>
            <p:nvPr/>
          </p:nvGrpSpPr>
          <p:grpSpPr bwMode="auto">
            <a:xfrm>
              <a:off x="753" y="2470"/>
              <a:ext cx="536" cy="291"/>
              <a:chOff x="909" y="3706"/>
              <a:chExt cx="536" cy="291"/>
            </a:xfrm>
          </p:grpSpPr>
          <p:sp>
            <p:nvSpPr>
              <p:cNvPr id="298011" name="Rectangle 27"/>
              <p:cNvSpPr>
                <a:spLocks noChangeArrowheads="1"/>
              </p:cNvSpPr>
              <p:nvPr/>
            </p:nvSpPr>
            <p:spPr bwMode="auto">
              <a:xfrm>
                <a:off x="924" y="3774"/>
                <a:ext cx="492" cy="156"/>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298012" name="Text Box 28"/>
              <p:cNvSpPr txBox="1">
                <a:spLocks noChangeArrowheads="1"/>
              </p:cNvSpPr>
              <p:nvPr/>
            </p:nvSpPr>
            <p:spPr bwMode="auto">
              <a:xfrm>
                <a:off x="909" y="3706"/>
                <a:ext cx="536"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a:solidFill>
                      <a:schemeClr val="bg1"/>
                    </a:solidFill>
                    <a:latin typeface="Arial" panose="020B0604020202020204" pitchFamily="34" charset="0"/>
                    <a:cs typeface="Arial" panose="020B0604020202020204" pitchFamily="34" charset="0"/>
                  </a:rPr>
                  <a:t>socket</a:t>
                </a:r>
                <a:endParaRPr lang="en-US" altLang="en-US" sz="2400">
                  <a:latin typeface="Arial" panose="020B0604020202020204" pitchFamily="34" charset="0"/>
                  <a:cs typeface="Arial" panose="020B0604020202020204" pitchFamily="34" charset="0"/>
                </a:endParaRPr>
              </a:p>
            </p:txBody>
          </p:sp>
        </p:grpSp>
      </p:grpSp>
      <p:sp>
        <p:nvSpPr>
          <p:cNvPr id="298013" name="Text Box 29"/>
          <p:cNvSpPr txBox="1">
            <a:spLocks noChangeArrowheads="1"/>
          </p:cNvSpPr>
          <p:nvPr/>
        </p:nvSpPr>
        <p:spPr bwMode="auto">
          <a:xfrm>
            <a:off x="7118350" y="3516740"/>
            <a:ext cx="1346844"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latin typeface="Arial" panose="020B0604020202020204" pitchFamily="34" charset="0"/>
                <a:cs typeface="Arial" panose="020B0604020202020204" pitchFamily="34" charset="0"/>
              </a:rPr>
              <a:t>controlled by</a:t>
            </a:r>
          </a:p>
          <a:p>
            <a:r>
              <a:rPr lang="en-US" altLang="en-US" sz="1600">
                <a:latin typeface="Arial" panose="020B0604020202020204" pitchFamily="34" charset="0"/>
                <a:cs typeface="Arial" panose="020B0604020202020204" pitchFamily="34" charset="0"/>
              </a:rPr>
              <a:t>application</a:t>
            </a:r>
          </a:p>
          <a:p>
            <a:r>
              <a:rPr lang="en-US" altLang="en-US" sz="1600">
                <a:latin typeface="Arial" panose="020B0604020202020204" pitchFamily="34" charset="0"/>
                <a:cs typeface="Arial" panose="020B0604020202020204" pitchFamily="34" charset="0"/>
              </a:rPr>
              <a:t>developer</a:t>
            </a:r>
            <a:endParaRPr lang="en-US" altLang="en-US" sz="2400">
              <a:latin typeface="Arial" panose="020B0604020202020204" pitchFamily="34" charset="0"/>
              <a:cs typeface="Arial" panose="020B0604020202020204" pitchFamily="34" charset="0"/>
            </a:endParaRPr>
          </a:p>
        </p:txBody>
      </p:sp>
      <p:sp>
        <p:nvSpPr>
          <p:cNvPr id="298014" name="Text Box 30"/>
          <p:cNvSpPr txBox="1">
            <a:spLocks noChangeArrowheads="1"/>
          </p:cNvSpPr>
          <p:nvPr/>
        </p:nvSpPr>
        <p:spPr bwMode="auto">
          <a:xfrm>
            <a:off x="7123113" y="4431140"/>
            <a:ext cx="1346844"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latin typeface="Arial" panose="020B0604020202020204" pitchFamily="34" charset="0"/>
                <a:cs typeface="Arial" panose="020B0604020202020204" pitchFamily="34" charset="0"/>
              </a:rPr>
              <a:t>controlled by</a:t>
            </a:r>
          </a:p>
          <a:p>
            <a:r>
              <a:rPr lang="en-US" altLang="en-US" sz="1600">
                <a:latin typeface="Arial" panose="020B0604020202020204" pitchFamily="34" charset="0"/>
                <a:cs typeface="Arial" panose="020B0604020202020204" pitchFamily="34" charset="0"/>
              </a:rPr>
              <a:t>operating</a:t>
            </a:r>
          </a:p>
          <a:p>
            <a:r>
              <a:rPr lang="en-US" altLang="en-US" sz="1600">
                <a:latin typeface="Arial" panose="020B0604020202020204" pitchFamily="34" charset="0"/>
                <a:cs typeface="Arial" panose="020B0604020202020204" pitchFamily="34" charset="0"/>
              </a:rPr>
              <a:t>system</a:t>
            </a:r>
            <a:endParaRPr lang="en-US" altLang="en-US" sz="2400">
              <a:latin typeface="Arial" panose="020B0604020202020204" pitchFamily="34" charset="0"/>
              <a:cs typeface="Arial" panose="020B0604020202020204" pitchFamily="34" charset="0"/>
            </a:endParaRPr>
          </a:p>
        </p:txBody>
      </p:sp>
      <p:sp>
        <p:nvSpPr>
          <p:cNvPr id="298015" name="Line 31"/>
          <p:cNvSpPr>
            <a:spLocks noChangeShapeType="1"/>
          </p:cNvSpPr>
          <p:nvPr/>
        </p:nvSpPr>
        <p:spPr bwMode="auto">
          <a:xfrm flipV="1">
            <a:off x="7029450" y="3762375"/>
            <a:ext cx="0" cy="485775"/>
          </a:xfrm>
          <a:prstGeom prst="line">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298016" name="Line 32"/>
          <p:cNvSpPr>
            <a:spLocks noChangeShapeType="1"/>
          </p:cNvSpPr>
          <p:nvPr/>
        </p:nvSpPr>
        <p:spPr bwMode="auto">
          <a:xfrm flipH="1" flipV="1">
            <a:off x="7019925" y="4343400"/>
            <a:ext cx="0" cy="1000125"/>
          </a:xfrm>
          <a:prstGeom prst="line">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298017" name="Text Box 33"/>
          <p:cNvSpPr txBox="1">
            <a:spLocks noChangeArrowheads="1"/>
          </p:cNvSpPr>
          <p:nvPr/>
        </p:nvSpPr>
        <p:spPr bwMode="auto">
          <a:xfrm>
            <a:off x="5850660" y="5492820"/>
            <a:ext cx="966931" cy="7078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2000">
                <a:latin typeface="Arial" panose="020B0604020202020204" pitchFamily="34" charset="0"/>
                <a:cs typeface="Arial" panose="020B0604020202020204" pitchFamily="34" charset="0"/>
              </a:rPr>
              <a:t>host or</a:t>
            </a:r>
          </a:p>
          <a:p>
            <a:pPr algn="ctr"/>
            <a:r>
              <a:rPr lang="en-US" altLang="en-US" sz="2000">
                <a:latin typeface="Arial" panose="020B0604020202020204" pitchFamily="34" charset="0"/>
                <a:cs typeface="Arial" panose="020B0604020202020204" pitchFamily="34" charset="0"/>
              </a:rPr>
              <a:t>server</a:t>
            </a:r>
            <a:endParaRPr lang="en-US" altLang="en-US" sz="2400">
              <a:latin typeface="Arial" panose="020B0604020202020204" pitchFamily="34" charset="0"/>
              <a:cs typeface="Arial" panose="020B0604020202020204" pitchFamily="34" charset="0"/>
            </a:endParaRPr>
          </a:p>
        </p:txBody>
      </p:sp>
      <p:sp>
        <p:nvSpPr>
          <p:cNvPr id="298018" name="Freeform 34"/>
          <p:cNvSpPr>
            <a:spLocks/>
          </p:cNvSpPr>
          <p:nvPr/>
        </p:nvSpPr>
        <p:spPr bwMode="auto">
          <a:xfrm>
            <a:off x="3597275" y="4229100"/>
            <a:ext cx="1798638" cy="1674813"/>
          </a:xfrm>
          <a:custGeom>
            <a:avLst/>
            <a:gdLst>
              <a:gd name="T0" fmla="*/ 239 w 1292"/>
              <a:gd name="T1" fmla="*/ 7 h 1255"/>
              <a:gd name="T2" fmla="*/ 35 w 1292"/>
              <a:gd name="T3" fmla="*/ 157 h 1255"/>
              <a:gd name="T4" fmla="*/ 29 w 1292"/>
              <a:gd name="T5" fmla="*/ 523 h 1255"/>
              <a:gd name="T6" fmla="*/ 53 w 1292"/>
              <a:gd name="T7" fmla="*/ 829 h 1255"/>
              <a:gd name="T8" fmla="*/ 245 w 1292"/>
              <a:gd name="T9" fmla="*/ 871 h 1255"/>
              <a:gd name="T10" fmla="*/ 647 w 1292"/>
              <a:gd name="T11" fmla="*/ 1129 h 1255"/>
              <a:gd name="T12" fmla="*/ 995 w 1292"/>
              <a:gd name="T13" fmla="*/ 1237 h 1255"/>
              <a:gd name="T14" fmla="*/ 1199 w 1292"/>
              <a:gd name="T15" fmla="*/ 1021 h 1255"/>
              <a:gd name="T16" fmla="*/ 1271 w 1292"/>
              <a:gd name="T17" fmla="*/ 445 h 1255"/>
              <a:gd name="T18" fmla="*/ 1205 w 1292"/>
              <a:gd name="T19" fmla="*/ 211 h 1255"/>
              <a:gd name="T20" fmla="*/ 749 w 1292"/>
              <a:gd name="T21" fmla="*/ 115 h 1255"/>
              <a:gd name="T22" fmla="*/ 239 w 1292"/>
              <a:gd name="T23" fmla="*/ 7 h 1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33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298019" name="Text Box 35"/>
          <p:cNvSpPr txBox="1">
            <a:spLocks noChangeArrowheads="1"/>
          </p:cNvSpPr>
          <p:nvPr/>
        </p:nvSpPr>
        <p:spPr bwMode="auto">
          <a:xfrm>
            <a:off x="3996905" y="4837083"/>
            <a:ext cx="1039066"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2000">
                <a:latin typeface="Arial" panose="020B0604020202020204" pitchFamily="34" charset="0"/>
                <a:cs typeface="Arial" panose="020B0604020202020204" pitchFamily="34" charset="0"/>
              </a:rPr>
              <a:t>internet</a:t>
            </a:r>
            <a:endParaRPr lang="en-US" altLang="en-US" sz="2400">
              <a:latin typeface="Arial" panose="020B0604020202020204" pitchFamily="34" charset="0"/>
              <a:cs typeface="Arial" panose="020B0604020202020204" pitchFamily="34" charset="0"/>
            </a:endParaRPr>
          </a:p>
        </p:txBody>
      </p:sp>
      <p:sp>
        <p:nvSpPr>
          <p:cNvPr id="298020" name="Line 36"/>
          <p:cNvSpPr>
            <a:spLocks noChangeShapeType="1"/>
          </p:cNvSpPr>
          <p:nvPr/>
        </p:nvSpPr>
        <p:spPr bwMode="auto">
          <a:xfrm flipH="1">
            <a:off x="3228975" y="4733925"/>
            <a:ext cx="2533650" cy="9525"/>
          </a:xfrm>
          <a:prstGeom prst="line">
            <a:avLst/>
          </a:prstGeom>
          <a:noFill/>
          <a:ln w="38100">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bwMode="auto">
          <a:xfrm>
            <a:off x="8305800" y="6400800"/>
            <a:ext cx="62547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Comic Sans MS" pitchFamily="66" charset="0"/>
                <a:ea typeface="+mn-ea"/>
                <a:cs typeface="+mn-cs"/>
              </a:defRPr>
            </a:lvl2pPr>
            <a:lvl3pPr marL="914400" algn="l" rtl="0" eaLnBrk="0" fontAlgn="base" hangingPunct="0">
              <a:spcBef>
                <a:spcPct val="0"/>
              </a:spcBef>
              <a:spcAft>
                <a:spcPct val="0"/>
              </a:spcAft>
              <a:defRPr kern="1200">
                <a:solidFill>
                  <a:schemeClr val="tx1"/>
                </a:solidFill>
                <a:latin typeface="Comic Sans MS" pitchFamily="66" charset="0"/>
                <a:ea typeface="+mn-ea"/>
                <a:cs typeface="+mn-cs"/>
              </a:defRPr>
            </a:lvl3pPr>
            <a:lvl4pPr marL="1371600" algn="l" rtl="0" eaLnBrk="0" fontAlgn="base" hangingPunct="0">
              <a:spcBef>
                <a:spcPct val="0"/>
              </a:spcBef>
              <a:spcAft>
                <a:spcPct val="0"/>
              </a:spcAft>
              <a:defRPr kern="1200">
                <a:solidFill>
                  <a:schemeClr val="tx1"/>
                </a:solidFill>
                <a:latin typeface="Comic Sans MS" pitchFamily="66" charset="0"/>
                <a:ea typeface="+mn-ea"/>
                <a:cs typeface="+mn-cs"/>
              </a:defRPr>
            </a:lvl4pPr>
            <a:lvl5pPr marL="1828800" algn="l" rtl="0" eaLnBrk="0" fontAlgn="base" hangingPunct="0">
              <a:spcBef>
                <a:spcPct val="0"/>
              </a:spcBef>
              <a:spcAft>
                <a:spcPct val="0"/>
              </a:spcAft>
              <a:defRPr kern="1200">
                <a:solidFill>
                  <a:schemeClr val="tx1"/>
                </a:solidFill>
                <a:latin typeface="Comic Sans MS" pitchFamily="66" charset="0"/>
                <a:ea typeface="+mn-ea"/>
                <a:cs typeface="+mn-cs"/>
              </a:defRPr>
            </a:lvl5pPr>
            <a:lvl6pPr marL="2286000" algn="l" defTabSz="914400" rtl="0" eaLnBrk="1" latinLnBrk="0" hangingPunct="1">
              <a:defRPr kern="1200">
                <a:solidFill>
                  <a:schemeClr val="tx1"/>
                </a:solidFill>
                <a:latin typeface="Comic Sans MS" pitchFamily="66" charset="0"/>
                <a:ea typeface="+mn-ea"/>
                <a:cs typeface="+mn-cs"/>
              </a:defRPr>
            </a:lvl6pPr>
            <a:lvl7pPr marL="2743200" algn="l" defTabSz="914400" rtl="0" eaLnBrk="1" latinLnBrk="0" hangingPunct="1">
              <a:defRPr kern="1200">
                <a:solidFill>
                  <a:schemeClr val="tx1"/>
                </a:solidFill>
                <a:latin typeface="Comic Sans MS" pitchFamily="66" charset="0"/>
                <a:ea typeface="+mn-ea"/>
                <a:cs typeface="+mn-cs"/>
              </a:defRPr>
            </a:lvl7pPr>
            <a:lvl8pPr marL="3200400" algn="l" defTabSz="914400" rtl="0" eaLnBrk="1" latinLnBrk="0" hangingPunct="1">
              <a:defRPr kern="1200">
                <a:solidFill>
                  <a:schemeClr val="tx1"/>
                </a:solidFill>
                <a:latin typeface="Comic Sans MS" pitchFamily="66" charset="0"/>
                <a:ea typeface="+mn-ea"/>
                <a:cs typeface="+mn-cs"/>
              </a:defRPr>
            </a:lvl8pPr>
            <a:lvl9pPr marL="3657600" algn="l" defTabSz="914400" rtl="0" eaLnBrk="1" latinLnBrk="0" hangingPunct="1">
              <a:defRPr kern="1200">
                <a:solidFill>
                  <a:schemeClr val="tx1"/>
                </a:solidFill>
                <a:latin typeface="Comic Sans MS" pitchFamily="66" charset="0"/>
                <a:ea typeface="+mn-ea"/>
                <a:cs typeface="+mn-cs"/>
              </a:defRPr>
            </a:lvl9pPr>
          </a:lstStyle>
          <a:p>
            <a:fld id="{2AEB5DB0-1750-46EA-AC7C-282DFECA4821}" type="slidenum">
              <a:rPr lang="en-US" altLang="en-US" smtClean="0"/>
              <a:pPr/>
              <a:t>7</a:t>
            </a:fld>
            <a:endParaRPr lang="en-US" altLang="en-US" dirty="0"/>
          </a:p>
        </p:txBody>
      </p:sp>
    </p:spTree>
    <p:extLst>
      <p:ext uri="{BB962C8B-B14F-4D97-AF65-F5344CB8AC3E}">
        <p14:creationId xmlns:p14="http://schemas.microsoft.com/office/powerpoint/2010/main" val="1454337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a:xfrm>
            <a:off x="373062" y="142876"/>
            <a:ext cx="8397875" cy="1143000"/>
          </a:xfrm>
        </p:spPr>
        <p:txBody>
          <a:bodyPr/>
          <a:lstStyle/>
          <a:p>
            <a:r>
              <a:rPr lang="en-US" altLang="en-US" dirty="0"/>
              <a:t>Socket programming using TCP</a:t>
            </a:r>
          </a:p>
        </p:txBody>
      </p:sp>
      <p:sp>
        <p:nvSpPr>
          <p:cNvPr id="299011" name="Rectangle 3"/>
          <p:cNvSpPr>
            <a:spLocks noGrp="1" noChangeArrowheads="1"/>
          </p:cNvSpPr>
          <p:nvPr>
            <p:ph type="body" sz="half" idx="1"/>
          </p:nvPr>
        </p:nvSpPr>
        <p:spPr>
          <a:xfrm>
            <a:off x="514350" y="1484313"/>
            <a:ext cx="7966075" cy="4718050"/>
          </a:xfrm>
        </p:spPr>
        <p:txBody>
          <a:bodyPr/>
          <a:lstStyle/>
          <a:p>
            <a:r>
              <a:rPr lang="en-US" altLang="en-US" sz="2000" dirty="0"/>
              <a:t>Before client contacts server:</a:t>
            </a:r>
          </a:p>
          <a:p>
            <a:pPr lvl="1"/>
            <a:r>
              <a:rPr lang="en-US" altLang="en-US" sz="1800" dirty="0"/>
              <a:t>server process must first be running</a:t>
            </a:r>
          </a:p>
          <a:p>
            <a:pPr lvl="1"/>
            <a:r>
              <a:rPr lang="en-US" altLang="en-US" sz="1800" dirty="0"/>
              <a:t>server must have created </a:t>
            </a:r>
            <a:r>
              <a:rPr lang="en-US" altLang="zh-CN" sz="1800" dirty="0"/>
              <a:t>a</a:t>
            </a:r>
            <a:r>
              <a:rPr lang="zh-CN" altLang="en-US" sz="1800" dirty="0"/>
              <a:t> </a:t>
            </a:r>
            <a:r>
              <a:rPr lang="en-US" altLang="en-US" sz="1800" dirty="0"/>
              <a:t>socket (door) </a:t>
            </a:r>
            <a:r>
              <a:rPr lang="en-US" altLang="zh-CN" sz="1800" dirty="0"/>
              <a:t>to</a:t>
            </a:r>
            <a:r>
              <a:rPr lang="en-US" altLang="en-US" sz="1800" dirty="0"/>
              <a:t> </a:t>
            </a:r>
            <a:r>
              <a:rPr lang="en-US" altLang="zh-CN" sz="1800" dirty="0"/>
              <a:t>receive</a:t>
            </a:r>
            <a:r>
              <a:rPr lang="en-US" altLang="en-US" sz="1800" dirty="0"/>
              <a:t> client’s contact</a:t>
            </a:r>
            <a:endParaRPr lang="en-US" altLang="en-US" sz="2000" dirty="0"/>
          </a:p>
          <a:p>
            <a:r>
              <a:rPr lang="en-US" altLang="en-US" sz="2000" dirty="0"/>
              <a:t>Client contacts server by: </a:t>
            </a:r>
          </a:p>
          <a:p>
            <a:pPr lvl="1"/>
            <a:r>
              <a:rPr lang="en-US" altLang="en-US" sz="1800" dirty="0"/>
              <a:t>creating </a:t>
            </a:r>
            <a:r>
              <a:rPr lang="en-US" altLang="zh-CN" sz="1800" dirty="0"/>
              <a:t>a</a:t>
            </a:r>
            <a:r>
              <a:rPr lang="zh-CN" altLang="en-US" sz="1800" dirty="0"/>
              <a:t> </a:t>
            </a:r>
            <a:r>
              <a:rPr lang="en-US" altLang="zh-CN" sz="1800" dirty="0"/>
              <a:t>local</a:t>
            </a:r>
            <a:r>
              <a:rPr lang="zh-CN" altLang="en-US" sz="1800" dirty="0"/>
              <a:t> </a:t>
            </a:r>
            <a:r>
              <a:rPr lang="en-US" altLang="en-US" sz="1800" dirty="0"/>
              <a:t>TCP socket</a:t>
            </a:r>
          </a:p>
          <a:p>
            <a:pPr lvl="1"/>
            <a:r>
              <a:rPr lang="en-US" altLang="en-US" sz="1800" dirty="0"/>
              <a:t>specifying </a:t>
            </a:r>
            <a:r>
              <a:rPr lang="en-US" altLang="en-US" sz="1800" b="1" dirty="0">
                <a:solidFill>
                  <a:srgbClr val="FF0000"/>
                </a:solidFill>
              </a:rPr>
              <a:t>IP address, port number</a:t>
            </a:r>
            <a:r>
              <a:rPr lang="en-US" altLang="en-US" sz="1800" dirty="0"/>
              <a:t> of server process</a:t>
            </a:r>
          </a:p>
          <a:p>
            <a:pPr lvl="1"/>
            <a:r>
              <a:rPr lang="en-US" altLang="zh-CN" sz="1800" dirty="0"/>
              <a:t>After</a:t>
            </a:r>
            <a:r>
              <a:rPr lang="en-US" altLang="en-US" sz="1800" dirty="0"/>
              <a:t> </a:t>
            </a:r>
            <a:r>
              <a:rPr lang="en-US" altLang="en-US" sz="1800" dirty="0">
                <a:solidFill>
                  <a:srgbClr val="FF0000"/>
                </a:solidFill>
              </a:rPr>
              <a:t>client creates</a:t>
            </a:r>
            <a:r>
              <a:rPr lang="zh-CN" altLang="en-US" dirty="0">
                <a:solidFill>
                  <a:srgbClr val="FF0000"/>
                </a:solidFill>
              </a:rPr>
              <a:t> </a:t>
            </a:r>
            <a:r>
              <a:rPr lang="en-US" altLang="zh-CN" dirty="0">
                <a:solidFill>
                  <a:srgbClr val="FF0000"/>
                </a:solidFill>
              </a:rPr>
              <a:t>a</a:t>
            </a:r>
            <a:r>
              <a:rPr lang="en-US" altLang="en-US" sz="1800" dirty="0">
                <a:solidFill>
                  <a:srgbClr val="FF0000"/>
                </a:solidFill>
              </a:rPr>
              <a:t> socket</a:t>
            </a:r>
            <a:r>
              <a:rPr lang="en-US" altLang="en-US" sz="1800" dirty="0"/>
              <a:t>: client establishes </a:t>
            </a:r>
            <a:r>
              <a:rPr lang="en-US" altLang="zh-CN" sz="1800" dirty="0"/>
              <a:t>a</a:t>
            </a:r>
            <a:r>
              <a:rPr lang="zh-CN" altLang="en-US" sz="1800" dirty="0"/>
              <a:t> </a:t>
            </a:r>
            <a:r>
              <a:rPr lang="en-US" altLang="en-US" sz="1800" dirty="0"/>
              <a:t>TCP connection to server</a:t>
            </a:r>
          </a:p>
          <a:p>
            <a:r>
              <a:rPr lang="en-US" altLang="en-US" sz="1800" dirty="0"/>
              <a:t>When contacted by client, server creates </a:t>
            </a:r>
            <a:r>
              <a:rPr lang="en-US" altLang="zh-CN" sz="1800" dirty="0"/>
              <a:t>a</a:t>
            </a:r>
            <a:r>
              <a:rPr lang="zh-CN" altLang="en-US" sz="1800" dirty="0"/>
              <a:t> </a:t>
            </a:r>
            <a:r>
              <a:rPr lang="en-US" altLang="en-US" sz="1800" dirty="0"/>
              <a:t>new TCP socket for server process to communicate with client</a:t>
            </a:r>
          </a:p>
          <a:p>
            <a:pPr lvl="1"/>
            <a:r>
              <a:rPr lang="en-US" altLang="en-US" sz="1800" dirty="0"/>
              <a:t>allows server to talk </a:t>
            </a:r>
            <a:r>
              <a:rPr lang="en-US" altLang="zh-CN" sz="1800" dirty="0"/>
              <a:t>to</a:t>
            </a:r>
            <a:r>
              <a:rPr lang="en-US" altLang="en-US" sz="1800" dirty="0"/>
              <a:t> </a:t>
            </a:r>
            <a:r>
              <a:rPr lang="en-US" altLang="zh-CN" sz="1800" dirty="0"/>
              <a:t>many</a:t>
            </a:r>
            <a:r>
              <a:rPr lang="en-US" altLang="en-US" sz="1800" dirty="0"/>
              <a:t> clients</a:t>
            </a:r>
            <a:r>
              <a:rPr lang="zh-CN" altLang="en-US" sz="1800" dirty="0"/>
              <a:t> </a:t>
            </a:r>
            <a:r>
              <a:rPr lang="en-US" altLang="zh-CN" sz="1800" dirty="0"/>
              <a:t>simultaneously</a:t>
            </a:r>
            <a:endParaRPr lang="en-US" altLang="en-US" sz="1800" dirty="0"/>
          </a:p>
          <a:p>
            <a:pPr lvl="1"/>
            <a:r>
              <a:rPr lang="en-US" altLang="zh-CN" sz="1800" b="1" dirty="0">
                <a:solidFill>
                  <a:srgbClr val="FF0000"/>
                </a:solidFill>
              </a:rPr>
              <a:t>IP</a:t>
            </a:r>
            <a:r>
              <a:rPr lang="zh-CN" altLang="en-US" sz="1800" b="1" dirty="0">
                <a:solidFill>
                  <a:srgbClr val="FF0000"/>
                </a:solidFill>
              </a:rPr>
              <a:t> </a:t>
            </a:r>
            <a:r>
              <a:rPr lang="en-US" altLang="zh-CN" sz="1800" b="1" dirty="0" err="1">
                <a:solidFill>
                  <a:srgbClr val="FF0000"/>
                </a:solidFill>
              </a:rPr>
              <a:t>addr</a:t>
            </a:r>
            <a:r>
              <a:rPr lang="zh-CN" altLang="en-US" sz="1800" b="1" dirty="0">
                <a:solidFill>
                  <a:srgbClr val="FF0000"/>
                </a:solidFill>
              </a:rPr>
              <a:t> </a:t>
            </a:r>
            <a:r>
              <a:rPr lang="en-US" altLang="zh-CN" sz="1800" b="1" dirty="0">
                <a:solidFill>
                  <a:srgbClr val="FF0000"/>
                </a:solidFill>
              </a:rPr>
              <a:t>and</a:t>
            </a:r>
            <a:r>
              <a:rPr lang="zh-CN" altLang="en-US" sz="1800" b="1" dirty="0">
                <a:solidFill>
                  <a:srgbClr val="FF0000"/>
                </a:solidFill>
              </a:rPr>
              <a:t> </a:t>
            </a:r>
            <a:r>
              <a:rPr lang="en-US" altLang="en-US" sz="1800" b="1" dirty="0">
                <a:solidFill>
                  <a:srgbClr val="FF0000"/>
                </a:solidFill>
              </a:rPr>
              <a:t>source port number used to distinguish clients</a:t>
            </a:r>
          </a:p>
          <a:p>
            <a:endParaRPr lang="en-US" altLang="en-US" sz="2000" dirty="0"/>
          </a:p>
        </p:txBody>
      </p:sp>
      <p:sp>
        <p:nvSpPr>
          <p:cNvPr id="2" name="Slide Number Placeholder 1"/>
          <p:cNvSpPr>
            <a:spLocks noGrp="1"/>
          </p:cNvSpPr>
          <p:nvPr>
            <p:ph type="sldNum" sz="quarter" idx="12"/>
          </p:nvPr>
        </p:nvSpPr>
        <p:spPr bwMode="auto">
          <a:xfrm>
            <a:off x="8305800" y="6400800"/>
            <a:ext cx="62547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Comic Sans MS" pitchFamily="66" charset="0"/>
                <a:ea typeface="+mn-ea"/>
                <a:cs typeface="+mn-cs"/>
              </a:defRPr>
            </a:lvl2pPr>
            <a:lvl3pPr marL="914400" algn="l" rtl="0" eaLnBrk="0" fontAlgn="base" hangingPunct="0">
              <a:spcBef>
                <a:spcPct val="0"/>
              </a:spcBef>
              <a:spcAft>
                <a:spcPct val="0"/>
              </a:spcAft>
              <a:defRPr kern="1200">
                <a:solidFill>
                  <a:schemeClr val="tx1"/>
                </a:solidFill>
                <a:latin typeface="Comic Sans MS" pitchFamily="66" charset="0"/>
                <a:ea typeface="+mn-ea"/>
                <a:cs typeface="+mn-cs"/>
              </a:defRPr>
            </a:lvl3pPr>
            <a:lvl4pPr marL="1371600" algn="l" rtl="0" eaLnBrk="0" fontAlgn="base" hangingPunct="0">
              <a:spcBef>
                <a:spcPct val="0"/>
              </a:spcBef>
              <a:spcAft>
                <a:spcPct val="0"/>
              </a:spcAft>
              <a:defRPr kern="1200">
                <a:solidFill>
                  <a:schemeClr val="tx1"/>
                </a:solidFill>
                <a:latin typeface="Comic Sans MS" pitchFamily="66" charset="0"/>
                <a:ea typeface="+mn-ea"/>
                <a:cs typeface="+mn-cs"/>
              </a:defRPr>
            </a:lvl4pPr>
            <a:lvl5pPr marL="1828800" algn="l" rtl="0" eaLnBrk="0" fontAlgn="base" hangingPunct="0">
              <a:spcBef>
                <a:spcPct val="0"/>
              </a:spcBef>
              <a:spcAft>
                <a:spcPct val="0"/>
              </a:spcAft>
              <a:defRPr kern="1200">
                <a:solidFill>
                  <a:schemeClr val="tx1"/>
                </a:solidFill>
                <a:latin typeface="Comic Sans MS" pitchFamily="66" charset="0"/>
                <a:ea typeface="+mn-ea"/>
                <a:cs typeface="+mn-cs"/>
              </a:defRPr>
            </a:lvl5pPr>
            <a:lvl6pPr marL="2286000" algn="l" defTabSz="914400" rtl="0" eaLnBrk="1" latinLnBrk="0" hangingPunct="1">
              <a:defRPr kern="1200">
                <a:solidFill>
                  <a:schemeClr val="tx1"/>
                </a:solidFill>
                <a:latin typeface="Comic Sans MS" pitchFamily="66" charset="0"/>
                <a:ea typeface="+mn-ea"/>
                <a:cs typeface="+mn-cs"/>
              </a:defRPr>
            </a:lvl6pPr>
            <a:lvl7pPr marL="2743200" algn="l" defTabSz="914400" rtl="0" eaLnBrk="1" latinLnBrk="0" hangingPunct="1">
              <a:defRPr kern="1200">
                <a:solidFill>
                  <a:schemeClr val="tx1"/>
                </a:solidFill>
                <a:latin typeface="Comic Sans MS" pitchFamily="66" charset="0"/>
                <a:ea typeface="+mn-ea"/>
                <a:cs typeface="+mn-cs"/>
              </a:defRPr>
            </a:lvl7pPr>
            <a:lvl8pPr marL="3200400" algn="l" defTabSz="914400" rtl="0" eaLnBrk="1" latinLnBrk="0" hangingPunct="1">
              <a:defRPr kern="1200">
                <a:solidFill>
                  <a:schemeClr val="tx1"/>
                </a:solidFill>
                <a:latin typeface="Comic Sans MS" pitchFamily="66" charset="0"/>
                <a:ea typeface="+mn-ea"/>
                <a:cs typeface="+mn-cs"/>
              </a:defRPr>
            </a:lvl8pPr>
            <a:lvl9pPr marL="3657600" algn="l" defTabSz="914400" rtl="0" eaLnBrk="1" latinLnBrk="0" hangingPunct="1">
              <a:defRPr kern="1200">
                <a:solidFill>
                  <a:schemeClr val="tx1"/>
                </a:solidFill>
                <a:latin typeface="Comic Sans MS" pitchFamily="66" charset="0"/>
                <a:ea typeface="+mn-ea"/>
                <a:cs typeface="+mn-cs"/>
              </a:defRPr>
            </a:lvl9pPr>
          </a:lstStyle>
          <a:p>
            <a:fld id="{E285FCEA-A4BA-4DA2-A2C4-AC6C911B784B}" type="slidenum">
              <a:rPr lang="en-US" altLang="en-US" smtClean="0"/>
              <a:pPr/>
              <a:t>8</a:t>
            </a:fld>
            <a:endParaRPr lang="en-US" altLang="en-US" dirty="0"/>
          </a:p>
        </p:txBody>
      </p:sp>
    </p:spTree>
    <p:extLst>
      <p:ext uri="{BB962C8B-B14F-4D97-AF65-F5344CB8AC3E}">
        <p14:creationId xmlns:p14="http://schemas.microsoft.com/office/powerpoint/2010/main" val="3479804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Grp="1" noChangeArrowheads="1"/>
          </p:cNvSpPr>
          <p:nvPr>
            <p:ph type="title"/>
          </p:nvPr>
        </p:nvSpPr>
        <p:spPr/>
        <p:txBody>
          <a:bodyPr/>
          <a:lstStyle/>
          <a:p>
            <a:r>
              <a:rPr lang="en-US" altLang="en-US" dirty="0"/>
              <a:t>Socket programming </a:t>
            </a:r>
            <a:r>
              <a:rPr lang="en-US" altLang="zh-CN" dirty="0"/>
              <a:t>using</a:t>
            </a:r>
            <a:r>
              <a:rPr lang="en-US" altLang="en-US" dirty="0"/>
              <a:t> TCP</a:t>
            </a:r>
          </a:p>
        </p:txBody>
      </p:sp>
      <p:sp>
        <p:nvSpPr>
          <p:cNvPr id="300036" name="Rectangle 4"/>
          <p:cNvSpPr>
            <a:spLocks noChangeArrowheads="1"/>
          </p:cNvSpPr>
          <p:nvPr/>
        </p:nvSpPr>
        <p:spPr bwMode="auto">
          <a:xfrm>
            <a:off x="4387850" y="1647825"/>
            <a:ext cx="1258888" cy="4286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Arial" panose="020B0604020202020204" pitchFamily="34" charset="0"/>
                <a:cs typeface="Arial" panose="020B0604020202020204" pitchFamily="34" charset="0"/>
              </a:rPr>
              <a:t>socket</a:t>
            </a:r>
          </a:p>
        </p:txBody>
      </p:sp>
      <p:sp>
        <p:nvSpPr>
          <p:cNvPr id="300037" name="Rectangle 5"/>
          <p:cNvSpPr>
            <a:spLocks noChangeArrowheads="1"/>
          </p:cNvSpPr>
          <p:nvPr/>
        </p:nvSpPr>
        <p:spPr bwMode="auto">
          <a:xfrm>
            <a:off x="4375150" y="2400300"/>
            <a:ext cx="1258888" cy="4286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Arial" panose="020B0604020202020204" pitchFamily="34" charset="0"/>
                <a:cs typeface="Arial" panose="020B0604020202020204" pitchFamily="34" charset="0"/>
              </a:rPr>
              <a:t>bind</a:t>
            </a:r>
          </a:p>
        </p:txBody>
      </p:sp>
      <p:sp>
        <p:nvSpPr>
          <p:cNvPr id="300038" name="Rectangle 6"/>
          <p:cNvSpPr>
            <a:spLocks noChangeArrowheads="1"/>
          </p:cNvSpPr>
          <p:nvPr/>
        </p:nvSpPr>
        <p:spPr bwMode="auto">
          <a:xfrm>
            <a:off x="4386263" y="3157538"/>
            <a:ext cx="1258887" cy="4286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Arial" panose="020B0604020202020204" pitchFamily="34" charset="0"/>
                <a:cs typeface="Arial" panose="020B0604020202020204" pitchFamily="34" charset="0"/>
              </a:rPr>
              <a:t>listen</a:t>
            </a:r>
          </a:p>
        </p:txBody>
      </p:sp>
      <p:sp>
        <p:nvSpPr>
          <p:cNvPr id="300039" name="Rectangle 7"/>
          <p:cNvSpPr>
            <a:spLocks noChangeArrowheads="1"/>
          </p:cNvSpPr>
          <p:nvPr/>
        </p:nvSpPr>
        <p:spPr bwMode="auto">
          <a:xfrm>
            <a:off x="4375150" y="3908425"/>
            <a:ext cx="1258888" cy="4286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Arial" panose="020B0604020202020204" pitchFamily="34" charset="0"/>
                <a:cs typeface="Arial" panose="020B0604020202020204" pitchFamily="34" charset="0"/>
              </a:rPr>
              <a:t>accept</a:t>
            </a:r>
          </a:p>
        </p:txBody>
      </p:sp>
      <p:sp>
        <p:nvSpPr>
          <p:cNvPr id="300040" name="Rectangle 8"/>
          <p:cNvSpPr>
            <a:spLocks noChangeArrowheads="1"/>
          </p:cNvSpPr>
          <p:nvPr/>
        </p:nvSpPr>
        <p:spPr bwMode="auto">
          <a:xfrm>
            <a:off x="4384675" y="5087938"/>
            <a:ext cx="1258888" cy="4286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Arial" panose="020B0604020202020204" pitchFamily="34" charset="0"/>
                <a:cs typeface="Arial" panose="020B0604020202020204" pitchFamily="34" charset="0"/>
              </a:rPr>
              <a:t>send/recv</a:t>
            </a:r>
          </a:p>
        </p:txBody>
      </p:sp>
      <p:sp>
        <p:nvSpPr>
          <p:cNvPr id="300041" name="Rectangle 9"/>
          <p:cNvSpPr>
            <a:spLocks noChangeArrowheads="1"/>
          </p:cNvSpPr>
          <p:nvPr/>
        </p:nvSpPr>
        <p:spPr bwMode="auto">
          <a:xfrm>
            <a:off x="4383088" y="5854700"/>
            <a:ext cx="1258887" cy="4286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Arial" panose="020B0604020202020204" pitchFamily="34" charset="0"/>
                <a:cs typeface="Arial" panose="020B0604020202020204" pitchFamily="34" charset="0"/>
              </a:rPr>
              <a:t>close</a:t>
            </a:r>
          </a:p>
        </p:txBody>
      </p:sp>
      <p:sp>
        <p:nvSpPr>
          <p:cNvPr id="300042" name="Line 10"/>
          <p:cNvSpPr>
            <a:spLocks noChangeShapeType="1"/>
          </p:cNvSpPr>
          <p:nvPr/>
        </p:nvSpPr>
        <p:spPr bwMode="auto">
          <a:xfrm>
            <a:off x="5005388" y="2076450"/>
            <a:ext cx="0" cy="3206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300043" name="Line 11"/>
          <p:cNvSpPr>
            <a:spLocks noChangeShapeType="1"/>
          </p:cNvSpPr>
          <p:nvPr/>
        </p:nvSpPr>
        <p:spPr bwMode="auto">
          <a:xfrm>
            <a:off x="4992688" y="2835275"/>
            <a:ext cx="0" cy="3206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300044" name="Line 12"/>
          <p:cNvSpPr>
            <a:spLocks noChangeShapeType="1"/>
          </p:cNvSpPr>
          <p:nvPr/>
        </p:nvSpPr>
        <p:spPr bwMode="auto">
          <a:xfrm>
            <a:off x="4992688" y="3595688"/>
            <a:ext cx="0" cy="3206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300045" name="Line 13"/>
          <p:cNvSpPr>
            <a:spLocks noChangeShapeType="1"/>
          </p:cNvSpPr>
          <p:nvPr/>
        </p:nvSpPr>
        <p:spPr bwMode="auto">
          <a:xfrm>
            <a:off x="5013325" y="5521325"/>
            <a:ext cx="0" cy="3206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300046" name="Line 14"/>
          <p:cNvSpPr>
            <a:spLocks noChangeShapeType="1"/>
          </p:cNvSpPr>
          <p:nvPr/>
        </p:nvSpPr>
        <p:spPr bwMode="auto">
          <a:xfrm>
            <a:off x="4992688" y="4344988"/>
            <a:ext cx="0" cy="7254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300047" name="Rectangle 15"/>
          <p:cNvSpPr>
            <a:spLocks noChangeArrowheads="1"/>
          </p:cNvSpPr>
          <p:nvPr/>
        </p:nvSpPr>
        <p:spPr bwMode="auto">
          <a:xfrm>
            <a:off x="6692900" y="3678238"/>
            <a:ext cx="1258888" cy="4286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Arial" panose="020B0604020202020204" pitchFamily="34" charset="0"/>
                <a:cs typeface="Arial" panose="020B0604020202020204" pitchFamily="34" charset="0"/>
              </a:rPr>
              <a:t>socket</a:t>
            </a:r>
          </a:p>
        </p:txBody>
      </p:sp>
      <p:sp>
        <p:nvSpPr>
          <p:cNvPr id="300048" name="Rectangle 16"/>
          <p:cNvSpPr>
            <a:spLocks noChangeArrowheads="1"/>
          </p:cNvSpPr>
          <p:nvPr/>
        </p:nvSpPr>
        <p:spPr bwMode="auto">
          <a:xfrm>
            <a:off x="6681788" y="4429125"/>
            <a:ext cx="1258887" cy="4286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Arial" panose="020B0604020202020204" pitchFamily="34" charset="0"/>
                <a:cs typeface="Arial" panose="020B0604020202020204" pitchFamily="34" charset="0"/>
              </a:rPr>
              <a:t>connect</a:t>
            </a:r>
          </a:p>
        </p:txBody>
      </p:sp>
      <p:sp>
        <p:nvSpPr>
          <p:cNvPr id="300049" name="Rectangle 17"/>
          <p:cNvSpPr>
            <a:spLocks noChangeArrowheads="1"/>
          </p:cNvSpPr>
          <p:nvPr/>
        </p:nvSpPr>
        <p:spPr bwMode="auto">
          <a:xfrm>
            <a:off x="6669088" y="5108575"/>
            <a:ext cx="1258887" cy="4286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Arial" panose="020B0604020202020204" pitchFamily="34" charset="0"/>
                <a:cs typeface="Arial" panose="020B0604020202020204" pitchFamily="34" charset="0"/>
              </a:rPr>
              <a:t>send/recv</a:t>
            </a:r>
          </a:p>
        </p:txBody>
      </p:sp>
      <p:sp>
        <p:nvSpPr>
          <p:cNvPr id="300050" name="Rectangle 18"/>
          <p:cNvSpPr>
            <a:spLocks noChangeArrowheads="1"/>
          </p:cNvSpPr>
          <p:nvPr/>
        </p:nvSpPr>
        <p:spPr bwMode="auto">
          <a:xfrm>
            <a:off x="6667500" y="5875338"/>
            <a:ext cx="1258888" cy="4286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Arial" panose="020B0604020202020204" pitchFamily="34" charset="0"/>
                <a:cs typeface="Arial" panose="020B0604020202020204" pitchFamily="34" charset="0"/>
              </a:rPr>
              <a:t>close</a:t>
            </a:r>
          </a:p>
        </p:txBody>
      </p:sp>
      <p:sp>
        <p:nvSpPr>
          <p:cNvPr id="300051" name="Line 19"/>
          <p:cNvSpPr>
            <a:spLocks noChangeShapeType="1"/>
          </p:cNvSpPr>
          <p:nvPr/>
        </p:nvSpPr>
        <p:spPr bwMode="auto">
          <a:xfrm>
            <a:off x="7299325" y="4116388"/>
            <a:ext cx="0" cy="2968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300052" name="Line 20"/>
          <p:cNvSpPr>
            <a:spLocks noChangeShapeType="1"/>
          </p:cNvSpPr>
          <p:nvPr/>
        </p:nvSpPr>
        <p:spPr bwMode="auto">
          <a:xfrm>
            <a:off x="7297738" y="5541963"/>
            <a:ext cx="0" cy="3206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300053" name="Line 21"/>
          <p:cNvSpPr>
            <a:spLocks noChangeShapeType="1"/>
          </p:cNvSpPr>
          <p:nvPr/>
        </p:nvSpPr>
        <p:spPr bwMode="auto">
          <a:xfrm>
            <a:off x="7286625" y="4852988"/>
            <a:ext cx="1588" cy="2381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300054" name="Line 22"/>
          <p:cNvSpPr>
            <a:spLocks noChangeShapeType="1"/>
          </p:cNvSpPr>
          <p:nvPr/>
        </p:nvSpPr>
        <p:spPr bwMode="auto">
          <a:xfrm>
            <a:off x="4999038" y="4702175"/>
            <a:ext cx="1663700" cy="127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300055" name="Text Box 23"/>
          <p:cNvSpPr txBox="1">
            <a:spLocks noChangeArrowheads="1"/>
          </p:cNvSpPr>
          <p:nvPr/>
        </p:nvSpPr>
        <p:spPr bwMode="auto">
          <a:xfrm>
            <a:off x="5203825" y="4452938"/>
            <a:ext cx="138906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latin typeface="Arial" panose="020B0604020202020204" pitchFamily="34" charset="0"/>
                <a:cs typeface="Arial" panose="020B0604020202020204" pitchFamily="34" charset="0"/>
              </a:rPr>
              <a:t>3-way handshake</a:t>
            </a:r>
          </a:p>
        </p:txBody>
      </p:sp>
      <p:sp>
        <p:nvSpPr>
          <p:cNvPr id="300056" name="Text Box 24"/>
          <p:cNvSpPr txBox="1">
            <a:spLocks noChangeArrowheads="1"/>
          </p:cNvSpPr>
          <p:nvPr/>
        </p:nvSpPr>
        <p:spPr bwMode="auto">
          <a:xfrm>
            <a:off x="4325938" y="1220788"/>
            <a:ext cx="13573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anose="020B0604020202020204" pitchFamily="34" charset="0"/>
                <a:cs typeface="Arial" panose="020B0604020202020204" pitchFamily="34" charset="0"/>
              </a:rPr>
              <a:t>TCP server</a:t>
            </a:r>
          </a:p>
        </p:txBody>
      </p:sp>
      <p:sp>
        <p:nvSpPr>
          <p:cNvPr id="300057" name="Rectangle 25"/>
          <p:cNvSpPr>
            <a:spLocks noGrp="1" noChangeArrowheads="1"/>
          </p:cNvSpPr>
          <p:nvPr>
            <p:ph type="body" idx="1"/>
          </p:nvPr>
        </p:nvSpPr>
        <p:spPr>
          <a:xfrm>
            <a:off x="533400" y="1671638"/>
            <a:ext cx="3556000" cy="4576762"/>
          </a:xfrm>
          <a:noFill/>
          <a:ln/>
        </p:spPr>
        <p:txBody>
          <a:bodyPr/>
          <a:lstStyle/>
          <a:p>
            <a:r>
              <a:rPr lang="en-US" altLang="en-US" sz="2000" dirty="0">
                <a:latin typeface="Arial" panose="020B0604020202020204" pitchFamily="34" charset="0"/>
                <a:cs typeface="Arial" panose="020B0604020202020204" pitchFamily="34" charset="0"/>
              </a:rPr>
              <a:t>When a server creates a socket, it needs to specify:</a:t>
            </a:r>
          </a:p>
          <a:p>
            <a:pPr lvl="1"/>
            <a:r>
              <a:rPr lang="en-US" altLang="en-US" sz="1800" dirty="0">
                <a:solidFill>
                  <a:srgbClr val="FF0000"/>
                </a:solidFill>
                <a:latin typeface="Arial" panose="020B0604020202020204" pitchFamily="34" charset="0"/>
                <a:cs typeface="Arial" panose="020B0604020202020204" pitchFamily="34" charset="0"/>
              </a:rPr>
              <a:t>Identifier of the socket</a:t>
            </a:r>
          </a:p>
          <a:p>
            <a:pPr lvl="1"/>
            <a:r>
              <a:rPr lang="en-US" altLang="en-US" sz="1800" dirty="0">
                <a:latin typeface="Arial" panose="020B0604020202020204" pitchFamily="34" charset="0"/>
                <a:cs typeface="Arial" panose="020B0604020202020204" pitchFamily="34" charset="0"/>
              </a:rPr>
              <a:t>Connection mode (TCP/UDP)</a:t>
            </a:r>
          </a:p>
          <a:p>
            <a:r>
              <a:rPr lang="en-US" altLang="en-US" sz="2000" dirty="0">
                <a:latin typeface="Arial" panose="020B0604020202020204" pitchFamily="34" charset="0"/>
                <a:cs typeface="Arial" panose="020B0604020202020204" pitchFamily="34" charset="0"/>
              </a:rPr>
              <a:t>Analogous to when you open a file in C, you need to specify:</a:t>
            </a:r>
          </a:p>
          <a:p>
            <a:pPr lvl="1"/>
            <a:r>
              <a:rPr lang="en-US" altLang="en-US" sz="1800" dirty="0">
                <a:latin typeface="Arial" panose="020B0604020202020204" pitchFamily="34" charset="0"/>
                <a:cs typeface="Arial" panose="020B0604020202020204" pitchFamily="34" charset="0"/>
              </a:rPr>
              <a:t>location of the file</a:t>
            </a:r>
          </a:p>
          <a:p>
            <a:pPr lvl="1"/>
            <a:r>
              <a:rPr lang="en-US" altLang="en-US" sz="1800" dirty="0">
                <a:latin typeface="Arial" panose="020B0604020202020204" pitchFamily="34" charset="0"/>
                <a:cs typeface="Arial" panose="020B0604020202020204" pitchFamily="34" charset="0"/>
              </a:rPr>
              <a:t>access mode (e.g., read-only, write-only)</a:t>
            </a:r>
          </a:p>
        </p:txBody>
      </p:sp>
      <p:sp>
        <p:nvSpPr>
          <p:cNvPr id="300058" name="Text Box 26"/>
          <p:cNvSpPr txBox="1">
            <a:spLocks noChangeArrowheads="1"/>
          </p:cNvSpPr>
          <p:nvPr/>
        </p:nvSpPr>
        <p:spPr bwMode="auto">
          <a:xfrm>
            <a:off x="6651625" y="3278188"/>
            <a:ext cx="12604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anose="020B0604020202020204" pitchFamily="34" charset="0"/>
                <a:cs typeface="Arial" panose="020B0604020202020204" pitchFamily="34" charset="0"/>
              </a:rPr>
              <a:t>TCP client</a:t>
            </a:r>
          </a:p>
        </p:txBody>
      </p:sp>
      <p:sp>
        <p:nvSpPr>
          <p:cNvPr id="300059" name="Text Box 27"/>
          <p:cNvSpPr txBox="1">
            <a:spLocks noChangeArrowheads="1"/>
          </p:cNvSpPr>
          <p:nvPr/>
        </p:nvSpPr>
        <p:spPr bwMode="auto">
          <a:xfrm>
            <a:off x="6116638" y="1625600"/>
            <a:ext cx="284705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u="sng" dirty="0">
                <a:solidFill>
                  <a:srgbClr val="FF0000"/>
                </a:solidFill>
                <a:latin typeface="Arial" panose="020B0604020202020204" pitchFamily="34" charset="0"/>
                <a:cs typeface="Arial" panose="020B0604020202020204" pitchFamily="34" charset="0"/>
              </a:rPr>
              <a:t>Operations of socket programming in C/C++</a:t>
            </a:r>
          </a:p>
        </p:txBody>
      </p:sp>
      <p:sp>
        <p:nvSpPr>
          <p:cNvPr id="300060" name="Line 28"/>
          <p:cNvSpPr>
            <a:spLocks noChangeShapeType="1"/>
          </p:cNvSpPr>
          <p:nvPr/>
        </p:nvSpPr>
        <p:spPr bwMode="auto">
          <a:xfrm>
            <a:off x="5653088" y="5295900"/>
            <a:ext cx="100965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300061" name="Text Box 29"/>
          <p:cNvSpPr txBox="1">
            <a:spLocks noChangeArrowheads="1"/>
          </p:cNvSpPr>
          <p:nvPr/>
        </p:nvSpPr>
        <p:spPr bwMode="auto">
          <a:xfrm>
            <a:off x="5702300" y="5022850"/>
            <a:ext cx="9429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latin typeface="Arial" panose="020B0604020202020204" pitchFamily="34" charset="0"/>
                <a:cs typeface="Arial" panose="020B0604020202020204" pitchFamily="34" charset="0"/>
              </a:rPr>
              <a:t>share data</a:t>
            </a:r>
          </a:p>
        </p:txBody>
      </p:sp>
      <p:sp>
        <p:nvSpPr>
          <p:cNvPr id="300062" name="Text Box 30"/>
          <p:cNvSpPr txBox="1">
            <a:spLocks noChangeArrowheads="1"/>
          </p:cNvSpPr>
          <p:nvPr/>
        </p:nvSpPr>
        <p:spPr bwMode="auto">
          <a:xfrm>
            <a:off x="6013450" y="2325688"/>
            <a:ext cx="258872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i="1" dirty="0">
                <a:latin typeface="Arial" panose="020B0604020202020204" pitchFamily="34" charset="0"/>
                <a:cs typeface="Arial" panose="020B0604020202020204" pitchFamily="34" charset="0"/>
              </a:rPr>
              <a:t>(TA will go through details)</a:t>
            </a:r>
          </a:p>
        </p:txBody>
      </p:sp>
      <p:sp>
        <p:nvSpPr>
          <p:cNvPr id="2" name="Slide Number Placeholder 1"/>
          <p:cNvSpPr>
            <a:spLocks noGrp="1"/>
          </p:cNvSpPr>
          <p:nvPr>
            <p:ph type="sldNum" sz="quarter" idx="12"/>
          </p:nvPr>
        </p:nvSpPr>
        <p:spPr bwMode="auto">
          <a:xfrm>
            <a:off x="8305800" y="6400800"/>
            <a:ext cx="62547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Comic Sans MS" pitchFamily="66" charset="0"/>
                <a:ea typeface="+mn-ea"/>
                <a:cs typeface="+mn-cs"/>
              </a:defRPr>
            </a:lvl2pPr>
            <a:lvl3pPr marL="914400" algn="l" rtl="0" eaLnBrk="0" fontAlgn="base" hangingPunct="0">
              <a:spcBef>
                <a:spcPct val="0"/>
              </a:spcBef>
              <a:spcAft>
                <a:spcPct val="0"/>
              </a:spcAft>
              <a:defRPr kern="1200">
                <a:solidFill>
                  <a:schemeClr val="tx1"/>
                </a:solidFill>
                <a:latin typeface="Comic Sans MS" pitchFamily="66" charset="0"/>
                <a:ea typeface="+mn-ea"/>
                <a:cs typeface="+mn-cs"/>
              </a:defRPr>
            </a:lvl3pPr>
            <a:lvl4pPr marL="1371600" algn="l" rtl="0" eaLnBrk="0" fontAlgn="base" hangingPunct="0">
              <a:spcBef>
                <a:spcPct val="0"/>
              </a:spcBef>
              <a:spcAft>
                <a:spcPct val="0"/>
              </a:spcAft>
              <a:defRPr kern="1200">
                <a:solidFill>
                  <a:schemeClr val="tx1"/>
                </a:solidFill>
                <a:latin typeface="Comic Sans MS" pitchFamily="66" charset="0"/>
                <a:ea typeface="+mn-ea"/>
                <a:cs typeface="+mn-cs"/>
              </a:defRPr>
            </a:lvl4pPr>
            <a:lvl5pPr marL="1828800" algn="l" rtl="0" eaLnBrk="0" fontAlgn="base" hangingPunct="0">
              <a:spcBef>
                <a:spcPct val="0"/>
              </a:spcBef>
              <a:spcAft>
                <a:spcPct val="0"/>
              </a:spcAft>
              <a:defRPr kern="1200">
                <a:solidFill>
                  <a:schemeClr val="tx1"/>
                </a:solidFill>
                <a:latin typeface="Comic Sans MS" pitchFamily="66" charset="0"/>
                <a:ea typeface="+mn-ea"/>
                <a:cs typeface="+mn-cs"/>
              </a:defRPr>
            </a:lvl5pPr>
            <a:lvl6pPr marL="2286000" algn="l" defTabSz="914400" rtl="0" eaLnBrk="1" latinLnBrk="0" hangingPunct="1">
              <a:defRPr kern="1200">
                <a:solidFill>
                  <a:schemeClr val="tx1"/>
                </a:solidFill>
                <a:latin typeface="Comic Sans MS" pitchFamily="66" charset="0"/>
                <a:ea typeface="+mn-ea"/>
                <a:cs typeface="+mn-cs"/>
              </a:defRPr>
            </a:lvl6pPr>
            <a:lvl7pPr marL="2743200" algn="l" defTabSz="914400" rtl="0" eaLnBrk="1" latinLnBrk="0" hangingPunct="1">
              <a:defRPr kern="1200">
                <a:solidFill>
                  <a:schemeClr val="tx1"/>
                </a:solidFill>
                <a:latin typeface="Comic Sans MS" pitchFamily="66" charset="0"/>
                <a:ea typeface="+mn-ea"/>
                <a:cs typeface="+mn-cs"/>
              </a:defRPr>
            </a:lvl7pPr>
            <a:lvl8pPr marL="3200400" algn="l" defTabSz="914400" rtl="0" eaLnBrk="1" latinLnBrk="0" hangingPunct="1">
              <a:defRPr kern="1200">
                <a:solidFill>
                  <a:schemeClr val="tx1"/>
                </a:solidFill>
                <a:latin typeface="Comic Sans MS" pitchFamily="66" charset="0"/>
                <a:ea typeface="+mn-ea"/>
                <a:cs typeface="+mn-cs"/>
              </a:defRPr>
            </a:lvl8pPr>
            <a:lvl9pPr marL="3657600" algn="l" defTabSz="914400" rtl="0" eaLnBrk="1" latinLnBrk="0" hangingPunct="1">
              <a:defRPr kern="1200">
                <a:solidFill>
                  <a:schemeClr val="tx1"/>
                </a:solidFill>
                <a:latin typeface="Comic Sans MS" pitchFamily="66" charset="0"/>
                <a:ea typeface="+mn-ea"/>
                <a:cs typeface="+mn-cs"/>
              </a:defRPr>
            </a:lvl9pPr>
          </a:lstStyle>
          <a:p>
            <a:fld id="{2AEB5DB0-1750-46EA-AC7C-282DFECA4821}" type="slidenum">
              <a:rPr lang="en-US" altLang="en-US" smtClean="0"/>
              <a:pPr/>
              <a:t>9</a:t>
            </a:fld>
            <a:endParaRPr lang="en-US" altLang="en-US" dirty="0"/>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4342883E-816C-FCAA-902C-72DB0E412F00}"/>
                  </a:ext>
                </a:extLst>
              </p14:cNvPr>
              <p14:cNvContentPartPr/>
              <p14:nvPr/>
            </p14:nvContentPartPr>
            <p14:xfrm>
              <a:off x="4069440" y="3646080"/>
              <a:ext cx="2153160" cy="942840"/>
            </p14:xfrm>
          </p:contentPart>
        </mc:Choice>
        <mc:Fallback xmlns="">
          <p:pic>
            <p:nvPicPr>
              <p:cNvPr id="3" name="Ink 2">
                <a:extLst>
                  <a:ext uri="{FF2B5EF4-FFF2-40B4-BE49-F238E27FC236}">
                    <a16:creationId xmlns:a16="http://schemas.microsoft.com/office/drawing/2014/main" id="{4342883E-816C-FCAA-902C-72DB0E412F00}"/>
                  </a:ext>
                </a:extLst>
              </p:cNvPr>
              <p:cNvPicPr/>
              <p:nvPr/>
            </p:nvPicPr>
            <p:blipFill>
              <a:blip r:embed="rId3"/>
              <a:stretch>
                <a:fillRect/>
              </a:stretch>
            </p:blipFill>
            <p:spPr>
              <a:xfrm>
                <a:off x="4060080" y="3636720"/>
                <a:ext cx="2171880" cy="961560"/>
              </a:xfrm>
              <a:prstGeom prst="rect">
                <a:avLst/>
              </a:prstGeom>
            </p:spPr>
          </p:pic>
        </mc:Fallback>
      </mc:AlternateContent>
    </p:spTree>
    <p:extLst>
      <p:ext uri="{BB962C8B-B14F-4D97-AF65-F5344CB8AC3E}">
        <p14:creationId xmlns:p14="http://schemas.microsoft.com/office/powerpoint/2010/main" val="2843316845"/>
      </p:ext>
    </p:extLst>
  </p:cSld>
  <p:clrMapOvr>
    <a:masterClrMapping/>
  </p:clrMapOvr>
</p:sld>
</file>

<file path=ppt/theme/theme1.xml><?xml version="1.0" encoding="utf-8"?>
<a:theme xmlns:a="http://schemas.openxmlformats.org/drawingml/2006/main" name="CSCI4430">
  <a:themeElements>
    <a:clrScheme name="">
      <a:dk1>
        <a:srgbClr val="333399"/>
      </a:dk1>
      <a:lt1>
        <a:srgbClr val="FFFFFF"/>
      </a:lt1>
      <a:dk2>
        <a:srgbClr val="CC0000"/>
      </a:dk2>
      <a:lt2>
        <a:srgbClr val="CECECE"/>
      </a:lt2>
      <a:accent1>
        <a:srgbClr val="EBEBEB"/>
      </a:accent1>
      <a:accent2>
        <a:srgbClr val="232323"/>
      </a:accent2>
      <a:accent3>
        <a:srgbClr val="FFFFFF"/>
      </a:accent3>
      <a:accent4>
        <a:srgbClr val="2A2A82"/>
      </a:accent4>
      <a:accent5>
        <a:srgbClr val="F3F3F3"/>
      </a:accent5>
      <a:accent6>
        <a:srgbClr val="1F1F1F"/>
      </a:accent6>
      <a:hlink>
        <a:srgbClr val="9C9C9C"/>
      </a:hlink>
      <a:folHlink>
        <a:srgbClr val="676767"/>
      </a:folHlink>
    </a:clrScheme>
    <a:fontScheme name="dbllineb">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accent2"/>
          </a:solidFill>
          <a:prstDash val="solid"/>
          <a:round/>
          <a:headEnd type="none" w="med" len="med"/>
          <a:tailEnd type="stealth" w="med" len="lg"/>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accent2"/>
          </a:solidFill>
          <a:prstDash val="solid"/>
          <a:round/>
          <a:headEnd type="none" w="med" len="med"/>
          <a:tailEnd type="stealth" w="med" len="lg"/>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lnDef>
  </a:objectDefaults>
  <a:extraClrSchemeLst>
    <a:extraClrScheme>
      <a:clrScheme name="dbllineb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bllineb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dbllineb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bllineb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bllineb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bllineb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dbllineb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SCI4430" id="{15A3AC05-7A36-854B-8939-3E2E33F8CCC1}" vid="{7D102457-217D-784D-8674-E211CA417DA1}"/>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CSCI4430</Template>
  <TotalTime>1490456028</TotalTime>
  <Pages>7</Pages>
  <Words>3260</Words>
  <Application>Microsoft Macintosh PowerPoint</Application>
  <PresentationFormat>On-screen Show (4:3)</PresentationFormat>
  <Paragraphs>706</Paragraphs>
  <Slides>61</Slides>
  <Notes>16</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61</vt:i4>
      </vt:variant>
    </vt:vector>
  </HeadingPairs>
  <TitlesOfParts>
    <vt:vector size="75" baseType="lpstr">
      <vt:lpstr>Arial</vt:lpstr>
      <vt:lpstr>Arial Black</vt:lpstr>
      <vt:lpstr>Calibri</vt:lpstr>
      <vt:lpstr>Consolas</vt:lpstr>
      <vt:lpstr>Courier</vt:lpstr>
      <vt:lpstr>Courier New</vt:lpstr>
      <vt:lpstr>Gill Sans</vt:lpstr>
      <vt:lpstr>Helvetica Neue</vt:lpstr>
      <vt:lpstr>Lucida Console</vt:lpstr>
      <vt:lpstr>Monotype Sorts</vt:lpstr>
      <vt:lpstr>Times New Roman</vt:lpstr>
      <vt:lpstr>Wingdings</vt:lpstr>
      <vt:lpstr>CSCI4430</vt:lpstr>
      <vt:lpstr>Clip</vt:lpstr>
      <vt:lpstr>CSCI4430 Computer Networks  Lecture 3: Application Layer – Socket programming, HTTP</vt:lpstr>
      <vt:lpstr>Agenda</vt:lpstr>
      <vt:lpstr>How to implement a network application?</vt:lpstr>
      <vt:lpstr>How to implement a network application?</vt:lpstr>
      <vt:lpstr>How to implement a network application?</vt:lpstr>
      <vt:lpstr>Socket programming</vt:lpstr>
      <vt:lpstr>Socket programming using TCP</vt:lpstr>
      <vt:lpstr>Socket programming using TCP</vt:lpstr>
      <vt:lpstr>Socket programming using TCP</vt:lpstr>
      <vt:lpstr>Programming stuff...client</vt:lpstr>
      <vt:lpstr>Programming stuff...server</vt:lpstr>
      <vt:lpstr>Programming stuff...accept()</vt:lpstr>
      <vt:lpstr>Programming stuff...complete flow</vt:lpstr>
      <vt:lpstr>Programming stuff...server parallelization</vt:lpstr>
      <vt:lpstr>Addressing processes</vt:lpstr>
      <vt:lpstr>Addressing processes</vt:lpstr>
      <vt:lpstr>Addressing processes</vt:lpstr>
      <vt:lpstr>Illustrations on Socket Use with TCP</vt:lpstr>
      <vt:lpstr>Illustrations on Socket Use with TCP</vt:lpstr>
      <vt:lpstr>Illustrations on Socket Use with TCP</vt:lpstr>
      <vt:lpstr>Illustrations on Socket Use with TCP</vt:lpstr>
      <vt:lpstr>HTTP and the web</vt:lpstr>
      <vt:lpstr>The Web: History</vt:lpstr>
      <vt:lpstr>The Web: History (cont’d)</vt:lpstr>
      <vt:lpstr>The Web: History (cont’d)</vt:lpstr>
      <vt:lpstr>What does it consist of?</vt:lpstr>
      <vt:lpstr>Web components</vt:lpstr>
      <vt:lpstr>Why is there nothing about the network?</vt:lpstr>
      <vt:lpstr>What we want</vt:lpstr>
      <vt:lpstr>What we get</vt:lpstr>
      <vt:lpstr>URL: Uniform Resource Locator</vt:lpstr>
      <vt:lpstr>URL: Uniform Resource Locator</vt:lpstr>
      <vt:lpstr>Hyper Text Transfer Protocol (HTTP)</vt:lpstr>
      <vt:lpstr>HTTP variants</vt:lpstr>
      <vt:lpstr>Steps in HTTP request/response</vt:lpstr>
      <vt:lpstr>Method types (HTTP 1.1)</vt:lpstr>
      <vt:lpstr>Client-to-server communication</vt:lpstr>
      <vt:lpstr>Client-to-server communication</vt:lpstr>
      <vt:lpstr>A real example</vt:lpstr>
      <vt:lpstr>Server-to-client communication</vt:lpstr>
      <vt:lpstr>A real example</vt:lpstr>
      <vt:lpstr>What about HTTPS?</vt:lpstr>
      <vt:lpstr>HTTP is stateless </vt:lpstr>
      <vt:lpstr>How does a stateless protocol keep state?</vt:lpstr>
      <vt:lpstr>State in a stateless protocol: Cookies</vt:lpstr>
      <vt:lpstr>A real example</vt:lpstr>
      <vt:lpstr>Beyond cookies</vt:lpstr>
      <vt:lpstr>Improving HTTP performance</vt:lpstr>
      <vt:lpstr>Performance goals</vt:lpstr>
      <vt:lpstr>Solutions?</vt:lpstr>
      <vt:lpstr>Solutions?</vt:lpstr>
      <vt:lpstr>Solutions?</vt:lpstr>
      <vt:lpstr>HTTP performance</vt:lpstr>
      <vt:lpstr>Object request response time</vt:lpstr>
      <vt:lpstr>Non-persistent connections</vt:lpstr>
      <vt:lpstr>Concurrent requests and responses</vt:lpstr>
      <vt:lpstr>Persistent connections</vt:lpstr>
      <vt:lpstr>Pipelined requests &amp; responses</vt:lpstr>
      <vt:lpstr>Scorecard: Getting n small objects</vt:lpstr>
      <vt:lpstr>Scorecard: Getting n large objects each of size F</vt:lpstr>
      <vt:lpstr>Summary</vt:lpstr>
    </vt:vector>
  </TitlesOfParts>
  <Manager/>
  <Company>CUHK</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CSCI4430 Computer Networks  Lecture 3: Application Layer – Socket programming, HTTP</dc:title>
  <dc:subject/>
  <dc:creator>Hong Xu</dc:creator>
  <cp:keywords/>
  <dc:description/>
  <cp:lastModifiedBy>Hong Xu (CSD)</cp:lastModifiedBy>
  <cp:revision>1421</cp:revision>
  <cp:lastPrinted>1999-09-08T17:25:07Z</cp:lastPrinted>
  <dcterms:created xsi:type="dcterms:W3CDTF">2014-01-14T18:15:50Z</dcterms:created>
  <dcterms:modified xsi:type="dcterms:W3CDTF">2023-01-18T02:42:30Z</dcterms:modified>
  <cp:category/>
</cp:coreProperties>
</file>