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54"/>
  </p:notesMasterIdLst>
  <p:handoutMasterIdLst>
    <p:handoutMasterId r:id="rId55"/>
  </p:handoutMasterIdLst>
  <p:sldIdLst>
    <p:sldId id="638" r:id="rId2"/>
    <p:sldId id="487" r:id="rId3"/>
    <p:sldId id="515" r:id="rId4"/>
    <p:sldId id="513" r:id="rId5"/>
    <p:sldId id="527" r:id="rId6"/>
    <p:sldId id="528" r:id="rId7"/>
    <p:sldId id="529" r:id="rId8"/>
    <p:sldId id="526" r:id="rId9"/>
    <p:sldId id="531" r:id="rId10"/>
    <p:sldId id="530" r:id="rId11"/>
    <p:sldId id="532" r:id="rId12"/>
    <p:sldId id="533" r:id="rId13"/>
    <p:sldId id="534" r:id="rId14"/>
    <p:sldId id="1139" r:id="rId15"/>
    <p:sldId id="1140" r:id="rId16"/>
    <p:sldId id="1141" r:id="rId17"/>
    <p:sldId id="1142" r:id="rId18"/>
    <p:sldId id="593" r:id="rId19"/>
    <p:sldId id="536" r:id="rId20"/>
    <p:sldId id="537" r:id="rId21"/>
    <p:sldId id="552" r:id="rId22"/>
    <p:sldId id="514" r:id="rId23"/>
    <p:sldId id="553" r:id="rId24"/>
    <p:sldId id="517" r:id="rId25"/>
    <p:sldId id="571" r:id="rId26"/>
    <p:sldId id="572" r:id="rId27"/>
    <p:sldId id="573" r:id="rId28"/>
    <p:sldId id="524" r:id="rId29"/>
    <p:sldId id="525" r:id="rId30"/>
    <p:sldId id="545" r:id="rId31"/>
    <p:sldId id="594" r:id="rId32"/>
    <p:sldId id="574" r:id="rId33"/>
    <p:sldId id="575" r:id="rId34"/>
    <p:sldId id="576" r:id="rId35"/>
    <p:sldId id="577" r:id="rId36"/>
    <p:sldId id="578" r:id="rId37"/>
    <p:sldId id="579" r:id="rId38"/>
    <p:sldId id="639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590" r:id="rId50"/>
    <p:sldId id="591" r:id="rId51"/>
    <p:sldId id="592" r:id="rId52"/>
    <p:sldId id="512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/>
    <p:restoredTop sz="94694"/>
  </p:normalViewPr>
  <p:slideViewPr>
    <p:cSldViewPr>
      <p:cViewPr varScale="1">
        <p:scale>
          <a:sx n="121" d="100"/>
          <a:sy n="121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866296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1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47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11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17254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628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34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781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30423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5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6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30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9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18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48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00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61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9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about/datacenter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4.jpe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4.jpe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5: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Application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Video;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cloud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&amp;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datacenters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Absorb network delay variations</a:t>
            </a:r>
          </a:p>
          <a:p>
            <a:r>
              <a:rPr lang="en-US" dirty="0"/>
              <a:t>Handle user interactions</a:t>
            </a:r>
          </a:p>
          <a:p>
            <a:pPr lvl="1"/>
            <a:r>
              <a:rPr lang="en-US" dirty="0"/>
              <a:t>Jump forward, fast-forward, rewind, pause</a:t>
            </a:r>
          </a:p>
          <a:p>
            <a:r>
              <a:rPr lang="en-US" dirty="0"/>
              <a:t>Handle packet loss, retransmission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Image result for netflix rebuffering">
            <a:extLst>
              <a:ext uri="{FF2B5EF4-FFF2-40B4-BE49-F238E27FC236}">
                <a16:creationId xmlns:a16="http://schemas.microsoft.com/office/drawing/2014/main" id="{F9B9E576-E65D-784F-90F7-3236C9D5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87" y="4048772"/>
            <a:ext cx="2124226" cy="11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86" y="1724"/>
              <a:ext cx="5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764" y="1196"/>
              <a:ext cx="7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816476" cy="3241675"/>
            <a:chOff x="1874" y="1138"/>
            <a:chExt cx="3034" cy="204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839" y="1248"/>
              <a:ext cx="10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812"/>
              <a:ext cx="1059" cy="368"/>
              <a:chOff x="1874" y="2812"/>
              <a:chExt cx="1059" cy="368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812"/>
                <a:ext cx="10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D3A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video</a:t>
              </a:r>
              <a:endParaRPr lang="en-US" b="0" i="0" dirty="0">
                <a:solidFill>
                  <a:srgbClr val="D3A6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streaming: Revisited</a:t>
            </a:r>
          </a:p>
        </p:txBody>
      </p:sp>
      <p:sp>
        <p:nvSpPr>
          <p:cNvPr id="224464" name="Rectangle 208"/>
          <p:cNvSpPr>
            <a:spLocks noGrp="1" noChangeArrowheads="1"/>
          </p:cNvSpPr>
          <p:nvPr>
            <p:ph type="body" idx="4294967295"/>
          </p:nvPr>
        </p:nvSpPr>
        <p:spPr>
          <a:xfrm>
            <a:off x="373063" y="5207000"/>
            <a:ext cx="8770937" cy="889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Client-side buffering and playout delay: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compensate for network-added delay, delay jitter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HTTP streaming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bitrate for all clients</a:t>
            </a:r>
          </a:p>
          <a:p>
            <a:pPr lvl="1"/>
            <a:r>
              <a:rPr lang="en-US" dirty="0"/>
              <a:t>Clients can have very different network conditions</a:t>
            </a:r>
          </a:p>
          <a:p>
            <a:pPr lvl="1"/>
            <a:r>
              <a:rPr lang="en-US" dirty="0"/>
              <a:t>Clients network conditions can change over time</a:t>
            </a:r>
          </a:p>
          <a:p>
            <a:r>
              <a:rPr lang="en-US" dirty="0">
                <a:solidFill>
                  <a:srgbClr val="0000FF"/>
                </a:solidFill>
              </a:rPr>
              <a:t>Cannot dynamically adapt to 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DASH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86288FC-1EC1-EF4E-A6E3-F04D9EE4709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52600"/>
            <a:ext cx="6920806" cy="190530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server: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divides video file into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many</a:t>
            </a: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chunks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chunk encoded at multiple different rates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different rate encodings stored in different files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files replicated in various CDN nodes</a:t>
            </a:r>
            <a:endParaRPr lang="en-US" altLang="en-US" sz="2000" b="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i="1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manifest file: </a:t>
            </a: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provides URLs for different chunks</a:t>
            </a:r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09884CFC-62B5-6946-85A6-0910ED9BC84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922173"/>
            <a:ext cx="7776956" cy="19248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client: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periodically estimates server-to-client bandwidth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consulting manifest, requests one chunk at a time </a:t>
            </a:r>
          </a:p>
          <a:p>
            <a:pPr marL="857250" lvl="2" indent="-171450" defTabSz="685800" fontAlgn="auto">
              <a:spcBef>
                <a:spcPts val="375"/>
              </a:spcBef>
              <a:spcAft>
                <a:spcPts val="0"/>
              </a:spcAft>
              <a:buClr>
                <a:srgbClr val="0000A3"/>
              </a:buClr>
              <a:defRPr/>
            </a:pPr>
            <a:r>
              <a:rPr lang="en-US" altLang="en-US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chooses maximum coding rate sustainable given current bandwidth</a:t>
            </a:r>
          </a:p>
          <a:p>
            <a:pPr marL="857250" lvl="2" indent="-171450" defTabSz="685800" fontAlgn="auto">
              <a:spcBef>
                <a:spcPts val="375"/>
              </a:spcBef>
              <a:spcAft>
                <a:spcPts val="0"/>
              </a:spcAft>
              <a:buClr>
                <a:srgbClr val="0000A3"/>
              </a:buClr>
              <a:defRPr/>
            </a:pPr>
            <a:r>
              <a:rPr lang="en-US" altLang="en-US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choose different coding rates at different points in time (depending on available bandwidth at time), and from different servers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FDB8B1-0892-E345-9F91-0D1469A99551}"/>
              </a:ext>
            </a:extLst>
          </p:cNvPr>
          <p:cNvGrpSpPr/>
          <p:nvPr/>
        </p:nvGrpSpPr>
        <p:grpSpPr>
          <a:xfrm>
            <a:off x="6547285" y="1469697"/>
            <a:ext cx="2368115" cy="1466130"/>
            <a:chOff x="6444794" y="2343486"/>
            <a:chExt cx="2368115" cy="1466130"/>
          </a:xfrm>
        </p:grpSpPr>
        <p:grpSp>
          <p:nvGrpSpPr>
            <p:cNvPr id="56" name="Group 2">
              <a:extLst>
                <a:ext uri="{FF2B5EF4-FFF2-40B4-BE49-F238E27FC236}">
                  <a16:creationId xmlns:a16="http://schemas.microsoft.com/office/drawing/2014/main" id="{232E2937-932A-8140-A56C-A78B8BFCF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4189" y="2648204"/>
              <a:ext cx="998720" cy="812360"/>
              <a:chOff x="1842724" y="2867233"/>
              <a:chExt cx="5649912" cy="3416300"/>
            </a:xfrm>
          </p:grpSpPr>
          <p:sp>
            <p:nvSpPr>
              <p:cNvPr id="57" name="AutoShape 99">
                <a:extLst>
                  <a:ext uri="{FF2B5EF4-FFF2-40B4-BE49-F238E27FC236}">
                    <a16:creationId xmlns:a16="http://schemas.microsoft.com/office/drawing/2014/main" id="{5055D5A0-B7B0-8947-9D7F-F28A31600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724" y="2867233"/>
                <a:ext cx="5649912" cy="76835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  <p:sp>
            <p:nvSpPr>
              <p:cNvPr id="58" name="Rectangle 87">
                <a:extLst>
                  <a:ext uri="{FF2B5EF4-FFF2-40B4-BE49-F238E27FC236}">
                    <a16:creationId xmlns:a16="http://schemas.microsoft.com/office/drawing/2014/main" id="{13B28B0D-9C67-5D40-8231-3A83B9C16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699" y="3621296"/>
                <a:ext cx="4781550" cy="26622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grpSp>
          <p:nvGrpSpPr>
            <p:cNvPr id="151" name="Group 349">
              <a:extLst>
                <a:ext uri="{FF2B5EF4-FFF2-40B4-BE49-F238E27FC236}">
                  <a16:creationId xmlns:a16="http://schemas.microsoft.com/office/drawing/2014/main" id="{431C7441-FEA9-E649-870D-E4A204A68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3397" y="2979203"/>
              <a:ext cx="320883" cy="340589"/>
              <a:chOff x="4437" y="1472"/>
              <a:chExt cx="427" cy="418"/>
            </a:xfrm>
          </p:grpSpPr>
          <p:sp>
            <p:nvSpPr>
              <p:cNvPr id="152" name="Rectangle 350">
                <a:extLst>
                  <a:ext uri="{FF2B5EF4-FFF2-40B4-BE49-F238E27FC236}">
                    <a16:creationId xmlns:a16="http://schemas.microsoft.com/office/drawing/2014/main" id="{5CB65625-7D77-2D48-9EBF-E0DD7EB5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3" name="Rectangle 351">
                <a:extLst>
                  <a:ext uri="{FF2B5EF4-FFF2-40B4-BE49-F238E27FC236}">
                    <a16:creationId xmlns:a16="http://schemas.microsoft.com/office/drawing/2014/main" id="{9179FB7F-3949-174E-9E9E-A161E0EF4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4" name="Rectangle 352">
                <a:extLst>
                  <a:ext uri="{FF2B5EF4-FFF2-40B4-BE49-F238E27FC236}">
                    <a16:creationId xmlns:a16="http://schemas.microsoft.com/office/drawing/2014/main" id="{7E315010-D1DB-594B-B06F-DFFAAC62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5" name="Rectangle 353">
                <a:extLst>
                  <a:ext uri="{FF2B5EF4-FFF2-40B4-BE49-F238E27FC236}">
                    <a16:creationId xmlns:a16="http://schemas.microsoft.com/office/drawing/2014/main" id="{03963D0C-B78F-CD4C-82A8-1D695049C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6" name="Freeform 1287">
              <a:extLst>
                <a:ext uri="{FF2B5EF4-FFF2-40B4-BE49-F238E27FC236}">
                  <a16:creationId xmlns:a16="http://schemas.microsoft.com/office/drawing/2014/main" id="{77B492B9-F4A6-AA4F-886C-26D56EDFB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755" y="2805866"/>
              <a:ext cx="1098668" cy="630659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7" name="Straight Connector 45">
              <a:extLst>
                <a:ext uri="{FF2B5EF4-FFF2-40B4-BE49-F238E27FC236}">
                  <a16:creationId xmlns:a16="http://schemas.microsoft.com/office/drawing/2014/main" id="{EF812D6A-3887-5D48-A2A7-90D0F18585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44794" y="3130473"/>
              <a:ext cx="1651593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TextBox 64">
              <a:extLst>
                <a:ext uri="{FF2B5EF4-FFF2-40B4-BE49-F238E27FC236}">
                  <a16:creationId xmlns:a16="http://schemas.microsoft.com/office/drawing/2014/main" id="{47349889-E81A-C242-9729-98BDB7A6D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3569" y="3466268"/>
              <a:ext cx="588623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50" b="0" dirty="0">
                  <a:solidFill>
                    <a:srgbClr val="000000"/>
                  </a:solidFill>
                  <a:cs typeface="Arial" panose="020B0604020202020204" pitchFamily="34" charset="0"/>
                </a:rPr>
                <a:t>client</a:t>
              </a:r>
              <a:endParaRPr lang="en-US" altLang="en-US" sz="1350" b="0" i="1" dirty="0">
                <a:solidFill>
                  <a:srgbClr val="CC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0AB0D303-D269-7F44-8600-794F5467067C}"/>
                </a:ext>
              </a:extLst>
            </p:cNvPr>
            <p:cNvSpPr/>
            <p:nvPr/>
          </p:nvSpPr>
          <p:spPr>
            <a:xfrm>
              <a:off x="7075085" y="2899849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7CE77C4C-F0D2-6344-8886-D4BFC98A935F}"/>
                </a:ext>
              </a:extLst>
            </p:cNvPr>
            <p:cNvSpPr/>
            <p:nvPr/>
          </p:nvSpPr>
          <p:spPr>
            <a:xfrm flipV="1">
              <a:off x="7080845" y="3221368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D8A0B99-F17E-9048-89FF-C5E63CBAF4A2}"/>
                </a:ext>
              </a:extLst>
            </p:cNvPr>
            <p:cNvGrpSpPr/>
            <p:nvPr/>
          </p:nvGrpSpPr>
          <p:grpSpPr>
            <a:xfrm>
              <a:off x="7677013" y="2929452"/>
              <a:ext cx="349776" cy="415498"/>
              <a:chOff x="10485997" y="1295948"/>
              <a:chExt cx="466368" cy="553997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36856DC-DFE0-7C40-ABCD-4AD555F9A214}"/>
                  </a:ext>
                </a:extLst>
              </p:cNvPr>
              <p:cNvSpPr/>
              <p:nvPr/>
            </p:nvSpPr>
            <p:spPr>
              <a:xfrm>
                <a:off x="10492576" y="1381467"/>
                <a:ext cx="342078" cy="3420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D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F96EFC4C-7C92-AA47-8E56-845F6C38BF12}"/>
                  </a:ext>
                </a:extLst>
              </p:cNvPr>
              <p:cNvSpPr txBox="1"/>
              <p:nvPr/>
            </p:nvSpPr>
            <p:spPr>
              <a:xfrm>
                <a:off x="10485997" y="1295948"/>
                <a:ext cx="466368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solidFill>
                      <a:srgbClr val="CD0000"/>
                    </a:solidFill>
                  </a:rPr>
                  <a:t>?</a:t>
                </a:r>
              </a:p>
            </p:txBody>
          </p:sp>
        </p:grpSp>
        <p:grpSp>
          <p:nvGrpSpPr>
            <p:cNvPr id="252" name="Group 249">
              <a:extLst>
                <a:ext uri="{FF2B5EF4-FFF2-40B4-BE49-F238E27FC236}">
                  <a16:creationId xmlns:a16="http://schemas.microsoft.com/office/drawing/2014/main" id="{A89F02D6-6C82-594A-B7A0-3D3408E14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3916" y="2529389"/>
              <a:ext cx="202148" cy="403329"/>
              <a:chOff x="4140" y="429"/>
              <a:chExt cx="1425" cy="2396"/>
            </a:xfrm>
          </p:grpSpPr>
          <p:sp>
            <p:nvSpPr>
              <p:cNvPr id="258" name="Freeform 250">
                <a:extLst>
                  <a:ext uri="{FF2B5EF4-FFF2-40B4-BE49-F238E27FC236}">
                    <a16:creationId xmlns:a16="http://schemas.microsoft.com/office/drawing/2014/main" id="{2A5F5A5F-CA74-2C48-B238-96383BA10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251">
                <a:extLst>
                  <a:ext uri="{FF2B5EF4-FFF2-40B4-BE49-F238E27FC236}">
                    <a16:creationId xmlns:a16="http://schemas.microsoft.com/office/drawing/2014/main" id="{ED9D43A5-B7CD-7742-8BDE-5588C54AC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60" name="Freeform 252">
                <a:extLst>
                  <a:ext uri="{FF2B5EF4-FFF2-40B4-BE49-F238E27FC236}">
                    <a16:creationId xmlns:a16="http://schemas.microsoft.com/office/drawing/2014/main" id="{3AD39C54-8D14-1845-BC9A-1AA88847D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53">
                <a:extLst>
                  <a:ext uri="{FF2B5EF4-FFF2-40B4-BE49-F238E27FC236}">
                    <a16:creationId xmlns:a16="http://schemas.microsoft.com/office/drawing/2014/main" id="{3BEC0265-5D1F-AD4E-B4C9-262D929E5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254">
                <a:extLst>
                  <a:ext uri="{FF2B5EF4-FFF2-40B4-BE49-F238E27FC236}">
                    <a16:creationId xmlns:a16="http://schemas.microsoft.com/office/drawing/2014/main" id="{88BB4285-A16A-E64E-B350-17798B06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3" name="Group 255">
                <a:extLst>
                  <a:ext uri="{FF2B5EF4-FFF2-40B4-BE49-F238E27FC236}">
                    <a16:creationId xmlns:a16="http://schemas.microsoft.com/office/drawing/2014/main" id="{D8E0ECAD-4EDB-5B49-88FA-A014D370E8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8" name="AutoShape 256">
                  <a:extLst>
                    <a:ext uri="{FF2B5EF4-FFF2-40B4-BE49-F238E27FC236}">
                      <a16:creationId xmlns:a16="http://schemas.microsoft.com/office/drawing/2014/main" id="{C7661007-6272-D14B-93D3-1A8E8B378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9" name="AutoShape 257">
                  <a:extLst>
                    <a:ext uri="{FF2B5EF4-FFF2-40B4-BE49-F238E27FC236}">
                      <a16:creationId xmlns:a16="http://schemas.microsoft.com/office/drawing/2014/main" id="{129D44D1-24EB-7647-852C-E356E34B2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4" name="Rectangle 258">
                <a:extLst>
                  <a:ext uri="{FF2B5EF4-FFF2-40B4-BE49-F238E27FC236}">
                    <a16:creationId xmlns:a16="http://schemas.microsoft.com/office/drawing/2014/main" id="{18ABC360-93DD-C248-B4EC-9E7C1F65E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5" name="Group 259">
                <a:extLst>
                  <a:ext uri="{FF2B5EF4-FFF2-40B4-BE49-F238E27FC236}">
                    <a16:creationId xmlns:a16="http://schemas.microsoft.com/office/drawing/2014/main" id="{AA09D66D-0A9E-1742-9C64-DDD26D042A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86" name="AutoShape 260">
                  <a:extLst>
                    <a:ext uri="{FF2B5EF4-FFF2-40B4-BE49-F238E27FC236}">
                      <a16:creationId xmlns:a16="http://schemas.microsoft.com/office/drawing/2014/main" id="{DD323D01-7023-4043-8747-420E70DE2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7" name="AutoShape 261">
                  <a:extLst>
                    <a:ext uri="{FF2B5EF4-FFF2-40B4-BE49-F238E27FC236}">
                      <a16:creationId xmlns:a16="http://schemas.microsoft.com/office/drawing/2014/main" id="{969AE534-7E50-BC47-893B-5554C3548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6" name="Rectangle 262">
                <a:extLst>
                  <a:ext uri="{FF2B5EF4-FFF2-40B4-BE49-F238E27FC236}">
                    <a16:creationId xmlns:a16="http://schemas.microsoft.com/office/drawing/2014/main" id="{D171AE86-5E08-4E45-81FD-D1D77951B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67" name="Rectangle 263">
                <a:extLst>
                  <a:ext uri="{FF2B5EF4-FFF2-40B4-BE49-F238E27FC236}">
                    <a16:creationId xmlns:a16="http://schemas.microsoft.com/office/drawing/2014/main" id="{E23D40B4-371D-E348-AD2E-AC8C7848B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8" name="Group 264">
                <a:extLst>
                  <a:ext uri="{FF2B5EF4-FFF2-40B4-BE49-F238E27FC236}">
                    <a16:creationId xmlns:a16="http://schemas.microsoft.com/office/drawing/2014/main" id="{F616AF06-4DCF-E74C-A765-FA42B5D519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84" name="AutoShape 265">
                  <a:extLst>
                    <a:ext uri="{FF2B5EF4-FFF2-40B4-BE49-F238E27FC236}">
                      <a16:creationId xmlns:a16="http://schemas.microsoft.com/office/drawing/2014/main" id="{E730B0EA-031A-2A4C-B21D-F22BDB28D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5" name="AutoShape 266">
                  <a:extLst>
                    <a:ext uri="{FF2B5EF4-FFF2-40B4-BE49-F238E27FC236}">
                      <a16:creationId xmlns:a16="http://schemas.microsoft.com/office/drawing/2014/main" id="{8D577AF1-C05E-4047-B207-BF9AA3581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9" name="Freeform 267">
                <a:extLst>
                  <a:ext uri="{FF2B5EF4-FFF2-40B4-BE49-F238E27FC236}">
                    <a16:creationId xmlns:a16="http://schemas.microsoft.com/office/drawing/2014/main" id="{B13399E7-EC56-2B45-BD82-759FDD567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0" name="Group 268">
                <a:extLst>
                  <a:ext uri="{FF2B5EF4-FFF2-40B4-BE49-F238E27FC236}">
                    <a16:creationId xmlns:a16="http://schemas.microsoft.com/office/drawing/2014/main" id="{B1E96D1F-996D-EC43-ACC2-DB0E7005CE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82" name="AutoShape 269">
                  <a:extLst>
                    <a:ext uri="{FF2B5EF4-FFF2-40B4-BE49-F238E27FC236}">
                      <a16:creationId xmlns:a16="http://schemas.microsoft.com/office/drawing/2014/main" id="{2E28CDE4-0437-274C-80BB-8FA5534E1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3" name="AutoShape 270">
                  <a:extLst>
                    <a:ext uri="{FF2B5EF4-FFF2-40B4-BE49-F238E27FC236}">
                      <a16:creationId xmlns:a16="http://schemas.microsoft.com/office/drawing/2014/main" id="{DEC3B476-0F10-D246-B2B3-D0797C095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71" name="Rectangle 271">
                <a:extLst>
                  <a:ext uri="{FF2B5EF4-FFF2-40B4-BE49-F238E27FC236}">
                    <a16:creationId xmlns:a16="http://schemas.microsoft.com/office/drawing/2014/main" id="{E4BE5CAD-E1F3-8040-B728-06430DD8D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2" name="Freeform 272">
                <a:extLst>
                  <a:ext uri="{FF2B5EF4-FFF2-40B4-BE49-F238E27FC236}">
                    <a16:creationId xmlns:a16="http://schemas.microsoft.com/office/drawing/2014/main" id="{0D612219-E0A6-5E48-BE37-0AB8683A1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 273">
                <a:extLst>
                  <a:ext uri="{FF2B5EF4-FFF2-40B4-BE49-F238E27FC236}">
                    <a16:creationId xmlns:a16="http://schemas.microsoft.com/office/drawing/2014/main" id="{FB565EED-81C8-6448-A1A8-C18F5CECF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Oval 274">
                <a:extLst>
                  <a:ext uri="{FF2B5EF4-FFF2-40B4-BE49-F238E27FC236}">
                    <a16:creationId xmlns:a16="http://schemas.microsoft.com/office/drawing/2014/main" id="{70396F71-C766-E949-8058-DD4F4DC47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5" name="Freeform 275">
                <a:extLst>
                  <a:ext uri="{FF2B5EF4-FFF2-40B4-BE49-F238E27FC236}">
                    <a16:creationId xmlns:a16="http://schemas.microsoft.com/office/drawing/2014/main" id="{C62D9E0C-906D-F441-BB9B-3F014BFC9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AutoShape 276">
                <a:extLst>
                  <a:ext uri="{FF2B5EF4-FFF2-40B4-BE49-F238E27FC236}">
                    <a16:creationId xmlns:a16="http://schemas.microsoft.com/office/drawing/2014/main" id="{3003A08D-701B-5240-AA13-660F42DD6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7" name="AutoShape 277">
                <a:extLst>
                  <a:ext uri="{FF2B5EF4-FFF2-40B4-BE49-F238E27FC236}">
                    <a16:creationId xmlns:a16="http://schemas.microsoft.com/office/drawing/2014/main" id="{BE2E45A7-0AFF-F044-9954-10BBB7894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8" name="Oval 278">
                <a:extLst>
                  <a:ext uri="{FF2B5EF4-FFF2-40B4-BE49-F238E27FC236}">
                    <a16:creationId xmlns:a16="http://schemas.microsoft.com/office/drawing/2014/main" id="{C02FA687-8F28-5D4A-9B7F-3F939AE6C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9" name="Oval 279">
                <a:extLst>
                  <a:ext uri="{FF2B5EF4-FFF2-40B4-BE49-F238E27FC236}">
                    <a16:creationId xmlns:a16="http://schemas.microsoft.com/office/drawing/2014/main" id="{D020FD97-2535-C040-8622-7DCE5ED7E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80" name="Oval 280">
                <a:extLst>
                  <a:ext uri="{FF2B5EF4-FFF2-40B4-BE49-F238E27FC236}">
                    <a16:creationId xmlns:a16="http://schemas.microsoft.com/office/drawing/2014/main" id="{3E62DEBE-6713-D746-8ED5-0A3E029F2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81" name="Rectangle 281">
                <a:extLst>
                  <a:ext uri="{FF2B5EF4-FFF2-40B4-BE49-F238E27FC236}">
                    <a16:creationId xmlns:a16="http://schemas.microsoft.com/office/drawing/2014/main" id="{00BF8073-EC7B-494A-9B2D-44BA5C8A6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0727D384-4865-F649-8022-A70BDEA61991}"/>
                </a:ext>
              </a:extLst>
            </p:cNvPr>
            <p:cNvGrpSpPr/>
            <p:nvPr/>
          </p:nvGrpSpPr>
          <p:grpSpPr>
            <a:xfrm>
              <a:off x="7058891" y="2343486"/>
              <a:ext cx="707612" cy="453197"/>
              <a:chOff x="7698509" y="2176725"/>
              <a:chExt cx="943482" cy="604263"/>
            </a:xfrm>
          </p:grpSpPr>
          <p:pic>
            <p:nvPicPr>
              <p:cNvPr id="254" name="Picture 25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B5579205-01C8-6A49-9DED-99860B02C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5" name="Picture 25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84B3F69-F926-6546-9D6A-BA038A1C1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6" name="Picture 25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7352044F-0D1B-AF42-8027-0DAEC34F5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1D0B0CD-74A4-9D4E-8126-17D0B51AC7D2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291" name="Group 249">
              <a:extLst>
                <a:ext uri="{FF2B5EF4-FFF2-40B4-BE49-F238E27FC236}">
                  <a16:creationId xmlns:a16="http://schemas.microsoft.com/office/drawing/2014/main" id="{6A418EC6-3D97-7D4C-9E28-E68BC1883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9975" y="3223071"/>
              <a:ext cx="202148" cy="403329"/>
              <a:chOff x="4140" y="429"/>
              <a:chExt cx="1425" cy="2396"/>
            </a:xfrm>
          </p:grpSpPr>
          <p:sp>
            <p:nvSpPr>
              <p:cNvPr id="297" name="Freeform 250">
                <a:extLst>
                  <a:ext uri="{FF2B5EF4-FFF2-40B4-BE49-F238E27FC236}">
                    <a16:creationId xmlns:a16="http://schemas.microsoft.com/office/drawing/2014/main" id="{F63A0FFC-0FE6-BC49-8194-47CB0B3FD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Rectangle 251">
                <a:extLst>
                  <a:ext uri="{FF2B5EF4-FFF2-40B4-BE49-F238E27FC236}">
                    <a16:creationId xmlns:a16="http://schemas.microsoft.com/office/drawing/2014/main" id="{7DA0250F-F115-0E4B-9CB5-A1EF70E21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9" name="Freeform 252">
                <a:extLst>
                  <a:ext uri="{FF2B5EF4-FFF2-40B4-BE49-F238E27FC236}">
                    <a16:creationId xmlns:a16="http://schemas.microsoft.com/office/drawing/2014/main" id="{FD6484A9-C98E-B842-9F6E-08318527E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53">
                <a:extLst>
                  <a:ext uri="{FF2B5EF4-FFF2-40B4-BE49-F238E27FC236}">
                    <a16:creationId xmlns:a16="http://schemas.microsoft.com/office/drawing/2014/main" id="{703D94AE-F6AA-1543-B0D5-284FD9693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Rectangle 254">
                <a:extLst>
                  <a:ext uri="{FF2B5EF4-FFF2-40B4-BE49-F238E27FC236}">
                    <a16:creationId xmlns:a16="http://schemas.microsoft.com/office/drawing/2014/main" id="{FEEEF9BC-9945-6B4C-9083-14805BAD7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2" name="Group 255">
                <a:extLst>
                  <a:ext uri="{FF2B5EF4-FFF2-40B4-BE49-F238E27FC236}">
                    <a16:creationId xmlns:a16="http://schemas.microsoft.com/office/drawing/2014/main" id="{F872981C-9B9B-3945-9698-6A3160CED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27" name="AutoShape 256">
                  <a:extLst>
                    <a:ext uri="{FF2B5EF4-FFF2-40B4-BE49-F238E27FC236}">
                      <a16:creationId xmlns:a16="http://schemas.microsoft.com/office/drawing/2014/main" id="{2147D4C4-549C-5A43-AEF0-47C8EFF7D7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8" name="AutoShape 257">
                  <a:extLst>
                    <a:ext uri="{FF2B5EF4-FFF2-40B4-BE49-F238E27FC236}">
                      <a16:creationId xmlns:a16="http://schemas.microsoft.com/office/drawing/2014/main" id="{6AA842ED-99E3-E244-A47A-F9514132E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3" name="Rectangle 258">
                <a:extLst>
                  <a:ext uri="{FF2B5EF4-FFF2-40B4-BE49-F238E27FC236}">
                    <a16:creationId xmlns:a16="http://schemas.microsoft.com/office/drawing/2014/main" id="{089D1323-315F-F34E-8132-DC1553E6A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4" name="Group 259">
                <a:extLst>
                  <a:ext uri="{FF2B5EF4-FFF2-40B4-BE49-F238E27FC236}">
                    <a16:creationId xmlns:a16="http://schemas.microsoft.com/office/drawing/2014/main" id="{C214FA3C-81BB-ED4E-94DD-B767F38B65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25" name="AutoShape 260">
                  <a:extLst>
                    <a:ext uri="{FF2B5EF4-FFF2-40B4-BE49-F238E27FC236}">
                      <a16:creationId xmlns:a16="http://schemas.microsoft.com/office/drawing/2014/main" id="{24D63B96-8C60-274F-8A56-BAA459AD3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6" name="AutoShape 261">
                  <a:extLst>
                    <a:ext uri="{FF2B5EF4-FFF2-40B4-BE49-F238E27FC236}">
                      <a16:creationId xmlns:a16="http://schemas.microsoft.com/office/drawing/2014/main" id="{50A2F9B6-0AE1-274D-AA8D-FA1344AC9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5" name="Rectangle 262">
                <a:extLst>
                  <a:ext uri="{FF2B5EF4-FFF2-40B4-BE49-F238E27FC236}">
                    <a16:creationId xmlns:a16="http://schemas.microsoft.com/office/drawing/2014/main" id="{54BDAA7A-F6F6-074D-AD4A-8180E6AC4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6" name="Rectangle 263">
                <a:extLst>
                  <a:ext uri="{FF2B5EF4-FFF2-40B4-BE49-F238E27FC236}">
                    <a16:creationId xmlns:a16="http://schemas.microsoft.com/office/drawing/2014/main" id="{9FE36278-3B14-3146-83F1-E76D9D53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7" name="Group 264">
                <a:extLst>
                  <a:ext uri="{FF2B5EF4-FFF2-40B4-BE49-F238E27FC236}">
                    <a16:creationId xmlns:a16="http://schemas.microsoft.com/office/drawing/2014/main" id="{80AA2E3D-D242-6B47-A732-F91B52025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23" name="AutoShape 265">
                  <a:extLst>
                    <a:ext uri="{FF2B5EF4-FFF2-40B4-BE49-F238E27FC236}">
                      <a16:creationId xmlns:a16="http://schemas.microsoft.com/office/drawing/2014/main" id="{6B250827-5DD6-174E-B415-396207D00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4" name="AutoShape 266">
                  <a:extLst>
                    <a:ext uri="{FF2B5EF4-FFF2-40B4-BE49-F238E27FC236}">
                      <a16:creationId xmlns:a16="http://schemas.microsoft.com/office/drawing/2014/main" id="{0687E200-350B-9A45-BC7F-BE04DD282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8" name="Freeform 267">
                <a:extLst>
                  <a:ext uri="{FF2B5EF4-FFF2-40B4-BE49-F238E27FC236}">
                    <a16:creationId xmlns:a16="http://schemas.microsoft.com/office/drawing/2014/main" id="{6065017D-9794-734F-B95F-7854A6F84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9" name="Group 268">
                <a:extLst>
                  <a:ext uri="{FF2B5EF4-FFF2-40B4-BE49-F238E27FC236}">
                    <a16:creationId xmlns:a16="http://schemas.microsoft.com/office/drawing/2014/main" id="{777D84AE-1E36-4547-B8B5-382F58FEA2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21" name="AutoShape 269">
                  <a:extLst>
                    <a:ext uri="{FF2B5EF4-FFF2-40B4-BE49-F238E27FC236}">
                      <a16:creationId xmlns:a16="http://schemas.microsoft.com/office/drawing/2014/main" id="{6C698A22-9BA6-8043-9813-C826D172B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2" name="AutoShape 270">
                  <a:extLst>
                    <a:ext uri="{FF2B5EF4-FFF2-40B4-BE49-F238E27FC236}">
                      <a16:creationId xmlns:a16="http://schemas.microsoft.com/office/drawing/2014/main" id="{CA7D825D-577D-864C-8214-B8EE709F7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10" name="Rectangle 271">
                <a:extLst>
                  <a:ext uri="{FF2B5EF4-FFF2-40B4-BE49-F238E27FC236}">
                    <a16:creationId xmlns:a16="http://schemas.microsoft.com/office/drawing/2014/main" id="{314924AF-49B2-8F4B-B07A-EEAD02E6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1" name="Freeform 272">
                <a:extLst>
                  <a:ext uri="{FF2B5EF4-FFF2-40B4-BE49-F238E27FC236}">
                    <a16:creationId xmlns:a16="http://schemas.microsoft.com/office/drawing/2014/main" id="{0B27D67E-5CDE-564F-B64E-41E4911C6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273">
                <a:extLst>
                  <a:ext uri="{FF2B5EF4-FFF2-40B4-BE49-F238E27FC236}">
                    <a16:creationId xmlns:a16="http://schemas.microsoft.com/office/drawing/2014/main" id="{7D9F21DE-9FD0-E845-BE83-AA01CC1C0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274">
                <a:extLst>
                  <a:ext uri="{FF2B5EF4-FFF2-40B4-BE49-F238E27FC236}">
                    <a16:creationId xmlns:a16="http://schemas.microsoft.com/office/drawing/2014/main" id="{29DB98CD-1446-1447-907D-0721013CE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4" name="Freeform 275">
                <a:extLst>
                  <a:ext uri="{FF2B5EF4-FFF2-40B4-BE49-F238E27FC236}">
                    <a16:creationId xmlns:a16="http://schemas.microsoft.com/office/drawing/2014/main" id="{CCE0B802-0ED9-1144-9B41-567C96D9E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AutoShape 276">
                <a:extLst>
                  <a:ext uri="{FF2B5EF4-FFF2-40B4-BE49-F238E27FC236}">
                    <a16:creationId xmlns:a16="http://schemas.microsoft.com/office/drawing/2014/main" id="{0A63D484-0467-EF48-A0D1-307BD44B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6" name="AutoShape 277">
                <a:extLst>
                  <a:ext uri="{FF2B5EF4-FFF2-40B4-BE49-F238E27FC236}">
                    <a16:creationId xmlns:a16="http://schemas.microsoft.com/office/drawing/2014/main" id="{9F1755F7-6A75-8A4F-B6E2-BF73697B1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7" name="Oval 278">
                <a:extLst>
                  <a:ext uri="{FF2B5EF4-FFF2-40B4-BE49-F238E27FC236}">
                    <a16:creationId xmlns:a16="http://schemas.microsoft.com/office/drawing/2014/main" id="{D6F2BCA4-EAA9-C04A-AB0D-174E8DA65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8" name="Oval 279">
                <a:extLst>
                  <a:ext uri="{FF2B5EF4-FFF2-40B4-BE49-F238E27FC236}">
                    <a16:creationId xmlns:a16="http://schemas.microsoft.com/office/drawing/2014/main" id="{4D2A8DA3-EE5E-2F48-88C3-2B1DB6DB6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19" name="Oval 280">
                <a:extLst>
                  <a:ext uri="{FF2B5EF4-FFF2-40B4-BE49-F238E27FC236}">
                    <a16:creationId xmlns:a16="http://schemas.microsoft.com/office/drawing/2014/main" id="{39A0A350-9C80-984E-9991-E741164E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20" name="Rectangle 281">
                <a:extLst>
                  <a:ext uri="{FF2B5EF4-FFF2-40B4-BE49-F238E27FC236}">
                    <a16:creationId xmlns:a16="http://schemas.microsoft.com/office/drawing/2014/main" id="{4347596D-A5CE-B946-A234-DF07FB80E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31A38548-A84D-B643-BEB5-A359B949B8B9}"/>
                </a:ext>
              </a:extLst>
            </p:cNvPr>
            <p:cNvGrpSpPr/>
            <p:nvPr/>
          </p:nvGrpSpPr>
          <p:grpSpPr>
            <a:xfrm>
              <a:off x="7007653" y="3356419"/>
              <a:ext cx="707612" cy="453197"/>
              <a:chOff x="7698509" y="2176725"/>
              <a:chExt cx="943482" cy="604263"/>
            </a:xfrm>
          </p:grpSpPr>
          <p:pic>
            <p:nvPicPr>
              <p:cNvPr id="293" name="Picture 292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C558C14-3545-3A4C-A74E-710DED2EC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94" name="Picture 29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B11AB87A-BA5E-F541-93E8-003DAF4DC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95" name="Picture 29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009FDD7D-5EA5-DC49-BDCF-5450AB531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1EDF864-68A8-2447-868F-ADB0A7AE7A7C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</p:grp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7C0F33DF-63FA-2745-8C97-25D9FA32E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DASH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57B06ED9-18F5-DA42-AB34-1D8668A5BAAE}"/>
              </a:ext>
            </a:extLst>
          </p:cNvPr>
          <p:cNvSpPr txBox="1">
            <a:spLocks noChangeArrowheads="1"/>
          </p:cNvSpPr>
          <p:nvPr/>
        </p:nvSpPr>
        <p:spPr>
          <a:xfrm>
            <a:off x="562592" y="1926317"/>
            <a:ext cx="5945528" cy="378976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0531" indent="-342900" defTabSz="685800" fontAlgn="auto"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400" b="0" i="1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“intelligence” </a:t>
            </a:r>
            <a:r>
              <a:rPr lang="en-US" altLang="en-US" sz="2400" b="0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 client: </a:t>
            </a:r>
            <a:r>
              <a:rPr lang="en-US" altLang="en-US" sz="24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determines</a:t>
            </a: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</a:t>
            </a:r>
            <a:r>
              <a:rPr lang="en-US" altLang="en-US" sz="2100" b="0" i="1" dirty="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</a:t>
            </a:r>
            <a:r>
              <a:rPr lang="en-US" altLang="zh-CN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zh-CN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chunk (so that buffer starvation, or overflow does not occur)</a:t>
            </a: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</a:t>
            </a:r>
            <a:r>
              <a:rPr lang="en-US" altLang="zh-CN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bit</a:t>
            </a: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rate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</a:t>
            </a:r>
            <a:r>
              <a:rPr lang="en-US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(higher quality when more bandwidth available) </a:t>
            </a:r>
            <a:r>
              <a:rPr lang="en-US" altLang="zh-CN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-&gt;</a:t>
            </a:r>
            <a:r>
              <a:rPr lang="zh-CN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adaptive</a:t>
            </a:r>
            <a:r>
              <a:rPr lang="zh-CN" altLang="en-US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bit-rate</a:t>
            </a:r>
            <a:r>
              <a:rPr lang="zh-CN" altLang="en-US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(ABR)</a:t>
            </a:r>
            <a:endParaRPr lang="en-US" altLang="en-US" sz="2100" b="0" dirty="0">
              <a:solidFill>
                <a:srgbClr val="0070C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en-US" sz="2100" b="0" i="1" dirty="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chunk (can request from URL server that is “close” to client or has high available bandwidth)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6B29FA5-F250-2145-B75A-6362A2B90004}"/>
              </a:ext>
            </a:extLst>
          </p:cNvPr>
          <p:cNvSpPr txBox="1">
            <a:spLocks noChangeArrowheads="1"/>
          </p:cNvSpPr>
          <p:nvPr/>
        </p:nvSpPr>
        <p:spPr>
          <a:xfrm>
            <a:off x="573653" y="4170813"/>
            <a:ext cx="4722248" cy="12007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1494" lvl="1" indent="-173831" defTabSz="685800" fontAlgn="auto">
              <a:spcBef>
                <a:spcPts val="375"/>
              </a:spcBef>
              <a:spcAft>
                <a:spcPts val="0"/>
              </a:spcAft>
              <a:defRPr/>
            </a:pPr>
            <a:endParaRPr lang="en-US" altLang="en-US" sz="2100" b="0" dirty="0">
              <a:solidFill>
                <a:prstClr val="black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A338-92F2-B84C-A3FD-65CE9CE1AE33}"/>
              </a:ext>
            </a:extLst>
          </p:cNvPr>
          <p:cNvSpPr txBox="1"/>
          <p:nvPr/>
        </p:nvSpPr>
        <p:spPr>
          <a:xfrm>
            <a:off x="923162" y="5486400"/>
            <a:ext cx="783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dirty="0">
                <a:solidFill>
                  <a:srgbClr val="0000A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Streaming video = </a:t>
            </a:r>
            <a:r>
              <a:rPr lang="en-US" sz="2400" b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encoding +</a:t>
            </a:r>
            <a:r>
              <a:rPr 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DASH + playout buffering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1818BB-E5C9-D648-BF80-58420302933F}"/>
              </a:ext>
            </a:extLst>
          </p:cNvPr>
          <p:cNvGrpSpPr/>
          <p:nvPr/>
        </p:nvGrpSpPr>
        <p:grpSpPr>
          <a:xfrm>
            <a:off x="6444794" y="2343486"/>
            <a:ext cx="2368115" cy="1466130"/>
            <a:chOff x="6444794" y="2343486"/>
            <a:chExt cx="2368115" cy="1466130"/>
          </a:xfrm>
        </p:grpSpPr>
        <p:sp>
          <p:nvSpPr>
            <p:cNvPr id="242" name="Freeform 1287">
              <a:extLst>
                <a:ext uri="{FF2B5EF4-FFF2-40B4-BE49-F238E27FC236}">
                  <a16:creationId xmlns:a16="http://schemas.microsoft.com/office/drawing/2014/main" id="{404F16F4-75A1-BF4D-92FE-33BA84DA1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755" y="2805866"/>
              <a:ext cx="1098668" cy="630659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2" name="Group 249">
              <a:extLst>
                <a:ext uri="{FF2B5EF4-FFF2-40B4-BE49-F238E27FC236}">
                  <a16:creationId xmlns:a16="http://schemas.microsoft.com/office/drawing/2014/main" id="{303AAFB7-AE59-FB43-806F-88716418A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3916" y="2529389"/>
              <a:ext cx="202148" cy="403329"/>
              <a:chOff x="4140" y="429"/>
              <a:chExt cx="1425" cy="2396"/>
            </a:xfrm>
          </p:grpSpPr>
          <p:sp>
            <p:nvSpPr>
              <p:cNvPr id="283" name="Freeform 250">
                <a:extLst>
                  <a:ext uri="{FF2B5EF4-FFF2-40B4-BE49-F238E27FC236}">
                    <a16:creationId xmlns:a16="http://schemas.microsoft.com/office/drawing/2014/main" id="{F583EC39-0EF7-C047-B61C-FCA4140C6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251">
                <a:extLst>
                  <a:ext uri="{FF2B5EF4-FFF2-40B4-BE49-F238E27FC236}">
                    <a16:creationId xmlns:a16="http://schemas.microsoft.com/office/drawing/2014/main" id="{1E2AD361-9367-024D-9B13-A995814D5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85" name="Freeform 252">
                <a:extLst>
                  <a:ext uri="{FF2B5EF4-FFF2-40B4-BE49-F238E27FC236}">
                    <a16:creationId xmlns:a16="http://schemas.microsoft.com/office/drawing/2014/main" id="{280AB857-6E8B-F04E-86E8-884DCDEB6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53">
                <a:extLst>
                  <a:ext uri="{FF2B5EF4-FFF2-40B4-BE49-F238E27FC236}">
                    <a16:creationId xmlns:a16="http://schemas.microsoft.com/office/drawing/2014/main" id="{17A6D9FD-0410-2E4A-A1DE-0C447AB9A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254">
                <a:extLst>
                  <a:ext uri="{FF2B5EF4-FFF2-40B4-BE49-F238E27FC236}">
                    <a16:creationId xmlns:a16="http://schemas.microsoft.com/office/drawing/2014/main" id="{A927C600-2D52-FB43-8F04-602018E3E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88" name="Group 255">
                <a:extLst>
                  <a:ext uri="{FF2B5EF4-FFF2-40B4-BE49-F238E27FC236}">
                    <a16:creationId xmlns:a16="http://schemas.microsoft.com/office/drawing/2014/main" id="{AD441C89-2F79-AA41-9247-E417258584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3" name="AutoShape 256">
                  <a:extLst>
                    <a:ext uri="{FF2B5EF4-FFF2-40B4-BE49-F238E27FC236}">
                      <a16:creationId xmlns:a16="http://schemas.microsoft.com/office/drawing/2014/main" id="{1BDD9056-3563-DC4A-8E6F-D9E7C31BD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4" name="AutoShape 257">
                  <a:extLst>
                    <a:ext uri="{FF2B5EF4-FFF2-40B4-BE49-F238E27FC236}">
                      <a16:creationId xmlns:a16="http://schemas.microsoft.com/office/drawing/2014/main" id="{A464F9AC-80D5-8647-A3BF-7C8016D2E9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89" name="Rectangle 258">
                <a:extLst>
                  <a:ext uri="{FF2B5EF4-FFF2-40B4-BE49-F238E27FC236}">
                    <a16:creationId xmlns:a16="http://schemas.microsoft.com/office/drawing/2014/main" id="{3CC90EBF-BE9D-094F-8D80-09DD69A5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90" name="Group 259">
                <a:extLst>
                  <a:ext uri="{FF2B5EF4-FFF2-40B4-BE49-F238E27FC236}">
                    <a16:creationId xmlns:a16="http://schemas.microsoft.com/office/drawing/2014/main" id="{8FD2B698-C302-134D-AA60-7CB77F0FA4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1" name="AutoShape 260">
                  <a:extLst>
                    <a:ext uri="{FF2B5EF4-FFF2-40B4-BE49-F238E27FC236}">
                      <a16:creationId xmlns:a16="http://schemas.microsoft.com/office/drawing/2014/main" id="{3C8C97B6-C649-304C-B810-3DCC29D05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2" name="AutoShape 261">
                  <a:extLst>
                    <a:ext uri="{FF2B5EF4-FFF2-40B4-BE49-F238E27FC236}">
                      <a16:creationId xmlns:a16="http://schemas.microsoft.com/office/drawing/2014/main" id="{1E6EFFBD-86DF-3A4E-B6C4-5B74F4194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1" name="Rectangle 262">
                <a:extLst>
                  <a:ext uri="{FF2B5EF4-FFF2-40B4-BE49-F238E27FC236}">
                    <a16:creationId xmlns:a16="http://schemas.microsoft.com/office/drawing/2014/main" id="{A2087108-BB9B-C74D-BED2-AEEFB9631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2" name="Rectangle 263">
                <a:extLst>
                  <a:ext uri="{FF2B5EF4-FFF2-40B4-BE49-F238E27FC236}">
                    <a16:creationId xmlns:a16="http://schemas.microsoft.com/office/drawing/2014/main" id="{629E30AC-175A-7C47-B5DB-137A2A969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93" name="Group 264">
                <a:extLst>
                  <a:ext uri="{FF2B5EF4-FFF2-40B4-BE49-F238E27FC236}">
                    <a16:creationId xmlns:a16="http://schemas.microsoft.com/office/drawing/2014/main" id="{631BEC3E-EC7B-E641-9B73-CEB1B33C79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09" name="AutoShape 265">
                  <a:extLst>
                    <a:ext uri="{FF2B5EF4-FFF2-40B4-BE49-F238E27FC236}">
                      <a16:creationId xmlns:a16="http://schemas.microsoft.com/office/drawing/2014/main" id="{CA74522A-6DD3-C941-B6C5-B88ADF1B7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0" name="AutoShape 266">
                  <a:extLst>
                    <a:ext uri="{FF2B5EF4-FFF2-40B4-BE49-F238E27FC236}">
                      <a16:creationId xmlns:a16="http://schemas.microsoft.com/office/drawing/2014/main" id="{0FC67C26-9D79-7645-9585-2783C4FBA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4" name="Freeform 267">
                <a:extLst>
                  <a:ext uri="{FF2B5EF4-FFF2-40B4-BE49-F238E27FC236}">
                    <a16:creationId xmlns:a16="http://schemas.microsoft.com/office/drawing/2014/main" id="{0009B838-E394-AB4B-B620-18BE1F04F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5" name="Group 268">
                <a:extLst>
                  <a:ext uri="{FF2B5EF4-FFF2-40B4-BE49-F238E27FC236}">
                    <a16:creationId xmlns:a16="http://schemas.microsoft.com/office/drawing/2014/main" id="{CE9E851F-17AE-C347-AAE2-A26FC9005C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7" name="AutoShape 269">
                  <a:extLst>
                    <a:ext uri="{FF2B5EF4-FFF2-40B4-BE49-F238E27FC236}">
                      <a16:creationId xmlns:a16="http://schemas.microsoft.com/office/drawing/2014/main" id="{BC8583DE-ADF4-6447-B9E5-82785FCF6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08" name="AutoShape 270">
                  <a:extLst>
                    <a:ext uri="{FF2B5EF4-FFF2-40B4-BE49-F238E27FC236}">
                      <a16:creationId xmlns:a16="http://schemas.microsoft.com/office/drawing/2014/main" id="{86B22511-2C8C-B74B-A13E-4B4859111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6" name="Rectangle 271">
                <a:extLst>
                  <a:ext uri="{FF2B5EF4-FFF2-40B4-BE49-F238E27FC236}">
                    <a16:creationId xmlns:a16="http://schemas.microsoft.com/office/drawing/2014/main" id="{20AF6706-04DB-3F45-9CC0-357417946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7" name="Freeform 272">
                <a:extLst>
                  <a:ext uri="{FF2B5EF4-FFF2-40B4-BE49-F238E27FC236}">
                    <a16:creationId xmlns:a16="http://schemas.microsoft.com/office/drawing/2014/main" id="{E6032D49-B972-724F-BC66-1C24B5F05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273">
                <a:extLst>
                  <a:ext uri="{FF2B5EF4-FFF2-40B4-BE49-F238E27FC236}">
                    <a16:creationId xmlns:a16="http://schemas.microsoft.com/office/drawing/2014/main" id="{B84F01B6-1C0C-C943-B856-7FE3BD2D7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74">
                <a:extLst>
                  <a:ext uri="{FF2B5EF4-FFF2-40B4-BE49-F238E27FC236}">
                    <a16:creationId xmlns:a16="http://schemas.microsoft.com/office/drawing/2014/main" id="{3819F9EA-CE5A-6F47-B1D1-45A3176A8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0" name="Freeform 275">
                <a:extLst>
                  <a:ext uri="{FF2B5EF4-FFF2-40B4-BE49-F238E27FC236}">
                    <a16:creationId xmlns:a16="http://schemas.microsoft.com/office/drawing/2014/main" id="{BD6129AD-4010-6541-8BD2-9C417B597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AutoShape 276">
                <a:extLst>
                  <a:ext uri="{FF2B5EF4-FFF2-40B4-BE49-F238E27FC236}">
                    <a16:creationId xmlns:a16="http://schemas.microsoft.com/office/drawing/2014/main" id="{DAF156C3-BBE4-AD4E-8C8F-504F05E6F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2" name="AutoShape 277">
                <a:extLst>
                  <a:ext uri="{FF2B5EF4-FFF2-40B4-BE49-F238E27FC236}">
                    <a16:creationId xmlns:a16="http://schemas.microsoft.com/office/drawing/2014/main" id="{FAC7EFD2-3973-3341-9E30-2375745B4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3" name="Oval 278">
                <a:extLst>
                  <a:ext uri="{FF2B5EF4-FFF2-40B4-BE49-F238E27FC236}">
                    <a16:creationId xmlns:a16="http://schemas.microsoft.com/office/drawing/2014/main" id="{279C258F-5AE0-4A40-9D2A-27C352066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4" name="Oval 279">
                <a:extLst>
                  <a:ext uri="{FF2B5EF4-FFF2-40B4-BE49-F238E27FC236}">
                    <a16:creationId xmlns:a16="http://schemas.microsoft.com/office/drawing/2014/main" id="{AB54CDF9-44A8-F945-8C47-F29CE6B00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5" name="Oval 280">
                <a:extLst>
                  <a:ext uri="{FF2B5EF4-FFF2-40B4-BE49-F238E27FC236}">
                    <a16:creationId xmlns:a16="http://schemas.microsoft.com/office/drawing/2014/main" id="{C12B8B40-4A95-634B-A938-6930B06F5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6" name="Rectangle 281">
                <a:extLst>
                  <a:ext uri="{FF2B5EF4-FFF2-40B4-BE49-F238E27FC236}">
                    <a16:creationId xmlns:a16="http://schemas.microsoft.com/office/drawing/2014/main" id="{56A64972-4A2C-2147-8B6A-849EA1C52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7CEE8967-09D9-EA4A-BE8F-89D0A51FA901}"/>
                </a:ext>
              </a:extLst>
            </p:cNvPr>
            <p:cNvGrpSpPr/>
            <p:nvPr/>
          </p:nvGrpSpPr>
          <p:grpSpPr>
            <a:xfrm>
              <a:off x="7058891" y="2343486"/>
              <a:ext cx="707612" cy="453197"/>
              <a:chOff x="7698509" y="2176725"/>
              <a:chExt cx="943482" cy="604263"/>
            </a:xfrm>
          </p:grpSpPr>
          <p:pic>
            <p:nvPicPr>
              <p:cNvPr id="316" name="Picture 31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0EAEB9B3-A22A-234F-82DF-4AAC2BF42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17" name="Picture 316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D8797FD1-FD5F-5E42-86F9-D71425D34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18" name="Picture 317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A3D2276-CCAA-964B-A522-778FC90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FA64888F-27BD-6D49-9E8A-1C105E1F77CE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320" name="Group 249">
              <a:extLst>
                <a:ext uri="{FF2B5EF4-FFF2-40B4-BE49-F238E27FC236}">
                  <a16:creationId xmlns:a16="http://schemas.microsoft.com/office/drawing/2014/main" id="{F1BCE0E4-BDB5-B544-89E7-F7F4C8B45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9975" y="3223071"/>
              <a:ext cx="202148" cy="403329"/>
              <a:chOff x="4140" y="429"/>
              <a:chExt cx="1425" cy="2396"/>
            </a:xfrm>
          </p:grpSpPr>
          <p:sp>
            <p:nvSpPr>
              <p:cNvPr id="321" name="Freeform 250">
                <a:extLst>
                  <a:ext uri="{FF2B5EF4-FFF2-40B4-BE49-F238E27FC236}">
                    <a16:creationId xmlns:a16="http://schemas.microsoft.com/office/drawing/2014/main" id="{61F36965-BC45-1D46-9296-4C5A2F83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Rectangle 251">
                <a:extLst>
                  <a:ext uri="{FF2B5EF4-FFF2-40B4-BE49-F238E27FC236}">
                    <a16:creationId xmlns:a16="http://schemas.microsoft.com/office/drawing/2014/main" id="{40BA023C-2812-9340-A050-0121D0829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23" name="Freeform 252">
                <a:extLst>
                  <a:ext uri="{FF2B5EF4-FFF2-40B4-BE49-F238E27FC236}">
                    <a16:creationId xmlns:a16="http://schemas.microsoft.com/office/drawing/2014/main" id="{7D40D788-F435-474A-A7BF-25C0498EA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253">
                <a:extLst>
                  <a:ext uri="{FF2B5EF4-FFF2-40B4-BE49-F238E27FC236}">
                    <a16:creationId xmlns:a16="http://schemas.microsoft.com/office/drawing/2014/main" id="{7ECC0C33-1994-A443-BE35-89E1A830F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254">
                <a:extLst>
                  <a:ext uri="{FF2B5EF4-FFF2-40B4-BE49-F238E27FC236}">
                    <a16:creationId xmlns:a16="http://schemas.microsoft.com/office/drawing/2014/main" id="{5F77B878-EAC9-4540-9E09-E05F7ED09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26" name="Group 255">
                <a:extLst>
                  <a:ext uri="{FF2B5EF4-FFF2-40B4-BE49-F238E27FC236}">
                    <a16:creationId xmlns:a16="http://schemas.microsoft.com/office/drawing/2014/main" id="{3AD2D83D-AFAB-F544-B840-C231A3CC60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1" name="AutoShape 256">
                  <a:extLst>
                    <a:ext uri="{FF2B5EF4-FFF2-40B4-BE49-F238E27FC236}">
                      <a16:creationId xmlns:a16="http://schemas.microsoft.com/office/drawing/2014/main" id="{4227C343-CCC4-A04E-8886-6361D39B4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52" name="AutoShape 257">
                  <a:extLst>
                    <a:ext uri="{FF2B5EF4-FFF2-40B4-BE49-F238E27FC236}">
                      <a16:creationId xmlns:a16="http://schemas.microsoft.com/office/drawing/2014/main" id="{9E39270E-D4A5-AD40-A9B3-1748EE312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27" name="Rectangle 258">
                <a:extLst>
                  <a:ext uri="{FF2B5EF4-FFF2-40B4-BE49-F238E27FC236}">
                    <a16:creationId xmlns:a16="http://schemas.microsoft.com/office/drawing/2014/main" id="{7B72FE59-00DA-AB4C-818F-65FE468FB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28" name="Group 259">
                <a:extLst>
                  <a:ext uri="{FF2B5EF4-FFF2-40B4-BE49-F238E27FC236}">
                    <a16:creationId xmlns:a16="http://schemas.microsoft.com/office/drawing/2014/main" id="{09C06909-C34E-C94A-8C7D-0BFC94D6E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9" name="AutoShape 260">
                  <a:extLst>
                    <a:ext uri="{FF2B5EF4-FFF2-40B4-BE49-F238E27FC236}">
                      <a16:creationId xmlns:a16="http://schemas.microsoft.com/office/drawing/2014/main" id="{7ED60691-FC99-B943-BE37-D6C97FF67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50" name="AutoShape 261">
                  <a:extLst>
                    <a:ext uri="{FF2B5EF4-FFF2-40B4-BE49-F238E27FC236}">
                      <a16:creationId xmlns:a16="http://schemas.microsoft.com/office/drawing/2014/main" id="{BBBF7CE5-2F2F-C240-89B7-6B006565D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29" name="Rectangle 262">
                <a:extLst>
                  <a:ext uri="{FF2B5EF4-FFF2-40B4-BE49-F238E27FC236}">
                    <a16:creationId xmlns:a16="http://schemas.microsoft.com/office/drawing/2014/main" id="{E1859B99-BC2B-8445-9920-653550A39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0" name="Rectangle 263">
                <a:extLst>
                  <a:ext uri="{FF2B5EF4-FFF2-40B4-BE49-F238E27FC236}">
                    <a16:creationId xmlns:a16="http://schemas.microsoft.com/office/drawing/2014/main" id="{DC4E26D3-7125-8945-9746-2441735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31" name="Group 264">
                <a:extLst>
                  <a:ext uri="{FF2B5EF4-FFF2-40B4-BE49-F238E27FC236}">
                    <a16:creationId xmlns:a16="http://schemas.microsoft.com/office/drawing/2014/main" id="{E6BAA1DE-AF76-6C44-833A-D07152C073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7" name="AutoShape 265">
                  <a:extLst>
                    <a:ext uri="{FF2B5EF4-FFF2-40B4-BE49-F238E27FC236}">
                      <a16:creationId xmlns:a16="http://schemas.microsoft.com/office/drawing/2014/main" id="{C5750C06-37B1-7942-BC63-5A0DFB73A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48" name="AutoShape 266">
                  <a:extLst>
                    <a:ext uri="{FF2B5EF4-FFF2-40B4-BE49-F238E27FC236}">
                      <a16:creationId xmlns:a16="http://schemas.microsoft.com/office/drawing/2014/main" id="{2FBF1907-BD45-434A-8B85-372B329D2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32" name="Freeform 267">
                <a:extLst>
                  <a:ext uri="{FF2B5EF4-FFF2-40B4-BE49-F238E27FC236}">
                    <a16:creationId xmlns:a16="http://schemas.microsoft.com/office/drawing/2014/main" id="{C3D05EC3-4DA7-F74C-B6F6-0918126C0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3" name="Group 268">
                <a:extLst>
                  <a:ext uri="{FF2B5EF4-FFF2-40B4-BE49-F238E27FC236}">
                    <a16:creationId xmlns:a16="http://schemas.microsoft.com/office/drawing/2014/main" id="{5BF350AD-3646-0C41-87CF-18D04562FC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5" name="AutoShape 269">
                  <a:extLst>
                    <a:ext uri="{FF2B5EF4-FFF2-40B4-BE49-F238E27FC236}">
                      <a16:creationId xmlns:a16="http://schemas.microsoft.com/office/drawing/2014/main" id="{E6FF77A3-8808-214A-B3F1-997567441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46" name="AutoShape 270">
                  <a:extLst>
                    <a:ext uri="{FF2B5EF4-FFF2-40B4-BE49-F238E27FC236}">
                      <a16:creationId xmlns:a16="http://schemas.microsoft.com/office/drawing/2014/main" id="{DBA06383-D10B-7446-8AB5-80825280F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34" name="Rectangle 271">
                <a:extLst>
                  <a:ext uri="{FF2B5EF4-FFF2-40B4-BE49-F238E27FC236}">
                    <a16:creationId xmlns:a16="http://schemas.microsoft.com/office/drawing/2014/main" id="{075E3183-6A9A-F845-B994-D8A428ABB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5" name="Freeform 272">
                <a:extLst>
                  <a:ext uri="{FF2B5EF4-FFF2-40B4-BE49-F238E27FC236}">
                    <a16:creationId xmlns:a16="http://schemas.microsoft.com/office/drawing/2014/main" id="{047D761C-70AD-CD4F-A747-381D74016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Freeform 273">
                <a:extLst>
                  <a:ext uri="{FF2B5EF4-FFF2-40B4-BE49-F238E27FC236}">
                    <a16:creationId xmlns:a16="http://schemas.microsoft.com/office/drawing/2014/main" id="{8AE72908-FAF1-9C46-AA62-CED69F948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Oval 274">
                <a:extLst>
                  <a:ext uri="{FF2B5EF4-FFF2-40B4-BE49-F238E27FC236}">
                    <a16:creationId xmlns:a16="http://schemas.microsoft.com/office/drawing/2014/main" id="{2E034F12-0D5A-AA43-BEB5-3FD391F73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8" name="Freeform 275">
                <a:extLst>
                  <a:ext uri="{FF2B5EF4-FFF2-40B4-BE49-F238E27FC236}">
                    <a16:creationId xmlns:a16="http://schemas.microsoft.com/office/drawing/2014/main" id="{028A5345-010B-C24D-B709-B8375E971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AutoShape 276">
                <a:extLst>
                  <a:ext uri="{FF2B5EF4-FFF2-40B4-BE49-F238E27FC236}">
                    <a16:creationId xmlns:a16="http://schemas.microsoft.com/office/drawing/2014/main" id="{F6EF7A89-3C93-8540-B2E3-A30599E7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0" name="AutoShape 277">
                <a:extLst>
                  <a:ext uri="{FF2B5EF4-FFF2-40B4-BE49-F238E27FC236}">
                    <a16:creationId xmlns:a16="http://schemas.microsoft.com/office/drawing/2014/main" id="{AE5883C3-8966-4941-AD3C-EECE6A8A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1" name="Oval 278">
                <a:extLst>
                  <a:ext uri="{FF2B5EF4-FFF2-40B4-BE49-F238E27FC236}">
                    <a16:creationId xmlns:a16="http://schemas.microsoft.com/office/drawing/2014/main" id="{8D05B60E-CC47-924E-9CC3-7D3C363DC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2" name="Oval 279">
                <a:extLst>
                  <a:ext uri="{FF2B5EF4-FFF2-40B4-BE49-F238E27FC236}">
                    <a16:creationId xmlns:a16="http://schemas.microsoft.com/office/drawing/2014/main" id="{02D38BA8-EE3B-314C-9EA1-24BC62A7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43" name="Oval 280">
                <a:extLst>
                  <a:ext uri="{FF2B5EF4-FFF2-40B4-BE49-F238E27FC236}">
                    <a16:creationId xmlns:a16="http://schemas.microsoft.com/office/drawing/2014/main" id="{7354E114-1700-274C-AD93-5D4A99968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4" name="Rectangle 281">
                <a:extLst>
                  <a:ext uri="{FF2B5EF4-FFF2-40B4-BE49-F238E27FC236}">
                    <a16:creationId xmlns:a16="http://schemas.microsoft.com/office/drawing/2014/main" id="{D7FCC302-455F-0E42-A8A7-378C5B6CC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BA41EE0A-FE82-9040-BD52-7DC1EB35BBFB}"/>
                </a:ext>
              </a:extLst>
            </p:cNvPr>
            <p:cNvGrpSpPr/>
            <p:nvPr/>
          </p:nvGrpSpPr>
          <p:grpSpPr>
            <a:xfrm>
              <a:off x="7007653" y="3356419"/>
              <a:ext cx="707612" cy="453197"/>
              <a:chOff x="7698509" y="2176725"/>
              <a:chExt cx="943482" cy="604263"/>
            </a:xfrm>
          </p:grpSpPr>
          <p:pic>
            <p:nvPicPr>
              <p:cNvPr id="354" name="Picture 35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441DFADE-BB1B-7C4C-8738-3FEA9FC7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55" name="Picture 35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A360817E-CEBE-5D4D-AAA5-1AA0E80B2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56" name="Picture 35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B7D7E89-8D15-B14F-8ABE-F03063924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95A2DFAC-E2E9-BA4E-B877-0FDFCB8AFF96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60" name="Group 2">
              <a:extLst>
                <a:ext uri="{FF2B5EF4-FFF2-40B4-BE49-F238E27FC236}">
                  <a16:creationId xmlns:a16="http://schemas.microsoft.com/office/drawing/2014/main" id="{DDFD13CE-95C2-3B46-BAA9-2442B7BBF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4189" y="2648204"/>
              <a:ext cx="998720" cy="812360"/>
              <a:chOff x="1842724" y="2867233"/>
              <a:chExt cx="5649912" cy="3416300"/>
            </a:xfrm>
          </p:grpSpPr>
          <p:sp>
            <p:nvSpPr>
              <p:cNvPr id="161" name="AutoShape 99">
                <a:extLst>
                  <a:ext uri="{FF2B5EF4-FFF2-40B4-BE49-F238E27FC236}">
                    <a16:creationId xmlns:a16="http://schemas.microsoft.com/office/drawing/2014/main" id="{6A423CE6-3BBC-A441-B17F-E87432DB8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724" y="2867233"/>
                <a:ext cx="5649912" cy="76835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  <p:sp>
            <p:nvSpPr>
              <p:cNvPr id="162" name="Rectangle 87">
                <a:extLst>
                  <a:ext uri="{FF2B5EF4-FFF2-40B4-BE49-F238E27FC236}">
                    <a16:creationId xmlns:a16="http://schemas.microsoft.com/office/drawing/2014/main" id="{4285C26E-DA02-9648-A64A-514AEBD4F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699" y="3621296"/>
                <a:ext cx="4781550" cy="26622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grpSp>
          <p:nvGrpSpPr>
            <p:cNvPr id="63" name="Group 349">
              <a:extLst>
                <a:ext uri="{FF2B5EF4-FFF2-40B4-BE49-F238E27FC236}">
                  <a16:creationId xmlns:a16="http://schemas.microsoft.com/office/drawing/2014/main" id="{D41C9560-ED4B-414F-8273-72B78F6B3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3397" y="2979203"/>
              <a:ext cx="320883" cy="340589"/>
              <a:chOff x="4437" y="1472"/>
              <a:chExt cx="427" cy="418"/>
            </a:xfrm>
          </p:grpSpPr>
          <p:sp>
            <p:nvSpPr>
              <p:cNvPr id="69" name="Rectangle 350">
                <a:extLst>
                  <a:ext uri="{FF2B5EF4-FFF2-40B4-BE49-F238E27FC236}">
                    <a16:creationId xmlns:a16="http://schemas.microsoft.com/office/drawing/2014/main" id="{E963C356-4AF2-0349-824A-1E49D132E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0" name="Rectangle 351">
                <a:extLst>
                  <a:ext uri="{FF2B5EF4-FFF2-40B4-BE49-F238E27FC236}">
                    <a16:creationId xmlns:a16="http://schemas.microsoft.com/office/drawing/2014/main" id="{40253B0C-2089-BD4A-9EFE-D60909E55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1" name="Rectangle 352">
                <a:extLst>
                  <a:ext uri="{FF2B5EF4-FFF2-40B4-BE49-F238E27FC236}">
                    <a16:creationId xmlns:a16="http://schemas.microsoft.com/office/drawing/2014/main" id="{53AC6590-6B2B-9143-AF1D-BB463655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2" name="Rectangle 353">
                <a:extLst>
                  <a:ext uri="{FF2B5EF4-FFF2-40B4-BE49-F238E27FC236}">
                    <a16:creationId xmlns:a16="http://schemas.microsoft.com/office/drawing/2014/main" id="{E94F9AC9-0854-D042-AF8B-C87D4C9D7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65" name="Straight Connector 45">
              <a:extLst>
                <a:ext uri="{FF2B5EF4-FFF2-40B4-BE49-F238E27FC236}">
                  <a16:creationId xmlns:a16="http://schemas.microsoft.com/office/drawing/2014/main" id="{95FF3D69-527D-104D-8467-DBBDF81195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44794" y="3130473"/>
              <a:ext cx="1651593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TextBox 64">
              <a:extLst>
                <a:ext uri="{FF2B5EF4-FFF2-40B4-BE49-F238E27FC236}">
                  <a16:creationId xmlns:a16="http://schemas.microsoft.com/office/drawing/2014/main" id="{4A9C7B1D-9788-C24C-BE9F-0B7DEE643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3569" y="3466268"/>
              <a:ext cx="588623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50" b="0">
                  <a:solidFill>
                    <a:srgbClr val="000000"/>
                  </a:solidFill>
                  <a:cs typeface="Arial" panose="020B0604020202020204" pitchFamily="34" charset="0"/>
                </a:rPr>
                <a:t>client</a:t>
              </a:r>
              <a:endParaRPr lang="en-US" altLang="en-US" sz="1350" b="0" i="1">
                <a:solidFill>
                  <a:srgbClr val="CC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1332400-C13A-1144-94EF-1249953DECAC}"/>
                </a:ext>
              </a:extLst>
            </p:cNvPr>
            <p:cNvSpPr/>
            <p:nvPr/>
          </p:nvSpPr>
          <p:spPr>
            <a:xfrm>
              <a:off x="7075085" y="2899849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6A4AC1EA-45FB-014E-A65A-F10B6E8D2FCC}"/>
                </a:ext>
              </a:extLst>
            </p:cNvPr>
            <p:cNvSpPr/>
            <p:nvPr/>
          </p:nvSpPr>
          <p:spPr>
            <a:xfrm flipV="1">
              <a:off x="7080845" y="3221368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A41415-2E09-914F-B249-353A26FD167B}"/>
                </a:ext>
              </a:extLst>
            </p:cNvPr>
            <p:cNvGrpSpPr/>
            <p:nvPr/>
          </p:nvGrpSpPr>
          <p:grpSpPr>
            <a:xfrm>
              <a:off x="7677013" y="2929452"/>
              <a:ext cx="349776" cy="415498"/>
              <a:chOff x="10485997" y="1295948"/>
              <a:chExt cx="466368" cy="55399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2F97C2-D322-E045-9AB6-784F8D7F9529}"/>
                  </a:ext>
                </a:extLst>
              </p:cNvPr>
              <p:cNvSpPr/>
              <p:nvPr/>
            </p:nvSpPr>
            <p:spPr>
              <a:xfrm>
                <a:off x="10492576" y="1381467"/>
                <a:ext cx="342078" cy="3420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D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B7AA05-43E1-2749-8D01-6881B6C88DEB}"/>
                  </a:ext>
                </a:extLst>
              </p:cNvPr>
              <p:cNvSpPr txBox="1"/>
              <p:nvPr/>
            </p:nvSpPr>
            <p:spPr>
              <a:xfrm>
                <a:off x="10485997" y="1295948"/>
                <a:ext cx="466368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solidFill>
                      <a:srgbClr val="CD0000"/>
                    </a:solidFill>
                  </a:rPr>
                  <a:t>?</a:t>
                </a:r>
              </a:p>
            </p:txBody>
          </p:sp>
        </p:grp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6886CA6-4288-E842-A0EC-EBA7EC3D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237" y="2161309"/>
            <a:ext cx="1502352" cy="1201882"/>
          </a:xfrm>
          <a:prstGeom prst="rect">
            <a:avLst/>
          </a:prstGeom>
        </p:spPr>
      </p:pic>
      <p:sp>
        <p:nvSpPr>
          <p:cNvPr id="138" name="Slide Number Placeholder 2">
            <a:extLst>
              <a:ext uri="{FF2B5EF4-FFF2-40B4-BE49-F238E27FC236}">
                <a16:creationId xmlns:a16="http://schemas.microsoft.com/office/drawing/2014/main" id="{C79354C6-01ED-3F43-B7F7-C9EDEFEC0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1509-B381-1341-907D-22A3836B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CDN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72E8-A107-BD41-A716-68ECCD7C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relies</a:t>
            </a:r>
            <a:r>
              <a:rPr lang="zh-CN" altLang="en-US" dirty="0"/>
              <a:t> </a:t>
            </a:r>
            <a:r>
              <a:rPr lang="en-US" altLang="zh-CN" dirty="0"/>
              <a:t>heavily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9FEC-1472-8D46-BCD4-7DAE9EBE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videos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4C13-0B66-7B47-B50D-1AD803C5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Differences?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duration,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&lt;30s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fast-forward;</a:t>
            </a:r>
            <a:r>
              <a:rPr lang="zh-CN" altLang="en-US" dirty="0"/>
              <a:t> </a:t>
            </a:r>
            <a:r>
              <a:rPr lang="en-US" altLang="zh-CN" dirty="0"/>
              <a:t>swipe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</a:p>
          <a:p>
            <a:r>
              <a:rPr lang="en-US" altLang="zh-CN" dirty="0"/>
              <a:t>Serving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ABR</a:t>
            </a:r>
          </a:p>
          <a:p>
            <a:pPr lvl="1"/>
            <a:r>
              <a:rPr lang="en-US" altLang="zh-CN" dirty="0"/>
              <a:t>Prefetching: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chunks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advance</a:t>
            </a:r>
          </a:p>
          <a:p>
            <a:r>
              <a:rPr lang="en-US" altLang="zh-CN" i="1" dirty="0">
                <a:solidFill>
                  <a:srgbClr val="7030A0"/>
                </a:solidFill>
              </a:rPr>
              <a:t>Interesting</a:t>
            </a:r>
            <a:r>
              <a:rPr lang="zh-CN" altLang="en-US" i="1" dirty="0">
                <a:solidFill>
                  <a:srgbClr val="7030A0"/>
                </a:solidFill>
              </a:rPr>
              <a:t> </a:t>
            </a:r>
            <a:r>
              <a:rPr lang="en-US" altLang="zh-CN" i="1" dirty="0">
                <a:solidFill>
                  <a:srgbClr val="7030A0"/>
                </a:solidFill>
              </a:rPr>
              <a:t>research</a:t>
            </a:r>
            <a:r>
              <a:rPr lang="zh-CN" altLang="en-US" i="1" dirty="0">
                <a:solidFill>
                  <a:srgbClr val="7030A0"/>
                </a:solidFill>
              </a:rPr>
              <a:t> </a:t>
            </a:r>
            <a:r>
              <a:rPr lang="en-US" altLang="zh-CN" i="1" dirty="0">
                <a:solidFill>
                  <a:srgbClr val="7030A0"/>
                </a:solidFill>
              </a:rPr>
              <a:t>area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3F06F8-1136-3542-80E8-941D7B20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526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datacenters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19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24166" y="3914944"/>
            <a:ext cx="1194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9932506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r>
              <a:rPr lang="en-US" dirty="0"/>
              <a:t>Datacenter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20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546046" y="3914944"/>
            <a:ext cx="1750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b="0" dirty="0"/>
              <a:t>... …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2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8" name="Content Placeholder 7" descr="DLS_008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65DF0-D92B-2545-A7C3-531B4AAA6114}"/>
              </a:ext>
            </a:extLst>
          </p:cNvPr>
          <p:cNvSpPr txBox="1"/>
          <p:nvPr/>
        </p:nvSpPr>
        <p:spPr>
          <a:xfrm>
            <a:off x="2057400" y="615532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https://www.google.com/about/datacenters/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6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12" name="Content Placeholder 11" descr="CBF_009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14105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7" name="Content Placeholder 6" descr="PRY_20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4659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</a:t>
            </a:r>
            <a:r>
              <a:rPr lang="en-US" altLang="zh-CN" sz="1000" dirty="0">
                <a:solidFill>
                  <a:srgbClr val="D3A600"/>
                </a:solidFill>
              </a:rPr>
              <a:t>Google</a:t>
            </a:r>
            <a:endParaRPr lang="en-US" sz="100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00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datacenter (DC)?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1M servers/site [Microsoft/Amazon/Google] </a:t>
            </a:r>
          </a:p>
          <a:p>
            <a:r>
              <a:rPr lang="en-US" dirty="0"/>
              <a:t>&gt; $1B to build one site [Facebook]</a:t>
            </a:r>
          </a:p>
          <a:p>
            <a:r>
              <a:rPr lang="en-US" dirty="0"/>
              <a:t>&gt;$20M/month/site operational costs [MS</a:t>
            </a:r>
            <a:r>
              <a:rPr lang="fr-FR" dirty="0"/>
              <a:t>’</a:t>
            </a:r>
            <a:r>
              <a:rPr lang="en-US" dirty="0"/>
              <a:t>09]</a:t>
            </a:r>
          </a:p>
          <a:p>
            <a:r>
              <a:rPr lang="en-US" dirty="0"/>
              <a:t>Data center hardware spending grew to </a:t>
            </a:r>
            <a:r>
              <a:rPr lang="en-US" dirty="0">
                <a:solidFill>
                  <a:srgbClr val="0000FF"/>
                </a:solidFill>
              </a:rPr>
              <a:t>$177 billion</a:t>
            </a:r>
            <a:r>
              <a:rPr lang="en-US" dirty="0"/>
              <a:t> in 2017. [Gartner report]</a:t>
            </a:r>
          </a:p>
          <a:p>
            <a:endParaRPr lang="en-US" dirty="0"/>
          </a:p>
          <a:p>
            <a:r>
              <a:rPr lang="en-US" dirty="0"/>
              <a:t>But only O(10-100) sites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Need scalable designs</a:t>
            </a:r>
          </a:p>
          <a:p>
            <a:pPr lvl="1"/>
            <a:r>
              <a:rPr lang="en-US" dirty="0"/>
              <a:t>Low-cost designs: e.g., use commodity technology</a:t>
            </a:r>
          </a:p>
          <a:p>
            <a:pPr lvl="1"/>
            <a:r>
              <a:rPr lang="en-US" dirty="0"/>
              <a:t>High utilization (efficiency): e.g., &gt;60% avg. utilization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Contrast</a:t>
            </a:r>
            <a:r>
              <a:rPr lang="en-US" dirty="0"/>
              <a:t>: avg. utilization on Internet links often ~30%</a:t>
            </a:r>
          </a:p>
          <a:p>
            <a:pPr lvl="1"/>
            <a:r>
              <a:rPr lang="en-US" dirty="0"/>
              <a:t> Tolerate frequent failure</a:t>
            </a:r>
          </a:p>
          <a:p>
            <a:pPr lvl="2"/>
            <a:r>
              <a:rPr lang="en-US" dirty="0"/>
              <a:t>Large number of (low cost) components </a:t>
            </a:r>
          </a:p>
          <a:p>
            <a:pPr lvl="1"/>
            <a:r>
              <a:rPr lang="en-US" dirty="0"/>
              <a:t> Automate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model: clouds / </a:t>
            </a:r>
            <a:r>
              <a:rPr lang="en-US" dirty="0">
                <a:solidFill>
                  <a:srgbClr val="0000FF"/>
                </a:solidFill>
              </a:rPr>
              <a:t>multi-tenancy</a:t>
            </a:r>
          </a:p>
          <a:p>
            <a:pPr lvl="1"/>
            <a:r>
              <a:rPr lang="en-US" dirty="0"/>
              <a:t>Performance guarantees</a:t>
            </a:r>
          </a:p>
          <a:p>
            <a:pPr lvl="1"/>
            <a:r>
              <a:rPr lang="en-US" dirty="0"/>
              <a:t>Isolation guarantees</a:t>
            </a:r>
          </a:p>
          <a:p>
            <a:pPr lvl="1"/>
            <a:r>
              <a:rPr lang="en-US" dirty="0"/>
              <a:t>Portability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20 at 7.03.56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ea typeface="Arial" charset="0"/>
                <a:cs typeface="Arial" charset="0"/>
              </a:rPr>
              <a:t>e</a:t>
            </a:r>
            <a:r>
              <a:rPr lang="en-US" sz="1600" dirty="0" err="1">
                <a:solidFill>
                  <a:prstClr val="black"/>
                </a:solidFill>
                <a:ea typeface="Arial" charset="0"/>
                <a:cs typeface="Arial" charset="0"/>
              </a:rPr>
              <a:t>ecs</a:t>
            </a:r>
            <a:r>
              <a:rPr lang="en-US" sz="1600" dirty="0">
                <a:solidFill>
                  <a:prstClr val="black"/>
                </a:solidFill>
                <a:ea typeface="Arial" charset="0"/>
                <a:cs typeface="Arial" charset="0"/>
              </a:rPr>
              <a:t> 489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DE1F212-E36A-6C44-B33E-31147482829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8883" y="1665109"/>
            <a:ext cx="609600" cy="39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76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452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05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472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516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53523" y="2934939"/>
            <a:ext cx="1431453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10476" y="2934939"/>
            <a:ext cx="574500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06543" y="3382051"/>
            <a:ext cx="129539" cy="335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287188" y="2934939"/>
            <a:ext cx="1411399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4690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42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194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222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792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044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296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453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510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0319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044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01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40737" y="4313289"/>
            <a:ext cx="612786" cy="887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4" idx="0"/>
          </p:cNvCxnSpPr>
          <p:nvPr/>
        </p:nvCxnSpPr>
        <p:spPr>
          <a:xfrm flipH="1">
            <a:off x="2927989" y="4313289"/>
            <a:ext cx="225534" cy="883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53523" y="4313289"/>
            <a:ext cx="161718" cy="896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24269" y="4313289"/>
            <a:ext cx="186207" cy="900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10476" y="4313289"/>
            <a:ext cx="165890" cy="896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694091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06543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02839" y="4313289"/>
            <a:ext cx="595748" cy="8917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490091" y="4313289"/>
            <a:ext cx="208496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698587" y="4313289"/>
            <a:ext cx="178756" cy="900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698587" y="4313289"/>
            <a:ext cx="539913" cy="8965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698587" y="4313289"/>
            <a:ext cx="930970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</p:spTree>
    <p:extLst>
      <p:ext uri="{BB962C8B-B14F-4D97-AF65-F5344CB8AC3E}">
        <p14:creationId xmlns:p14="http://schemas.microsoft.com/office/powerpoint/2010/main" val="29627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C 0.02188 0.06921 0.04462 0.13865 -0.00052 0.16365 C -0.04548 0.18865 -0.15833 0.16898 -0.271 0.14953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DE1F212-E36A-6C44-B33E-31147482829D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769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245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198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265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09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69316" y="2934939"/>
            <a:ext cx="1431453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26269" y="2934939"/>
            <a:ext cx="574500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22336" y="3382051"/>
            <a:ext cx="129539" cy="335089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302981" y="2934939"/>
            <a:ext cx="1411399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483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7735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987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015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585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37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089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46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303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112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37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94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56530" y="4313289"/>
            <a:ext cx="612786" cy="887184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 flipH="1">
            <a:off x="2857296" y="4313289"/>
            <a:ext cx="312020" cy="958249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69316" y="4313289"/>
            <a:ext cx="161718" cy="896222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40062" y="4313289"/>
            <a:ext cx="186207" cy="9007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26269" y="4313289"/>
            <a:ext cx="165890" cy="896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709884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22336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18632" y="4313289"/>
            <a:ext cx="595748" cy="891703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505884" y="4313289"/>
            <a:ext cx="208496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987" y="2752472"/>
            <a:ext cx="609600" cy="391160"/>
          </a:xfrm>
          <a:prstGeom prst="rect">
            <a:avLst/>
          </a:prstGeom>
        </p:spPr>
      </p:pic>
      <p:pic>
        <p:nvPicPr>
          <p:cNvPr id="63" name="Picture 62" descr="Screen Shot 2012-10-20 at 7.03.56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Arial"/>
                <a:cs typeface="Arial"/>
              </a:rPr>
              <a:t>ecs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 489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714380" y="4313289"/>
            <a:ext cx="178756" cy="900741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714380" y="4313289"/>
            <a:ext cx="539913" cy="896560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714380" y="4313289"/>
            <a:ext cx="930970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3EA4F7-7A84-2A4A-AD6C-DCB7FC7F1C3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987" y="2096883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0087 -0.15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video different?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</a:t>
            </a:r>
            <a:r>
              <a:rPr lang="en-US" dirty="0">
                <a:solidFill>
                  <a:srgbClr val="0000FF"/>
                </a:solidFill>
              </a:rPr>
              <a:t>too large</a:t>
            </a:r>
            <a:r>
              <a:rPr lang="en-US" dirty="0"/>
              <a:t> to send in one GET</a:t>
            </a:r>
          </a:p>
          <a:p>
            <a:r>
              <a:rPr lang="en-US" dirty="0"/>
              <a:t>Doesn’t even make sense even if it</a:t>
            </a:r>
            <a:r>
              <a:rPr lang="en-US" altLang="zh-CN" dirty="0"/>
              <a:t>’</a:t>
            </a:r>
            <a:r>
              <a:rPr lang="en-US" dirty="0"/>
              <a:t>s possible</a:t>
            </a:r>
          </a:p>
          <a:p>
            <a:pPr lvl="1"/>
            <a:r>
              <a:rPr lang="en-US" dirty="0"/>
              <a:t>Users may skip forward! ⇒ save bandwidth wastage</a:t>
            </a:r>
          </a:p>
          <a:p>
            <a:pPr lvl="1"/>
            <a:r>
              <a:rPr lang="en-US" dirty="0"/>
              <a:t>User connection quality may change (e.g., switching from WiFi to LTE) ⇒ lower resolution to save bandwidth</a:t>
            </a:r>
          </a:p>
          <a:p>
            <a:r>
              <a:rPr lang="en-US" dirty="0">
                <a:solidFill>
                  <a:srgbClr val="0000FF"/>
                </a:solidFill>
              </a:rPr>
              <a:t>Our focus is on stored video (i.e., not live)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response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Less than 200 milliseconds</a:t>
            </a:r>
            <a:r>
              <a:rPr lang="en-US" dirty="0"/>
              <a:t> between receiving user query in the browser and displaying the results</a:t>
            </a:r>
          </a:p>
          <a:p>
            <a:pPr lvl="1"/>
            <a:r>
              <a:rPr lang="en-US" dirty="0"/>
              <a:t>RTT = O(10) to 100 milliseconds</a:t>
            </a:r>
          </a:p>
          <a:p>
            <a:pPr lvl="1"/>
            <a:r>
              <a:rPr lang="en-US" dirty="0"/>
              <a:t>What remains?</a:t>
            </a:r>
          </a:p>
          <a:p>
            <a:pPr lvl="1"/>
            <a:endParaRPr lang="en-US" dirty="0"/>
          </a:p>
          <a:p>
            <a:r>
              <a:rPr lang="en-US" dirty="0"/>
              <a:t>Next time, when the page is not loading fast enough, think about the poor servers working for you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4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6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>
              <a:endCxn id="33" idx="2"/>
            </p:cNvCxnSpPr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33" idx="3"/>
            </p:cNvCxnSpPr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33" idx="4"/>
            </p:cNvCxnSpPr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3" idx="5"/>
            </p:cNvCxnSpPr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3" idx="6"/>
            </p:cNvCxnSpPr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63956" y="4969738"/>
            <a:ext cx="1272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Map 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6842" y="2534506"/>
            <a:ext cx="907900" cy="1687129"/>
            <a:chOff x="4646842" y="2763106"/>
            <a:chExt cx="907900" cy="1687129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V="1">
              <a:off x="4902993" y="3991623"/>
              <a:ext cx="6071" cy="5183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5187323" y="2763106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900594" y="2692888"/>
              <a:ext cx="10870" cy="51837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/>
            <p:cNvSpPr/>
            <p:nvPr/>
          </p:nvSpPr>
          <p:spPr>
            <a:xfrm>
              <a:off x="5181600" y="4038600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617488" y="5486400"/>
            <a:ext cx="79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most popular software that follows this paradigm is </a:t>
            </a:r>
            <a:r>
              <a:rPr lang="en-US" sz="1800" dirty="0">
                <a:solidFill>
                  <a:srgbClr val="0000FF"/>
                </a:solidFill>
              </a:rPr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41155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3" grpId="0"/>
      <p:bldP spid="63" grpId="1"/>
      <p:bldP spid="64" grpId="0"/>
      <p:bldP spid="64" grpId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64537" y="5714559"/>
            <a:ext cx="1101477" cy="180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Server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905000" y="2854045"/>
            <a:ext cx="1227999" cy="3141759"/>
            <a:chOff x="1905000" y="2854045"/>
            <a:chExt cx="1227999" cy="3141759"/>
          </a:xfrm>
        </p:grpSpPr>
        <p:sp>
          <p:nvSpPr>
            <p:cNvPr id="11" name="Rectangle 10"/>
            <p:cNvSpPr/>
            <p:nvPr/>
          </p:nvSpPr>
          <p:spPr>
            <a:xfrm>
              <a:off x="1964537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64537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4537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37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4537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4537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64537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4537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4537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4537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ToR Switch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51887" y="2854045"/>
            <a:ext cx="1227999" cy="3141759"/>
            <a:chOff x="3251887" y="2854045"/>
            <a:chExt cx="1227999" cy="3141759"/>
          </a:xfrm>
        </p:grpSpPr>
        <p:sp>
          <p:nvSpPr>
            <p:cNvPr id="23" name="Rectangle 22"/>
            <p:cNvSpPr/>
            <p:nvPr/>
          </p:nvSpPr>
          <p:spPr>
            <a:xfrm>
              <a:off x="3311424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1424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1424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1424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11424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1424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1424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11424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11424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11424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1424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51887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98774" y="2854045"/>
            <a:ext cx="1227999" cy="3141759"/>
            <a:chOff x="4598774" y="2854045"/>
            <a:chExt cx="1227999" cy="3141759"/>
          </a:xfrm>
        </p:grpSpPr>
        <p:sp>
          <p:nvSpPr>
            <p:cNvPr id="36" name="Rectangle 35"/>
            <p:cNvSpPr/>
            <p:nvPr/>
          </p:nvSpPr>
          <p:spPr>
            <a:xfrm>
              <a:off x="4658311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58311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58311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8311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58311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311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58311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8311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58311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58311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58311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8774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45661" y="2843613"/>
            <a:ext cx="1227999" cy="3141759"/>
            <a:chOff x="5945661" y="2843613"/>
            <a:chExt cx="1227999" cy="3141759"/>
          </a:xfrm>
        </p:grpSpPr>
        <p:sp>
          <p:nvSpPr>
            <p:cNvPr id="49" name="Rectangle 48"/>
            <p:cNvSpPr/>
            <p:nvPr/>
          </p:nvSpPr>
          <p:spPr>
            <a:xfrm>
              <a:off x="6005198" y="570412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05198" y="543912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05198" y="516779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05198" y="489647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05198" y="462267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05198" y="4344914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05198" y="407991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05198" y="380858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05198" y="353725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05198" y="3263463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05198" y="2979086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5661" y="2843613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12778" y="1853666"/>
            <a:ext cx="3334215" cy="66798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Aggregation</a:t>
            </a:r>
          </a:p>
        </p:txBody>
      </p:sp>
      <p:cxnSp>
        <p:nvCxnSpPr>
          <p:cNvPr id="62" name="Elbow Connector 61"/>
          <p:cNvCxnSpPr>
            <a:stCxn id="53" idx="0"/>
          </p:cNvCxnSpPr>
          <p:nvPr/>
        </p:nvCxnSpPr>
        <p:spPr>
          <a:xfrm rot="5400000" flipH="1" flipV="1">
            <a:off x="3263649" y="1773281"/>
            <a:ext cx="467865" cy="1964610"/>
          </a:xfrm>
          <a:prstGeom prst="bentConnector3">
            <a:avLst>
              <a:gd name="adj1" fmla="val 666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3937092" y="2446725"/>
            <a:ext cx="467865" cy="6177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4610536" y="2391004"/>
            <a:ext cx="467865" cy="7291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5289196" y="1712344"/>
            <a:ext cx="457433" cy="2076051"/>
          </a:xfrm>
          <a:prstGeom prst="bentConnector3">
            <a:avLst>
              <a:gd name="adj1" fmla="val 6706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4479885" y="1568956"/>
            <a:ext cx="1057510" cy="284711"/>
          </a:xfrm>
          <a:prstGeom prst="bentConnector3">
            <a:avLst>
              <a:gd name="adj1" fmla="val 11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networks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/>
      <p:bldP spid="107" grpId="0" animBg="1"/>
      <p:bldP spid="137" grpId="0" animBg="1"/>
      <p:bldP spid="2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traffic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 bwMode="auto">
          <a:xfrm>
            <a:off x="762000" y="2286000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476143" y="3149505"/>
            <a:ext cx="205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North-South Traffic</a:t>
            </a:r>
          </a:p>
        </p:txBody>
      </p:sp>
      <p:sp>
        <p:nvSpPr>
          <p:cNvPr id="160" name="Up-Down Arrow 159"/>
          <p:cNvSpPr/>
          <p:nvPr/>
        </p:nvSpPr>
        <p:spPr bwMode="auto">
          <a:xfrm rot="5400000">
            <a:off x="4273531" y="4733691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581400" y="5249823"/>
            <a:ext cx="184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East-West Traffic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2" idx="0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0" grpId="0" animBg="1"/>
      <p:bldP spid="1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East-West traffic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</a:t>
            </a:r>
            <a:r>
              <a:rPr lang="en-US" dirty="0">
                <a:solidFill>
                  <a:srgbClr val="0000FF"/>
                </a:solidFill>
              </a:rPr>
              <a:t>between servers</a:t>
            </a:r>
            <a:r>
              <a:rPr lang="en-US" dirty="0"/>
              <a:t> in the datacenter</a:t>
            </a:r>
          </a:p>
          <a:p>
            <a:r>
              <a:rPr lang="en-US" dirty="0"/>
              <a:t>Communication within “big data” computations </a:t>
            </a:r>
          </a:p>
          <a:p>
            <a:r>
              <a:rPr lang="en-US" dirty="0"/>
              <a:t>Traffic may shift on small timescales (&lt; minutes)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2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endParaRPr lang="en-US" dirty="0"/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7C7271B-82AD-4E9E-B694-860C44FC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A8EE9BE-9C43-DC49-BD49-AB3D00E5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6" y="1828800"/>
            <a:ext cx="8493214" cy="314248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D2AA2-1013-0B44-AC8A-2AECDE659E5A}"/>
              </a:ext>
            </a:extLst>
          </p:cNvPr>
          <p:cNvSpPr txBox="1"/>
          <p:nvPr/>
        </p:nvSpPr>
        <p:spPr>
          <a:xfrm>
            <a:off x="1013824" y="5943600"/>
            <a:ext cx="715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 Roy et al. Inside the social network’s (</a:t>
            </a:r>
            <a:r>
              <a:rPr lang="en-HK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datacenter</a:t>
            </a:r>
            <a:r>
              <a:rPr lang="en-HK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network. In Proc. of ACM SIGCOMM, 2015. </a:t>
            </a:r>
          </a:p>
        </p:txBody>
      </p:sp>
    </p:spTree>
    <p:extLst>
      <p:ext uri="{BB962C8B-B14F-4D97-AF65-F5344CB8AC3E}">
        <p14:creationId xmlns:p14="http://schemas.microsoft.com/office/powerpoint/2010/main" val="3392971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</a:t>
            </a:r>
          </a:p>
          <a:p>
            <a:r>
              <a:rPr lang="en-US" dirty="0"/>
              <a:t>Conceptually: Datacenter network as one giant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video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Dominates the global Internet traffic landscape</a:t>
            </a:r>
          </a:p>
          <a:p>
            <a:pPr lvl="1"/>
            <a:r>
              <a:rPr lang="en-US" dirty="0"/>
              <a:t>About 60%, i.e., every 3 of 5 bytes in 2020!</a:t>
            </a:r>
          </a:p>
          <a:p>
            <a:pPr lvl="1"/>
            <a:endParaRPr lang="en-US" dirty="0"/>
          </a:p>
          <a:p>
            <a:r>
              <a:rPr lang="en-US" dirty="0"/>
              <a:t>Major sources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266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4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 rot="5400000">
            <a:off x="1665688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 rot="16200000">
            <a:off x="3334811" y="3078294"/>
            <a:ext cx="4114800" cy="2002623"/>
            <a:chOff x="1828800" y="2464184"/>
            <a:chExt cx="5331795" cy="2594920"/>
          </a:xfrm>
        </p:grpSpPr>
        <p:sp>
          <p:nvSpPr>
            <p:cNvPr id="131" name="Rectangle 130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6" name="Straight Connector 155"/>
            <p:cNvCxnSpPr>
              <a:endCxn id="236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1" idx="0"/>
              <a:endCxn id="236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3" name="Straight Connector 182"/>
            <p:cNvCxnSpPr>
              <a:stCxn id="175" idx="0"/>
              <a:endCxn id="237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87" idx="0"/>
              <a:endCxn id="237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0" name="Straight Connector 209"/>
            <p:cNvCxnSpPr>
              <a:stCxn id="223" idx="0"/>
              <a:endCxn id="239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35" idx="0"/>
              <a:endCxn id="239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37" name="Straight Connector 236"/>
            <p:cNvCxnSpPr>
              <a:stCxn id="199" idx="0"/>
              <a:endCxn id="238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11" idx="0"/>
              <a:endCxn id="238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0" name="Straight Connector 239"/>
            <p:cNvCxnSpPr>
              <a:stCxn id="236" idx="0"/>
              <a:endCxn id="241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38" idx="0"/>
              <a:endCxn id="241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39" idx="0"/>
              <a:endCxn id="241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4" name="Straight Connector 243"/>
            <p:cNvCxnSpPr>
              <a:stCxn id="236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38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39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37" idx="0"/>
              <a:endCxn id="241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37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 bwMode="auto">
          <a:xfrm>
            <a:off x="3601844" y="2018371"/>
            <a:ext cx="1918010" cy="4070195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GIANT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8550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 </a:t>
            </a:r>
          </a:p>
          <a:p>
            <a:r>
              <a:rPr lang="en-US" dirty="0"/>
              <a:t>Conceptually: Datacenter network as one giant switch</a:t>
            </a:r>
          </a:p>
          <a:p>
            <a:pPr lvl="1"/>
            <a:r>
              <a:rPr lang="en-US" dirty="0"/>
              <a:t>Would require a 10 </a:t>
            </a:r>
            <a:r>
              <a:rPr lang="en-US" dirty="0" err="1"/>
              <a:t>Pbits</a:t>
            </a:r>
            <a:r>
              <a:rPr lang="en-US" dirty="0"/>
              <a:t>/sec switch!</a:t>
            </a:r>
          </a:p>
          <a:p>
            <a:pPr lvl="2"/>
            <a:r>
              <a:rPr lang="en-US" dirty="0"/>
              <a:t>1M ports (one port/server)</a:t>
            </a:r>
          </a:p>
          <a:p>
            <a:pPr lvl="2"/>
            <a:r>
              <a:rPr lang="en-US" dirty="0"/>
              <a:t>10Gbps per port </a:t>
            </a:r>
          </a:p>
          <a:p>
            <a:r>
              <a:rPr lang="en-US" dirty="0">
                <a:solidFill>
                  <a:srgbClr val="0000FF"/>
                </a:solidFill>
              </a:rPr>
              <a:t>Practical approach:</a:t>
            </a:r>
            <a:r>
              <a:rPr lang="en-US" dirty="0"/>
              <a:t> build a network of switches (“fabric”) with high “bisection bandwidth”</a:t>
            </a:r>
          </a:p>
          <a:p>
            <a:pPr lvl="1"/>
            <a:r>
              <a:rPr lang="en-US" dirty="0"/>
              <a:t>Each switch has practical #ports and link speeds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network into two equal parts</a:t>
            </a:r>
          </a:p>
          <a:p>
            <a:r>
              <a:rPr lang="en-US" dirty="0"/>
              <a:t>Minimum bandwidth between the partitions is the bisection bandwidth</a:t>
            </a:r>
          </a:p>
          <a:p>
            <a:r>
              <a:rPr lang="en-US" dirty="0">
                <a:solidFill>
                  <a:srgbClr val="0000FF"/>
                </a:solidFill>
              </a:rPr>
              <a:t>Full bisection bandwidth</a:t>
            </a:r>
            <a:r>
              <a:rPr lang="en-US" dirty="0"/>
              <a:t>: bisection bandwidth in an N</a:t>
            </a:r>
            <a:r>
              <a:rPr lang="en-US" altLang="zh-CN" dirty="0"/>
              <a:t>-</a:t>
            </a:r>
            <a:r>
              <a:rPr lang="en-US" dirty="0"/>
              <a:t>node network is N/2 times the bandwidth of a single link </a:t>
            </a:r>
          </a:p>
          <a:p>
            <a:pPr lvl="1"/>
            <a:r>
              <a:rPr lang="en-US" dirty="0"/>
              <a:t>Nodes of any two halves can communicate at full speed with each other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full bisection bandwidth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Scale up</a:t>
            </a:r>
          </a:p>
          <a:p>
            <a:pPr lvl="1"/>
            <a:r>
              <a:rPr lang="en-US" dirty="0"/>
              <a:t>Make links fatter toward the core of the network</a:t>
            </a:r>
          </a:p>
          <a:p>
            <a:r>
              <a:rPr lang="en-US" dirty="0"/>
              <a:t>Problem: Scaling up a traditional tree topology is expensive!</a:t>
            </a:r>
          </a:p>
          <a:p>
            <a:pPr lvl="1"/>
            <a:r>
              <a:rPr lang="en-US" dirty="0"/>
              <a:t>Requires non-commodity / impractical / link and switch components 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Over-subscribe</a:t>
            </a:r>
            <a:r>
              <a:rPr lang="en-US" dirty="0"/>
              <a:t> (i.e., provision less than full BBW)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Better topologies</a:t>
            </a:r>
          </a:p>
          <a:p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400" y="2730500"/>
            <a:ext cx="3886200" cy="2159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319213" y="5365750"/>
            <a:ext cx="7824787" cy="812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 techniques to </a:t>
            </a:r>
            <a:r>
              <a:rPr lang="en-US" dirty="0">
                <a:solidFill>
                  <a:srgbClr val="0000FF"/>
                </a:solidFill>
              </a:rPr>
              <a:t>avoid congesting oversubscribed links</a:t>
            </a:r>
            <a:r>
              <a:rPr lang="en-US" dirty="0"/>
              <a:t>!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439" y="1679073"/>
            <a:ext cx="6170119" cy="3444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488031" y="1864074"/>
            <a:ext cx="2505397" cy="2477615"/>
            <a:chOff x="-1015559" y="1163801"/>
            <a:chExt cx="2505397" cy="247761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Callout 9"/>
            <p:cNvSpPr/>
            <p:nvPr/>
          </p:nvSpPr>
          <p:spPr>
            <a:xfrm>
              <a:off x="-1015559" y="2987829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-423040" y="2075815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09599" y="1163801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40G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5360" y="1867084"/>
            <a:ext cx="2505397" cy="2477615"/>
            <a:chOff x="457199" y="1817388"/>
            <a:chExt cx="2505397" cy="2477615"/>
          </a:xfrm>
        </p:grpSpPr>
        <p:sp>
          <p:nvSpPr>
            <p:cNvPr id="7" name="Oval Callout 6"/>
            <p:cNvSpPr/>
            <p:nvPr/>
          </p:nvSpPr>
          <p:spPr>
            <a:xfrm>
              <a:off x="457199" y="3641416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049718" y="2729402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2082357" y="1817388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0" name="Straight Connector 119"/>
          <p:cNvCxnSpPr>
            <a:stCxn id="41" idx="0"/>
            <a:endCxn id="103" idx="2"/>
          </p:cNvCxnSpPr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3" idx="0"/>
            <a:endCxn id="103" idx="2"/>
          </p:cNvCxnSpPr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8" name="Straight Connector 117"/>
          <p:cNvCxnSpPr>
            <a:stCxn id="89" idx="0"/>
            <a:endCxn id="105" idx="2"/>
          </p:cNvCxnSpPr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1" idx="0"/>
            <a:endCxn id="105" idx="2"/>
          </p:cNvCxnSpPr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6" name="Straight Connector 115"/>
          <p:cNvCxnSpPr>
            <a:stCxn id="65" idx="0"/>
            <a:endCxn id="104" idx="2"/>
          </p:cNvCxnSpPr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77" idx="0"/>
            <a:endCxn id="104" idx="2"/>
          </p:cNvCxnSpPr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78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a sequence of images/frames displayed at a constant rate (moving pictures)</a:t>
            </a:r>
          </a:p>
          <a:p>
            <a:r>
              <a:rPr lang="en-US" dirty="0"/>
              <a:t>Digital image is an array of pixels, each pixel represented by bits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Single frame image encoding: 1024x1024 pixels, 24 bits/pixel ⇒ 3 MB/image</a:t>
            </a:r>
          </a:p>
          <a:p>
            <a:pPr lvl="1"/>
            <a:r>
              <a:rPr lang="en-US" dirty="0"/>
              <a:t>Movies: 24 frames/sec ⇒ 72 MB/sec</a:t>
            </a:r>
          </a:p>
          <a:p>
            <a:pPr lvl="1"/>
            <a:r>
              <a:rPr lang="en-US" dirty="0"/>
              <a:t>TV: 30 frames/sec ⇒ 90 MB/sec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12646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r>
              <a:rPr lang="en-US" altLang="zh-CN" dirty="0"/>
              <a:t>of</a:t>
            </a:r>
            <a:r>
              <a:rPr lang="en-US" dirty="0"/>
              <a:t> scale-out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Topology offers high bisection bandwidth</a:t>
            </a:r>
          </a:p>
          <a:p>
            <a:r>
              <a:rPr lang="en-US" dirty="0"/>
              <a:t>All other system components must be able to exploit this available capacity</a:t>
            </a:r>
          </a:p>
          <a:p>
            <a:pPr lvl="1"/>
            <a:r>
              <a:rPr lang="en-US" dirty="0"/>
              <a:t>Routing must use all paths</a:t>
            </a:r>
          </a:p>
          <a:p>
            <a:pPr lvl="1"/>
            <a:r>
              <a:rPr lang="en-US" dirty="0"/>
              <a:t>Transport protocol must </a:t>
            </a:r>
            <a:br>
              <a:rPr lang="en-US" dirty="0"/>
            </a:br>
            <a:r>
              <a:rPr lang="en-US" dirty="0"/>
              <a:t>fill all pipes (fast)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34" name="Rectangle 133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682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pPr lvl="1"/>
            <a:r>
              <a:rPr lang="en-US" dirty="0"/>
              <a:t>Too large to send, so stream it</a:t>
            </a:r>
          </a:p>
          <a:p>
            <a:pPr lvl="1"/>
            <a:r>
              <a:rPr lang="en-US" dirty="0"/>
              <a:t>Dynamically adapt to the network and users </a:t>
            </a:r>
          </a:p>
          <a:p>
            <a:r>
              <a:rPr lang="en-US" dirty="0"/>
              <a:t>Cloud systems</a:t>
            </a:r>
          </a:p>
          <a:p>
            <a:pPr lvl="1"/>
            <a:r>
              <a:rPr lang="en-US" dirty="0"/>
              <a:t>Forms the backend of modern web services</a:t>
            </a:r>
          </a:p>
          <a:p>
            <a:pPr lvl="1"/>
            <a:r>
              <a:rPr lang="en-US" dirty="0"/>
              <a:t>Runs in datacenters where all the processing happens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876800" cy="4419600"/>
          </a:xfrm>
        </p:spPr>
        <p:txBody>
          <a:bodyPr/>
          <a:lstStyle/>
          <a:p>
            <a:r>
              <a:rPr lang="en-US" dirty="0"/>
              <a:t>Compression is key</a:t>
            </a:r>
          </a:p>
          <a:p>
            <a:pPr lvl="1"/>
            <a:r>
              <a:rPr lang="en-US" dirty="0"/>
              <a:t>Lots of algorithms to compress</a:t>
            </a:r>
          </a:p>
          <a:p>
            <a:r>
              <a:rPr lang="en-US" dirty="0"/>
              <a:t>The same video can be (and typically is) compressed to multiple quality levels</a:t>
            </a:r>
          </a:p>
          <a:p>
            <a:pPr lvl="1"/>
            <a:r>
              <a:rPr lang="en-US" dirty="0"/>
              <a:t>E.g., 480p, 720p, 1080p, 4K</a:t>
            </a:r>
          </a:p>
          <a:p>
            <a:r>
              <a:rPr lang="en-US" dirty="0">
                <a:solidFill>
                  <a:srgbClr val="0000FF"/>
                </a:solidFill>
              </a:rPr>
              <a:t>Why multiple resolutions?</a:t>
            </a:r>
          </a:p>
          <a:p>
            <a:pPr lvl="1"/>
            <a:r>
              <a:rPr lang="en-US" dirty="0"/>
              <a:t>Adapt to conditions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1C3DAC48-1B33-E249-B82D-3022045F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59026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15">
            <a:extLst>
              <a:ext uri="{FF2B5EF4-FFF2-40B4-BE49-F238E27FC236}">
                <a16:creationId xmlns:a16="http://schemas.microsoft.com/office/drawing/2014/main" id="{A668E5C4-CE1F-5546-94AA-A44B806F4B25}"/>
              </a:ext>
            </a:extLst>
          </p:cNvPr>
          <p:cNvGrpSpPr>
            <a:grpSpLocks/>
          </p:cNvGrpSpPr>
          <p:nvPr/>
        </p:nvGrpSpPr>
        <p:grpSpPr bwMode="auto">
          <a:xfrm>
            <a:off x="5029196" y="1447800"/>
            <a:ext cx="4114803" cy="1414063"/>
            <a:chOff x="5345311" y="840509"/>
            <a:chExt cx="4114564" cy="1413955"/>
          </a:xfrm>
          <a:noFill/>
        </p:grpSpPr>
        <p:sp>
          <p:nvSpPr>
            <p:cNvPr id="29" name="TextBox 5">
              <a:extLst>
                <a:ext uri="{FF2B5EF4-FFF2-40B4-BE49-F238E27FC236}">
                  <a16:creationId xmlns:a16="http://schemas.microsoft.com/office/drawing/2014/main" id="{6131066B-E2A3-8E46-861C-B7E640A71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1856071" cy="36930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……………………..</a:t>
              </a: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D05A4882-9B1E-FF4D-87E3-8391DB50E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772" y="1885160"/>
              <a:ext cx="1803448" cy="36930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……………….…….</a:t>
              </a:r>
            </a:p>
          </p:txBody>
        </p:sp>
        <p:cxnSp>
          <p:nvCxnSpPr>
            <p:cNvPr id="32" name="Straight Connector 10">
              <a:extLst>
                <a:ext uri="{FF2B5EF4-FFF2-40B4-BE49-F238E27FC236}">
                  <a16:creationId xmlns:a16="http://schemas.microsoft.com/office/drawing/2014/main" id="{719175CD-3BD4-BB42-B49A-1791DDA1E2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5603" y="1171924"/>
              <a:ext cx="625672" cy="761941"/>
            </a:xfrm>
            <a:prstGeom prst="line">
              <a:avLst/>
            </a:prstGeom>
            <a:grp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F22601A9-6740-014E-B9C1-92A9B67F2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75" y="840509"/>
              <a:ext cx="3268600" cy="1169551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spatial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N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values of same color (all purple), send only two values: color  value (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purple)  and number of repeated values (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N)</a:t>
              </a:r>
            </a:p>
          </p:txBody>
        </p:sp>
      </p:grpSp>
      <p:sp>
        <p:nvSpPr>
          <p:cNvPr id="23" name="TextBox 17">
            <a:extLst>
              <a:ext uri="{FF2B5EF4-FFF2-40B4-BE49-F238E27FC236}">
                <a16:creationId xmlns:a16="http://schemas.microsoft.com/office/drawing/2014/main" id="{D1C5F48F-70BD-974A-BA59-311A9422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308" y="4356100"/>
            <a:ext cx="9332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D7793-C4F1-5349-92B3-9AA9726C8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138" y="6154016"/>
            <a:ext cx="119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i+1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497D6D-2C2C-7843-A663-C57AEC254B13}"/>
              </a:ext>
            </a:extLst>
          </p:cNvPr>
          <p:cNvGrpSpPr/>
          <p:nvPr/>
        </p:nvGrpSpPr>
        <p:grpSpPr>
          <a:xfrm>
            <a:off x="4343400" y="4699307"/>
            <a:ext cx="2646470" cy="2006293"/>
            <a:chOff x="6722609" y="4288938"/>
            <a:chExt cx="2646470" cy="200629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4D40C-12CD-6B40-9224-0DBE56AC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2609" y="5125243"/>
              <a:ext cx="2277657" cy="116998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28" name="Straight Connector 28">
              <a:extLst>
                <a:ext uri="{FF2B5EF4-FFF2-40B4-BE49-F238E27FC236}">
                  <a16:creationId xmlns:a16="http://schemas.microsoft.com/office/drawing/2014/main" id="{097E73F2-D0CD-1344-B0B1-E9E034C5E6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56199" y="4288938"/>
              <a:ext cx="1012880" cy="1783949"/>
            </a:xfrm>
            <a:prstGeom prst="line">
              <a:avLst/>
            </a:prstGeom>
            <a:grp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6676EEF8-2CA1-3441-9BD2-D31A86E64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54" y="4349645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2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serve video?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name!</a:t>
            </a:r>
          </a:p>
          <a:p>
            <a:pPr lvl="1"/>
            <a:r>
              <a:rPr lang="en-US" dirty="0"/>
              <a:t>Video </a:t>
            </a:r>
            <a:r>
              <a:rPr lang="en-US" dirty="0">
                <a:solidFill>
                  <a:srgbClr val="0000FF"/>
                </a:solidFill>
              </a:rPr>
              <a:t>streaming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" name="Picture 6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7D2C70-9750-DA48-A3EE-DCC88BCA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76600"/>
            <a:ext cx="6045200" cy="2159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B6BDCB0-98C0-9647-BAAC-C00181A8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2590800"/>
            <a:ext cx="156099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while. </a:t>
            </a:r>
            <a:r>
              <a:rPr lang="en-US" dirty="0">
                <a:solidFill>
                  <a:srgbClr val="0000FF"/>
                </a:solidFill>
              </a:rPr>
              <a:t>Why?</a:t>
            </a:r>
          </a:p>
          <a:p>
            <a:pPr lvl="1"/>
            <a:r>
              <a:rPr lang="en-US" dirty="0"/>
              <a:t>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47799" y="3547884"/>
            <a:ext cx="1668463" cy="1071563"/>
            <a:chOff x="887" y="2184"/>
            <a:chExt cx="1051" cy="675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887" y="2336"/>
              <a:ext cx="104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b="0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b="0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D3A6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1" y="1851025"/>
            <a:ext cx="2979738" cy="4214813"/>
            <a:chOff x="2804" y="1044"/>
            <a:chExt cx="1877" cy="2655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1877" cy="67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streaming</a:t>
              </a:r>
              <a:r>
                <a:rPr lang="en-US" b="0" dirty="0">
                  <a:latin typeface="Arial"/>
                  <a:cs typeface="Arial"/>
                </a:rPr>
                <a:t>: </a:t>
              </a:r>
              <a:r>
                <a:rPr lang="en-US" b="0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49" y="4005265"/>
            <a:ext cx="1768475" cy="830263"/>
            <a:chOff x="2508" y="2480"/>
            <a:chExt cx="1114" cy="523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79" y="2480"/>
              <a:ext cx="1043" cy="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0350"/>
            <a:chOff x="2466" y="1153"/>
            <a:chExt cx="3089" cy="1764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94"/>
              <a:ext cx="162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7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1490453380</TotalTime>
  <Pages>7</Pages>
  <Words>1776</Words>
  <Application>Microsoft Macintosh PowerPoint</Application>
  <PresentationFormat>On-screen Show (4:3)</PresentationFormat>
  <Paragraphs>388</Paragraphs>
  <Slides>52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Arial Black</vt:lpstr>
      <vt:lpstr>Arial Narrow</vt:lpstr>
      <vt:lpstr>Calibri</vt:lpstr>
      <vt:lpstr>Gill Sans</vt:lpstr>
      <vt:lpstr>Gill Sans MT</vt:lpstr>
      <vt:lpstr>Helvetica Neue</vt:lpstr>
      <vt:lpstr>Monotype Sorts</vt:lpstr>
      <vt:lpstr>Times New Roman</vt:lpstr>
      <vt:lpstr>Wingdings</vt:lpstr>
      <vt:lpstr>CSCI4430</vt:lpstr>
      <vt:lpstr>CSCI4430 Computer Networks  Lecture 5: Application Layer – Video; cloud &amp; datacenters</vt:lpstr>
      <vt:lpstr>Agenda</vt:lpstr>
      <vt:lpstr>How is video different? </vt:lpstr>
      <vt:lpstr>Why video is important?</vt:lpstr>
      <vt:lpstr>The video medium</vt:lpstr>
      <vt:lpstr>The video medium (cont’d)</vt:lpstr>
      <vt:lpstr>How do we serve video?</vt:lpstr>
      <vt:lpstr>HTTP streaming</vt:lpstr>
      <vt:lpstr>HTTP streaming</vt:lpstr>
      <vt:lpstr>Challenges</vt:lpstr>
      <vt:lpstr>HTTP streaming: Revisited</vt:lpstr>
      <vt:lpstr>Issues with HTTP streaming</vt:lpstr>
      <vt:lpstr>DASH : Dynamic Adaptive Streaming over HTTP</vt:lpstr>
      <vt:lpstr>DASH</vt:lpstr>
      <vt:lpstr>DASH</vt:lpstr>
      <vt:lpstr>Video streaming with CDN</vt:lpstr>
      <vt:lpstr>Short videos</vt:lpstr>
      <vt:lpstr>Cloud, datacenters</vt:lpstr>
      <vt:lpstr>Who’s serving Web services?</vt:lpstr>
      <vt:lpstr>Who’s serving Web services?</vt:lpstr>
      <vt:lpstr>Cloud datacenters run the world</vt:lpstr>
      <vt:lpstr>Cloud datacenters run the world</vt:lpstr>
      <vt:lpstr>Cloud datacenters run the world</vt:lpstr>
      <vt:lpstr>How big is a datacenter (DC)?</vt:lpstr>
      <vt:lpstr>Implications (1)</vt:lpstr>
      <vt:lpstr>Implications (2)</vt:lpstr>
      <vt:lpstr>Applications</vt:lpstr>
      <vt:lpstr>Partition-Aggregate</vt:lpstr>
      <vt:lpstr>Partition-Aggregate</vt:lpstr>
      <vt:lpstr>End-to-end response time</vt:lpstr>
      <vt:lpstr>Applications</vt:lpstr>
      <vt:lpstr>Map-Reduce</vt:lpstr>
      <vt:lpstr>Datacenter networks</vt:lpstr>
      <vt:lpstr>Datacenter networks (Cont.)</vt:lpstr>
      <vt:lpstr>Datacenter traffic</vt:lpstr>
      <vt:lpstr>East-West traffic</vt:lpstr>
      <vt:lpstr>Datacenter traffic characteristics</vt:lpstr>
      <vt:lpstr>Datacenter traffic characteristics</vt:lpstr>
      <vt:lpstr>High bandwidth</vt:lpstr>
      <vt:lpstr>Datacenter network as one giant switch</vt:lpstr>
      <vt:lpstr>Datacenter network as one giant switch</vt:lpstr>
      <vt:lpstr>Datacenter network as one giant switch</vt:lpstr>
      <vt:lpstr>High bandwidth </vt:lpstr>
      <vt:lpstr>Bisection bandwidth</vt:lpstr>
      <vt:lpstr>Achieving full bisection bandwidth</vt:lpstr>
      <vt:lpstr>Oversubscription</vt:lpstr>
      <vt:lpstr>Oversubscription</vt:lpstr>
      <vt:lpstr>Better topologies</vt:lpstr>
      <vt:lpstr>Better topologies</vt:lpstr>
      <vt:lpstr>Clos topology</vt:lpstr>
      <vt:lpstr>Challenges of scale-out design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1343</cp:revision>
  <cp:lastPrinted>1999-09-08T17:25:07Z</cp:lastPrinted>
  <dcterms:created xsi:type="dcterms:W3CDTF">2014-01-14T18:15:50Z</dcterms:created>
  <dcterms:modified xsi:type="dcterms:W3CDTF">2022-02-05T05:44:25Z</dcterms:modified>
  <cp:category/>
</cp:coreProperties>
</file>