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</p:sldMasterIdLst>
  <p:notesMasterIdLst>
    <p:notesMasterId r:id="rId60"/>
  </p:notesMasterIdLst>
  <p:handoutMasterIdLst>
    <p:handoutMasterId r:id="rId61"/>
  </p:handoutMasterIdLst>
  <p:sldIdLst>
    <p:sldId id="638" r:id="rId2"/>
    <p:sldId id="487" r:id="rId3"/>
    <p:sldId id="573" r:id="rId4"/>
    <p:sldId id="513" r:id="rId5"/>
    <p:sldId id="515" r:id="rId6"/>
    <p:sldId id="516" r:id="rId7"/>
    <p:sldId id="517" r:id="rId8"/>
    <p:sldId id="520" r:id="rId9"/>
    <p:sldId id="522" r:id="rId10"/>
    <p:sldId id="523" r:id="rId11"/>
    <p:sldId id="524" r:id="rId12"/>
    <p:sldId id="519" r:id="rId13"/>
    <p:sldId id="525" r:id="rId14"/>
    <p:sldId id="526" r:id="rId15"/>
    <p:sldId id="527" r:id="rId16"/>
    <p:sldId id="528" r:id="rId17"/>
    <p:sldId id="529" r:id="rId18"/>
    <p:sldId id="518" r:id="rId19"/>
    <p:sldId id="532" r:id="rId20"/>
    <p:sldId id="534" r:id="rId21"/>
    <p:sldId id="530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6" r:id="rId44"/>
    <p:sldId id="561" r:id="rId45"/>
    <p:sldId id="557" r:id="rId46"/>
    <p:sldId id="558" r:id="rId47"/>
    <p:sldId id="559" r:id="rId48"/>
    <p:sldId id="562" r:id="rId49"/>
    <p:sldId id="563" r:id="rId50"/>
    <p:sldId id="564" r:id="rId51"/>
    <p:sldId id="565" r:id="rId52"/>
    <p:sldId id="566" r:id="rId53"/>
    <p:sldId id="567" r:id="rId54"/>
    <p:sldId id="568" r:id="rId55"/>
    <p:sldId id="569" r:id="rId56"/>
    <p:sldId id="570" r:id="rId57"/>
    <p:sldId id="572" r:id="rId58"/>
    <p:sldId id="512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5"/>
    <p:restoredTop sz="97097"/>
  </p:normalViewPr>
  <p:slideViewPr>
    <p:cSldViewPr>
      <p:cViewPr varScale="1">
        <p:scale>
          <a:sx n="164" d="100"/>
          <a:sy n="164" d="100"/>
        </p:scale>
        <p:origin x="15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2.xml"/><Relationship Id="rId2" Type="http://schemas.openxmlformats.org/officeDocument/2006/relationships/slide" Target="slides/slide51.xml"/><Relationship Id="rId1" Type="http://schemas.openxmlformats.org/officeDocument/2006/relationships/slide" Target="slides/slide50.xml"/><Relationship Id="rId6" Type="http://schemas.openxmlformats.org/officeDocument/2006/relationships/slide" Target="slides/slide57.xml"/><Relationship Id="rId5" Type="http://schemas.openxmlformats.org/officeDocument/2006/relationships/slide" Target="slides/slide55.xml"/><Relationship Id="rId4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vs</a:t>
            </a:r>
            <a:r>
              <a:rPr lang="en-US" dirty="0">
                <a:ea typeface="ＭＳ Ｐゴシック" charset="0"/>
                <a:cs typeface="ＭＳ Ｐゴシック" charset="0"/>
              </a:rPr>
              <a:t> MTU??</a:t>
            </a: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57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80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052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089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34254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6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83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926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93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732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29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9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21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8: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TCP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flow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control,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congestion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1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>
                <a:solidFill>
                  <a:srgbClr val="0000FF"/>
                </a:solidFill>
                <a:latin typeface="+mn-lt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Advertised window (Flow Control)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uses an “Advertised Window” (RWND) to prevent sender from overflowing its window</a:t>
            </a:r>
          </a:p>
          <a:p>
            <a:pPr lvl="1"/>
            <a:r>
              <a:rPr lang="en-US" dirty="0"/>
              <a:t>Receiver indicates value </a:t>
            </a:r>
            <a:r>
              <a:rPr lang="en-US"/>
              <a:t>of RWND </a:t>
            </a:r>
            <a:r>
              <a:rPr lang="en-US" dirty="0"/>
              <a:t>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latin typeface="+mn-lt"/>
              </a:rPr>
              <a:t>RWND = B - (</a:t>
            </a:r>
            <a:r>
              <a:rPr lang="en-US" sz="1800" b="0" dirty="0" err="1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- </a:t>
            </a:r>
            <a:r>
              <a:rPr lang="en-US" sz="1800" b="0" dirty="0" err="1">
                <a:latin typeface="+mn-lt"/>
              </a:rPr>
              <a:t>LastByteRead</a:t>
            </a:r>
            <a:r>
              <a:rPr lang="en-US" sz="1800" b="0" dirty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RWND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flow control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Sender</a:t>
            </a:r>
            <a:r>
              <a:rPr lang="en-US" dirty="0"/>
              <a:t>: window advances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altLang="ja-JP" dirty="0"/>
          </a:p>
          <a:p>
            <a:r>
              <a:rPr lang="en-US" dirty="0">
                <a:solidFill>
                  <a:srgbClr val="0000FF"/>
                </a:solidFill>
              </a:rPr>
              <a:t>Receiver</a:t>
            </a:r>
            <a:r>
              <a:rPr lang="en-US" dirty="0"/>
              <a:t>: window advances as receiving process consumes data</a:t>
            </a:r>
          </a:p>
          <a:p>
            <a:r>
              <a:rPr lang="en-US" dirty="0"/>
              <a:t>Receiver advertises to the sender where the receiver window currently ends (</a:t>
            </a:r>
            <a:r>
              <a:rPr lang="ja-JP" altLang="en-US" dirty="0"/>
              <a:t>“</a:t>
            </a:r>
            <a:r>
              <a:rPr lang="en-US" altLang="ja-JP" dirty="0" err="1"/>
              <a:t>righthand</a:t>
            </a:r>
            <a:r>
              <a:rPr lang="en-US" altLang="ja-JP" dirty="0"/>
              <a:t> edge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Sender agrees not to exceed this amount</a:t>
            </a:r>
          </a:p>
          <a:p>
            <a:r>
              <a:rPr lang="en-US" dirty="0">
                <a:solidFill>
                  <a:srgbClr val="0000FF"/>
                </a:solidFill>
              </a:rPr>
              <a:t>UDP does not have flow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can be lost due to 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can send no faster than </a:t>
            </a:r>
            <a:r>
              <a:rPr lang="en-US" dirty="0">
                <a:solidFill>
                  <a:srgbClr val="0000FF"/>
                </a:solidFill>
              </a:rPr>
              <a:t>RWND/RTT</a:t>
            </a:r>
            <a:r>
              <a:rPr lang="en-US" dirty="0"/>
              <a:t> bytes/sec</a:t>
            </a:r>
          </a:p>
          <a:p>
            <a:r>
              <a:rPr lang="en-US" dirty="0"/>
              <a:t>Receiver only advertises more space when it has consumed old arriving data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when RWND=0?</a:t>
            </a:r>
          </a:p>
          <a:p>
            <a:pPr lvl="1"/>
            <a:r>
              <a:rPr lang="en-US" dirty="0"/>
              <a:t>Sender keeps probing with one data bytes</a:t>
            </a:r>
          </a:p>
          <a:p>
            <a:endParaRPr lang="en-US" dirty="0"/>
          </a:p>
          <a:p>
            <a:r>
              <a:rPr lang="en-US" dirty="0"/>
              <a:t>In original TCP design, that was the sole protocol mechanism controlling sender’s rate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What’s missing?</a:t>
            </a:r>
          </a:p>
        </p:txBody>
      </p:sp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at the same time</a:t>
            </a:r>
          </a:p>
          <a:p>
            <a:pPr lvl="1"/>
            <a:r>
              <a:rPr lang="en-US" dirty="0"/>
              <a:t>Router will transmit one and buffer/drop the other</a:t>
            </a:r>
          </a:p>
          <a:p>
            <a:r>
              <a:rPr lang="en-US" dirty="0"/>
              <a:t>Internet traffic is bursty</a:t>
            </a:r>
          </a:p>
          <a:p>
            <a:pPr lvl="1"/>
            <a:r>
              <a:rPr lang="en-US" dirty="0"/>
              <a:t>Many packets can arrive close in time</a:t>
            </a:r>
          </a:p>
          <a:p>
            <a:pPr lvl="1"/>
            <a:r>
              <a:rPr lang="en-US" dirty="0"/>
              <a:t>Causes packet delays and drops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Root cause</a:t>
            </a:r>
            <a:r>
              <a:rPr lang="en-US" dirty="0"/>
              <a:t>: statistical multiplexing</a:t>
            </a:r>
          </a:p>
        </p:txBody>
      </p:sp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collapse in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/>
              <a:t>Sending rate only limited by flow control</a:t>
            </a:r>
          </a:p>
          <a:p>
            <a:pPr lvl="1"/>
            <a:r>
              <a:rPr lang="en-US" dirty="0"/>
              <a:t>Dropped packets </a:t>
            </a:r>
            <a:r>
              <a:rPr lang="en-US" dirty="0">
                <a:sym typeface="Wingdings"/>
              </a:rPr>
              <a:t> s</a:t>
            </a:r>
            <a:r>
              <a:rPr lang="en-US" dirty="0"/>
              <a:t>enders (repeatedly!) retransmit </a:t>
            </a:r>
          </a:p>
          <a:p>
            <a:r>
              <a:rPr lang="en-US" dirty="0"/>
              <a:t>Led to “congestion collapse” in Oct. 1986</a:t>
            </a:r>
          </a:p>
          <a:p>
            <a:pPr lvl="1"/>
            <a:r>
              <a:rPr lang="en-US" dirty="0"/>
              <a:t>Throughput on the NSF network dropped from 32Kbits/s to 40bits/sec</a:t>
            </a:r>
          </a:p>
          <a:p>
            <a:r>
              <a:rPr lang="en-US" dirty="0"/>
              <a:t>“Fixed” by Van Jacobson’s development of TCP’s congestion control (CC)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  <a:p>
            <a:r>
              <a:rPr lang="en-US" dirty="0"/>
              <a:t>TCP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Jacobson’s fix to TCP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TCP’s existing window-based protocol but </a:t>
            </a:r>
            <a:r>
              <a:rPr lang="en-US" dirty="0">
                <a:solidFill>
                  <a:srgbClr val="0000FF"/>
                </a:solidFill>
              </a:rPr>
              <a:t>adapt</a:t>
            </a:r>
            <a:r>
              <a:rPr lang="en-US" dirty="0"/>
              <a:t> the window size in response to congestion</a:t>
            </a:r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/>
              <a:t>Required no upgrades to routers or applications!</a:t>
            </a:r>
          </a:p>
          <a:p>
            <a:pPr lvl="1"/>
            <a:r>
              <a:rPr lang="en-US" dirty="0"/>
              <a:t>Patch of a few lines of code to TCP implementations</a:t>
            </a:r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the network is congested? </a:t>
            </a:r>
          </a:p>
          <a:p>
            <a:pPr lvl="1"/>
            <a:r>
              <a:rPr lang="en-US" dirty="0"/>
              <a:t>Implicit and/or explicit signals from the network</a:t>
            </a:r>
          </a:p>
          <a:p>
            <a:r>
              <a:rPr lang="en-US" dirty="0"/>
              <a:t>Who takes care of congestion?</a:t>
            </a:r>
          </a:p>
          <a:p>
            <a:pPr lvl="1"/>
            <a:r>
              <a:rPr lang="en-US" dirty="0"/>
              <a:t>End hosts (may receive some help from the network)</a:t>
            </a:r>
          </a:p>
          <a:p>
            <a:r>
              <a:rPr lang="en-US" dirty="0"/>
              <a:t>How do we handle congestion?</a:t>
            </a:r>
          </a:p>
          <a:p>
            <a:pPr lvl="1"/>
            <a:r>
              <a:rPr lang="en-US" dirty="0"/>
              <a:t>Continuous adaptation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issues to consider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the available (bottleneck) bandwidth</a:t>
            </a:r>
          </a:p>
          <a:p>
            <a:r>
              <a:rPr lang="en-US" dirty="0"/>
              <a:t>Adjusting to variations in bandwidth</a:t>
            </a:r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internal structure of router and model it as a 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Pick sending rate to match bottleneck bandwidth</a:t>
            </a:r>
          </a:p>
          <a:p>
            <a:pPr lvl="1"/>
            <a:r>
              <a:rPr lang="en-US"/>
              <a:t>Without any a priori knowledge</a:t>
            </a:r>
          </a:p>
          <a:p>
            <a:pPr lvl="1"/>
            <a:r>
              <a:rPr lang="en-US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Adjust rate to match instantaneous bandwidth</a:t>
            </a:r>
          </a:p>
          <a:p>
            <a:pPr lvl="1"/>
            <a:r>
              <a:rPr lang="en-US"/>
              <a:t>Assuming you have rough idea of bandwidth</a:t>
            </a:r>
            <a:endParaRPr lang="en-US" dirty="0"/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Issues:</a:t>
            </a:r>
          </a:p>
          <a:p>
            <a:pPr lvl="1"/>
            <a:r>
              <a:rPr lang="en-US" dirty="0"/>
              <a:t>Adjust total sending rate to match bandwidth</a:t>
            </a:r>
          </a:p>
          <a:p>
            <a:pPr lvl="1"/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>
                  <a:latin typeface="+mn-lt"/>
                </a:rPr>
                <a:t>BW(t)</a:t>
              </a: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</p:txBody>
      </p:sp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1DEF29-AC9A-F946-AEB0-21F4C011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675 ($4.3.2)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4D49D1-9967-7C44-827A-1E001308F7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" y="1700644"/>
            <a:ext cx="5486400" cy="1658678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92C7F8E-60CF-5144-B07A-A00D3B83CA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2971800"/>
            <a:ext cx="5486400" cy="2920481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4196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lvl="1"/>
            <a:r>
              <a:rPr lang="en-US" dirty="0"/>
              <a:t>Don’t 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000FF"/>
                </a:solidFill>
              </a:rPr>
              <a:t>infer</a:t>
            </a:r>
            <a:r>
              <a:rPr lang="en-US" dirty="0"/>
              <a:t> level of congestion; </a:t>
            </a:r>
            <a:r>
              <a:rPr lang="en-US" dirty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reports</a:t>
            </a:r>
            <a:r>
              <a:rPr lang="en-US" dirty="0"/>
              <a:t> congestion level to hosts; hosts </a:t>
            </a:r>
            <a:r>
              <a:rPr lang="en-US" dirty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dynamics</a:t>
            </a:r>
          </a:p>
        </p:txBody>
      </p:sp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Generality</a:t>
            </a:r>
            <a:r>
              <a:rPr lang="en-US" dirty="0"/>
              <a:t> of dynamic adjustment has proven to be very powerful</a:t>
            </a:r>
          </a:p>
          <a:p>
            <a:pPr lvl="1"/>
            <a:r>
              <a:rPr lang="en-US" dirty="0"/>
              <a:t>Doesn’t presume business model, traffic characteristics, application requirements</a:t>
            </a:r>
          </a:p>
          <a:p>
            <a:pPr lvl="1"/>
            <a:r>
              <a:rPr lang="en-US" dirty="0"/>
              <a:t>But does assume good citizenship!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approach in a nutshell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number of packets in flight </a:t>
            </a:r>
          </a:p>
          <a:p>
            <a:r>
              <a:rPr lang="en-US" dirty="0"/>
              <a:t>Sending rate ~</a:t>
            </a:r>
            <a:r>
              <a:rPr lang="en-US" dirty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>
                <a:solidFill>
                  <a:srgbClr val="0000FF"/>
                </a:solidFill>
              </a:rPr>
              <a:t>Vary window size to control sending rate</a:t>
            </a:r>
          </a:p>
        </p:txBody>
      </p:sp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 keep in mind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</a:t>
            </a:r>
            <a:r>
              <a:rPr lang="en-US" dirty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dirty="0"/>
              <a:t>Computed by sender using congestion control algo.</a:t>
            </a:r>
          </a:p>
          <a:p>
            <a:r>
              <a:rPr lang="en-US" dirty="0"/>
              <a:t>Flow control window: </a:t>
            </a:r>
            <a:r>
              <a:rPr lang="en-US" dirty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dirty="0"/>
              <a:t>Sender-side window = </a:t>
            </a:r>
            <a:r>
              <a:rPr lang="en-US" dirty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talks about CWND in units of MSS </a:t>
            </a:r>
          </a:p>
          <a:p>
            <a:pPr lvl="1"/>
            <a:r>
              <a:rPr lang="en-US" dirty="0"/>
              <a:t>MSS (Maximum Segment Size): the amount of payload data in a TCP packet</a:t>
            </a:r>
          </a:p>
          <a:p>
            <a:pPr lvl="1"/>
            <a:r>
              <a:rPr lang="en-US" dirty="0"/>
              <a:t>This is </a:t>
            </a:r>
            <a:r>
              <a:rPr lang="en-US" i="1" dirty="0"/>
              <a:t>only for the simplicity</a:t>
            </a:r>
            <a:r>
              <a:rPr lang="en-US" dirty="0"/>
              <a:t> of presentation</a:t>
            </a:r>
          </a:p>
          <a:p>
            <a:r>
              <a:rPr lang="en-US" dirty="0">
                <a:solidFill>
                  <a:srgbClr val="0000FF"/>
                </a:solidFill>
              </a:rPr>
              <a:t>Real implementations maintain CWND in bytes</a:t>
            </a:r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sender detect congestion?</a:t>
            </a:r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dirty="0"/>
              <a:t>Finding available bottleneck bandwidth</a:t>
            </a:r>
          </a:p>
          <a:p>
            <a:pPr lvl="2"/>
            <a:r>
              <a:rPr lang="en-US" dirty="0"/>
              <a:t>Adjusting to bandwidth variations</a:t>
            </a:r>
          </a:p>
          <a:p>
            <a:pPr lvl="2"/>
            <a:r>
              <a:rPr lang="en-US" dirty="0"/>
              <a:t>Sharing bandwidth</a:t>
            </a:r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delays </a:t>
            </a:r>
          </a:p>
          <a:p>
            <a:pPr lvl="1"/>
            <a:r>
              <a:rPr lang="en-US" dirty="0"/>
              <a:t>Tricky: noisy signal (delay often varies considerably)</a:t>
            </a:r>
          </a:p>
          <a:p>
            <a:r>
              <a:rPr lang="en-US" dirty="0"/>
              <a:t>Routers tell end hosts when they’re congested</a:t>
            </a:r>
          </a:p>
          <a:p>
            <a:r>
              <a:rPr lang="en-US" dirty="0"/>
              <a:t>Packet loss</a:t>
            </a:r>
          </a:p>
          <a:p>
            <a:pPr lvl="1"/>
            <a:r>
              <a:rPr lang="en-US" dirty="0"/>
              <a:t>Fail-safe signal that TCP already has to detect</a:t>
            </a:r>
          </a:p>
          <a:p>
            <a:pPr lvl="1"/>
            <a:r>
              <a:rPr lang="en-US" dirty="0"/>
              <a:t>Complication: non-congestive loss (e.g., checksum errors)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ACKs: isolated loss</a:t>
            </a:r>
          </a:p>
          <a:p>
            <a:pPr lvl="1"/>
            <a:r>
              <a:rPr lang="en-US" dirty="0"/>
              <a:t>Still getting ACKs</a:t>
            </a:r>
          </a:p>
          <a:p>
            <a:r>
              <a:rPr lang="en-US" dirty="0"/>
              <a:t>Timeout: much more serious</a:t>
            </a:r>
          </a:p>
          <a:p>
            <a:pPr lvl="1"/>
            <a:r>
              <a:rPr lang="en-US" dirty="0"/>
              <a:t>Not enough </a:t>
            </a:r>
            <a:r>
              <a:rPr lang="en-US" dirty="0" err="1"/>
              <a:t>dupacks</a:t>
            </a:r>
            <a:endParaRPr lang="en-US" dirty="0"/>
          </a:p>
          <a:p>
            <a:pPr lvl="1"/>
            <a:r>
              <a:rPr lang="en-US" dirty="0"/>
              <a:t>Must have suffered several losses</a:t>
            </a:r>
          </a:p>
          <a:p>
            <a:r>
              <a:rPr lang="en-US" dirty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pPr lvl="1"/>
            <a:r>
              <a:rPr lang="en-US" dirty="0"/>
              <a:t>Upon receipt of ACK (of new data): </a:t>
            </a:r>
            <a:r>
              <a:rPr lang="en-US" dirty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/>
              <a:t>Upon detection of loss: </a:t>
            </a:r>
            <a:r>
              <a:rPr lang="en-US" dirty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/>
              <a:t>How we increase/decrease the rate depends on the phase of congestion control we’re in: </a:t>
            </a:r>
          </a:p>
          <a:p>
            <a:pPr lvl="1"/>
            <a:r>
              <a:rPr lang="en-US" dirty="0"/>
              <a:t>Discovering available bottleneck bandwidth vs.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discovery with “Slow Start”</a:t>
            </a: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available bandwidth </a:t>
            </a:r>
          </a:p>
          <a:p>
            <a:pPr lvl="1"/>
            <a:r>
              <a:rPr lang="en-US" dirty="0"/>
              <a:t>Start slow (for </a:t>
            </a:r>
            <a:r>
              <a:rPr lang="en-US" dirty="0">
                <a:solidFill>
                  <a:srgbClr val="0000FF"/>
                </a:solidFill>
              </a:rPr>
              <a:t>safety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Ramp up quickly (for </a:t>
            </a:r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) 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RTT = 100ms, MSS=1000bytes</a:t>
            </a:r>
          </a:p>
          <a:p>
            <a:pPr lvl="1"/>
            <a:r>
              <a:rPr lang="en-US" dirty="0"/>
              <a:t>Window size to fill 1Mbps of BW = 12.5 packets</a:t>
            </a:r>
          </a:p>
          <a:p>
            <a:pPr lvl="1"/>
            <a:r>
              <a:rPr lang="en-US" dirty="0"/>
              <a:t>Window size to fill 1Gbps = 12,500 packets</a:t>
            </a:r>
          </a:p>
          <a:p>
            <a:pPr lvl="1"/>
            <a:r>
              <a:rPr lang="en-US" dirty="0"/>
              <a:t>Either is possible!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starts at a slow rate, but </a:t>
            </a:r>
            <a:r>
              <a:rPr lang="en-US" dirty="0">
                <a:solidFill>
                  <a:srgbClr val="0000FF"/>
                </a:solidFill>
              </a:rPr>
              <a:t>increases exponentially </a:t>
            </a:r>
            <a:r>
              <a:rPr lang="en-US" dirty="0"/>
              <a:t>until first loss</a:t>
            </a:r>
          </a:p>
          <a:p>
            <a:r>
              <a:rPr lang="en-US" dirty="0"/>
              <a:t>Start with a small congestion window</a:t>
            </a:r>
          </a:p>
          <a:p>
            <a:pPr lvl="1"/>
            <a:r>
              <a:rPr lang="en-US" dirty="0"/>
              <a:t>Initially, CWND = 1</a:t>
            </a:r>
          </a:p>
          <a:p>
            <a:pPr lvl="1"/>
            <a:r>
              <a:rPr lang="en-US" dirty="0"/>
              <a:t>So, initial sending rate is MSS/RTT</a:t>
            </a:r>
          </a:p>
          <a:p>
            <a:r>
              <a:rPr lang="en-US" dirty="0"/>
              <a:t>Double the CWND for each RTT with no loss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(CWND+1) 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Slow Start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gives an estimate of available bandwidth</a:t>
            </a:r>
          </a:p>
          <a:p>
            <a:pPr lvl="1"/>
            <a:r>
              <a:rPr lang="en-US" dirty="0"/>
              <a:t>At some point, there will be loss</a:t>
            </a:r>
          </a:p>
          <a:p>
            <a:r>
              <a:rPr lang="en-US" dirty="0"/>
              <a:t>Introduce 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/>
              <a:t>If CWND &gt; </a:t>
            </a:r>
            <a:r>
              <a:rPr lang="en-US" dirty="0" err="1"/>
              <a:t>ssthresh</a:t>
            </a:r>
            <a:r>
              <a:rPr lang="en-US" dirty="0"/>
              <a:t>, stop Slow Start</a:t>
            </a:r>
          </a:p>
        </p:txBody>
      </p:sp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to varying bandwidth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&gt;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Stop rapid growth and focus on maintenance</a:t>
            </a:r>
          </a:p>
          <a:p>
            <a:r>
              <a:rPr lang="en-US" dirty="0"/>
              <a:t>Now, want to track variations in this available bandwidth, oscillating around its current value</a:t>
            </a:r>
          </a:p>
          <a:p>
            <a:pPr lvl="1"/>
            <a:r>
              <a:rPr lang="en-US" dirty="0"/>
              <a:t>Repeated probing (rate increase) and backoff (decrease)</a:t>
            </a:r>
          </a:p>
          <a:p>
            <a:r>
              <a:rPr lang="en-US" dirty="0"/>
              <a:t>TCP uses: “Additive Increase Multiplicative Decrease” (AIMD)</a:t>
            </a:r>
          </a:p>
        </p:txBody>
      </p:sp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r>
              <a:rPr lang="en-US" dirty="0">
                <a:sym typeface="Math3" pitchFamily="2" charset="2"/>
              </a:rPr>
              <a:t>CWND is increased by one only if all segments in a CWND have been acknowledged </a:t>
            </a:r>
            <a:endParaRPr lang="en-US" dirty="0"/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On packet loss, divide </a:t>
            </a:r>
            <a:r>
              <a:rPr lang="en-US" dirty="0" err="1"/>
              <a:t>ssthresh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half</a:t>
            </a:r>
            <a:r>
              <a:rPr lang="en-US" dirty="0"/>
              <a:t> 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/>
              <a:t>CWND = 1</a:t>
            </a:r>
          </a:p>
          <a:p>
            <a:pPr lvl="2"/>
            <a:r>
              <a:rPr lang="en-US" dirty="0"/>
              <a:t>Initiate Slow Start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Note that we’re ignoring the “</a:t>
            </a:r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>
                <a:solidFill>
                  <a:srgbClr val="0000FF"/>
                </a:solidFill>
              </a:rPr>
              <a:t>” fix for 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leads to TCP sawtooth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447819" y="245298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011257" y="2057697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2736853" y="3325177"/>
            <a:ext cx="698496" cy="6657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79CD6233-935E-2E4E-87ED-FE2AEAF5D6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325177"/>
            <a:ext cx="6350" cy="20373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AutoShape 11">
            <a:extLst>
              <a:ext uri="{FF2B5EF4-FFF2-40B4-BE49-F238E27FC236}">
                <a16:creationId xmlns:a16="http://schemas.microsoft.com/office/drawing/2014/main" id="{07E7129F-3A83-E14F-82EC-21D68CBF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191000"/>
            <a:ext cx="1447800" cy="609600"/>
          </a:xfrm>
          <a:prstGeom prst="wedgeRectCallout">
            <a:avLst>
              <a:gd name="adj1" fmla="val -63705"/>
              <a:gd name="adj2" fmla="val -9906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Multiplicative Decrease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AD4AFEFE-849A-264E-A5BC-F88DD060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63" y="2695575"/>
            <a:ext cx="1447800" cy="609600"/>
          </a:xfrm>
          <a:prstGeom prst="wedgeRectCallout">
            <a:avLst>
              <a:gd name="adj1" fmla="val 36558"/>
              <a:gd name="adj2" fmla="val 10906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Additive Increase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25B197-5527-264B-A8FE-BF3F34ABDC8E}"/>
              </a:ext>
            </a:extLst>
          </p:cNvPr>
          <p:cNvGrpSpPr/>
          <p:nvPr/>
        </p:nvGrpSpPr>
        <p:grpSpPr>
          <a:xfrm>
            <a:off x="3428999" y="3362917"/>
            <a:ext cx="2825752" cy="1999657"/>
            <a:chOff x="914400" y="3362917"/>
            <a:chExt cx="2825752" cy="1999657"/>
          </a:xfrm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199AD31-CF64-E941-89F1-1B399AA4A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4343399"/>
              <a:ext cx="1828800" cy="1019175"/>
            </a:xfrm>
            <a:custGeom>
              <a:avLst/>
              <a:gdLst>
                <a:gd name="T0" fmla="*/ 2147483647 w 1152"/>
                <a:gd name="T1" fmla="*/ 0 h 864"/>
                <a:gd name="T2" fmla="*/ 2147483647 w 1152"/>
                <a:gd name="T3" fmla="*/ 2147483647 h 864"/>
                <a:gd name="T4" fmla="*/ 2147483647 w 1152"/>
                <a:gd name="T5" fmla="*/ 2147483647 h 864"/>
                <a:gd name="T6" fmla="*/ 2147483647 w 1152"/>
                <a:gd name="T7" fmla="*/ 2147483647 h 864"/>
                <a:gd name="T8" fmla="*/ 0 w 1152"/>
                <a:gd name="T9" fmla="*/ 2147483647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E9FD253A-9747-D54F-AA39-751E209C6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852" y="3362918"/>
              <a:ext cx="1003300" cy="98047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C87DAE9D-C079-2E42-8CC2-670899A97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451" y="3362917"/>
              <a:ext cx="6350" cy="199965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29" name="Line 4">
            <a:extLst>
              <a:ext uri="{FF2B5EF4-FFF2-40B4-BE49-F238E27FC236}">
                <a16:creationId xmlns:a16="http://schemas.microsoft.com/office/drawing/2014/main" id="{9D8BF732-2B0E-1644-B965-B66CC0572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6179" y="243202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5001" grpId="0"/>
      <p:bldP spid="85003" grpId="0" animBg="1"/>
      <p:bldP spid="85002" grpId="0" animBg="1"/>
      <p:bldP spid="85009" grpId="0" animBg="1"/>
      <p:bldP spid="21" grpId="0" animBg="1"/>
      <p:bldP spid="22" grpId="0" animBg="1"/>
      <p:bldP spid="23" grpId="0" animBg="1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SYN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SYN-ACK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FIN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Wait 30 sec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ensures that the sender does not overflow the receiver</a:t>
            </a:r>
          </a:p>
          <a:p>
            <a:r>
              <a:rPr lang="en-US" dirty="0"/>
              <a:t>Congestion control ensures that the sender does not overflow the network</a:t>
            </a:r>
          </a:p>
          <a:p>
            <a:pPr lvl="1"/>
            <a:r>
              <a:rPr lang="en-US" dirty="0"/>
              <a:t>Discover bandwidth</a:t>
            </a:r>
          </a:p>
          <a:p>
            <a:pPr lvl="1"/>
            <a:r>
              <a:rPr lang="en-US" dirty="0"/>
              <a:t>Adjust to conditions</a:t>
            </a:r>
          </a:p>
          <a:p>
            <a:pPr lvl="1"/>
            <a:r>
              <a:rPr lang="en-US" dirty="0"/>
              <a:t>Share bandwidth with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Create a listen socket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</a:t>
            </a:r>
          </a:p>
          <a:p>
            <a:pPr algn="ctr"/>
            <a:r>
              <a:rPr lang="en-US" sz="1400" b="0" dirty="0"/>
              <a:t>Send SYN-ACK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Send FIN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expected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First “gap” in received data</a:t>
            </a:r>
          </a:p>
          <a:p>
            <a:pPr lvl="2"/>
            <a:r>
              <a:rPr lang="en-US" dirty="0"/>
              <a:t>When sender gets ack, knows that receiver’s window has moved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bytes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1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1490460682</TotalTime>
  <Pages>7</Pages>
  <Words>2235</Words>
  <Application>Microsoft Macintosh PowerPoint</Application>
  <PresentationFormat>On-screen Show (4:3)</PresentationFormat>
  <Paragraphs>534</Paragraphs>
  <Slides>58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Arial Black</vt:lpstr>
      <vt:lpstr>Courier New</vt:lpstr>
      <vt:lpstr>Gill Sans</vt:lpstr>
      <vt:lpstr>Helvetica</vt:lpstr>
      <vt:lpstr>Helvetica Neue</vt:lpstr>
      <vt:lpstr>Monotype Sorts</vt:lpstr>
      <vt:lpstr>Tahoma</vt:lpstr>
      <vt:lpstr>Times New Roman</vt:lpstr>
      <vt:lpstr>Wingdings</vt:lpstr>
      <vt:lpstr>CSCI4430</vt:lpstr>
      <vt:lpstr>Worksheet</vt:lpstr>
      <vt:lpstr>CSCI4430 Computer Networks  Lecture 8: Transport Layer –  TCP flow control, congestion control</vt:lpstr>
      <vt:lpstr>Agenda</vt:lpstr>
      <vt:lpstr>RFC 675 ($4.3.2)</vt:lpstr>
      <vt:lpstr>TCP state transitions</vt:lpstr>
      <vt:lpstr>TCP client lifecycle</vt:lpstr>
      <vt:lpstr>TCP server lifecycle</vt:lpstr>
      <vt:lpstr>TCP Flow Control</vt:lpstr>
      <vt:lpstr>Recap: Sliding window</vt:lpstr>
      <vt:lpstr>Sliding window at sender</vt:lpstr>
      <vt:lpstr>Sliding window at receiver</vt:lpstr>
      <vt:lpstr>Solution: Advertised window (Flow Control)</vt:lpstr>
      <vt:lpstr>TCP header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AIMD leads to TCP sawtooth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1291</cp:revision>
  <cp:lastPrinted>1999-09-08T17:25:07Z</cp:lastPrinted>
  <dcterms:created xsi:type="dcterms:W3CDTF">2014-01-14T18:15:50Z</dcterms:created>
  <dcterms:modified xsi:type="dcterms:W3CDTF">2022-02-22T07:33:20Z</dcterms:modified>
  <cp:category/>
</cp:coreProperties>
</file>