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3"/>
  </p:notesMasterIdLst>
  <p:handoutMasterIdLst>
    <p:handoutMasterId r:id="rId54"/>
  </p:handoutMasterIdLst>
  <p:sldIdLst>
    <p:sldId id="63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1139" r:id="rId15"/>
    <p:sldId id="1140" r:id="rId16"/>
    <p:sldId id="1142" r:id="rId17"/>
    <p:sldId id="593" r:id="rId18"/>
    <p:sldId id="536" r:id="rId19"/>
    <p:sldId id="537" r:id="rId20"/>
    <p:sldId id="552" r:id="rId21"/>
    <p:sldId id="514" r:id="rId22"/>
    <p:sldId id="553" r:id="rId23"/>
    <p:sldId id="517" r:id="rId24"/>
    <p:sldId id="571" r:id="rId25"/>
    <p:sldId id="572" r:id="rId26"/>
    <p:sldId id="573" r:id="rId27"/>
    <p:sldId id="524" r:id="rId28"/>
    <p:sldId id="525" r:id="rId29"/>
    <p:sldId id="545" r:id="rId30"/>
    <p:sldId id="594" r:id="rId31"/>
    <p:sldId id="574" r:id="rId32"/>
    <p:sldId id="575" r:id="rId33"/>
    <p:sldId id="576" r:id="rId34"/>
    <p:sldId id="577" r:id="rId35"/>
    <p:sldId id="578" r:id="rId36"/>
    <p:sldId id="579" r:id="rId37"/>
    <p:sldId id="63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2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34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8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0423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6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3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1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0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6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bout/datacenter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Video;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cloud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&amp;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datacenters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F8C16-92D0-7F58-CA8F-95E2A3360AF1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https://github.com/henryhxu/CSCI4430-ESTR4120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Image result for netflix rebuffering">
            <a:extLst>
              <a:ext uri="{FF2B5EF4-FFF2-40B4-BE49-F238E27FC236}">
                <a16:creationId xmlns:a16="http://schemas.microsoft.com/office/drawing/2014/main" id="{F9B9E576-E65D-784F-90F7-3236C9D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4048772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5207000"/>
            <a:ext cx="8770937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52600"/>
            <a:ext cx="6920806" cy="1905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server: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divides video file into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chunks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chunk encoded at multiple different rates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different rate encodings stored in different files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files replicated in various CDN nodes</a:t>
            </a:r>
            <a:endParaRPr lang="en-US" altLang="en-US" sz="2000" b="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manifest file: 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provides URLs for different chunks</a:t>
            </a: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922173"/>
            <a:ext cx="7776956" cy="1924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estimates server-to-client bandwidth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consulting manifest, requests one chunk at a time 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chooses maximum coding rate sustainable given current bandwidth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DB8B1-0892-E345-9F91-0D1469A99551}"/>
              </a:ext>
            </a:extLst>
          </p:cNvPr>
          <p:cNvGrpSpPr/>
          <p:nvPr/>
        </p:nvGrpSpPr>
        <p:grpSpPr>
          <a:xfrm>
            <a:off x="6547285" y="1469697"/>
            <a:ext cx="2368115" cy="1466130"/>
            <a:chOff x="6444794" y="2343486"/>
            <a:chExt cx="2368115" cy="146613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232E2937-932A-8140-A56C-A78B8BFC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57" name="AutoShape 99">
                <a:extLst>
                  <a:ext uri="{FF2B5EF4-FFF2-40B4-BE49-F238E27FC236}">
                    <a16:creationId xmlns:a16="http://schemas.microsoft.com/office/drawing/2014/main" id="{5055D5A0-B7B0-8947-9D7F-F28A3160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13B28B0D-9C67-5D40-8231-3A83B9C1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151" name="Group 349">
              <a:extLst>
                <a:ext uri="{FF2B5EF4-FFF2-40B4-BE49-F238E27FC236}">
                  <a16:creationId xmlns:a16="http://schemas.microsoft.com/office/drawing/2014/main" id="{431C7441-FEA9-E649-870D-E4A204A68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152" name="Rectangle 350">
                <a:extLst>
                  <a:ext uri="{FF2B5EF4-FFF2-40B4-BE49-F238E27FC236}">
                    <a16:creationId xmlns:a16="http://schemas.microsoft.com/office/drawing/2014/main" id="{5CB65625-7D77-2D48-9EBF-E0DD7EB5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3" name="Rectangle 351">
                <a:extLst>
                  <a:ext uri="{FF2B5EF4-FFF2-40B4-BE49-F238E27FC236}">
                    <a16:creationId xmlns:a16="http://schemas.microsoft.com/office/drawing/2014/main" id="{9179FB7F-3949-174E-9E9E-A161E0EF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Rectangle 352">
                <a:extLst>
                  <a:ext uri="{FF2B5EF4-FFF2-40B4-BE49-F238E27FC236}">
                    <a16:creationId xmlns:a16="http://schemas.microsoft.com/office/drawing/2014/main" id="{7E315010-D1DB-594B-B06F-DFFAAC62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Rectangle 353">
                <a:extLst>
                  <a:ext uri="{FF2B5EF4-FFF2-40B4-BE49-F238E27FC236}">
                    <a16:creationId xmlns:a16="http://schemas.microsoft.com/office/drawing/2014/main" id="{03963D0C-B78F-CD4C-82A8-1D695049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6" name="Freeform 1287">
              <a:extLst>
                <a:ext uri="{FF2B5EF4-FFF2-40B4-BE49-F238E27FC236}">
                  <a16:creationId xmlns:a16="http://schemas.microsoft.com/office/drawing/2014/main" id="{77B492B9-F4A6-AA4F-886C-26D56ED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45">
              <a:extLst>
                <a:ext uri="{FF2B5EF4-FFF2-40B4-BE49-F238E27FC236}">
                  <a16:creationId xmlns:a16="http://schemas.microsoft.com/office/drawing/2014/main" id="{EF812D6A-3887-5D48-A2A7-90D0F18585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Box 64">
              <a:extLst>
                <a:ext uri="{FF2B5EF4-FFF2-40B4-BE49-F238E27FC236}">
                  <a16:creationId xmlns:a16="http://schemas.microsoft.com/office/drawing/2014/main" id="{47349889-E81A-C242-9729-98BDB7A6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 dirty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 dirty="0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B0D303-D269-7F44-8600-794F5467067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CE77C4C-F0D2-6344-8886-D4BFC98A935F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A0B99-F17E-9048-89FF-C5E63CBAF4A2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6856DC-DFE0-7C40-ABCD-4AD555F9A214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96EFC4C-7C92-AA47-8E56-845F6C38BF12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  <p:grpSp>
          <p:nvGrpSpPr>
            <p:cNvPr id="252" name="Group 249">
              <a:extLst>
                <a:ext uri="{FF2B5EF4-FFF2-40B4-BE49-F238E27FC236}">
                  <a16:creationId xmlns:a16="http://schemas.microsoft.com/office/drawing/2014/main" id="{A89F02D6-6C82-594A-B7A0-3D3408E14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2A5F5A5F-CA74-2C48-B238-96383BA10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1">
                <a:extLst>
                  <a:ext uri="{FF2B5EF4-FFF2-40B4-BE49-F238E27FC236}">
                    <a16:creationId xmlns:a16="http://schemas.microsoft.com/office/drawing/2014/main" id="{ED9D43A5-B7CD-7742-8BDE-5588C54A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3AD39C54-8D14-1845-BC9A-1AA88847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3BEC0265-5D1F-AD4E-B4C9-262D929E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54">
                <a:extLst>
                  <a:ext uri="{FF2B5EF4-FFF2-40B4-BE49-F238E27FC236}">
                    <a16:creationId xmlns:a16="http://schemas.microsoft.com/office/drawing/2014/main" id="{88BB4285-A16A-E64E-B350-17798B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3" name="Group 255">
                <a:extLst>
                  <a:ext uri="{FF2B5EF4-FFF2-40B4-BE49-F238E27FC236}">
                    <a16:creationId xmlns:a16="http://schemas.microsoft.com/office/drawing/2014/main" id="{D8E0ECAD-4EDB-5B49-88FA-A014D370E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" name="AutoShape 256">
                  <a:extLst>
                    <a:ext uri="{FF2B5EF4-FFF2-40B4-BE49-F238E27FC236}">
                      <a16:creationId xmlns:a16="http://schemas.microsoft.com/office/drawing/2014/main" id="{C7661007-6272-D14B-93D3-1A8E8B378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9" name="AutoShape 257">
                  <a:extLst>
                    <a:ext uri="{FF2B5EF4-FFF2-40B4-BE49-F238E27FC236}">
                      <a16:creationId xmlns:a16="http://schemas.microsoft.com/office/drawing/2014/main" id="{129D44D1-24EB-7647-852C-E356E34B2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4" name="Rectangle 258">
                <a:extLst>
                  <a:ext uri="{FF2B5EF4-FFF2-40B4-BE49-F238E27FC236}">
                    <a16:creationId xmlns:a16="http://schemas.microsoft.com/office/drawing/2014/main" id="{18ABC360-93DD-C248-B4EC-9E7C1F65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5" name="Group 259">
                <a:extLst>
                  <a:ext uri="{FF2B5EF4-FFF2-40B4-BE49-F238E27FC236}">
                    <a16:creationId xmlns:a16="http://schemas.microsoft.com/office/drawing/2014/main" id="{AA09D66D-0A9E-1742-9C64-DDD26D042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6" name="AutoShape 260">
                  <a:extLst>
                    <a:ext uri="{FF2B5EF4-FFF2-40B4-BE49-F238E27FC236}">
                      <a16:creationId xmlns:a16="http://schemas.microsoft.com/office/drawing/2014/main" id="{DD323D01-7023-4043-8747-420E70DE2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7" name="AutoShape 261">
                  <a:extLst>
                    <a:ext uri="{FF2B5EF4-FFF2-40B4-BE49-F238E27FC236}">
                      <a16:creationId xmlns:a16="http://schemas.microsoft.com/office/drawing/2014/main" id="{969AE534-7E50-BC47-893B-5554C3548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6" name="Rectangle 262">
                <a:extLst>
                  <a:ext uri="{FF2B5EF4-FFF2-40B4-BE49-F238E27FC236}">
                    <a16:creationId xmlns:a16="http://schemas.microsoft.com/office/drawing/2014/main" id="{D171AE86-5E08-4E45-81FD-D1D77951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7" name="Rectangle 263">
                <a:extLst>
                  <a:ext uri="{FF2B5EF4-FFF2-40B4-BE49-F238E27FC236}">
                    <a16:creationId xmlns:a16="http://schemas.microsoft.com/office/drawing/2014/main" id="{E23D40B4-371D-E348-AD2E-AC8C7848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8" name="Group 264">
                <a:extLst>
                  <a:ext uri="{FF2B5EF4-FFF2-40B4-BE49-F238E27FC236}">
                    <a16:creationId xmlns:a16="http://schemas.microsoft.com/office/drawing/2014/main" id="{F616AF06-4DCF-E74C-A765-FA42B5D51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4" name="AutoShape 265">
                  <a:extLst>
                    <a:ext uri="{FF2B5EF4-FFF2-40B4-BE49-F238E27FC236}">
                      <a16:creationId xmlns:a16="http://schemas.microsoft.com/office/drawing/2014/main" id="{E730B0EA-031A-2A4C-B21D-F22BDB28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5" name="AutoShape 266">
                  <a:extLst>
                    <a:ext uri="{FF2B5EF4-FFF2-40B4-BE49-F238E27FC236}">
                      <a16:creationId xmlns:a16="http://schemas.microsoft.com/office/drawing/2014/main" id="{8D577AF1-C05E-4047-B207-BF9AA3581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9" name="Freeform 267">
                <a:extLst>
                  <a:ext uri="{FF2B5EF4-FFF2-40B4-BE49-F238E27FC236}">
                    <a16:creationId xmlns:a16="http://schemas.microsoft.com/office/drawing/2014/main" id="{B13399E7-EC56-2B45-BD82-759FDD567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8">
                <a:extLst>
                  <a:ext uri="{FF2B5EF4-FFF2-40B4-BE49-F238E27FC236}">
                    <a16:creationId xmlns:a16="http://schemas.microsoft.com/office/drawing/2014/main" id="{B1E96D1F-996D-EC43-ACC2-DB0E7005C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2" name="AutoShape 269">
                  <a:extLst>
                    <a:ext uri="{FF2B5EF4-FFF2-40B4-BE49-F238E27FC236}">
                      <a16:creationId xmlns:a16="http://schemas.microsoft.com/office/drawing/2014/main" id="{2E28CDE4-0437-274C-80BB-8FA5534E1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3" name="AutoShape 270">
                  <a:extLst>
                    <a:ext uri="{FF2B5EF4-FFF2-40B4-BE49-F238E27FC236}">
                      <a16:creationId xmlns:a16="http://schemas.microsoft.com/office/drawing/2014/main" id="{DEC3B476-0F10-D246-B2B3-D0797C095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71" name="Rectangle 271">
                <a:extLst>
                  <a:ext uri="{FF2B5EF4-FFF2-40B4-BE49-F238E27FC236}">
                    <a16:creationId xmlns:a16="http://schemas.microsoft.com/office/drawing/2014/main" id="{E4BE5CAD-E1F3-8040-B728-06430DD8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2" name="Freeform 272">
                <a:extLst>
                  <a:ext uri="{FF2B5EF4-FFF2-40B4-BE49-F238E27FC236}">
                    <a16:creationId xmlns:a16="http://schemas.microsoft.com/office/drawing/2014/main" id="{0D612219-E0A6-5E48-BE37-0AB8683A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73">
                <a:extLst>
                  <a:ext uri="{FF2B5EF4-FFF2-40B4-BE49-F238E27FC236}">
                    <a16:creationId xmlns:a16="http://schemas.microsoft.com/office/drawing/2014/main" id="{FB565EED-81C8-6448-A1A8-C18F5CECF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4">
                <a:extLst>
                  <a:ext uri="{FF2B5EF4-FFF2-40B4-BE49-F238E27FC236}">
                    <a16:creationId xmlns:a16="http://schemas.microsoft.com/office/drawing/2014/main" id="{70396F71-C766-E949-8058-DD4F4DC4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5" name="Freeform 275">
                <a:extLst>
                  <a:ext uri="{FF2B5EF4-FFF2-40B4-BE49-F238E27FC236}">
                    <a16:creationId xmlns:a16="http://schemas.microsoft.com/office/drawing/2014/main" id="{C62D9E0C-906D-F441-BB9B-3F014BFC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AutoShape 276">
                <a:extLst>
                  <a:ext uri="{FF2B5EF4-FFF2-40B4-BE49-F238E27FC236}">
                    <a16:creationId xmlns:a16="http://schemas.microsoft.com/office/drawing/2014/main" id="{3003A08D-701B-5240-AA13-660F42DD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7" name="AutoShape 277">
                <a:extLst>
                  <a:ext uri="{FF2B5EF4-FFF2-40B4-BE49-F238E27FC236}">
                    <a16:creationId xmlns:a16="http://schemas.microsoft.com/office/drawing/2014/main" id="{BE2E45A7-0AFF-F044-9954-10BBB789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8" name="Oval 278">
                <a:extLst>
                  <a:ext uri="{FF2B5EF4-FFF2-40B4-BE49-F238E27FC236}">
                    <a16:creationId xmlns:a16="http://schemas.microsoft.com/office/drawing/2014/main" id="{C02FA687-8F28-5D4A-9B7F-3F939AE6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9" name="Oval 279">
                <a:extLst>
                  <a:ext uri="{FF2B5EF4-FFF2-40B4-BE49-F238E27FC236}">
                    <a16:creationId xmlns:a16="http://schemas.microsoft.com/office/drawing/2014/main" id="{D020FD97-2535-C040-8622-7DCE5ED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80" name="Oval 280">
                <a:extLst>
                  <a:ext uri="{FF2B5EF4-FFF2-40B4-BE49-F238E27FC236}">
                    <a16:creationId xmlns:a16="http://schemas.microsoft.com/office/drawing/2014/main" id="{3E62DEBE-6713-D746-8ED5-0A3E029F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1" name="Rectangle 281">
                <a:extLst>
                  <a:ext uri="{FF2B5EF4-FFF2-40B4-BE49-F238E27FC236}">
                    <a16:creationId xmlns:a16="http://schemas.microsoft.com/office/drawing/2014/main" id="{00BF8073-EC7B-494A-9B2D-44BA5C8A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27D384-4865-F649-8022-A70BDEA6199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254" name="Picture 2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5579205-01C8-6A49-9DED-99860B02C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84B3F69-F926-6546-9D6A-BA038A1C1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7352044F-0D1B-AF42-8027-0DAEC34F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1D0B0CD-74A4-9D4E-8126-17D0B51AC7D2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291" name="Group 249">
              <a:extLst>
                <a:ext uri="{FF2B5EF4-FFF2-40B4-BE49-F238E27FC236}">
                  <a16:creationId xmlns:a16="http://schemas.microsoft.com/office/drawing/2014/main" id="{6A418EC6-3D97-7D4C-9E28-E68BC188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F63A0FFC-0FE6-BC49-8194-47CB0B3F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51">
                <a:extLst>
                  <a:ext uri="{FF2B5EF4-FFF2-40B4-BE49-F238E27FC236}">
                    <a16:creationId xmlns:a16="http://schemas.microsoft.com/office/drawing/2014/main" id="{7DA0250F-F115-0E4B-9CB5-A1EF70E2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FD6484A9-C98E-B842-9F6E-08318527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703D94AE-F6AA-1543-B0D5-284FD969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254">
                <a:extLst>
                  <a:ext uri="{FF2B5EF4-FFF2-40B4-BE49-F238E27FC236}">
                    <a16:creationId xmlns:a16="http://schemas.microsoft.com/office/drawing/2014/main" id="{FEEEF9BC-9945-6B4C-9083-14805BAD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2" name="Group 255">
                <a:extLst>
                  <a:ext uri="{FF2B5EF4-FFF2-40B4-BE49-F238E27FC236}">
                    <a16:creationId xmlns:a16="http://schemas.microsoft.com/office/drawing/2014/main" id="{F872981C-9B9B-3945-9698-6A3160CE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56">
                  <a:extLst>
                    <a:ext uri="{FF2B5EF4-FFF2-40B4-BE49-F238E27FC236}">
                      <a16:creationId xmlns:a16="http://schemas.microsoft.com/office/drawing/2014/main" id="{2147D4C4-549C-5A43-AEF0-47C8EFF7D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8" name="AutoShape 257">
                  <a:extLst>
                    <a:ext uri="{FF2B5EF4-FFF2-40B4-BE49-F238E27FC236}">
                      <a16:creationId xmlns:a16="http://schemas.microsoft.com/office/drawing/2014/main" id="{6AA842ED-99E3-E244-A47A-F9514132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89D1323-315F-F34E-8132-DC1553E6A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4" name="Group 259">
                <a:extLst>
                  <a:ext uri="{FF2B5EF4-FFF2-40B4-BE49-F238E27FC236}">
                    <a16:creationId xmlns:a16="http://schemas.microsoft.com/office/drawing/2014/main" id="{C214FA3C-81BB-ED4E-94DD-B767F3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0">
                  <a:extLst>
                    <a:ext uri="{FF2B5EF4-FFF2-40B4-BE49-F238E27FC236}">
                      <a16:creationId xmlns:a16="http://schemas.microsoft.com/office/drawing/2014/main" id="{24D63B96-8C60-274F-8A56-BAA459AD3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6" name="AutoShape 261">
                  <a:extLst>
                    <a:ext uri="{FF2B5EF4-FFF2-40B4-BE49-F238E27FC236}">
                      <a16:creationId xmlns:a16="http://schemas.microsoft.com/office/drawing/2014/main" id="{50A2F9B6-0AE1-274D-AA8D-FA1344AC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5" name="Rectangle 262">
                <a:extLst>
                  <a:ext uri="{FF2B5EF4-FFF2-40B4-BE49-F238E27FC236}">
                    <a16:creationId xmlns:a16="http://schemas.microsoft.com/office/drawing/2014/main" id="{54BDAA7A-F6F6-074D-AD4A-8180E6AC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63">
                <a:extLst>
                  <a:ext uri="{FF2B5EF4-FFF2-40B4-BE49-F238E27FC236}">
                    <a16:creationId xmlns:a16="http://schemas.microsoft.com/office/drawing/2014/main" id="{9FE36278-3B14-3146-83F1-E76D9D53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7" name="Group 264">
                <a:extLst>
                  <a:ext uri="{FF2B5EF4-FFF2-40B4-BE49-F238E27FC236}">
                    <a16:creationId xmlns:a16="http://schemas.microsoft.com/office/drawing/2014/main" id="{80AA2E3D-D242-6B47-A732-F91B52025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65">
                  <a:extLst>
                    <a:ext uri="{FF2B5EF4-FFF2-40B4-BE49-F238E27FC236}">
                      <a16:creationId xmlns:a16="http://schemas.microsoft.com/office/drawing/2014/main" id="{6B250827-5DD6-174E-B415-396207D0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4" name="AutoShape 266">
                  <a:extLst>
                    <a:ext uri="{FF2B5EF4-FFF2-40B4-BE49-F238E27FC236}">
                      <a16:creationId xmlns:a16="http://schemas.microsoft.com/office/drawing/2014/main" id="{0687E200-350B-9A45-BC7F-BE04DD282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8" name="Freeform 267">
                <a:extLst>
                  <a:ext uri="{FF2B5EF4-FFF2-40B4-BE49-F238E27FC236}">
                    <a16:creationId xmlns:a16="http://schemas.microsoft.com/office/drawing/2014/main" id="{6065017D-9794-734F-B95F-7854A6F8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9" name="Group 268">
                <a:extLst>
                  <a:ext uri="{FF2B5EF4-FFF2-40B4-BE49-F238E27FC236}">
                    <a16:creationId xmlns:a16="http://schemas.microsoft.com/office/drawing/2014/main" id="{777D84AE-1E36-4547-B8B5-382F58FEA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69">
                  <a:extLst>
                    <a:ext uri="{FF2B5EF4-FFF2-40B4-BE49-F238E27FC236}">
                      <a16:creationId xmlns:a16="http://schemas.microsoft.com/office/drawing/2014/main" id="{6C698A22-9BA6-8043-9813-C826D172B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2" name="AutoShape 270">
                  <a:extLst>
                    <a:ext uri="{FF2B5EF4-FFF2-40B4-BE49-F238E27FC236}">
                      <a16:creationId xmlns:a16="http://schemas.microsoft.com/office/drawing/2014/main" id="{CA7D825D-577D-864C-8214-B8EE709F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10" name="Rectangle 271">
                <a:extLst>
                  <a:ext uri="{FF2B5EF4-FFF2-40B4-BE49-F238E27FC236}">
                    <a16:creationId xmlns:a16="http://schemas.microsoft.com/office/drawing/2014/main" id="{314924AF-49B2-8F4B-B07A-EEAD02E6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1" name="Freeform 272">
                <a:extLst>
                  <a:ext uri="{FF2B5EF4-FFF2-40B4-BE49-F238E27FC236}">
                    <a16:creationId xmlns:a16="http://schemas.microsoft.com/office/drawing/2014/main" id="{0B27D67E-5CDE-564F-B64E-41E4911C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273">
                <a:extLst>
                  <a:ext uri="{FF2B5EF4-FFF2-40B4-BE49-F238E27FC236}">
                    <a16:creationId xmlns:a16="http://schemas.microsoft.com/office/drawing/2014/main" id="{7D9F21DE-9FD0-E845-BE83-AA01CC1C0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274">
                <a:extLst>
                  <a:ext uri="{FF2B5EF4-FFF2-40B4-BE49-F238E27FC236}">
                    <a16:creationId xmlns:a16="http://schemas.microsoft.com/office/drawing/2014/main" id="{29DB98CD-1446-1447-907D-0721013C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4" name="Freeform 275">
                <a:extLst>
                  <a:ext uri="{FF2B5EF4-FFF2-40B4-BE49-F238E27FC236}">
                    <a16:creationId xmlns:a16="http://schemas.microsoft.com/office/drawing/2014/main" id="{CCE0B802-0ED9-1144-9B41-567C96D9E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AutoShape 276">
                <a:extLst>
                  <a:ext uri="{FF2B5EF4-FFF2-40B4-BE49-F238E27FC236}">
                    <a16:creationId xmlns:a16="http://schemas.microsoft.com/office/drawing/2014/main" id="{0A63D484-0467-EF48-A0D1-307BD44B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6" name="AutoShape 277">
                <a:extLst>
                  <a:ext uri="{FF2B5EF4-FFF2-40B4-BE49-F238E27FC236}">
                    <a16:creationId xmlns:a16="http://schemas.microsoft.com/office/drawing/2014/main" id="{9F1755F7-6A75-8A4F-B6E2-BF73697B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7" name="Oval 278">
                <a:extLst>
                  <a:ext uri="{FF2B5EF4-FFF2-40B4-BE49-F238E27FC236}">
                    <a16:creationId xmlns:a16="http://schemas.microsoft.com/office/drawing/2014/main" id="{D6F2BCA4-EAA9-C04A-AB0D-174E8DA65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8" name="Oval 279">
                <a:extLst>
                  <a:ext uri="{FF2B5EF4-FFF2-40B4-BE49-F238E27FC236}">
                    <a16:creationId xmlns:a16="http://schemas.microsoft.com/office/drawing/2014/main" id="{4D2A8DA3-EE5E-2F48-88C3-2B1DB6DB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19" name="Oval 280">
                <a:extLst>
                  <a:ext uri="{FF2B5EF4-FFF2-40B4-BE49-F238E27FC236}">
                    <a16:creationId xmlns:a16="http://schemas.microsoft.com/office/drawing/2014/main" id="{39A0A350-9C80-984E-9991-E741164E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0" name="Rectangle 281">
                <a:extLst>
                  <a:ext uri="{FF2B5EF4-FFF2-40B4-BE49-F238E27FC236}">
                    <a16:creationId xmlns:a16="http://schemas.microsoft.com/office/drawing/2014/main" id="{4347596D-A5CE-B946-A234-DF07FB80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1A38548-A84D-B643-BEB5-A359B949B8B9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293" name="Picture 29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C558C14-3545-3A4C-A74E-710DED2EC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11AB87A-BA5E-F541-93E8-003DAF4DC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09FDD7D-5EA5-DC49-BDCF-5450AB531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1EDF864-68A8-2447-868F-ADB0A7AE7A7C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</p:grp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DASH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562592" y="1926317"/>
            <a:ext cx="5945528" cy="37897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4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“intelligence” </a:t>
            </a:r>
            <a:r>
              <a:rPr lang="en-US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client: </a:t>
            </a:r>
            <a:r>
              <a:rPr lang="en-US" altLang="en-US" sz="24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determines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zh-CN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zh-CN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chunk (so that buffer starvation, or overflow does not occur)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</a:t>
            </a:r>
            <a:r>
              <a:rPr lang="en-US" altLang="zh-CN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</a:t>
            </a: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rate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(higher quality when more bandwidth available) </a:t>
            </a:r>
            <a:r>
              <a:rPr lang="en-US" altLang="zh-CN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zh-CN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adaptive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bit-rate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(ABR)</a:t>
            </a:r>
            <a:endParaRPr lang="en-US" altLang="en-US" sz="2100" b="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chunk (can request from URL server that is “close” to client or has high available bandwidth)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573653" y="4170813"/>
            <a:ext cx="4722248" cy="12007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sz="2100" b="0" dirty="0">
              <a:solidFill>
                <a:prstClr val="black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923162" y="5486400"/>
            <a:ext cx="783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0000A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Streaming video =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+</a:t>
            </a:r>
            <a:r>
              <a:rPr 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 + playout buffering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818BB-E5C9-D648-BF80-58420302933F}"/>
              </a:ext>
            </a:extLst>
          </p:cNvPr>
          <p:cNvGrpSpPr/>
          <p:nvPr/>
        </p:nvGrpSpPr>
        <p:grpSpPr>
          <a:xfrm>
            <a:off x="6444794" y="2343486"/>
            <a:ext cx="2368115" cy="1466130"/>
            <a:chOff x="6444794" y="2343486"/>
            <a:chExt cx="2368115" cy="1466130"/>
          </a:xfrm>
        </p:grpSpPr>
        <p:sp>
          <p:nvSpPr>
            <p:cNvPr id="242" name="Freeform 1287">
              <a:extLst>
                <a:ext uri="{FF2B5EF4-FFF2-40B4-BE49-F238E27FC236}">
                  <a16:creationId xmlns:a16="http://schemas.microsoft.com/office/drawing/2014/main" id="{404F16F4-75A1-BF4D-92FE-33BA84DA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49">
              <a:extLst>
                <a:ext uri="{FF2B5EF4-FFF2-40B4-BE49-F238E27FC236}">
                  <a16:creationId xmlns:a16="http://schemas.microsoft.com/office/drawing/2014/main" id="{303AAFB7-AE59-FB43-806F-88716418A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83" name="Freeform 250">
                <a:extLst>
                  <a:ext uri="{FF2B5EF4-FFF2-40B4-BE49-F238E27FC236}">
                    <a16:creationId xmlns:a16="http://schemas.microsoft.com/office/drawing/2014/main" id="{F583EC39-0EF7-C047-B61C-FCA4140C6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51">
                <a:extLst>
                  <a:ext uri="{FF2B5EF4-FFF2-40B4-BE49-F238E27FC236}">
                    <a16:creationId xmlns:a16="http://schemas.microsoft.com/office/drawing/2014/main" id="{1E2AD361-9367-024D-9B13-A995814D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5" name="Freeform 252">
                <a:extLst>
                  <a:ext uri="{FF2B5EF4-FFF2-40B4-BE49-F238E27FC236}">
                    <a16:creationId xmlns:a16="http://schemas.microsoft.com/office/drawing/2014/main" id="{280AB857-6E8B-F04E-86E8-884DCDEB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53">
                <a:extLst>
                  <a:ext uri="{FF2B5EF4-FFF2-40B4-BE49-F238E27FC236}">
                    <a16:creationId xmlns:a16="http://schemas.microsoft.com/office/drawing/2014/main" id="{17A6D9FD-0410-2E4A-A1DE-0C447AB9A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54">
                <a:extLst>
                  <a:ext uri="{FF2B5EF4-FFF2-40B4-BE49-F238E27FC236}">
                    <a16:creationId xmlns:a16="http://schemas.microsoft.com/office/drawing/2014/main" id="{A927C600-2D52-FB43-8F04-602018E3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88" name="Group 255">
                <a:extLst>
                  <a:ext uri="{FF2B5EF4-FFF2-40B4-BE49-F238E27FC236}">
                    <a16:creationId xmlns:a16="http://schemas.microsoft.com/office/drawing/2014/main" id="{AD441C89-2F79-AA41-9247-E41725858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3" name="AutoShape 256">
                  <a:extLst>
                    <a:ext uri="{FF2B5EF4-FFF2-40B4-BE49-F238E27FC236}">
                      <a16:creationId xmlns:a16="http://schemas.microsoft.com/office/drawing/2014/main" id="{1BDD9056-3563-DC4A-8E6F-D9E7C31BD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4" name="AutoShape 257">
                  <a:extLst>
                    <a:ext uri="{FF2B5EF4-FFF2-40B4-BE49-F238E27FC236}">
                      <a16:creationId xmlns:a16="http://schemas.microsoft.com/office/drawing/2014/main" id="{A464F9AC-80D5-8647-A3BF-7C8016D2E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89" name="Rectangle 258">
                <a:extLst>
                  <a:ext uri="{FF2B5EF4-FFF2-40B4-BE49-F238E27FC236}">
                    <a16:creationId xmlns:a16="http://schemas.microsoft.com/office/drawing/2014/main" id="{3CC90EBF-BE9D-094F-8D80-09DD69A5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0" name="Group 259">
                <a:extLst>
                  <a:ext uri="{FF2B5EF4-FFF2-40B4-BE49-F238E27FC236}">
                    <a16:creationId xmlns:a16="http://schemas.microsoft.com/office/drawing/2014/main" id="{8FD2B698-C302-134D-AA60-7CB77F0FA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1" name="AutoShape 260">
                  <a:extLst>
                    <a:ext uri="{FF2B5EF4-FFF2-40B4-BE49-F238E27FC236}">
                      <a16:creationId xmlns:a16="http://schemas.microsoft.com/office/drawing/2014/main" id="{3C8C97B6-C649-304C-B810-3DCC29D05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2" name="AutoShape 261">
                  <a:extLst>
                    <a:ext uri="{FF2B5EF4-FFF2-40B4-BE49-F238E27FC236}">
                      <a16:creationId xmlns:a16="http://schemas.microsoft.com/office/drawing/2014/main" id="{1E6EFFBD-86DF-3A4E-B6C4-5B74F419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1" name="Rectangle 262">
                <a:extLst>
                  <a:ext uri="{FF2B5EF4-FFF2-40B4-BE49-F238E27FC236}">
                    <a16:creationId xmlns:a16="http://schemas.microsoft.com/office/drawing/2014/main" id="{A2087108-BB9B-C74D-BED2-AEEFB963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2" name="Rectangle 263">
                <a:extLst>
                  <a:ext uri="{FF2B5EF4-FFF2-40B4-BE49-F238E27FC236}">
                    <a16:creationId xmlns:a16="http://schemas.microsoft.com/office/drawing/2014/main" id="{629E30AC-175A-7C47-B5DB-137A2A96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3" name="Group 264">
                <a:extLst>
                  <a:ext uri="{FF2B5EF4-FFF2-40B4-BE49-F238E27FC236}">
                    <a16:creationId xmlns:a16="http://schemas.microsoft.com/office/drawing/2014/main" id="{631BEC3E-EC7B-E641-9B73-CEB1B33C7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" name="AutoShape 265">
                  <a:extLst>
                    <a:ext uri="{FF2B5EF4-FFF2-40B4-BE49-F238E27FC236}">
                      <a16:creationId xmlns:a16="http://schemas.microsoft.com/office/drawing/2014/main" id="{CA74522A-6DD3-C941-B6C5-B88ADF1B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0" name="AutoShape 266">
                  <a:extLst>
                    <a:ext uri="{FF2B5EF4-FFF2-40B4-BE49-F238E27FC236}">
                      <a16:creationId xmlns:a16="http://schemas.microsoft.com/office/drawing/2014/main" id="{0FC67C26-9D79-7645-9585-2783C4FBA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4" name="Freeform 267">
                <a:extLst>
                  <a:ext uri="{FF2B5EF4-FFF2-40B4-BE49-F238E27FC236}">
                    <a16:creationId xmlns:a16="http://schemas.microsoft.com/office/drawing/2014/main" id="{0009B838-E394-AB4B-B620-18BE1F04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5" name="Group 268">
                <a:extLst>
                  <a:ext uri="{FF2B5EF4-FFF2-40B4-BE49-F238E27FC236}">
                    <a16:creationId xmlns:a16="http://schemas.microsoft.com/office/drawing/2014/main" id="{CE9E851F-17AE-C347-AAE2-A26FC9005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7" name="AutoShape 269">
                  <a:extLst>
                    <a:ext uri="{FF2B5EF4-FFF2-40B4-BE49-F238E27FC236}">
                      <a16:creationId xmlns:a16="http://schemas.microsoft.com/office/drawing/2014/main" id="{BC8583DE-ADF4-6447-B9E5-82785FCF6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08" name="AutoShape 270">
                  <a:extLst>
                    <a:ext uri="{FF2B5EF4-FFF2-40B4-BE49-F238E27FC236}">
                      <a16:creationId xmlns:a16="http://schemas.microsoft.com/office/drawing/2014/main" id="{86B22511-2C8C-B74B-A13E-4B4859111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6" name="Rectangle 271">
                <a:extLst>
                  <a:ext uri="{FF2B5EF4-FFF2-40B4-BE49-F238E27FC236}">
                    <a16:creationId xmlns:a16="http://schemas.microsoft.com/office/drawing/2014/main" id="{20AF6706-04DB-3F45-9CC0-35741794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7" name="Freeform 272">
                <a:extLst>
                  <a:ext uri="{FF2B5EF4-FFF2-40B4-BE49-F238E27FC236}">
                    <a16:creationId xmlns:a16="http://schemas.microsoft.com/office/drawing/2014/main" id="{E6032D49-B972-724F-BC66-1C24B5F05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73">
                <a:extLst>
                  <a:ext uri="{FF2B5EF4-FFF2-40B4-BE49-F238E27FC236}">
                    <a16:creationId xmlns:a16="http://schemas.microsoft.com/office/drawing/2014/main" id="{B84F01B6-1C0C-C943-B856-7FE3BD2D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74">
                <a:extLst>
                  <a:ext uri="{FF2B5EF4-FFF2-40B4-BE49-F238E27FC236}">
                    <a16:creationId xmlns:a16="http://schemas.microsoft.com/office/drawing/2014/main" id="{3819F9EA-CE5A-6F47-B1D1-45A3176A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0" name="Freeform 275">
                <a:extLst>
                  <a:ext uri="{FF2B5EF4-FFF2-40B4-BE49-F238E27FC236}">
                    <a16:creationId xmlns:a16="http://schemas.microsoft.com/office/drawing/2014/main" id="{BD6129AD-4010-6541-8BD2-9C417B597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utoShape 276">
                <a:extLst>
                  <a:ext uri="{FF2B5EF4-FFF2-40B4-BE49-F238E27FC236}">
                    <a16:creationId xmlns:a16="http://schemas.microsoft.com/office/drawing/2014/main" id="{DAF156C3-BBE4-AD4E-8C8F-504F05E6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2" name="AutoShape 277">
                <a:extLst>
                  <a:ext uri="{FF2B5EF4-FFF2-40B4-BE49-F238E27FC236}">
                    <a16:creationId xmlns:a16="http://schemas.microsoft.com/office/drawing/2014/main" id="{FAC7EFD2-3973-3341-9E30-2375745B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3" name="Oval 278">
                <a:extLst>
                  <a:ext uri="{FF2B5EF4-FFF2-40B4-BE49-F238E27FC236}">
                    <a16:creationId xmlns:a16="http://schemas.microsoft.com/office/drawing/2014/main" id="{279C258F-5AE0-4A40-9D2A-27C35206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4" name="Oval 279">
                <a:extLst>
                  <a:ext uri="{FF2B5EF4-FFF2-40B4-BE49-F238E27FC236}">
                    <a16:creationId xmlns:a16="http://schemas.microsoft.com/office/drawing/2014/main" id="{AB54CDF9-44A8-F945-8C47-F29CE6B00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5" name="Oval 280">
                <a:extLst>
                  <a:ext uri="{FF2B5EF4-FFF2-40B4-BE49-F238E27FC236}">
                    <a16:creationId xmlns:a16="http://schemas.microsoft.com/office/drawing/2014/main" id="{C12B8B40-4A95-634B-A938-6930B06F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6A64972-4A2C-2147-8B6A-849EA1C5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CEE8967-09D9-EA4A-BE8F-89D0A51FA90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316" name="Picture 31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EAEB9B3-A22A-234F-82DF-4AAC2BF42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7" name="Picture 31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8797FD1-FD5F-5E42-86F9-D71425D34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8" name="Picture 31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A3D2276-CCAA-964B-A522-778FC90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A64888F-27BD-6D49-9E8A-1C105E1F77CE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320" name="Group 249">
              <a:extLst>
                <a:ext uri="{FF2B5EF4-FFF2-40B4-BE49-F238E27FC236}">
                  <a16:creationId xmlns:a16="http://schemas.microsoft.com/office/drawing/2014/main" id="{F1BCE0E4-BDB5-B544-89E7-F7F4C8B4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321" name="Freeform 250">
                <a:extLst>
                  <a:ext uri="{FF2B5EF4-FFF2-40B4-BE49-F238E27FC236}">
                    <a16:creationId xmlns:a16="http://schemas.microsoft.com/office/drawing/2014/main" id="{61F36965-BC45-1D46-9296-4C5A2F83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251">
                <a:extLst>
                  <a:ext uri="{FF2B5EF4-FFF2-40B4-BE49-F238E27FC236}">
                    <a16:creationId xmlns:a16="http://schemas.microsoft.com/office/drawing/2014/main" id="{40BA023C-2812-9340-A050-0121D082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3" name="Freeform 252">
                <a:extLst>
                  <a:ext uri="{FF2B5EF4-FFF2-40B4-BE49-F238E27FC236}">
                    <a16:creationId xmlns:a16="http://schemas.microsoft.com/office/drawing/2014/main" id="{7D40D788-F435-474A-A7BF-25C0498E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253">
                <a:extLst>
                  <a:ext uri="{FF2B5EF4-FFF2-40B4-BE49-F238E27FC236}">
                    <a16:creationId xmlns:a16="http://schemas.microsoft.com/office/drawing/2014/main" id="{7ECC0C33-1994-A443-BE35-89E1A830F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254">
                <a:extLst>
                  <a:ext uri="{FF2B5EF4-FFF2-40B4-BE49-F238E27FC236}">
                    <a16:creationId xmlns:a16="http://schemas.microsoft.com/office/drawing/2014/main" id="{5F77B878-EAC9-4540-9E09-E05F7ED0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6" name="Group 255">
                <a:extLst>
                  <a:ext uri="{FF2B5EF4-FFF2-40B4-BE49-F238E27FC236}">
                    <a16:creationId xmlns:a16="http://schemas.microsoft.com/office/drawing/2014/main" id="{3AD2D83D-AFAB-F544-B840-C231A3CC6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256">
                  <a:extLst>
                    <a:ext uri="{FF2B5EF4-FFF2-40B4-BE49-F238E27FC236}">
                      <a16:creationId xmlns:a16="http://schemas.microsoft.com/office/drawing/2014/main" id="{4227C343-CCC4-A04E-8886-6361D39B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2" name="AutoShape 257">
                  <a:extLst>
                    <a:ext uri="{FF2B5EF4-FFF2-40B4-BE49-F238E27FC236}">
                      <a16:creationId xmlns:a16="http://schemas.microsoft.com/office/drawing/2014/main" id="{9E39270E-D4A5-AD40-A9B3-1748EE31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7" name="Rectangle 258">
                <a:extLst>
                  <a:ext uri="{FF2B5EF4-FFF2-40B4-BE49-F238E27FC236}">
                    <a16:creationId xmlns:a16="http://schemas.microsoft.com/office/drawing/2014/main" id="{7B72FE59-00DA-AB4C-818F-65FE46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8" name="Group 259">
                <a:extLst>
                  <a:ext uri="{FF2B5EF4-FFF2-40B4-BE49-F238E27FC236}">
                    <a16:creationId xmlns:a16="http://schemas.microsoft.com/office/drawing/2014/main" id="{09C06909-C34E-C94A-8C7D-0BFC94D6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260">
                  <a:extLst>
                    <a:ext uri="{FF2B5EF4-FFF2-40B4-BE49-F238E27FC236}">
                      <a16:creationId xmlns:a16="http://schemas.microsoft.com/office/drawing/2014/main" id="{7ED60691-FC99-B943-BE37-D6C97FF6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0" name="AutoShape 261">
                  <a:extLst>
                    <a:ext uri="{FF2B5EF4-FFF2-40B4-BE49-F238E27FC236}">
                      <a16:creationId xmlns:a16="http://schemas.microsoft.com/office/drawing/2014/main" id="{BBBF7CE5-2F2F-C240-89B7-6B006565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9" name="Rectangle 262">
                <a:extLst>
                  <a:ext uri="{FF2B5EF4-FFF2-40B4-BE49-F238E27FC236}">
                    <a16:creationId xmlns:a16="http://schemas.microsoft.com/office/drawing/2014/main" id="{E1859B99-BC2B-8445-9920-653550A3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0" name="Rectangle 263">
                <a:extLst>
                  <a:ext uri="{FF2B5EF4-FFF2-40B4-BE49-F238E27FC236}">
                    <a16:creationId xmlns:a16="http://schemas.microsoft.com/office/drawing/2014/main" id="{DC4E26D3-7125-8945-9746-2441735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31" name="Group 264">
                <a:extLst>
                  <a:ext uri="{FF2B5EF4-FFF2-40B4-BE49-F238E27FC236}">
                    <a16:creationId xmlns:a16="http://schemas.microsoft.com/office/drawing/2014/main" id="{E6BAA1DE-AF76-6C44-833A-D07152C07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265">
                  <a:extLst>
                    <a:ext uri="{FF2B5EF4-FFF2-40B4-BE49-F238E27FC236}">
                      <a16:creationId xmlns:a16="http://schemas.microsoft.com/office/drawing/2014/main" id="{C5750C06-37B1-7942-BC63-5A0DFB73A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8" name="AutoShape 266">
                  <a:extLst>
                    <a:ext uri="{FF2B5EF4-FFF2-40B4-BE49-F238E27FC236}">
                      <a16:creationId xmlns:a16="http://schemas.microsoft.com/office/drawing/2014/main" id="{2FBF1907-BD45-434A-8B85-372B329D2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2" name="Freeform 267">
                <a:extLst>
                  <a:ext uri="{FF2B5EF4-FFF2-40B4-BE49-F238E27FC236}">
                    <a16:creationId xmlns:a16="http://schemas.microsoft.com/office/drawing/2014/main" id="{C3D05EC3-4DA7-F74C-B6F6-0918126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3" name="Group 268">
                <a:extLst>
                  <a:ext uri="{FF2B5EF4-FFF2-40B4-BE49-F238E27FC236}">
                    <a16:creationId xmlns:a16="http://schemas.microsoft.com/office/drawing/2014/main" id="{5BF350AD-3646-0C41-87CF-18D04562F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269">
                  <a:extLst>
                    <a:ext uri="{FF2B5EF4-FFF2-40B4-BE49-F238E27FC236}">
                      <a16:creationId xmlns:a16="http://schemas.microsoft.com/office/drawing/2014/main" id="{E6FF77A3-8808-214A-B3F1-99756744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6" name="AutoShape 270">
                  <a:extLst>
                    <a:ext uri="{FF2B5EF4-FFF2-40B4-BE49-F238E27FC236}">
                      <a16:creationId xmlns:a16="http://schemas.microsoft.com/office/drawing/2014/main" id="{DBA06383-D10B-7446-8AB5-80825280F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4" name="Rectangle 271">
                <a:extLst>
                  <a:ext uri="{FF2B5EF4-FFF2-40B4-BE49-F238E27FC236}">
                    <a16:creationId xmlns:a16="http://schemas.microsoft.com/office/drawing/2014/main" id="{075E3183-6A9A-F845-B994-D8A428AB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5" name="Freeform 272">
                <a:extLst>
                  <a:ext uri="{FF2B5EF4-FFF2-40B4-BE49-F238E27FC236}">
                    <a16:creationId xmlns:a16="http://schemas.microsoft.com/office/drawing/2014/main" id="{047D761C-70AD-CD4F-A747-381D7401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73">
                <a:extLst>
                  <a:ext uri="{FF2B5EF4-FFF2-40B4-BE49-F238E27FC236}">
                    <a16:creationId xmlns:a16="http://schemas.microsoft.com/office/drawing/2014/main" id="{8AE72908-FAF1-9C46-AA62-CED69F94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274">
                <a:extLst>
                  <a:ext uri="{FF2B5EF4-FFF2-40B4-BE49-F238E27FC236}">
                    <a16:creationId xmlns:a16="http://schemas.microsoft.com/office/drawing/2014/main" id="{2E034F12-0D5A-AA43-BEB5-3FD391F7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8" name="Freeform 275">
                <a:extLst>
                  <a:ext uri="{FF2B5EF4-FFF2-40B4-BE49-F238E27FC236}">
                    <a16:creationId xmlns:a16="http://schemas.microsoft.com/office/drawing/2014/main" id="{028A5345-010B-C24D-B709-B8375E97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AutoShape 276">
                <a:extLst>
                  <a:ext uri="{FF2B5EF4-FFF2-40B4-BE49-F238E27FC236}">
                    <a16:creationId xmlns:a16="http://schemas.microsoft.com/office/drawing/2014/main" id="{F6EF7A89-3C93-8540-B2E3-A30599E7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0" name="AutoShape 277">
                <a:extLst>
                  <a:ext uri="{FF2B5EF4-FFF2-40B4-BE49-F238E27FC236}">
                    <a16:creationId xmlns:a16="http://schemas.microsoft.com/office/drawing/2014/main" id="{AE5883C3-8966-4941-AD3C-EECE6A8A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1" name="Oval 278">
                <a:extLst>
                  <a:ext uri="{FF2B5EF4-FFF2-40B4-BE49-F238E27FC236}">
                    <a16:creationId xmlns:a16="http://schemas.microsoft.com/office/drawing/2014/main" id="{8D05B60E-CC47-924E-9CC3-7D3C363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2" name="Oval 279">
                <a:extLst>
                  <a:ext uri="{FF2B5EF4-FFF2-40B4-BE49-F238E27FC236}">
                    <a16:creationId xmlns:a16="http://schemas.microsoft.com/office/drawing/2014/main" id="{02D38BA8-EE3B-314C-9EA1-24BC62A7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43" name="Oval 280">
                <a:extLst>
                  <a:ext uri="{FF2B5EF4-FFF2-40B4-BE49-F238E27FC236}">
                    <a16:creationId xmlns:a16="http://schemas.microsoft.com/office/drawing/2014/main" id="{7354E114-1700-274C-AD93-5D4A9996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4" name="Rectangle 281">
                <a:extLst>
                  <a:ext uri="{FF2B5EF4-FFF2-40B4-BE49-F238E27FC236}">
                    <a16:creationId xmlns:a16="http://schemas.microsoft.com/office/drawing/2014/main" id="{D7FCC302-455F-0E42-A8A7-378C5B6C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A41EE0A-FE82-9040-BD52-7DC1EB35BBFB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354" name="Picture 3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41DFADE-BB1B-7C4C-8738-3FEA9FC7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5" name="Picture 3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A360817E-CEBE-5D4D-AAA5-1AA0E80B2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6" name="Picture 3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B7D7E89-8D15-B14F-8ABE-F03063924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5A2DFAC-E2E9-BA4E-B877-0FDFCB8AFF96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DDFD13CE-95C2-3B46-BAA9-2442B7B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161" name="AutoShape 99">
                <a:extLst>
                  <a:ext uri="{FF2B5EF4-FFF2-40B4-BE49-F238E27FC236}">
                    <a16:creationId xmlns:a16="http://schemas.microsoft.com/office/drawing/2014/main" id="{6A423CE6-3BBC-A441-B17F-E87432DB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162" name="Rectangle 87">
                <a:extLst>
                  <a:ext uri="{FF2B5EF4-FFF2-40B4-BE49-F238E27FC236}">
                    <a16:creationId xmlns:a16="http://schemas.microsoft.com/office/drawing/2014/main" id="{4285C26E-DA02-9648-A64A-514AEB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63" name="Group 349">
              <a:extLst>
                <a:ext uri="{FF2B5EF4-FFF2-40B4-BE49-F238E27FC236}">
                  <a16:creationId xmlns:a16="http://schemas.microsoft.com/office/drawing/2014/main" id="{D41C9560-ED4B-414F-8273-72B78F6B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69" name="Rectangle 350">
                <a:extLst>
                  <a:ext uri="{FF2B5EF4-FFF2-40B4-BE49-F238E27FC236}">
                    <a16:creationId xmlns:a16="http://schemas.microsoft.com/office/drawing/2014/main" id="{E963C356-4AF2-0349-824A-1E49D132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Rectangle 351">
                <a:extLst>
                  <a:ext uri="{FF2B5EF4-FFF2-40B4-BE49-F238E27FC236}">
                    <a16:creationId xmlns:a16="http://schemas.microsoft.com/office/drawing/2014/main" id="{40253B0C-2089-BD4A-9EFE-D60909E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Rectangle 352">
                <a:extLst>
                  <a:ext uri="{FF2B5EF4-FFF2-40B4-BE49-F238E27FC236}">
                    <a16:creationId xmlns:a16="http://schemas.microsoft.com/office/drawing/2014/main" id="{53AC6590-6B2B-9143-AF1D-BB463655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353">
                <a:extLst>
                  <a:ext uri="{FF2B5EF4-FFF2-40B4-BE49-F238E27FC236}">
                    <a16:creationId xmlns:a16="http://schemas.microsoft.com/office/drawing/2014/main" id="{E94F9AC9-0854-D042-AF8B-C87D4C9D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5" name="Straight Connector 45">
              <a:extLst>
                <a:ext uri="{FF2B5EF4-FFF2-40B4-BE49-F238E27FC236}">
                  <a16:creationId xmlns:a16="http://schemas.microsoft.com/office/drawing/2014/main" id="{95FF3D69-527D-104D-8467-DBBDF8119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4A9C7B1D-9788-C24C-BE9F-0B7DEE6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332400-C13A-1144-94EF-1249953DECA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A4AC1EA-45FB-014E-A65A-F10B6E8D2FCC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41415-2E09-914F-B249-353A26FD167B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2F97C2-D322-E045-9AB6-784F8D7F9529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7AA05-43E1-2749-8D01-6881B6C88DEB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7" y="2161309"/>
            <a:ext cx="1502352" cy="1201882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9FEC-1472-8D46-BCD4-7DAE9EB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13-0B66-7B47-B50D-1AD803C5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Differences?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duration,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&lt;30s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fast-forward;</a:t>
            </a:r>
            <a:r>
              <a:rPr lang="zh-CN" altLang="en-US" dirty="0"/>
              <a:t> </a:t>
            </a:r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</a:p>
          <a:p>
            <a:r>
              <a:rPr lang="en-US" altLang="zh-CN" dirty="0"/>
              <a:t>Serving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ABR</a:t>
            </a:r>
          </a:p>
          <a:p>
            <a:pPr lvl="1"/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  <a:p>
            <a:r>
              <a:rPr lang="en-US" altLang="zh-CN" i="1" dirty="0">
                <a:solidFill>
                  <a:srgbClr val="7030A0"/>
                </a:solidFill>
              </a:rPr>
              <a:t>Interesting</a:t>
            </a:r>
            <a:r>
              <a:rPr lang="zh-CN" altLang="en-US" i="1" dirty="0">
                <a:solidFill>
                  <a:srgbClr val="7030A0"/>
                </a:solidFill>
              </a:rPr>
              <a:t> </a:t>
            </a:r>
            <a:r>
              <a:rPr lang="en-US" altLang="zh-CN" i="1" dirty="0">
                <a:solidFill>
                  <a:srgbClr val="7030A0"/>
                </a:solidFill>
              </a:rPr>
              <a:t>research</a:t>
            </a:r>
            <a:r>
              <a:rPr lang="zh-CN" altLang="en-US" i="1" dirty="0">
                <a:solidFill>
                  <a:srgbClr val="7030A0"/>
                </a:solidFill>
              </a:rPr>
              <a:t> </a:t>
            </a:r>
            <a:r>
              <a:rPr lang="en-US" altLang="zh-CN" i="1" dirty="0">
                <a:solidFill>
                  <a:srgbClr val="7030A0"/>
                </a:solidFill>
              </a:rPr>
              <a:t>area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3F06F8-1136-3542-80E8-941D7B2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datacenters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65DF0-D92B-2545-A7C3-531B4AAA6114}"/>
              </a:ext>
            </a:extLst>
          </p:cNvPr>
          <p:cNvSpPr txBox="1"/>
          <p:nvPr/>
        </p:nvSpPr>
        <p:spPr>
          <a:xfrm>
            <a:off x="2057400" y="61553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https://www.google.com/about/datacenters/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4659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</a:t>
            </a:r>
            <a:r>
              <a:rPr lang="en-US" altLang="zh-CN" sz="1000" dirty="0">
                <a:solidFill>
                  <a:srgbClr val="D3A600"/>
                </a:solidFill>
              </a:rPr>
              <a:t>Google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</a:t>
            </a:r>
            <a:r>
              <a:rPr lang="en-US" altLang="zh-CN" dirty="0"/>
              <a:t>’</a:t>
            </a:r>
            <a:r>
              <a:rPr lang="en-US" dirty="0"/>
              <a:t>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C7271B-82AD-4E9E-B694-860C44F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8EE9BE-9C43-DC49-BD49-AB3D00E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" y="1828800"/>
            <a:ext cx="8493214" cy="31424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AA2-1013-0B44-AC8A-2AECDE659E5A}"/>
              </a:ext>
            </a:extLst>
          </p:cNvPr>
          <p:cNvSpPr txBox="1"/>
          <p:nvPr/>
        </p:nvSpPr>
        <p:spPr>
          <a:xfrm>
            <a:off x="1013824" y="5943600"/>
            <a:ext cx="715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Roy et al. Inside the social network’s (</a:t>
            </a:r>
            <a:r>
              <a:rPr lang="en-HK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datacenter</a:t>
            </a:r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network. In Proc. of ACM SIGCOMM, 2015. </a:t>
            </a:r>
          </a:p>
        </p:txBody>
      </p:sp>
    </p:spTree>
    <p:extLst>
      <p:ext uri="{BB962C8B-B14F-4D97-AF65-F5344CB8AC3E}">
        <p14:creationId xmlns:p14="http://schemas.microsoft.com/office/powerpoint/2010/main" val="3392971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</a:t>
            </a:r>
            <a:r>
              <a:rPr lang="en-US" altLang="zh-CN" dirty="0"/>
              <a:t>-</a:t>
            </a:r>
            <a:r>
              <a:rPr lang="en-US" dirty="0"/>
              <a:t>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730500"/>
            <a:ext cx="3886200" cy="215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9213" y="5365750"/>
            <a:ext cx="7824787" cy="81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altLang="zh-CN" dirty="0"/>
              <a:t>of</a:t>
            </a:r>
            <a:r>
              <a:rPr lang="en-US" dirty="0"/>
              <a:t> scale-out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7F59-697A-AE64-BE6C-17AC2AAD9FCA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876800" cy="4419600"/>
          </a:xfrm>
        </p:spPr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C3DAC48-1B33-E249-B82D-3022045F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26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A668E5C4-CE1F-5546-94AA-A44B806F4B25}"/>
              </a:ext>
            </a:extLst>
          </p:cNvPr>
          <p:cNvGrpSpPr>
            <a:grpSpLocks/>
          </p:cNvGrpSpPr>
          <p:nvPr/>
        </p:nvGrpSpPr>
        <p:grpSpPr bwMode="auto">
          <a:xfrm>
            <a:off x="5029196" y="1447800"/>
            <a:ext cx="4114803" cy="1414063"/>
            <a:chOff x="5345311" y="840509"/>
            <a:chExt cx="4114564" cy="1413955"/>
          </a:xfrm>
          <a:noFill/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6131066B-E2A3-8E46-861C-B7E640A7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D05A4882-9B1E-FF4D-87E3-8391DB5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2" y="1885160"/>
              <a:ext cx="1803448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719175CD-3BD4-BB42-B49A-1791DDA1E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1171924"/>
              <a:ext cx="625672" cy="761941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22601A9-6740-014E-B9C1-92A9B67F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75" y="840509"/>
              <a:ext cx="3268600" cy="1169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D1C5F48F-70BD-974A-BA59-311A94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08" y="4356100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D7793-C4F1-5349-92B3-9AA9726C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38" y="6154016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97D6D-2C2C-7843-A663-C57AEC254B13}"/>
              </a:ext>
            </a:extLst>
          </p:cNvPr>
          <p:cNvGrpSpPr/>
          <p:nvPr/>
        </p:nvGrpSpPr>
        <p:grpSpPr>
          <a:xfrm>
            <a:off x="4343400" y="4699307"/>
            <a:ext cx="2646470" cy="2006293"/>
            <a:chOff x="6722609" y="4288938"/>
            <a:chExt cx="2646470" cy="200629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D40C-12CD-6B40-9224-0DBE56AC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097E73F2-D0CD-1344-B0B1-E9E034C5E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6676EEF8-2CA1-3441-9BD2-D31A86E6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4" y="4349645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" name="Picture 6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D2C70-9750-DA48-A3EE-DCC88BCA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6045200" cy="2159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6BDCB0-98C0-9647-BAAC-C00181A8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590800"/>
            <a:ext cx="15609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1490453464</TotalTime>
  <Pages>7</Pages>
  <Words>1784</Words>
  <Application>Microsoft Macintosh PowerPoint</Application>
  <PresentationFormat>On-screen Show (4:3)</PresentationFormat>
  <Paragraphs>388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Arial Narrow</vt:lpstr>
      <vt:lpstr>Calibri</vt:lpstr>
      <vt:lpstr>Gill Sans</vt:lpstr>
      <vt:lpstr>Gill Sans MT</vt:lpstr>
      <vt:lpstr>Helvetica Neue</vt:lpstr>
      <vt:lpstr>Monotype Sorts</vt:lpstr>
      <vt:lpstr>Times New Roman</vt:lpstr>
      <vt:lpstr>Wingdings</vt:lpstr>
      <vt:lpstr>CSCI4430</vt:lpstr>
      <vt:lpstr>CSCI4430 Computer Networks  Lecture 5: Application Layer – Video; cloud &amp; datacenters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DASH</vt:lpstr>
      <vt:lpstr>DASH</vt:lpstr>
      <vt:lpstr>Short videos</vt:lpstr>
      <vt:lpstr>Cloud, datacenters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of scale-out design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1370</cp:revision>
  <cp:lastPrinted>2023-02-06T02:34:07Z</cp:lastPrinted>
  <dcterms:created xsi:type="dcterms:W3CDTF">2014-01-14T18:15:50Z</dcterms:created>
  <dcterms:modified xsi:type="dcterms:W3CDTF">2023-02-06T03:09:44Z</dcterms:modified>
  <cp:category/>
</cp:coreProperties>
</file>