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8" r:id="rId1"/>
  </p:sldMasterIdLst>
  <p:notesMasterIdLst>
    <p:notesMasterId r:id="rId57"/>
  </p:notesMasterIdLst>
  <p:handoutMasterIdLst>
    <p:handoutMasterId r:id="rId58"/>
  </p:handoutMasterIdLst>
  <p:sldIdLst>
    <p:sldId id="638" r:id="rId2"/>
    <p:sldId id="487" r:id="rId3"/>
    <p:sldId id="513" r:id="rId4"/>
    <p:sldId id="564" r:id="rId5"/>
    <p:sldId id="565" r:id="rId6"/>
    <p:sldId id="577" r:id="rId7"/>
    <p:sldId id="566" r:id="rId8"/>
    <p:sldId id="567" r:id="rId9"/>
    <p:sldId id="568" r:id="rId10"/>
    <p:sldId id="578" r:id="rId11"/>
    <p:sldId id="579" r:id="rId12"/>
    <p:sldId id="518" r:id="rId13"/>
    <p:sldId id="622" r:id="rId14"/>
    <p:sldId id="517" r:id="rId15"/>
    <p:sldId id="516" r:id="rId16"/>
    <p:sldId id="621" r:id="rId17"/>
    <p:sldId id="589" r:id="rId18"/>
    <p:sldId id="588" r:id="rId19"/>
    <p:sldId id="520" r:id="rId20"/>
    <p:sldId id="596" r:id="rId21"/>
    <p:sldId id="521" r:id="rId22"/>
    <p:sldId id="623" r:id="rId23"/>
    <p:sldId id="522" r:id="rId24"/>
    <p:sldId id="597" r:id="rId25"/>
    <p:sldId id="523" r:id="rId26"/>
    <p:sldId id="524" r:id="rId27"/>
    <p:sldId id="592" r:id="rId28"/>
    <p:sldId id="526" r:id="rId29"/>
    <p:sldId id="527" r:id="rId30"/>
    <p:sldId id="528" r:id="rId31"/>
    <p:sldId id="624" r:id="rId32"/>
    <p:sldId id="639" r:id="rId33"/>
    <p:sldId id="595" r:id="rId34"/>
    <p:sldId id="598" r:id="rId35"/>
    <p:sldId id="599" r:id="rId36"/>
    <p:sldId id="617" r:id="rId37"/>
    <p:sldId id="618" r:id="rId38"/>
    <p:sldId id="619" r:id="rId39"/>
    <p:sldId id="602" r:id="rId40"/>
    <p:sldId id="603" r:id="rId41"/>
    <p:sldId id="604" r:id="rId42"/>
    <p:sldId id="605" r:id="rId43"/>
    <p:sldId id="606" r:id="rId44"/>
    <p:sldId id="607" r:id="rId45"/>
    <p:sldId id="608" r:id="rId46"/>
    <p:sldId id="609" r:id="rId47"/>
    <p:sldId id="610" r:id="rId48"/>
    <p:sldId id="611" r:id="rId49"/>
    <p:sldId id="612" r:id="rId50"/>
    <p:sldId id="613" r:id="rId51"/>
    <p:sldId id="620" r:id="rId52"/>
    <p:sldId id="614" r:id="rId53"/>
    <p:sldId id="615" r:id="rId54"/>
    <p:sldId id="616" r:id="rId55"/>
    <p:sldId id="594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8"/>
    <p:restoredTop sz="96327"/>
  </p:normalViewPr>
  <p:slideViewPr>
    <p:cSldViewPr>
      <p:cViewPr varScale="1">
        <p:scale>
          <a:sx n="128" d="100"/>
          <a:sy n="128" d="100"/>
        </p:scale>
        <p:origin x="20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78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5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ICANN: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Internet Corporation for Assigned Names and Numbers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IANA: Internet Assigned Numbers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1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4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68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6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DHCP: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Dynamic Host Configuration Protocol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9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DECEB-02F6-8C41-99F5-759492C41FD1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17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12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4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4B183-CBA1-BA47-8281-488AF6A9CE4D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35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A1D53B-0B65-174C-A832-8F76934966BD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52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5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1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32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124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3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157065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599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102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71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03103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0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56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824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13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1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86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20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015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93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commons.wikimedia.org/wiki/File:Ams-ix.k.root-servers.net.jpg" TargetMode="External"/><Relationship Id="rId2" Type="http://schemas.openxmlformats.org/officeDocument/2006/relationships/hyperlink" Target="https://www.iana.org/domains/root/serv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msterdam_Internet_Exchange" TargetMode="External"/><Relationship Id="rId5" Type="http://schemas.openxmlformats.org/officeDocument/2006/relationships/hyperlink" Target="https://en.wikipedia.org/wiki/Juniper_Networks" TargetMode="External"/><Relationship Id="rId4" Type="http://schemas.openxmlformats.org/officeDocument/2006/relationships/hyperlink" Target="https://en.wikipedia.org/wiki/Cisco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3: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Application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Caching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and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CDN,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DNS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with Reverse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documents close to server</a:t>
            </a:r>
          </a:p>
          <a:p>
            <a:pPr lvl="1"/>
            <a:r>
              <a:rPr lang="en-US" dirty="0">
                <a:sym typeface="Wingdings" charset="0"/>
              </a:rPr>
              <a:t>Decrease server load</a:t>
            </a:r>
          </a:p>
          <a:p>
            <a:pPr lvl="1"/>
            <a:r>
              <a:rPr lang="en-US" dirty="0">
                <a:sym typeface="Wingdings" charset="0"/>
              </a:rPr>
              <a:t>By content provider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9AB70-D6FE-DE43-9249-3D4CC9E346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75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6019800" y="6096001"/>
            <a:ext cx="371475" cy="381000"/>
            <a:chOff x="1014" y="912"/>
            <a:chExt cx="574" cy="59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7477125" y="6096001"/>
            <a:ext cx="371475" cy="381000"/>
            <a:chOff x="1014" y="912"/>
            <a:chExt cx="574" cy="596"/>
          </a:xfrm>
        </p:grpSpPr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1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1219200" y="6096001"/>
            <a:ext cx="371475" cy="381000"/>
            <a:chOff x="1014" y="912"/>
            <a:chExt cx="574" cy="596"/>
          </a:xfrm>
        </p:grpSpPr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9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4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48" name="Group 43"/>
          <p:cNvGrpSpPr>
            <a:grpSpLocks/>
          </p:cNvGrpSpPr>
          <p:nvPr/>
        </p:nvGrpSpPr>
        <p:grpSpPr bwMode="auto">
          <a:xfrm>
            <a:off x="2895600" y="6096001"/>
            <a:ext cx="371475" cy="381000"/>
            <a:chOff x="1014" y="912"/>
            <a:chExt cx="574" cy="596"/>
          </a:xfrm>
        </p:grpSpPr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2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7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61" name="Group 56"/>
          <p:cNvGrpSpPr>
            <a:grpSpLocks/>
          </p:cNvGrpSpPr>
          <p:nvPr/>
        </p:nvGrpSpPr>
        <p:grpSpPr bwMode="auto">
          <a:xfrm>
            <a:off x="1371600" y="4572000"/>
            <a:ext cx="2179638" cy="1447800"/>
            <a:chOff x="832" y="1344"/>
            <a:chExt cx="1136" cy="1024"/>
          </a:xfrm>
        </p:grpSpPr>
        <p:sp>
          <p:nvSpPr>
            <p:cNvPr id="62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3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4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5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6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8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0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71" name="Group 66"/>
          <p:cNvGrpSpPr>
            <a:grpSpLocks/>
          </p:cNvGrpSpPr>
          <p:nvPr/>
        </p:nvGrpSpPr>
        <p:grpSpPr bwMode="auto">
          <a:xfrm>
            <a:off x="5440364" y="4572000"/>
            <a:ext cx="2179637" cy="1447800"/>
            <a:chOff x="832" y="1344"/>
            <a:chExt cx="1136" cy="1024"/>
          </a:xfrm>
        </p:grpSpPr>
        <p:sp>
          <p:nvSpPr>
            <p:cNvPr id="72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3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4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5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6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7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8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9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0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276600" y="3962401"/>
            <a:ext cx="2438400" cy="1447800"/>
            <a:chOff x="832" y="1344"/>
            <a:chExt cx="1136" cy="1024"/>
          </a:xfrm>
        </p:grpSpPr>
        <p:sp>
          <p:nvSpPr>
            <p:cNvPr id="82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3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4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5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6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7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8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9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90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92" name="Text Box 87"/>
          <p:cNvSpPr txBox="1">
            <a:spLocks noChangeArrowheads="1"/>
          </p:cNvSpPr>
          <p:nvPr/>
        </p:nvSpPr>
        <p:spPr bwMode="auto">
          <a:xfrm>
            <a:off x="252488" y="6143637"/>
            <a:ext cx="867111" cy="33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>
                <a:latin typeface="+mn-lt"/>
              </a:rPr>
              <a:t>Clients</a:t>
            </a:r>
          </a:p>
        </p:txBody>
      </p:sp>
      <p:sp>
        <p:nvSpPr>
          <p:cNvPr id="93" name="Freeform 88"/>
          <p:cNvSpPr>
            <a:spLocks/>
          </p:cNvSpPr>
          <p:nvPr/>
        </p:nvSpPr>
        <p:spPr bwMode="auto">
          <a:xfrm>
            <a:off x="1525600" y="3881439"/>
            <a:ext cx="3043237" cy="2211387"/>
          </a:xfrm>
          <a:custGeom>
            <a:avLst/>
            <a:gdLst>
              <a:gd name="T0" fmla="*/ 1920 w 1920"/>
              <a:gd name="T1" fmla="*/ 0 h 1392"/>
              <a:gd name="T2" fmla="*/ 1776 w 1920"/>
              <a:gd name="T3" fmla="*/ 192 h 1392"/>
              <a:gd name="T4" fmla="*/ 1488 w 1920"/>
              <a:gd name="T5" fmla="*/ 288 h 1392"/>
              <a:gd name="T6" fmla="*/ 864 w 1920"/>
              <a:gd name="T7" fmla="*/ 672 h 1392"/>
              <a:gd name="T8" fmla="*/ 288 w 1920"/>
              <a:gd name="T9" fmla="*/ 1056 h 1392"/>
              <a:gd name="T10" fmla="*/ 0 w 1920"/>
              <a:gd name="T11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4" name="Freeform 89"/>
          <p:cNvSpPr>
            <a:spLocks/>
          </p:cNvSpPr>
          <p:nvPr/>
        </p:nvSpPr>
        <p:spPr bwMode="auto">
          <a:xfrm>
            <a:off x="3048000" y="3886200"/>
            <a:ext cx="1600200" cy="2209800"/>
          </a:xfrm>
          <a:custGeom>
            <a:avLst/>
            <a:gdLst>
              <a:gd name="T0" fmla="*/ 1008 w 1008"/>
              <a:gd name="T1" fmla="*/ 0 h 1296"/>
              <a:gd name="T2" fmla="*/ 864 w 1008"/>
              <a:gd name="T3" fmla="*/ 336 h 1296"/>
              <a:gd name="T4" fmla="*/ 0 w 1008"/>
              <a:gd name="T5" fmla="*/ 864 h 1296"/>
              <a:gd name="T6" fmla="*/ 0 w 100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5" name="Freeform 90"/>
          <p:cNvSpPr>
            <a:spLocks/>
          </p:cNvSpPr>
          <p:nvPr/>
        </p:nvSpPr>
        <p:spPr bwMode="auto">
          <a:xfrm>
            <a:off x="4724401" y="38862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384 w 1824"/>
              <a:gd name="T3" fmla="*/ 288 h 1392"/>
              <a:gd name="T4" fmla="*/ 672 w 1824"/>
              <a:gd name="T5" fmla="*/ 624 h 1392"/>
              <a:gd name="T6" fmla="*/ 1248 w 1824"/>
              <a:gd name="T7" fmla="*/ 672 h 1392"/>
              <a:gd name="T8" fmla="*/ 1824 w 1824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6" name="Freeform 91"/>
          <p:cNvSpPr>
            <a:spLocks/>
          </p:cNvSpPr>
          <p:nvPr/>
        </p:nvSpPr>
        <p:spPr bwMode="auto">
          <a:xfrm>
            <a:off x="4648200" y="38862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384 w 1008"/>
              <a:gd name="T3" fmla="*/ 432 h 1392"/>
              <a:gd name="T4" fmla="*/ 672 w 1008"/>
              <a:gd name="T5" fmla="*/ 864 h 1392"/>
              <a:gd name="T6" fmla="*/ 912 w 1008"/>
              <a:gd name="T7" fmla="*/ 1008 h 1392"/>
              <a:gd name="T8" fmla="*/ 1008 w 1008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7" name="Text Box 92"/>
          <p:cNvSpPr txBox="1">
            <a:spLocks noChangeArrowheads="1"/>
          </p:cNvSpPr>
          <p:nvPr/>
        </p:nvSpPr>
        <p:spPr bwMode="auto">
          <a:xfrm>
            <a:off x="4087196" y="4860267"/>
            <a:ext cx="13230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 dirty="0">
                <a:latin typeface="+mn-lt"/>
              </a:rPr>
              <a:t>Tier-1 ISP</a:t>
            </a:r>
          </a:p>
        </p:txBody>
      </p:sp>
      <p:sp>
        <p:nvSpPr>
          <p:cNvPr id="98" name="Text Box 93"/>
          <p:cNvSpPr txBox="1">
            <a:spLocks noChangeArrowheads="1"/>
          </p:cNvSpPr>
          <p:nvPr/>
        </p:nvSpPr>
        <p:spPr bwMode="auto">
          <a:xfrm>
            <a:off x="20483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ISP-1</a:t>
            </a:r>
          </a:p>
        </p:txBody>
      </p:sp>
      <p:sp>
        <p:nvSpPr>
          <p:cNvPr id="99" name="Text Box 94"/>
          <p:cNvSpPr txBox="1">
            <a:spLocks noChangeArrowheads="1"/>
          </p:cNvSpPr>
          <p:nvPr/>
        </p:nvSpPr>
        <p:spPr bwMode="auto">
          <a:xfrm>
            <a:off x="63155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ISP-2</a:t>
            </a:r>
          </a:p>
        </p:txBody>
      </p:sp>
      <p:graphicFrame>
        <p:nvGraphicFramePr>
          <p:cNvPr id="101" name="Object 2"/>
          <p:cNvGraphicFramePr>
            <a:graphicFrameLocks noChangeAspect="1"/>
          </p:cNvGraphicFramePr>
          <p:nvPr/>
        </p:nvGraphicFramePr>
        <p:xfrm>
          <a:off x="4562474" y="2566987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Clip" r:id="rId3" imgW="2107949" imgH="3470495" progId="MS_ClipArt_Gallery.5">
                  <p:embed/>
                </p:oleObj>
              </mc:Choice>
              <mc:Fallback>
                <p:oleObj name="Clip" r:id="rId3" imgW="2107949" imgH="3470495" progId="MS_ClipArt_Gallery.5">
                  <p:embed/>
                  <p:pic>
                    <p:nvPicPr>
                      <p:cNvPr id="10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4" y="2566987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96"/>
          <p:cNvSpPr>
            <a:spLocks noChangeArrowheads="1"/>
          </p:cNvSpPr>
          <p:nvPr/>
        </p:nvSpPr>
        <p:spPr bwMode="auto">
          <a:xfrm>
            <a:off x="41147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3" name="Rectangle 97"/>
          <p:cNvSpPr>
            <a:spLocks noChangeArrowheads="1"/>
          </p:cNvSpPr>
          <p:nvPr/>
        </p:nvSpPr>
        <p:spPr bwMode="auto">
          <a:xfrm>
            <a:off x="46481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4" name="Rectangle 98"/>
          <p:cNvSpPr>
            <a:spLocks noChangeArrowheads="1"/>
          </p:cNvSpPr>
          <p:nvPr/>
        </p:nvSpPr>
        <p:spPr bwMode="auto">
          <a:xfrm>
            <a:off x="51053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5" name="Oval 99"/>
          <p:cNvSpPr>
            <a:spLocks noChangeArrowheads="1"/>
          </p:cNvSpPr>
          <p:nvPr/>
        </p:nvSpPr>
        <p:spPr bwMode="auto">
          <a:xfrm>
            <a:off x="3659187" y="3429000"/>
            <a:ext cx="1979612" cy="4572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06" name="Line 100"/>
          <p:cNvSpPr>
            <a:spLocks noChangeShapeType="1"/>
          </p:cNvSpPr>
          <p:nvPr/>
        </p:nvSpPr>
        <p:spPr bwMode="auto">
          <a:xfrm>
            <a:off x="4722824" y="3052763"/>
            <a:ext cx="1587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7" name="Text Box 101"/>
          <p:cNvSpPr txBox="1">
            <a:spLocks noChangeArrowheads="1"/>
          </p:cNvSpPr>
          <p:nvPr/>
        </p:nvSpPr>
        <p:spPr bwMode="auto">
          <a:xfrm>
            <a:off x="1981200" y="3481399"/>
            <a:ext cx="1681142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0000FF"/>
                </a:solidFill>
                <a:latin typeface="Arial" charset="0"/>
              </a:rPr>
              <a:t>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131440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with Forward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documents close to clients </a:t>
            </a:r>
          </a:p>
          <a:p>
            <a:pPr lvl="1"/>
            <a:r>
              <a:rPr lang="en-US" dirty="0">
                <a:sym typeface="Wingdings" charset="0"/>
              </a:rPr>
              <a:t>Reduce network traffic and decrease latency</a:t>
            </a:r>
          </a:p>
          <a:p>
            <a:pPr lvl="1"/>
            <a:r>
              <a:rPr lang="en-US" dirty="0">
                <a:sym typeface="Wingdings" charset="0"/>
              </a:rPr>
              <a:t>By ISPs or enterprises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0EDF8-B488-C741-B059-D0C0D4D511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75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6019800" y="6096001"/>
            <a:ext cx="371475" cy="381000"/>
            <a:chOff x="1014" y="912"/>
            <a:chExt cx="574" cy="59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7477125" y="6096001"/>
            <a:ext cx="371475" cy="381000"/>
            <a:chOff x="1014" y="912"/>
            <a:chExt cx="574" cy="596"/>
          </a:xfrm>
        </p:grpSpPr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1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1219200" y="6096001"/>
            <a:ext cx="371475" cy="381000"/>
            <a:chOff x="1014" y="912"/>
            <a:chExt cx="574" cy="596"/>
          </a:xfrm>
        </p:grpSpPr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9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4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48" name="Group 43"/>
          <p:cNvGrpSpPr>
            <a:grpSpLocks/>
          </p:cNvGrpSpPr>
          <p:nvPr/>
        </p:nvGrpSpPr>
        <p:grpSpPr bwMode="auto">
          <a:xfrm>
            <a:off x="2895600" y="6096001"/>
            <a:ext cx="371475" cy="381000"/>
            <a:chOff x="1014" y="912"/>
            <a:chExt cx="574" cy="596"/>
          </a:xfrm>
        </p:grpSpPr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2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7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61" name="Group 56"/>
          <p:cNvGrpSpPr>
            <a:grpSpLocks/>
          </p:cNvGrpSpPr>
          <p:nvPr/>
        </p:nvGrpSpPr>
        <p:grpSpPr bwMode="auto">
          <a:xfrm>
            <a:off x="1371600" y="4572000"/>
            <a:ext cx="2179638" cy="1447800"/>
            <a:chOff x="832" y="1344"/>
            <a:chExt cx="1136" cy="1024"/>
          </a:xfrm>
        </p:grpSpPr>
        <p:sp>
          <p:nvSpPr>
            <p:cNvPr id="62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3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4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5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6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8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70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</p:grpSp>
      <p:grpSp>
        <p:nvGrpSpPr>
          <p:cNvPr id="71" name="Group 66"/>
          <p:cNvGrpSpPr>
            <a:grpSpLocks/>
          </p:cNvGrpSpPr>
          <p:nvPr/>
        </p:nvGrpSpPr>
        <p:grpSpPr bwMode="auto">
          <a:xfrm>
            <a:off x="5440364" y="4572000"/>
            <a:ext cx="2179637" cy="1447800"/>
            <a:chOff x="832" y="1344"/>
            <a:chExt cx="1136" cy="1024"/>
          </a:xfrm>
        </p:grpSpPr>
        <p:sp>
          <p:nvSpPr>
            <p:cNvPr id="72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3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4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5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6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7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8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9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0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276600" y="3962401"/>
            <a:ext cx="2438400" cy="1447800"/>
            <a:chOff x="832" y="1344"/>
            <a:chExt cx="1136" cy="1024"/>
          </a:xfrm>
        </p:grpSpPr>
        <p:sp>
          <p:nvSpPr>
            <p:cNvPr id="82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3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4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5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6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7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8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9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90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92" name="Text Box 87"/>
          <p:cNvSpPr txBox="1">
            <a:spLocks noChangeArrowheads="1"/>
          </p:cNvSpPr>
          <p:nvPr/>
        </p:nvSpPr>
        <p:spPr bwMode="auto">
          <a:xfrm>
            <a:off x="252488" y="6143637"/>
            <a:ext cx="867111" cy="33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>
                <a:latin typeface="+mn-lt"/>
              </a:rPr>
              <a:t>Clients</a:t>
            </a:r>
          </a:p>
        </p:txBody>
      </p:sp>
      <p:sp>
        <p:nvSpPr>
          <p:cNvPr id="93" name="Freeform 88"/>
          <p:cNvSpPr>
            <a:spLocks/>
          </p:cNvSpPr>
          <p:nvPr/>
        </p:nvSpPr>
        <p:spPr bwMode="auto">
          <a:xfrm>
            <a:off x="1525600" y="3881439"/>
            <a:ext cx="3043237" cy="2211387"/>
          </a:xfrm>
          <a:custGeom>
            <a:avLst/>
            <a:gdLst>
              <a:gd name="T0" fmla="*/ 1920 w 1920"/>
              <a:gd name="T1" fmla="*/ 0 h 1392"/>
              <a:gd name="T2" fmla="*/ 1776 w 1920"/>
              <a:gd name="T3" fmla="*/ 192 h 1392"/>
              <a:gd name="T4" fmla="*/ 1488 w 1920"/>
              <a:gd name="T5" fmla="*/ 288 h 1392"/>
              <a:gd name="T6" fmla="*/ 864 w 1920"/>
              <a:gd name="T7" fmla="*/ 672 h 1392"/>
              <a:gd name="T8" fmla="*/ 288 w 1920"/>
              <a:gd name="T9" fmla="*/ 1056 h 1392"/>
              <a:gd name="T10" fmla="*/ 0 w 1920"/>
              <a:gd name="T11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4" name="Freeform 89"/>
          <p:cNvSpPr>
            <a:spLocks/>
          </p:cNvSpPr>
          <p:nvPr/>
        </p:nvSpPr>
        <p:spPr bwMode="auto">
          <a:xfrm>
            <a:off x="3048000" y="3886200"/>
            <a:ext cx="1600200" cy="2209800"/>
          </a:xfrm>
          <a:custGeom>
            <a:avLst/>
            <a:gdLst>
              <a:gd name="T0" fmla="*/ 1008 w 1008"/>
              <a:gd name="T1" fmla="*/ 0 h 1296"/>
              <a:gd name="T2" fmla="*/ 864 w 1008"/>
              <a:gd name="T3" fmla="*/ 336 h 1296"/>
              <a:gd name="T4" fmla="*/ 0 w 1008"/>
              <a:gd name="T5" fmla="*/ 864 h 1296"/>
              <a:gd name="T6" fmla="*/ 0 w 100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5" name="Freeform 90"/>
          <p:cNvSpPr>
            <a:spLocks/>
          </p:cNvSpPr>
          <p:nvPr/>
        </p:nvSpPr>
        <p:spPr bwMode="auto">
          <a:xfrm>
            <a:off x="4724401" y="38862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384 w 1824"/>
              <a:gd name="T3" fmla="*/ 288 h 1392"/>
              <a:gd name="T4" fmla="*/ 672 w 1824"/>
              <a:gd name="T5" fmla="*/ 624 h 1392"/>
              <a:gd name="T6" fmla="*/ 1248 w 1824"/>
              <a:gd name="T7" fmla="*/ 672 h 1392"/>
              <a:gd name="T8" fmla="*/ 1824 w 1824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6" name="Freeform 91"/>
          <p:cNvSpPr>
            <a:spLocks/>
          </p:cNvSpPr>
          <p:nvPr/>
        </p:nvSpPr>
        <p:spPr bwMode="auto">
          <a:xfrm>
            <a:off x="4648200" y="38862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384 w 1008"/>
              <a:gd name="T3" fmla="*/ 432 h 1392"/>
              <a:gd name="T4" fmla="*/ 672 w 1008"/>
              <a:gd name="T5" fmla="*/ 864 h 1392"/>
              <a:gd name="T6" fmla="*/ 912 w 1008"/>
              <a:gd name="T7" fmla="*/ 1008 h 1392"/>
              <a:gd name="T8" fmla="*/ 1008 w 1008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7" name="Text Box 92"/>
          <p:cNvSpPr txBox="1">
            <a:spLocks noChangeArrowheads="1"/>
          </p:cNvSpPr>
          <p:nvPr/>
        </p:nvSpPr>
        <p:spPr bwMode="auto">
          <a:xfrm>
            <a:off x="4087196" y="4860267"/>
            <a:ext cx="13230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 dirty="0">
                <a:latin typeface="+mn-lt"/>
              </a:rPr>
              <a:t>Tier-1 ISP</a:t>
            </a:r>
          </a:p>
        </p:txBody>
      </p:sp>
      <p:sp>
        <p:nvSpPr>
          <p:cNvPr id="98" name="Text Box 93"/>
          <p:cNvSpPr txBox="1">
            <a:spLocks noChangeArrowheads="1"/>
          </p:cNvSpPr>
          <p:nvPr/>
        </p:nvSpPr>
        <p:spPr bwMode="auto">
          <a:xfrm>
            <a:off x="20483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ISP-1</a:t>
            </a:r>
          </a:p>
        </p:txBody>
      </p:sp>
      <p:sp>
        <p:nvSpPr>
          <p:cNvPr id="99" name="Text Box 94"/>
          <p:cNvSpPr txBox="1">
            <a:spLocks noChangeArrowheads="1"/>
          </p:cNvSpPr>
          <p:nvPr/>
        </p:nvSpPr>
        <p:spPr bwMode="auto">
          <a:xfrm>
            <a:off x="63155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ISP-2</a:t>
            </a:r>
          </a:p>
        </p:txBody>
      </p:sp>
      <p:graphicFrame>
        <p:nvGraphicFramePr>
          <p:cNvPr id="101" name="Object 2"/>
          <p:cNvGraphicFramePr>
            <a:graphicFrameLocks noChangeAspect="1"/>
          </p:cNvGraphicFramePr>
          <p:nvPr/>
        </p:nvGraphicFramePr>
        <p:xfrm>
          <a:off x="4562474" y="2566987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Clip" r:id="rId3" imgW="2107949" imgH="3470495" progId="MS_ClipArt_Gallery.5">
                  <p:embed/>
                </p:oleObj>
              </mc:Choice>
              <mc:Fallback>
                <p:oleObj name="Clip" r:id="rId3" imgW="2107949" imgH="3470495" progId="MS_ClipArt_Gallery.5">
                  <p:embed/>
                  <p:pic>
                    <p:nvPicPr>
                      <p:cNvPr id="10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4" y="2566987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96"/>
          <p:cNvSpPr>
            <a:spLocks noChangeArrowheads="1"/>
          </p:cNvSpPr>
          <p:nvPr/>
        </p:nvSpPr>
        <p:spPr bwMode="auto">
          <a:xfrm>
            <a:off x="41147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3" name="Rectangle 97"/>
          <p:cNvSpPr>
            <a:spLocks noChangeArrowheads="1"/>
          </p:cNvSpPr>
          <p:nvPr/>
        </p:nvSpPr>
        <p:spPr bwMode="auto">
          <a:xfrm>
            <a:off x="46481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4" name="Rectangle 98"/>
          <p:cNvSpPr>
            <a:spLocks noChangeArrowheads="1"/>
          </p:cNvSpPr>
          <p:nvPr/>
        </p:nvSpPr>
        <p:spPr bwMode="auto">
          <a:xfrm>
            <a:off x="51053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5" name="Oval 99"/>
          <p:cNvSpPr>
            <a:spLocks noChangeArrowheads="1"/>
          </p:cNvSpPr>
          <p:nvPr/>
        </p:nvSpPr>
        <p:spPr bwMode="auto">
          <a:xfrm>
            <a:off x="3659187" y="3429000"/>
            <a:ext cx="1979612" cy="4572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/>
          </a:p>
        </p:txBody>
      </p:sp>
      <p:sp>
        <p:nvSpPr>
          <p:cNvPr id="106" name="Line 100"/>
          <p:cNvSpPr>
            <a:spLocks noChangeShapeType="1"/>
          </p:cNvSpPr>
          <p:nvPr/>
        </p:nvSpPr>
        <p:spPr bwMode="auto">
          <a:xfrm>
            <a:off x="4722824" y="3052763"/>
            <a:ext cx="1587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7" name="Text Box 101"/>
          <p:cNvSpPr txBox="1">
            <a:spLocks noChangeArrowheads="1"/>
          </p:cNvSpPr>
          <p:nvPr/>
        </p:nvSpPr>
        <p:spPr bwMode="auto">
          <a:xfrm>
            <a:off x="1981200" y="3481399"/>
            <a:ext cx="1681142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0000FF"/>
                </a:solidFill>
                <a:latin typeface="Arial" charset="0"/>
              </a:rPr>
              <a:t>Reverse proxies</a:t>
            </a:r>
          </a:p>
        </p:txBody>
      </p:sp>
      <p:sp>
        <p:nvSpPr>
          <p:cNvPr id="108" name="Rectangle 98"/>
          <p:cNvSpPr>
            <a:spLocks noChangeArrowheads="1"/>
          </p:cNvSpPr>
          <p:nvPr/>
        </p:nvSpPr>
        <p:spPr bwMode="auto">
          <a:xfrm>
            <a:off x="2303463" y="5262563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9" name="Rectangle 99"/>
          <p:cNvSpPr>
            <a:spLocks noChangeArrowheads="1"/>
          </p:cNvSpPr>
          <p:nvPr/>
        </p:nvSpPr>
        <p:spPr bwMode="auto">
          <a:xfrm>
            <a:off x="2963863" y="5262563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10" name="Oval 100"/>
          <p:cNvSpPr>
            <a:spLocks noChangeArrowheads="1"/>
          </p:cNvSpPr>
          <p:nvPr/>
        </p:nvSpPr>
        <p:spPr bwMode="auto">
          <a:xfrm>
            <a:off x="2074862" y="5105400"/>
            <a:ext cx="1260966" cy="457200"/>
          </a:xfrm>
          <a:prstGeom prst="ellipse">
            <a:avLst/>
          </a:prstGeom>
          <a:noFill/>
          <a:ln w="1905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1" name="Text Box 110"/>
          <p:cNvSpPr txBox="1">
            <a:spLocks noChangeArrowheads="1"/>
          </p:cNvSpPr>
          <p:nvPr/>
        </p:nvSpPr>
        <p:spPr bwMode="auto">
          <a:xfrm>
            <a:off x="398465" y="5076837"/>
            <a:ext cx="1669497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 dirty="0">
                <a:solidFill>
                  <a:srgbClr val="0000FF"/>
                </a:solidFill>
                <a:latin typeface="Arial" charset="0"/>
              </a:rPr>
              <a:t>Forward proxies</a:t>
            </a:r>
          </a:p>
        </p:txBody>
      </p:sp>
    </p:spTree>
    <p:extLst>
      <p:ext uri="{BB962C8B-B14F-4D97-AF65-F5344CB8AC3E}">
        <p14:creationId xmlns:p14="http://schemas.microsoft.com/office/powerpoint/2010/main" val="57076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 popular websites across many machines</a:t>
            </a:r>
          </a:p>
          <a:p>
            <a:pPr lvl="1"/>
            <a:r>
              <a:rPr lang="en-US" dirty="0"/>
              <a:t>Spreads load across servers</a:t>
            </a:r>
          </a:p>
          <a:p>
            <a:pPr lvl="1"/>
            <a:r>
              <a:rPr lang="en-US" dirty="0"/>
              <a:t>Places content closer to clients</a:t>
            </a:r>
          </a:p>
          <a:p>
            <a:pPr lvl="1"/>
            <a:r>
              <a:rPr lang="en-US" dirty="0"/>
              <a:t>Helps when content isn’t cacheable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Large-scale distributed storage infrastructure (usually) administered by one entity</a:t>
            </a:r>
          </a:p>
          <a:p>
            <a:pPr lvl="1"/>
            <a:r>
              <a:rPr lang="en-US" dirty="0"/>
              <a:t>e.g., Akamai is in 130 countries and 1</a:t>
            </a:r>
            <a:r>
              <a:rPr lang="en-US" altLang="zh-CN" dirty="0"/>
              <a:t>4</a:t>
            </a:r>
            <a:r>
              <a:rPr lang="en-US" dirty="0"/>
              <a:t>00 networks</a:t>
            </a:r>
          </a:p>
          <a:p>
            <a:pPr lvl="1"/>
            <a:r>
              <a:rPr lang="en-US" altLang="zh-CN" dirty="0"/>
              <a:t>[demo]</a:t>
            </a:r>
            <a:endParaRPr lang="en-US" dirty="0"/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Cost-effective content delivery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theme: multiple sites hosted on shared physical infrastructure </a:t>
            </a:r>
          </a:p>
          <a:p>
            <a:pPr lvl="1"/>
            <a:r>
              <a:rPr lang="en-US" dirty="0"/>
              <a:t>Efficiency of statistical multiplexing</a:t>
            </a:r>
          </a:p>
          <a:p>
            <a:pPr lvl="1"/>
            <a:r>
              <a:rPr lang="en-US" dirty="0"/>
              <a:t>Economies of scale (volume pricing, etc.)</a:t>
            </a:r>
          </a:p>
          <a:p>
            <a:pPr lvl="1"/>
            <a:r>
              <a:rPr lang="en-US" dirty="0"/>
              <a:t>Amortization of human operator costs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CDNs</a:t>
            </a:r>
          </a:p>
          <a:p>
            <a:pPr lvl="1"/>
            <a:r>
              <a:rPr lang="en-US" dirty="0"/>
              <a:t>Web hosting companies </a:t>
            </a:r>
          </a:p>
          <a:p>
            <a:pPr lvl="1"/>
            <a:r>
              <a:rPr lang="en-US" dirty="0"/>
              <a:t>Cloud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Akamai creates new domain names for each client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a128.g.akamai.net</a:t>
            </a:r>
            <a:r>
              <a:rPr lang="en-US" dirty="0"/>
              <a:t> for </a:t>
            </a:r>
            <a:r>
              <a:rPr lang="en-US" dirty="0" err="1">
                <a:solidFill>
                  <a:srgbClr val="0000FF"/>
                </a:solidFill>
              </a:rPr>
              <a:t>cnn.com</a:t>
            </a:r>
            <a:endParaRPr lang="en-US" dirty="0"/>
          </a:p>
          <a:p>
            <a:r>
              <a:rPr lang="en-US" dirty="0"/>
              <a:t>The client content provider modifies content so that embedded URLs reference new domains</a:t>
            </a:r>
          </a:p>
          <a:p>
            <a:pPr lvl="1"/>
            <a:r>
              <a:rPr lang="ja-JP" altLang="en-US" dirty="0"/>
              <a:t>“</a:t>
            </a:r>
            <a:r>
              <a:rPr lang="en-US" dirty="0" err="1"/>
              <a:t>Akamaize</a:t>
            </a:r>
            <a:r>
              <a:rPr lang="ja-JP" altLang="en-US" dirty="0"/>
              <a:t>”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www.cnn.com</a:t>
            </a:r>
            <a:r>
              <a:rPr lang="en-US" dirty="0">
                <a:solidFill>
                  <a:srgbClr val="0000FF"/>
                </a:solidFill>
              </a:rPr>
              <a:t>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r>
              <a:rPr lang="en-US" dirty="0"/>
              <a:t> becomes </a:t>
            </a:r>
            <a:r>
              <a:rPr lang="en-US" dirty="0">
                <a:solidFill>
                  <a:srgbClr val="0000FF"/>
                </a:solidFill>
              </a:rPr>
              <a:t>http://a128.g.akamai.net/image-of-the-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endParaRPr lang="en-US" dirty="0"/>
          </a:p>
          <a:p>
            <a:r>
              <a:rPr lang="en-US" dirty="0"/>
              <a:t>Requests now sent to CDN’s infrastructure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170C-8243-5647-85C8-529F02D3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B7CF5D-A788-0340-894D-6CE7F303F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150" y="1727200"/>
            <a:ext cx="7912100" cy="4165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F7C9-FA5B-1B49-B814-78AC0A3FEA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28EF8-508C-A84D-8346-1C063C5B1ECB}"/>
              </a:ext>
            </a:extLst>
          </p:cNvPr>
          <p:cNvSpPr txBox="1"/>
          <p:nvPr/>
        </p:nvSpPr>
        <p:spPr>
          <a:xfrm>
            <a:off x="2191380" y="5916635"/>
            <a:ext cx="4761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Retrieved on Sep 10, 2021 from https://</a:t>
            </a:r>
            <a:r>
              <a:rPr lang="en-US" sz="800" b="0" dirty="0" err="1"/>
              <a:t>www.akamai.com</a:t>
            </a:r>
            <a:r>
              <a:rPr lang="en-US" sz="800" b="0" dirty="0"/>
              <a:t>/visualizations/media-delivery-network-map</a:t>
            </a:r>
          </a:p>
        </p:txBody>
      </p:sp>
    </p:spTree>
    <p:extLst>
      <p:ext uri="{BB962C8B-B14F-4D97-AF65-F5344CB8AC3E}">
        <p14:creationId xmlns:p14="http://schemas.microsoft.com/office/powerpoint/2010/main" val="50235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direct clients to particular replicas?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load across server replicas</a:t>
            </a:r>
          </a:p>
          <a:p>
            <a:r>
              <a:rPr lang="en-US" dirty="0"/>
              <a:t>Pairing clients with nearby servers to decrease latency and overall bandwidth usage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Domain name system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1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names &amp; addresses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addresses: e.g., 141.212.113.143</a:t>
            </a:r>
          </a:p>
          <a:p>
            <a:pPr lvl="1"/>
            <a:r>
              <a:rPr lang="en-US" dirty="0"/>
              <a:t>Router-usable labels for machines</a:t>
            </a:r>
          </a:p>
          <a:p>
            <a:pPr lvl="1"/>
            <a:r>
              <a:rPr lang="en-US" dirty="0"/>
              <a:t>Conforms to network structure (the “</a:t>
            </a: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/>
              <a:t>”)</a:t>
            </a:r>
          </a:p>
          <a:p>
            <a:r>
              <a:rPr lang="en-US" dirty="0"/>
              <a:t>Machine names: e.g., </a:t>
            </a:r>
            <a:r>
              <a:rPr lang="en-US" dirty="0" err="1"/>
              <a:t>cse.</a:t>
            </a:r>
            <a:r>
              <a:rPr lang="en-US" altLang="zh-CN" dirty="0" err="1"/>
              <a:t>cuhk</a:t>
            </a:r>
            <a:r>
              <a:rPr lang="en-US" dirty="0" err="1"/>
              <a:t>.edu</a:t>
            </a:r>
            <a:r>
              <a:rPr lang="en-US" altLang="zh-CN" dirty="0" err="1"/>
              <a:t>.hk</a:t>
            </a:r>
            <a:endParaRPr lang="en-US" dirty="0"/>
          </a:p>
          <a:p>
            <a:pPr lvl="1"/>
            <a:r>
              <a:rPr lang="en-US" dirty="0"/>
              <a:t>Human-usable labels for machines</a:t>
            </a:r>
          </a:p>
          <a:p>
            <a:pPr lvl="1"/>
            <a:r>
              <a:rPr lang="en-US" dirty="0"/>
              <a:t>Conforms to organizational structure (the “</a:t>
            </a:r>
            <a:r>
              <a:rPr lang="en-US" dirty="0">
                <a:solidFill>
                  <a:srgbClr val="0000FF"/>
                </a:solidFill>
              </a:rPr>
              <a:t>who</a:t>
            </a:r>
            <a:r>
              <a:rPr lang="en-US" dirty="0"/>
              <a:t>”)</a:t>
            </a:r>
          </a:p>
          <a:p>
            <a:r>
              <a:rPr lang="en-US" dirty="0"/>
              <a:t>The Domain Name System (DNS) is how we map from one to the other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directory</a:t>
            </a:r>
            <a:r>
              <a:rPr lang="en-US" dirty="0"/>
              <a:t> service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</a:t>
            </a:r>
            <a:r>
              <a:rPr lang="en-US" altLang="zh-CN"/>
              <a:t>ching</a:t>
            </a:r>
            <a:endParaRPr lang="en-US"/>
          </a:p>
          <a:p>
            <a:r>
              <a:rPr lang="en-US" dirty="0"/>
              <a:t>CDN: Content Distribution Network</a:t>
            </a:r>
          </a:p>
          <a:p>
            <a:r>
              <a:rPr lang="en-US" dirty="0"/>
              <a:t>DNS: Domain Name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Convenience </a:t>
            </a:r>
          </a:p>
          <a:p>
            <a:pPr lvl="1"/>
            <a:r>
              <a:rPr lang="en-US" dirty="0"/>
              <a:t>Easier to remember</a:t>
            </a:r>
          </a:p>
          <a:p>
            <a:pPr lvl="1"/>
            <a:endParaRPr lang="en-US" dirty="0"/>
          </a:p>
          <a:p>
            <a:r>
              <a:rPr lang="en-US" dirty="0"/>
              <a:t>Provides a </a:t>
            </a:r>
            <a:r>
              <a:rPr lang="en-US" dirty="0">
                <a:solidFill>
                  <a:srgbClr val="0000FF"/>
                </a:solidFill>
              </a:rPr>
              <a:t>level of indirection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Decoupled names from addresses</a:t>
            </a:r>
          </a:p>
          <a:p>
            <a:pPr lvl="1"/>
            <a:r>
              <a:rPr lang="en-US" dirty="0"/>
              <a:t>Many uses beyond just naming a specific host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all host-address mappings were in a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/>
              <a:t> file (in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etc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/hosts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Maintained by the Stanford Research Institute (SRI)</a:t>
            </a:r>
          </a:p>
          <a:p>
            <a:pPr lvl="1"/>
            <a:r>
              <a:rPr lang="en-US" dirty="0"/>
              <a:t>Changes were submitted by email and updates downloaded periodically from SRI</a:t>
            </a:r>
          </a:p>
          <a:p>
            <a:r>
              <a:rPr lang="en-US" dirty="0"/>
              <a:t>As the Internet grew SRI could not handle load</a:t>
            </a:r>
          </a:p>
          <a:p>
            <a:pPr lvl="1"/>
            <a:r>
              <a:rPr lang="en-US" dirty="0"/>
              <a:t>Names were not unique anymore</a:t>
            </a:r>
          </a:p>
          <a:p>
            <a:pPr lvl="1"/>
            <a:r>
              <a:rPr lang="en-US" dirty="0"/>
              <a:t>Hosts had inaccurate copies of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8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C2011A-1D2C-944C-B415-90D071E1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8B2FD5-9D95-214B-AFD8-DCD0069363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1983, the first stable operational DNS implementation included</a:t>
            </a:r>
          </a:p>
          <a:p>
            <a:pPr lvl="1"/>
            <a:r>
              <a:rPr lang="en-US" dirty="0"/>
              <a:t>The associated query protocol; </a:t>
            </a:r>
          </a:p>
          <a:p>
            <a:pPr lvl="1"/>
            <a:r>
              <a:rPr lang="en-US" dirty="0"/>
              <a:t>A server implementation; and </a:t>
            </a:r>
          </a:p>
          <a:p>
            <a:pPr lvl="1"/>
            <a:r>
              <a:rPr lang="en-US" dirty="0"/>
              <a:t>Initial root servers. </a:t>
            </a:r>
          </a:p>
          <a:p>
            <a:endParaRPr lang="en-US" dirty="0"/>
          </a:p>
          <a:p>
            <a:r>
              <a:rPr lang="en-US" dirty="0"/>
              <a:t>Since inception, DNS scaled from 1000s of queries/day to 10s of billions queries/day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8B2ECE-9FAF-994E-B15E-38B1917632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1150" y="1600200"/>
            <a:ext cx="2552700" cy="44196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D62AB-84F1-B441-AF1D-9AB9D55116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8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pPr lvl="1"/>
            <a:r>
              <a:rPr lang="en-US" dirty="0"/>
              <a:t>Many names and frequent updates (secondary)</a:t>
            </a:r>
          </a:p>
          <a:p>
            <a:r>
              <a:rPr lang="en-US" dirty="0"/>
              <a:t>Distributed, autonomous administration</a:t>
            </a:r>
          </a:p>
          <a:p>
            <a:pPr lvl="1"/>
            <a:r>
              <a:rPr lang="en-US" dirty="0"/>
              <a:t>Ability to update my own (machines’) names </a:t>
            </a:r>
          </a:p>
          <a:p>
            <a:pPr lvl="1"/>
            <a:r>
              <a:rPr lang="en-US" dirty="0"/>
              <a:t>Don’t have to track everybody’s updates </a:t>
            </a:r>
          </a:p>
          <a:p>
            <a:r>
              <a:rPr lang="en-US" dirty="0"/>
              <a:t>Highly available</a:t>
            </a:r>
          </a:p>
          <a:p>
            <a:r>
              <a:rPr lang="en-US" dirty="0"/>
              <a:t>Lookups are fast</a:t>
            </a:r>
          </a:p>
          <a:p>
            <a:r>
              <a:rPr lang="en-US" dirty="0"/>
              <a:t>Perfect consistency is a </a:t>
            </a:r>
            <a:r>
              <a:rPr lang="en-US" dirty="0">
                <a:solidFill>
                  <a:srgbClr val="0000FF"/>
                </a:solidFill>
              </a:rPr>
              <a:t>non-goal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the namespace </a:t>
            </a:r>
          </a:p>
          <a:p>
            <a:r>
              <a:rPr lang="en-US" dirty="0"/>
              <a:t>Distribute administration of each partition</a:t>
            </a:r>
          </a:p>
          <a:p>
            <a:pPr lvl="1"/>
            <a:r>
              <a:rPr lang="en-US" dirty="0"/>
              <a:t>Autonomy to update my own (machines’) names </a:t>
            </a:r>
          </a:p>
          <a:p>
            <a:pPr lvl="1"/>
            <a:r>
              <a:rPr lang="en-US" dirty="0"/>
              <a:t>Don’t have to track everybody’s updates  </a:t>
            </a:r>
          </a:p>
          <a:p>
            <a:r>
              <a:rPr lang="en-US" dirty="0"/>
              <a:t>Distribute name resolution for each partition</a:t>
            </a:r>
          </a:p>
          <a:p>
            <a:r>
              <a:rPr lang="en-US" dirty="0"/>
              <a:t>How should we partition things?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original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namespace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9288" y="3200400"/>
            <a:ext cx="5954712" cy="2971800"/>
          </a:xfrm>
        </p:spPr>
        <p:txBody>
          <a:bodyPr/>
          <a:lstStyle/>
          <a:p>
            <a:pPr marL="342900" indent="-342900"/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Top Level Domains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are at the top</a:t>
            </a:r>
          </a:p>
          <a:p>
            <a:r>
              <a:rPr lang="en-US" sz="2400" dirty="0"/>
              <a:t>Domains are subtrees</a:t>
            </a:r>
          </a:p>
          <a:p>
            <a:pPr marL="669925" lvl="1" indent="-325438"/>
            <a:r>
              <a:rPr lang="en-US" sz="2000" dirty="0"/>
              <a:t>e.g., .</a:t>
            </a:r>
            <a:r>
              <a:rPr lang="en-US" sz="2000" dirty="0" err="1"/>
              <a:t>edu</a:t>
            </a:r>
            <a:r>
              <a:rPr lang="en-US" sz="2000" dirty="0"/>
              <a:t>, </a:t>
            </a:r>
            <a:r>
              <a:rPr lang="en-US" sz="2000" dirty="0" err="1"/>
              <a:t>umich.edu</a:t>
            </a:r>
            <a:r>
              <a:rPr lang="en-US" sz="2000" dirty="0"/>
              <a:t>, </a:t>
            </a:r>
            <a:r>
              <a:rPr lang="en-US" sz="2000" dirty="0" err="1"/>
              <a:t>eecs.umich.edu</a:t>
            </a:r>
            <a:endParaRPr lang="en-US" sz="2400" dirty="0"/>
          </a:p>
          <a:p>
            <a:pPr marL="342900" indent="-342900"/>
            <a:r>
              <a:rPr lang="en-US" sz="2400" dirty="0"/>
              <a:t>Name is leaf-to-root path</a:t>
            </a:r>
          </a:p>
          <a:p>
            <a:pPr lvl="1" indent="-342900"/>
            <a:r>
              <a:rPr lang="en-US" sz="2000" dirty="0" err="1"/>
              <a:t>cse.eecs.umich.edu</a:t>
            </a:r>
            <a:endParaRPr lang="en-US" sz="2000" dirty="0"/>
          </a:p>
          <a:p>
            <a:pPr marL="342900" indent="-342900"/>
            <a:r>
              <a:rPr lang="en-US" sz="2400" dirty="0"/>
              <a:t>Depth of tree is arbitrary (limit 128)</a:t>
            </a:r>
          </a:p>
          <a:p>
            <a:pPr marL="342900" indent="-342900"/>
            <a:r>
              <a:rPr lang="en-US" sz="2400" dirty="0"/>
              <a:t>Name collisions trivially avoided</a:t>
            </a:r>
          </a:p>
          <a:p>
            <a:pPr marL="669925" lvl="1" indent="-325438"/>
            <a:r>
              <a:rPr lang="en-US" sz="2000" dirty="0"/>
              <a:t>Each domain is responsible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59755" y="2528833"/>
            <a:ext cx="45204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cn</a:t>
            </a:r>
            <a:endParaRPr lang="en-US" sz="1800" dirty="0">
              <a:cs typeface="Arial" charset="0"/>
            </a:endParaRP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452633"/>
            <a:ext cx="6019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92975" y="2452633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7981" y="2729015"/>
            <a:ext cx="1095019" cy="2891134"/>
          </a:xfrm>
          <a:custGeom>
            <a:avLst/>
            <a:gdLst>
              <a:gd name="connsiteX0" fmla="*/ 27600 w 1095019"/>
              <a:gd name="connsiteY0" fmla="*/ 2891134 h 2891134"/>
              <a:gd name="connsiteX1" fmla="*/ 41111 w 1095019"/>
              <a:gd name="connsiteY1" fmla="*/ 1877886 h 2891134"/>
              <a:gd name="connsiteX2" fmla="*/ 419437 w 1095019"/>
              <a:gd name="connsiteY2" fmla="*/ 959208 h 2891134"/>
              <a:gd name="connsiteX3" fmla="*/ 1095019 w 1095019"/>
              <a:gd name="connsiteY3" fmla="*/ 0 h 2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ln w="28575">
            <a:solidFill>
              <a:srgbClr val="D3A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uiExpand="1" build="p"/>
      <p:bldP spid="2" grpId="0" animBg="1"/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administration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59754" y="2528833"/>
            <a:ext cx="45204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800" dirty="0" err="1">
                <a:cs typeface="Arial" charset="0"/>
              </a:rPr>
              <a:t>cn</a:t>
            </a:r>
            <a:endParaRPr lang="en-US" sz="1800" dirty="0">
              <a:cs typeface="Arial" charset="0"/>
            </a:endParaRP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67318" y="1515295"/>
            <a:ext cx="8021041" cy="1447800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1041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3586" y="3402832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11147" y="4207284"/>
            <a:ext cx="789669" cy="1355315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1752600" y="4343400"/>
            <a:ext cx="7347057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0" dirty="0"/>
              <a:t>A </a:t>
            </a:r>
            <a:r>
              <a:rPr lang="en-US" sz="2400" dirty="0">
                <a:solidFill>
                  <a:srgbClr val="0000FF"/>
                </a:solidFill>
              </a:rPr>
              <a:t>zone</a:t>
            </a:r>
            <a:r>
              <a:rPr lang="en-US" sz="2400" b="0" dirty="0"/>
              <a:t> corresponds to an administrative authority that is responsible for that portion of the hierarchy</a:t>
            </a:r>
          </a:p>
          <a:p>
            <a:pPr lvl="1"/>
            <a:r>
              <a:rPr lang="en-US" sz="2000" b="0" dirty="0"/>
              <a:t>e.g., UMich controls names: *.</a:t>
            </a:r>
            <a:r>
              <a:rPr lang="en-US" sz="2000" b="0" dirty="0" err="1"/>
              <a:t>umich.edu</a:t>
            </a:r>
            <a:endParaRPr lang="en-US" sz="2000" b="0" dirty="0"/>
          </a:p>
          <a:p>
            <a:pPr lvl="1"/>
            <a:r>
              <a:rPr lang="en-US" sz="2000" b="0" dirty="0"/>
              <a:t>e.g., EECS controls names: *.</a:t>
            </a:r>
            <a:r>
              <a:rPr lang="en-US" sz="2000" b="0" dirty="0" err="1"/>
              <a:t>eecs.umich.edu</a:t>
            </a:r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pPr marL="1022350" marR="0" lvl="2" indent="-350838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831798" y="1588018"/>
            <a:ext cx="1390124" cy="338554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ICANN/IANA</a:t>
            </a:r>
          </a:p>
        </p:txBody>
      </p:sp>
    </p:spTree>
    <p:extLst>
      <p:ext uri="{BB962C8B-B14F-4D97-AF65-F5344CB8AC3E}">
        <p14:creationId xmlns:p14="http://schemas.microsoft.com/office/powerpoint/2010/main" val="2065813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of hierarchy: </a:t>
            </a:r>
            <a:r>
              <a:rPr lang="en-US" dirty="0">
                <a:solidFill>
                  <a:srgbClr val="0000FF"/>
                </a:solidFill>
              </a:rPr>
              <a:t>Root servers</a:t>
            </a:r>
          </a:p>
          <a:p>
            <a:pPr lvl="1"/>
            <a:r>
              <a:rPr lang="en-US" dirty="0"/>
              <a:t>Location hardwired into other servers</a:t>
            </a:r>
          </a:p>
          <a:p>
            <a:r>
              <a:rPr lang="en-US" dirty="0"/>
              <a:t>Next Level: </a:t>
            </a:r>
            <a:r>
              <a:rPr lang="en-US" dirty="0">
                <a:solidFill>
                  <a:srgbClr val="0000FF"/>
                </a:solidFill>
              </a:rPr>
              <a:t>Top-level domain (TLD) servers</a:t>
            </a:r>
          </a:p>
          <a:p>
            <a:pPr lvl="1"/>
            <a:r>
              <a:rPr lang="en-US" dirty="0"/>
              <a:t>.com, .</a:t>
            </a:r>
            <a:r>
              <a:rPr lang="en-US" dirty="0" err="1"/>
              <a:t>edu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Managed professionally</a:t>
            </a:r>
          </a:p>
          <a:p>
            <a:r>
              <a:rPr lang="en-US" dirty="0"/>
              <a:t>Bottom Level: </a:t>
            </a:r>
            <a:r>
              <a:rPr lang="en-US" dirty="0">
                <a:solidFill>
                  <a:srgbClr val="0000FF"/>
                </a:solidFill>
              </a:rPr>
              <a:t>Authoritative DNS servers</a:t>
            </a:r>
          </a:p>
          <a:p>
            <a:pPr lvl="1"/>
            <a:r>
              <a:rPr lang="en-US" dirty="0"/>
              <a:t>Actually store the name-to-address mapping</a:t>
            </a:r>
          </a:p>
          <a:p>
            <a:pPr lvl="1"/>
            <a:r>
              <a:rPr lang="en-US" dirty="0"/>
              <a:t>Maintained by the corresponding administrative authority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server stores a (small!) subset of the total DNS database </a:t>
            </a:r>
          </a:p>
          <a:p>
            <a:r>
              <a:rPr lang="en-US" dirty="0"/>
              <a:t>An authoritative DNS server stores “</a:t>
            </a:r>
            <a:r>
              <a:rPr lang="en-US" dirty="0">
                <a:solidFill>
                  <a:srgbClr val="0000FF"/>
                </a:solidFill>
              </a:rPr>
              <a:t>resource records</a:t>
            </a:r>
            <a:r>
              <a:rPr lang="en-US" dirty="0"/>
              <a:t>” for all DNS names in the domain that it has authority for </a:t>
            </a:r>
          </a:p>
          <a:p>
            <a:r>
              <a:rPr lang="en-US" dirty="0"/>
              <a:t>Each server needs to know other servers responsible for other portions of the hierarchy</a:t>
            </a:r>
          </a:p>
          <a:p>
            <a:pPr lvl="1"/>
            <a:r>
              <a:rPr lang="en-US" dirty="0"/>
              <a:t>Every server knows the root</a:t>
            </a:r>
          </a:p>
          <a:p>
            <a:pPr lvl="1"/>
            <a:r>
              <a:rPr lang="en-US" dirty="0"/>
              <a:t>Root server knows about all top-level domains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(latency)</a:t>
            </a:r>
          </a:p>
          <a:p>
            <a:pPr lvl="1"/>
            <a:r>
              <a:rPr lang="en-US" dirty="0"/>
              <a:t>Parallel/concurrent (bandwidth and latency)</a:t>
            </a:r>
          </a:p>
          <a:p>
            <a:pPr lvl="1"/>
            <a:r>
              <a:rPr lang="en-US" dirty="0"/>
              <a:t>Pipelined over the same connection (latency)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in Virginia, USA</a:t>
            </a:r>
          </a:p>
          <a:p>
            <a:r>
              <a:rPr lang="en-US" dirty="0"/>
              <a:t>How do we make the root scale?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6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8B66-1FD5-5E48-B5FA-D2D81BD9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 DNS root servers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696D06-C682-9047-8641-460B4D36C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96788"/>
            <a:ext cx="7924800" cy="40264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7E04-E0AE-F541-B94F-6E8AF491CC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F8CC-4B33-4E4B-B4A3-24E1442E547C}"/>
              </a:ext>
            </a:extLst>
          </p:cNvPr>
          <p:cNvSpPr txBox="1"/>
          <p:nvPr/>
        </p:nvSpPr>
        <p:spPr>
          <a:xfrm>
            <a:off x="3946669" y="5811489"/>
            <a:ext cx="1250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https://root-</a:t>
            </a:r>
            <a:r>
              <a:rPr lang="en-US" sz="800" b="0" dirty="0" err="1"/>
              <a:t>servers.org</a:t>
            </a:r>
            <a:r>
              <a:rPr lang="en-US" sz="800" b="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72685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02B2-0EA4-6E40-AB0F-79CB6B07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2918-1972-2141-9B7D-7E663A9E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https://www.iana.org/domains/root/servers</a:t>
            </a:r>
            <a:endParaRPr lang="en-US" dirty="0"/>
          </a:p>
          <a:p>
            <a:r>
              <a:rPr lang="en-US" altLang="zh-CN" dirty="0"/>
              <a:t>13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servers,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instance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789869D-7622-7F41-942D-B36879626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47950"/>
            <a:ext cx="5105400" cy="3829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5D9FA9-2ECD-DA4C-992E-8FFAB7438275}"/>
              </a:ext>
            </a:extLst>
          </p:cNvPr>
          <p:cNvSpPr txBox="1"/>
          <p:nvPr/>
        </p:nvSpPr>
        <p:spPr>
          <a:xfrm>
            <a:off x="7086600" y="2979003"/>
            <a:ext cx="2057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HK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Cisco"/>
              </a:rPr>
              <a:t>Cisco</a:t>
            </a:r>
            <a:r>
              <a:rPr lang="en-HK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7301 router and a </a:t>
            </a:r>
            <a:r>
              <a:rPr lang="en-HK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Juniper Networks"/>
              </a:rPr>
              <a:t>Juniper</a:t>
            </a:r>
            <a:r>
              <a:rPr lang="en-HK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M7i, part of the K root-server instance at </a:t>
            </a:r>
            <a:r>
              <a:rPr lang="en-HK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Amsterdam Internet Exchange"/>
              </a:rPr>
              <a:t>AMS-IX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8E539-9F11-3B47-B7C7-7806916DC616}"/>
              </a:ext>
            </a:extLst>
          </p:cNvPr>
          <p:cNvSpPr txBox="1"/>
          <p:nvPr/>
        </p:nvSpPr>
        <p:spPr>
          <a:xfrm>
            <a:off x="1863811" y="6500276"/>
            <a:ext cx="5375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dirty="0"/>
              <a:t>Credit:</a:t>
            </a:r>
            <a:r>
              <a:rPr lang="zh-CN" altLang="en-US" sz="1200" b="0" dirty="0"/>
              <a:t> </a:t>
            </a:r>
            <a:r>
              <a:rPr lang="en-US" sz="1200" b="0" dirty="0">
                <a:hlinkClick r:id="rId7"/>
              </a:rPr>
              <a:t>https://commons.wikimedia.org/wiki/File:Ams-ix.k.root-servers.net.jpg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802074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  <a:br>
              <a:rPr lang="en-US" dirty="0"/>
            </a:br>
            <a:br>
              <a:rPr lang="en-US" dirty="0"/>
            </a:b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asap!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records</a:t>
            </a:r>
            <a:endParaRPr lang="en-US" dirty="0"/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servers store </a:t>
            </a:r>
            <a:r>
              <a:rPr lang="en-US" dirty="0">
                <a:solidFill>
                  <a:srgbClr val="0000FF"/>
                </a:solidFill>
              </a:rPr>
              <a:t>resource records (RRs)</a:t>
            </a:r>
          </a:p>
          <a:p>
            <a:pPr lvl="1"/>
            <a:r>
              <a:rPr lang="en-US" dirty="0"/>
              <a:t>RR is (name, value, type, TTL)</a:t>
            </a:r>
          </a:p>
          <a:p>
            <a:r>
              <a:rPr lang="en-US" dirty="0"/>
              <a:t>Type = A: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A</a:t>
            </a:r>
            <a:r>
              <a:rPr lang="en-US" dirty="0">
                <a:sym typeface="Wingdings"/>
              </a:rPr>
              <a:t>ddress)</a:t>
            </a:r>
            <a:endParaRPr lang="en-US" dirty="0"/>
          </a:p>
          <a:p>
            <a:pPr lvl="1"/>
            <a:r>
              <a:rPr lang="en-US" dirty="0"/>
              <a:t>name = hostname</a:t>
            </a:r>
          </a:p>
          <a:p>
            <a:pPr lvl="1"/>
            <a:r>
              <a:rPr lang="en-US" dirty="0"/>
              <a:t>value = IP address</a:t>
            </a:r>
          </a:p>
          <a:p>
            <a:r>
              <a:rPr lang="en-US" dirty="0"/>
              <a:t>Type = NS: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N</a:t>
            </a:r>
            <a:r>
              <a:rPr lang="en-US" dirty="0">
                <a:sym typeface="Wingdings"/>
              </a:rPr>
              <a:t>ame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S</a:t>
            </a:r>
            <a:r>
              <a:rPr lang="en-US" dirty="0">
                <a:sym typeface="Wingdings"/>
              </a:rPr>
              <a:t>erver)</a:t>
            </a:r>
            <a:endParaRPr lang="en-US" dirty="0"/>
          </a:p>
          <a:p>
            <a:pPr lvl="1"/>
            <a:r>
              <a:rPr lang="en-US" dirty="0"/>
              <a:t>name = domain</a:t>
            </a:r>
          </a:p>
          <a:p>
            <a:pPr lvl="1"/>
            <a:r>
              <a:rPr lang="en-US" dirty="0"/>
              <a:t>value = name of DNS server for domain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records (cont’d)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= CNAME: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C</a:t>
            </a:r>
            <a:r>
              <a:rPr lang="en-US" dirty="0">
                <a:sym typeface="Wingdings"/>
              </a:rPr>
              <a:t>anonical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Name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/>
              <a:t>name = alias name for some “canonical” (real) name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cse.umich.edu</a:t>
            </a:r>
            <a:r>
              <a:rPr lang="en-US" dirty="0"/>
              <a:t> is really </a:t>
            </a:r>
            <a:r>
              <a:rPr lang="en-US" dirty="0" err="1"/>
              <a:t>cse.eecs.umich.edu</a:t>
            </a:r>
            <a:endParaRPr lang="en-US" dirty="0"/>
          </a:p>
          <a:p>
            <a:pPr lvl="1"/>
            <a:r>
              <a:rPr lang="en-US" dirty="0"/>
              <a:t>value = canonical name</a:t>
            </a:r>
          </a:p>
          <a:p>
            <a:r>
              <a:rPr lang="en-US" dirty="0"/>
              <a:t>Type = MX: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M</a:t>
            </a:r>
            <a:r>
              <a:rPr lang="en-US" dirty="0">
                <a:sym typeface="Wingdings"/>
              </a:rPr>
              <a:t>ail </a:t>
            </a:r>
            <a:r>
              <a:rPr lang="en-US" dirty="0" err="1">
                <a:sym typeface="Wingdings"/>
              </a:rPr>
              <a:t>e</a:t>
            </a:r>
            <a:r>
              <a:rPr lang="en-US" dirty="0" err="1">
                <a:solidFill>
                  <a:srgbClr val="0000FF"/>
                </a:solidFill>
                <a:sym typeface="Wingdings"/>
              </a:rPr>
              <a:t>X</a:t>
            </a:r>
            <a:r>
              <a:rPr lang="en-US" dirty="0" err="1">
                <a:sym typeface="Wingdings"/>
              </a:rPr>
              <a:t>changer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  <a:p>
            <a:pPr lvl="1"/>
            <a:r>
              <a:rPr lang="en-US" dirty="0"/>
              <a:t>name = domain in email address</a:t>
            </a:r>
          </a:p>
          <a:p>
            <a:pPr lvl="1"/>
            <a:r>
              <a:rPr lang="en-US" dirty="0"/>
              <a:t>value = name(s) of mail server(s)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Resource Records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err="1"/>
              <a:t>foobar.com</a:t>
            </a:r>
            <a:r>
              <a:rPr lang="en-US" dirty="0"/>
              <a:t> at registrar </a:t>
            </a:r>
          </a:p>
          <a:p>
            <a:pPr lvl="1"/>
            <a:r>
              <a:rPr lang="en-US" dirty="0"/>
              <a:t>Provide registrar with names and IP addresses of your authoritative name server(s)</a:t>
            </a:r>
          </a:p>
          <a:p>
            <a:pPr lvl="1"/>
            <a:r>
              <a:rPr lang="en-US" dirty="0"/>
              <a:t>Registrar inserts RR pairs into the .com TLD server: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foobar.com</a:t>
            </a:r>
            <a:r>
              <a:rPr lang="en-US" dirty="0"/>
              <a:t>, dns1.foobar.com, NS)</a:t>
            </a:r>
          </a:p>
          <a:p>
            <a:pPr lvl="2"/>
            <a:r>
              <a:rPr lang="en-US" dirty="0"/>
              <a:t>(dns1.foobar.com, 212.44.9.129, A)</a:t>
            </a:r>
          </a:p>
          <a:p>
            <a:r>
              <a:rPr lang="en-US" dirty="0"/>
              <a:t>Store resource records in your server dns1.foobar.com</a:t>
            </a:r>
          </a:p>
          <a:p>
            <a:pPr lvl="1"/>
            <a:r>
              <a:rPr lang="en-US" dirty="0"/>
              <a:t>e.g., type A record for </a:t>
            </a:r>
            <a:r>
              <a:rPr lang="en-US" dirty="0" err="1"/>
              <a:t>www.foobar.com</a:t>
            </a:r>
            <a:endParaRPr lang="en-US" dirty="0"/>
          </a:p>
          <a:p>
            <a:pPr lvl="1"/>
            <a:r>
              <a:rPr lang="en-US" dirty="0"/>
              <a:t>e.g., type MX record for </a:t>
            </a:r>
            <a:r>
              <a:rPr lang="en-US" dirty="0" err="1"/>
              <a:t>foobar.com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DNS (Client/App View)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components</a:t>
            </a:r>
          </a:p>
          <a:p>
            <a:pPr lvl="1"/>
            <a:r>
              <a:rPr lang="en-US" dirty="0"/>
              <a:t>Local DNS servers</a:t>
            </a:r>
          </a:p>
          <a:p>
            <a:pPr lvl="1"/>
            <a:r>
              <a:rPr lang="en-US" dirty="0"/>
              <a:t>Resolver software on hosts</a:t>
            </a:r>
          </a:p>
          <a:p>
            <a:r>
              <a:rPr lang="en-US" dirty="0"/>
              <a:t>Local DNS server (“default name server”)</a:t>
            </a:r>
          </a:p>
          <a:p>
            <a:pPr lvl="1"/>
            <a:r>
              <a:rPr lang="en-US" dirty="0"/>
              <a:t>Clients configured with default server’s address OR learn it via a host configuration protocol (e.g., DHCP)</a:t>
            </a:r>
          </a:p>
          <a:p>
            <a:r>
              <a:rPr lang="en-US" dirty="0"/>
              <a:t>Client application </a:t>
            </a:r>
          </a:p>
          <a:p>
            <a:pPr lvl="1"/>
            <a:r>
              <a:rPr lang="en-US" dirty="0"/>
              <a:t>Obtain DNS name (e.g., from URL)</a:t>
            </a:r>
          </a:p>
          <a:p>
            <a:pPr lvl="1"/>
            <a:r>
              <a:rPr lang="en-US" dirty="0"/>
              <a:t>Do </a:t>
            </a:r>
            <a:r>
              <a:rPr lang="en-US" dirty="0" err="1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getnameinfo</a:t>
            </a:r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to trigger DNS request to its local DNS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47443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216.165.47.10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39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192.168.1.1#53(192.168.1.1)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Sep 10 08:21:43 EDT 2021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42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</p:spTree>
    <p:extLst>
      <p:ext uri="{BB962C8B-B14F-4D97-AF65-F5344CB8AC3E}">
        <p14:creationId xmlns:p14="http://schemas.microsoft.com/office/powerpoint/2010/main" val="45596575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caching work?</a:t>
            </a:r>
          </a:p>
          <a:p>
            <a:pPr lvl="1"/>
            <a:r>
              <a:rPr lang="en-US" dirty="0"/>
              <a:t>Exploits locality of reference</a:t>
            </a:r>
          </a:p>
          <a:p>
            <a:pPr lvl="1"/>
            <a:endParaRPr lang="en-US" dirty="0"/>
          </a:p>
          <a:p>
            <a:r>
              <a:rPr lang="en-US" dirty="0"/>
              <a:t>How well does caching work?</a:t>
            </a:r>
          </a:p>
          <a:p>
            <a:pPr lvl="1"/>
            <a:r>
              <a:rPr lang="en-US" dirty="0"/>
              <a:t>Very well, up to a limit</a:t>
            </a:r>
          </a:p>
          <a:p>
            <a:pPr lvl="1"/>
            <a:r>
              <a:rPr lang="en-US" dirty="0"/>
              <a:t>Large overlap in content</a:t>
            </a:r>
          </a:p>
          <a:p>
            <a:pPr lvl="1"/>
            <a:r>
              <a:rPr lang="en-US" dirty="0"/>
              <a:t>But many unique requests</a:t>
            </a:r>
          </a:p>
          <a:p>
            <a:pPr lvl="2"/>
            <a:r>
              <a:rPr lang="en-US" dirty="0"/>
              <a:t>A universal story!</a:t>
            </a:r>
          </a:p>
          <a:p>
            <a:pPr lvl="2"/>
            <a:r>
              <a:rPr lang="en-US" dirty="0"/>
              <a:t>Effectiveness grows logarithmically </a:t>
            </a:r>
            <a:r>
              <a:rPr lang="en-US" altLang="zh-CN" dirty="0"/>
              <a:t>in</a:t>
            </a:r>
            <a:r>
              <a:rPr lang="en-US" dirty="0"/>
              <a:t> size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CDE19-F834-0349-9B7F-E2878B1825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9178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49827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53094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742959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706824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resolve a name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name resolution</a:t>
            </a:r>
          </a:p>
          <a:p>
            <a:pPr lvl="1"/>
            <a:r>
              <a:rPr lang="en-US" dirty="0"/>
              <a:t>Ask server to do it for you</a:t>
            </a:r>
          </a:p>
          <a:p>
            <a:r>
              <a:rPr lang="en-US" dirty="0"/>
              <a:t>Iterative name resolution</a:t>
            </a:r>
          </a:p>
          <a:p>
            <a:pPr lvl="1"/>
            <a:r>
              <a:rPr lang="en-US" dirty="0"/>
              <a:t>Ask server who to ask next</a:t>
            </a:r>
          </a:p>
          <a:p>
            <a:r>
              <a:rPr lang="en-US" dirty="0"/>
              <a:t>The iterative example we saw is a mix of both!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protocol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Query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Reply</a:t>
            </a:r>
            <a:r>
              <a:rPr lang="en-US" dirty="0"/>
              <a:t> messages; both with the same message format 	</a:t>
            </a:r>
          </a:p>
          <a:p>
            <a:pPr lvl="1"/>
            <a:r>
              <a:rPr lang="en-US" dirty="0"/>
              <a:t>Header: identifier, flags, etc.</a:t>
            </a:r>
          </a:p>
          <a:p>
            <a:pPr lvl="1"/>
            <a:r>
              <a:rPr lang="en-US" dirty="0"/>
              <a:t>Plus resource records</a:t>
            </a:r>
          </a:p>
          <a:p>
            <a:r>
              <a:rPr lang="en-US" dirty="0"/>
              <a:t>Client</a:t>
            </a:r>
            <a:r>
              <a:rPr lang="en-US" altLang="zh-CN" dirty="0"/>
              <a:t>-</a:t>
            </a:r>
            <a:r>
              <a:rPr lang="en-US" dirty="0"/>
              <a:t>server interaction on UDP Port 53</a:t>
            </a:r>
          </a:p>
          <a:p>
            <a:pPr lvl="1"/>
            <a:r>
              <a:rPr lang="en-US" dirty="0">
                <a:sym typeface="Wingdings" charset="0"/>
              </a:rPr>
              <a:t>Spec supports TCP too, but not always implemented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>
                <a:solidFill>
                  <a:srgbClr val="0000FF"/>
                </a:solidFill>
              </a:rPr>
              <a:t>Highly available?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Replicated</a:t>
            </a:r>
            <a:r>
              <a:rPr lang="en-US" dirty="0"/>
              <a:t> DNS servers (primary/secondary)</a:t>
            </a:r>
          </a:p>
          <a:p>
            <a:pPr lvl="1"/>
            <a:r>
              <a:rPr lang="en-US" dirty="0"/>
              <a:t>Name service available if </a:t>
            </a:r>
            <a:r>
              <a:rPr lang="en-US" dirty="0">
                <a:sym typeface="Math B" charset="0"/>
              </a:rPr>
              <a:t>at least one</a:t>
            </a:r>
            <a:r>
              <a:rPr lang="en-US" dirty="0"/>
              <a:t> replica is up</a:t>
            </a:r>
          </a:p>
          <a:p>
            <a:pPr lvl="1"/>
            <a:r>
              <a:rPr lang="en-US" dirty="0"/>
              <a:t>Queries can be load-balanced between replicas</a:t>
            </a:r>
          </a:p>
          <a:p>
            <a:r>
              <a:rPr lang="en-US" dirty="0"/>
              <a:t>Usually, UDP used for queries</a:t>
            </a:r>
          </a:p>
          <a:p>
            <a:pPr lvl="1"/>
            <a:r>
              <a:rPr lang="en-US" dirty="0"/>
              <a:t>Reliability, if needed, </a:t>
            </a:r>
            <a:r>
              <a:rPr lang="en-US" dirty="0">
                <a:sym typeface="Wingdings" charset="0"/>
              </a:rPr>
              <a:t>must be implemented on UDP</a:t>
            </a:r>
          </a:p>
          <a:p>
            <a:r>
              <a:rPr lang="en-US" dirty="0"/>
              <a:t>Try alternate servers on timeout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r>
              <a:rPr lang="en-US" dirty="0"/>
              <a:t> when retrying same server</a:t>
            </a:r>
          </a:p>
          <a:p>
            <a:r>
              <a:rPr lang="en-US" dirty="0"/>
              <a:t>Same identifier for all queries</a:t>
            </a:r>
          </a:p>
          <a:p>
            <a:pPr lvl="1"/>
            <a:r>
              <a:rPr lang="en-US" dirty="0"/>
              <a:t>Don’t care which server responds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/>
              <a:t>Highly available</a:t>
            </a:r>
          </a:p>
          <a:p>
            <a:r>
              <a:rPr lang="en-US" dirty="0">
                <a:solidFill>
                  <a:srgbClr val="0000FF"/>
                </a:solidFill>
              </a:rPr>
              <a:t>Fast lookups?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0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Caching: How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Modifier to GET requests: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en-US" dirty="0"/>
              <a:t> – returns </a:t>
            </a:r>
            <a:r>
              <a:rPr lang="ja-JP" altLang="en-US" dirty="0"/>
              <a:t>“</a:t>
            </a:r>
            <a:r>
              <a:rPr lang="en-US" dirty="0"/>
              <a:t>not modified</a:t>
            </a:r>
            <a:r>
              <a:rPr lang="ja-JP" altLang="en-US" dirty="0"/>
              <a:t>”</a:t>
            </a:r>
            <a:r>
              <a:rPr lang="en-US" dirty="0"/>
              <a:t> if resource not modified since specified time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4E5D9-0F0C-5947-9FC5-E584C570E0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86406" y="3474241"/>
            <a:ext cx="7571188" cy="163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3" tIns="45692" rIns="91383" bIns="4569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GET /</a:t>
            </a:r>
            <a:r>
              <a:rPr lang="en-US" dirty="0" err="1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somedir</a:t>
            </a:r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page.html</a:t>
            </a:r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 HTTP/1.1</a:t>
            </a:r>
          </a:p>
          <a:p>
            <a:pPr algn="l"/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Host: </a:t>
            </a:r>
            <a:r>
              <a:rPr lang="en-US" dirty="0" err="1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www.someschool.edu</a:t>
            </a:r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pPr algn="l"/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User-agent: Mozilla/4.0</a:t>
            </a:r>
          </a:p>
          <a:p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If-modified-since: Wed, 18 Jan 2017 10:25:50 GMT</a:t>
            </a:r>
          </a:p>
          <a:p>
            <a:pPr algn="l"/>
            <a:r>
              <a:rPr lang="en-US" b="0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(blank line)</a:t>
            </a:r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2400" b="0" dirty="0">
              <a:solidFill>
                <a:srgbClr val="D3A600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2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www.google.com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time to live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(TTL)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in dig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47443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216.165.47.10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39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192.168.1.1#53(192.168.1.1)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Sep 10 08:21:43 EDT 2021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127926-3251-0B4A-96A1-F7475AED26FF}"/>
              </a:ext>
            </a:extLst>
          </p:cNvPr>
          <p:cNvSpPr/>
          <p:nvPr/>
        </p:nvSpPr>
        <p:spPr bwMode="auto">
          <a:xfrm>
            <a:off x="2362200" y="4495800"/>
            <a:ext cx="609600" cy="533400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8B8A1-256C-A742-BA5D-40B6DAE50534}"/>
              </a:ext>
            </a:extLst>
          </p:cNvPr>
          <p:cNvSpPr txBox="1"/>
          <p:nvPr/>
        </p:nvSpPr>
        <p:spPr>
          <a:xfrm>
            <a:off x="2667000" y="4235669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TTL</a:t>
            </a:r>
          </a:p>
        </p:txBody>
      </p:sp>
    </p:spTree>
    <p:extLst>
      <p:ext uri="{BB962C8B-B14F-4D97-AF65-F5344CB8AC3E}">
        <p14:creationId xmlns:p14="http://schemas.microsoft.com/office/powerpoint/2010/main" val="2041953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caching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things that do not work</a:t>
            </a:r>
          </a:p>
          <a:p>
            <a:pPr lvl="1"/>
            <a:r>
              <a:rPr lang="en-US" dirty="0"/>
              <a:t>Misspellings like </a:t>
            </a:r>
            <a:r>
              <a:rPr lang="en-US" dirty="0" err="1"/>
              <a:t>www.google.comm</a:t>
            </a:r>
            <a:endParaRPr lang="en-US" dirty="0"/>
          </a:p>
          <a:p>
            <a:pPr lvl="1"/>
            <a:r>
              <a:rPr lang="en-US" dirty="0"/>
              <a:t>These can take a long time to fail the first time</a:t>
            </a:r>
          </a:p>
          <a:p>
            <a:pPr lvl="1"/>
            <a:r>
              <a:rPr lang="en-US" dirty="0"/>
              <a:t>Good to remember that they do not work so the failure takes less time the next time around</a:t>
            </a:r>
          </a:p>
          <a:p>
            <a:r>
              <a:rPr lang="en-US" dirty="0"/>
              <a:t>Negative caching is </a:t>
            </a:r>
            <a:r>
              <a:rPr lang="en-US" dirty="0">
                <a:solidFill>
                  <a:srgbClr val="0000FF"/>
                </a:solidFill>
              </a:rPr>
              <a:t>optional</a:t>
            </a:r>
          </a:p>
          <a:p>
            <a:pPr lvl="1"/>
            <a:r>
              <a:rPr lang="en-US" dirty="0"/>
              <a:t>Not widely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properties of DNS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delegation and hierarchy enables: </a:t>
            </a:r>
          </a:p>
          <a:p>
            <a:pPr lvl="1"/>
            <a:r>
              <a:rPr lang="en-US" dirty="0"/>
              <a:t>Easy unique naming</a:t>
            </a:r>
          </a:p>
          <a:p>
            <a:pPr lvl="1"/>
            <a:r>
              <a:rPr lang="en-US" dirty="0"/>
              <a:t>“Fate sharing” for network failures</a:t>
            </a:r>
          </a:p>
          <a:p>
            <a:pPr lvl="1"/>
            <a:r>
              <a:rPr lang="en-US" dirty="0"/>
              <a:t>Reasonable trust model</a:t>
            </a:r>
          </a:p>
          <a:p>
            <a:pPr lvl="1"/>
            <a:r>
              <a:rPr lang="en-US" dirty="0"/>
              <a:t>Caching increases scalability and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00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provides indirection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can change underneath</a:t>
            </a:r>
          </a:p>
          <a:p>
            <a:pPr lvl="1"/>
            <a:r>
              <a:rPr lang="en-US" dirty="0"/>
              <a:t>Move </a:t>
            </a:r>
            <a:r>
              <a:rPr lang="en-US" dirty="0" err="1"/>
              <a:t>www.cnn.com</a:t>
            </a:r>
            <a:r>
              <a:rPr lang="en-US" dirty="0"/>
              <a:t> to 4.125.91.21</a:t>
            </a:r>
          </a:p>
          <a:p>
            <a:r>
              <a:rPr lang="en-US" dirty="0"/>
              <a:t>Name could map to multiple IP addresses</a:t>
            </a:r>
          </a:p>
          <a:p>
            <a:pPr lvl="1"/>
            <a:r>
              <a:rPr lang="en-US" dirty="0"/>
              <a:t>Load-balancing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Reducing latency by picking nearby servers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Try out</a:t>
            </a:r>
            <a:r>
              <a:rPr lang="en-US" dirty="0"/>
              <a:t>: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google.com</a:t>
            </a:r>
            <a:r>
              <a:rPr lang="en-US" dirty="0"/>
              <a:t> a few times</a:t>
            </a:r>
          </a:p>
          <a:p>
            <a:r>
              <a:rPr lang="en-US" dirty="0"/>
              <a:t>Multiple names for the same address</a:t>
            </a:r>
          </a:p>
          <a:p>
            <a:pPr lvl="1"/>
            <a:r>
              <a:rPr lang="en-US" dirty="0"/>
              <a:t>E.g., many services (mail, www) on same machine </a:t>
            </a:r>
          </a:p>
          <a:p>
            <a:pPr lvl="1"/>
            <a:r>
              <a:rPr lang="en-US" dirty="0"/>
              <a:t>E.g., aliases like </a:t>
            </a:r>
            <a:r>
              <a:rPr lang="en-US" dirty="0" err="1"/>
              <a:t>www.cnn.com</a:t>
            </a:r>
            <a:r>
              <a:rPr lang="en-US" dirty="0"/>
              <a:t> and </a:t>
            </a:r>
            <a:r>
              <a:rPr lang="en-US" dirty="0" err="1"/>
              <a:t>cnn.com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CDNs improve web performance</a:t>
            </a:r>
          </a:p>
          <a:p>
            <a:pPr lvl="1"/>
            <a:r>
              <a:rPr lang="en-US" dirty="0"/>
              <a:t>Via replication and caching</a:t>
            </a:r>
          </a:p>
          <a:p>
            <a:pPr lvl="1"/>
            <a:r>
              <a:rPr lang="en-US" dirty="0"/>
              <a:t>Good server selection</a:t>
            </a:r>
          </a:p>
          <a:p>
            <a:r>
              <a:rPr lang="en-US" dirty="0"/>
              <a:t>DNS allows us to go to webpages without having to memorize IP addresses</a:t>
            </a:r>
          </a:p>
          <a:p>
            <a:pPr lvl="1"/>
            <a:r>
              <a:rPr lang="en-US" dirty="0"/>
              <a:t>Allows a level of indirection that enables many functionalities including CDN server selection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Caching: How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Modifier to GET requests: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en-US" dirty="0"/>
              <a:t> – returns </a:t>
            </a:r>
            <a:r>
              <a:rPr lang="ja-JP" altLang="en-US" dirty="0"/>
              <a:t>“</a:t>
            </a:r>
            <a:r>
              <a:rPr lang="en-US" dirty="0"/>
              <a:t>not modified</a:t>
            </a:r>
            <a:r>
              <a:rPr lang="ja-JP" altLang="en-US" dirty="0"/>
              <a:t>”</a:t>
            </a:r>
            <a:r>
              <a:rPr lang="en-US" dirty="0"/>
              <a:t> if resource not modified since specified time 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Client specifies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sz="2400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time in request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Server compares this against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last modified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time of resource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Server returns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Not Modified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if resource has not changed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…. or a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OK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with the latest version otherwise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BA2DD-9606-5E41-A175-2B8914CBFB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5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4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Caching: How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Modifier to GET requests: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en-US" dirty="0"/>
              <a:t> – returns </a:t>
            </a:r>
            <a:r>
              <a:rPr lang="ja-JP" altLang="en-US" dirty="0"/>
              <a:t>“</a:t>
            </a:r>
            <a:r>
              <a:rPr lang="en-US" dirty="0"/>
              <a:t>not modified</a:t>
            </a:r>
            <a:r>
              <a:rPr lang="ja-JP" altLang="en-US" dirty="0"/>
              <a:t>”</a:t>
            </a:r>
            <a:r>
              <a:rPr lang="en-US" dirty="0"/>
              <a:t> if resource not modified since specified time </a:t>
            </a:r>
          </a:p>
          <a:p>
            <a:r>
              <a:rPr lang="en-US" dirty="0"/>
              <a:t>Response header: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Expires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how long it’s safe to cache the resource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No-cache</a:t>
            </a:r>
            <a:r>
              <a:rPr lang="en-US" dirty="0"/>
              <a:t> – ignore all caches; always get resource directly from server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0C67B-99EF-AE4B-A8A5-0F34252B0E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7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Caching: Where?</a:t>
            </a:r>
            <a:endParaRPr lang="en-US" dirty="0"/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  <a:p>
            <a:pPr lvl="1"/>
            <a:r>
              <a:rPr lang="en-US" dirty="0"/>
              <a:t>Client (browser)</a:t>
            </a:r>
          </a:p>
          <a:p>
            <a:pPr lvl="1"/>
            <a:r>
              <a:rPr lang="en-US" dirty="0"/>
              <a:t>Forward proxies </a:t>
            </a:r>
          </a:p>
          <a:p>
            <a:pPr lvl="1"/>
            <a:r>
              <a:rPr lang="en-US" dirty="0"/>
              <a:t>Reverse proxies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Content Distribution Network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AD6CE-9751-0545-A7C3-E688F48EE6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2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Caching: Where?</a:t>
            </a:r>
          </a:p>
        </p:txBody>
      </p:sp>
      <p:sp>
        <p:nvSpPr>
          <p:cNvPr id="1669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clients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dirty="0"/>
              <a:t> same </a:t>
            </a:r>
            <a:r>
              <a:rPr lang="en-US" altLang="zh-CN" dirty="0"/>
              <a:t>content</a:t>
            </a:r>
            <a:endParaRPr lang="en-US" altLang="zh-CN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E.g.</a:t>
            </a:r>
            <a:r>
              <a:rPr lang="en-US" altLang="zh-CN" dirty="0">
                <a:sym typeface="Wingdings" charset="0"/>
              </a:rPr>
              <a:t>,</a:t>
            </a:r>
            <a:r>
              <a:rPr lang="zh-CN" altLang="en-US" dirty="0">
                <a:sym typeface="Wingdings" charset="0"/>
              </a:rPr>
              <a:t> </a:t>
            </a:r>
            <a:r>
              <a:rPr lang="en-US" altLang="zh-CN" dirty="0" err="1">
                <a:sym typeface="Wingdings" charset="0"/>
              </a:rPr>
              <a:t>cuhk</a:t>
            </a:r>
            <a:r>
              <a:rPr lang="en-US" altLang="zh-CN" dirty="0">
                <a:sym typeface="Wingdings" charset="0"/>
              </a:rPr>
              <a:t>;</a:t>
            </a:r>
            <a:r>
              <a:rPr lang="zh-CN" altLang="en-US" dirty="0">
                <a:sym typeface="Wingdings" charset="0"/>
              </a:rPr>
              <a:t> </a:t>
            </a:r>
            <a:r>
              <a:rPr lang="en-US" altLang="zh-CN" dirty="0" err="1">
                <a:sym typeface="Wingdings" charset="0"/>
              </a:rPr>
              <a:t>youtube</a:t>
            </a:r>
            <a:r>
              <a:rPr lang="zh-CN" altLang="en-US" dirty="0">
                <a:sym typeface="Wingdings" charset="0"/>
              </a:rPr>
              <a:t> </a:t>
            </a:r>
            <a:r>
              <a:rPr lang="en-US" altLang="zh-CN" dirty="0">
                <a:sym typeface="Wingdings" charset="0"/>
              </a:rPr>
              <a:t>videos;</a:t>
            </a:r>
            <a:r>
              <a:rPr lang="zh-CN" altLang="en-US" dirty="0">
                <a:sym typeface="Wingdings" charset="0"/>
              </a:rPr>
              <a:t> </a:t>
            </a:r>
            <a:r>
              <a:rPr lang="en-US" altLang="zh-CN" dirty="0">
                <a:sym typeface="Wingdings" charset="0"/>
              </a:rPr>
              <a:t>software</a:t>
            </a:r>
            <a:r>
              <a:rPr lang="zh-CN" altLang="en-US" dirty="0">
                <a:sym typeface="Wingdings" charset="0"/>
              </a:rPr>
              <a:t> </a:t>
            </a:r>
            <a:r>
              <a:rPr lang="en-US" altLang="zh-CN" dirty="0">
                <a:sym typeface="Wingdings" charset="0"/>
              </a:rPr>
              <a:t>updates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Generate unnecessary server and network load</a:t>
            </a:r>
          </a:p>
          <a:p>
            <a:pPr lvl="1"/>
            <a:r>
              <a:rPr lang="en-US" dirty="0">
                <a:sym typeface="Wingdings" charset="0"/>
              </a:rPr>
              <a:t>Clients experience unnecessary latency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97946-A228-5840-82F4-EDAA8A6DD0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669124" name="Group 4"/>
          <p:cNvGrpSpPr>
            <a:grpSpLocks/>
          </p:cNvGrpSpPr>
          <p:nvPr/>
        </p:nvGrpSpPr>
        <p:grpSpPr bwMode="auto">
          <a:xfrm>
            <a:off x="6019800" y="6096001"/>
            <a:ext cx="371475" cy="381000"/>
            <a:chOff x="1014" y="912"/>
            <a:chExt cx="574" cy="596"/>
          </a:xfrm>
        </p:grpSpPr>
        <p:sp>
          <p:nvSpPr>
            <p:cNvPr id="1669125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6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7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8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9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0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1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2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3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4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5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6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37" name="Group 17"/>
          <p:cNvGrpSpPr>
            <a:grpSpLocks/>
          </p:cNvGrpSpPr>
          <p:nvPr/>
        </p:nvGrpSpPr>
        <p:grpSpPr bwMode="auto">
          <a:xfrm>
            <a:off x="7477125" y="6096001"/>
            <a:ext cx="371475" cy="381000"/>
            <a:chOff x="1014" y="912"/>
            <a:chExt cx="574" cy="596"/>
          </a:xfrm>
        </p:grpSpPr>
        <p:sp>
          <p:nvSpPr>
            <p:cNvPr id="1669138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9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0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1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2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3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4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5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6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7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8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9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50" name="Group 30"/>
          <p:cNvGrpSpPr>
            <a:grpSpLocks/>
          </p:cNvGrpSpPr>
          <p:nvPr/>
        </p:nvGrpSpPr>
        <p:grpSpPr bwMode="auto">
          <a:xfrm>
            <a:off x="1219200" y="6096001"/>
            <a:ext cx="371475" cy="381000"/>
            <a:chOff x="1014" y="912"/>
            <a:chExt cx="574" cy="596"/>
          </a:xfrm>
        </p:grpSpPr>
        <p:sp>
          <p:nvSpPr>
            <p:cNvPr id="1669151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2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3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4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5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6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7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8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9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0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1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2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63" name="Group 43"/>
          <p:cNvGrpSpPr>
            <a:grpSpLocks/>
          </p:cNvGrpSpPr>
          <p:nvPr/>
        </p:nvGrpSpPr>
        <p:grpSpPr bwMode="auto">
          <a:xfrm>
            <a:off x="2895600" y="6096001"/>
            <a:ext cx="371475" cy="381000"/>
            <a:chOff x="1014" y="912"/>
            <a:chExt cx="574" cy="596"/>
          </a:xfrm>
        </p:grpSpPr>
        <p:sp>
          <p:nvSpPr>
            <p:cNvPr id="1669164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5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6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7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8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9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0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1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2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3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4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5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76" name="Group 56"/>
          <p:cNvGrpSpPr>
            <a:grpSpLocks/>
          </p:cNvGrpSpPr>
          <p:nvPr/>
        </p:nvGrpSpPr>
        <p:grpSpPr bwMode="auto">
          <a:xfrm>
            <a:off x="1371600" y="4572000"/>
            <a:ext cx="2179638" cy="1447800"/>
            <a:chOff x="832" y="1344"/>
            <a:chExt cx="1136" cy="1024"/>
          </a:xfrm>
        </p:grpSpPr>
        <p:sp>
          <p:nvSpPr>
            <p:cNvPr id="1669177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8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9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0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1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2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3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4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5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86" name="Group 66"/>
          <p:cNvGrpSpPr>
            <a:grpSpLocks/>
          </p:cNvGrpSpPr>
          <p:nvPr/>
        </p:nvGrpSpPr>
        <p:grpSpPr bwMode="auto">
          <a:xfrm>
            <a:off x="5440364" y="4572000"/>
            <a:ext cx="2179637" cy="1447800"/>
            <a:chOff x="832" y="1344"/>
            <a:chExt cx="1136" cy="1024"/>
          </a:xfrm>
        </p:grpSpPr>
        <p:sp>
          <p:nvSpPr>
            <p:cNvPr id="1669187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8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9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0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1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2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3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4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5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96" name="Group 76"/>
          <p:cNvGrpSpPr>
            <a:grpSpLocks/>
          </p:cNvGrpSpPr>
          <p:nvPr/>
        </p:nvGrpSpPr>
        <p:grpSpPr bwMode="auto">
          <a:xfrm>
            <a:off x="3276600" y="3962401"/>
            <a:ext cx="2438400" cy="1447800"/>
            <a:chOff x="832" y="1344"/>
            <a:chExt cx="1136" cy="1024"/>
          </a:xfrm>
        </p:grpSpPr>
        <p:sp>
          <p:nvSpPr>
            <p:cNvPr id="1669197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8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9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0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1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2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3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4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5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1669206" name="Text Box 86"/>
          <p:cNvSpPr txBox="1">
            <a:spLocks noChangeArrowheads="1"/>
          </p:cNvSpPr>
          <p:nvPr/>
        </p:nvSpPr>
        <p:spPr bwMode="auto">
          <a:xfrm>
            <a:off x="3556439" y="3476637"/>
            <a:ext cx="93936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>
                <a:latin typeface="+mn-lt"/>
              </a:rPr>
              <a:t>Server</a:t>
            </a:r>
          </a:p>
        </p:txBody>
      </p:sp>
      <p:sp>
        <p:nvSpPr>
          <p:cNvPr id="1669207" name="Text Box 87"/>
          <p:cNvSpPr txBox="1">
            <a:spLocks noChangeArrowheads="1"/>
          </p:cNvSpPr>
          <p:nvPr/>
        </p:nvSpPr>
        <p:spPr bwMode="auto">
          <a:xfrm>
            <a:off x="252488" y="6143637"/>
            <a:ext cx="867111" cy="33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>
                <a:latin typeface="+mn-lt"/>
              </a:rPr>
              <a:t>Clients</a:t>
            </a:r>
          </a:p>
        </p:txBody>
      </p:sp>
      <p:sp>
        <p:nvSpPr>
          <p:cNvPr id="1669208" name="Freeform 88"/>
          <p:cNvSpPr>
            <a:spLocks/>
          </p:cNvSpPr>
          <p:nvPr/>
        </p:nvSpPr>
        <p:spPr bwMode="auto">
          <a:xfrm>
            <a:off x="1525600" y="3881439"/>
            <a:ext cx="3043237" cy="2211387"/>
          </a:xfrm>
          <a:custGeom>
            <a:avLst/>
            <a:gdLst>
              <a:gd name="T0" fmla="*/ 1920 w 1920"/>
              <a:gd name="T1" fmla="*/ 0 h 1392"/>
              <a:gd name="T2" fmla="*/ 1776 w 1920"/>
              <a:gd name="T3" fmla="*/ 192 h 1392"/>
              <a:gd name="T4" fmla="*/ 1488 w 1920"/>
              <a:gd name="T5" fmla="*/ 288 h 1392"/>
              <a:gd name="T6" fmla="*/ 864 w 1920"/>
              <a:gd name="T7" fmla="*/ 672 h 1392"/>
              <a:gd name="T8" fmla="*/ 288 w 1920"/>
              <a:gd name="T9" fmla="*/ 1056 h 1392"/>
              <a:gd name="T10" fmla="*/ 0 w 1920"/>
              <a:gd name="T11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09" name="Freeform 89"/>
          <p:cNvSpPr>
            <a:spLocks/>
          </p:cNvSpPr>
          <p:nvPr/>
        </p:nvSpPr>
        <p:spPr bwMode="auto">
          <a:xfrm>
            <a:off x="3048000" y="3886200"/>
            <a:ext cx="1600200" cy="2209800"/>
          </a:xfrm>
          <a:custGeom>
            <a:avLst/>
            <a:gdLst>
              <a:gd name="T0" fmla="*/ 1008 w 1008"/>
              <a:gd name="T1" fmla="*/ 0 h 1296"/>
              <a:gd name="T2" fmla="*/ 864 w 1008"/>
              <a:gd name="T3" fmla="*/ 336 h 1296"/>
              <a:gd name="T4" fmla="*/ 0 w 1008"/>
              <a:gd name="T5" fmla="*/ 864 h 1296"/>
              <a:gd name="T6" fmla="*/ 0 w 100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10" name="Freeform 90"/>
          <p:cNvSpPr>
            <a:spLocks/>
          </p:cNvSpPr>
          <p:nvPr/>
        </p:nvSpPr>
        <p:spPr bwMode="auto">
          <a:xfrm>
            <a:off x="4724401" y="38862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384 w 1824"/>
              <a:gd name="T3" fmla="*/ 288 h 1392"/>
              <a:gd name="T4" fmla="*/ 672 w 1824"/>
              <a:gd name="T5" fmla="*/ 624 h 1392"/>
              <a:gd name="T6" fmla="*/ 1248 w 1824"/>
              <a:gd name="T7" fmla="*/ 672 h 1392"/>
              <a:gd name="T8" fmla="*/ 1824 w 1824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11" name="Freeform 91"/>
          <p:cNvSpPr>
            <a:spLocks/>
          </p:cNvSpPr>
          <p:nvPr/>
        </p:nvSpPr>
        <p:spPr bwMode="auto">
          <a:xfrm>
            <a:off x="4648200" y="38862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384 w 1008"/>
              <a:gd name="T3" fmla="*/ 432 h 1392"/>
              <a:gd name="T4" fmla="*/ 672 w 1008"/>
              <a:gd name="T5" fmla="*/ 864 h 1392"/>
              <a:gd name="T6" fmla="*/ 912 w 1008"/>
              <a:gd name="T7" fmla="*/ 1008 h 1392"/>
              <a:gd name="T8" fmla="*/ 1008 w 1008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12" name="Text Box 92"/>
          <p:cNvSpPr txBox="1">
            <a:spLocks noChangeArrowheads="1"/>
          </p:cNvSpPr>
          <p:nvPr/>
        </p:nvSpPr>
        <p:spPr bwMode="auto">
          <a:xfrm>
            <a:off x="4087196" y="4860267"/>
            <a:ext cx="13230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 dirty="0">
                <a:latin typeface="+mn-lt"/>
              </a:rPr>
              <a:t>Tier-1 ISP</a:t>
            </a:r>
          </a:p>
        </p:txBody>
      </p:sp>
      <p:sp>
        <p:nvSpPr>
          <p:cNvPr id="1669213" name="Text Box 93"/>
          <p:cNvSpPr txBox="1">
            <a:spLocks noChangeArrowheads="1"/>
          </p:cNvSpPr>
          <p:nvPr/>
        </p:nvSpPr>
        <p:spPr bwMode="auto">
          <a:xfrm>
            <a:off x="20483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ISP-1</a:t>
            </a:r>
          </a:p>
        </p:txBody>
      </p:sp>
      <p:sp>
        <p:nvSpPr>
          <p:cNvPr id="1669214" name="Text Box 94"/>
          <p:cNvSpPr txBox="1">
            <a:spLocks noChangeArrowheads="1"/>
          </p:cNvSpPr>
          <p:nvPr/>
        </p:nvSpPr>
        <p:spPr bwMode="auto">
          <a:xfrm>
            <a:off x="63155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ISP-2</a:t>
            </a:r>
          </a:p>
        </p:txBody>
      </p:sp>
      <p:graphicFrame>
        <p:nvGraphicFramePr>
          <p:cNvPr id="1669215" name="Object 95"/>
          <p:cNvGraphicFramePr>
            <a:graphicFrameLocks noChangeAspect="1"/>
          </p:cNvGraphicFramePr>
          <p:nvPr/>
        </p:nvGraphicFramePr>
        <p:xfrm>
          <a:off x="4486276" y="3429000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Clip" r:id="rId3" imgW="2106360" imgH="3468960" progId="MS_ClipArt_Gallery.5">
                  <p:embed/>
                </p:oleObj>
              </mc:Choice>
              <mc:Fallback>
                <p:oleObj name="Clip" r:id="rId3" imgW="2106360" imgH="3468960" progId="MS_ClipArt_Gallery.5">
                  <p:embed/>
                  <p:pic>
                    <p:nvPicPr>
                      <p:cNvPr id="1669215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6" y="3429000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242121"/>
      </p:ext>
    </p:extLst>
  </p:cSld>
  <p:clrMapOvr>
    <a:masterClrMapping/>
  </p:clrMapOvr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CSCI4430</Template>
  <TotalTime>1490456952</TotalTime>
  <Pages>7</Pages>
  <Words>2681</Words>
  <Application>Microsoft Macintosh PowerPoint</Application>
  <PresentationFormat>On-screen Show (4:3)</PresentationFormat>
  <Paragraphs>521</Paragraphs>
  <Slides>55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0" baseType="lpstr">
      <vt:lpstr>ZapfDingbats</vt:lpstr>
      <vt:lpstr>Arial</vt:lpstr>
      <vt:lpstr>Arial Black</vt:lpstr>
      <vt:lpstr>Calibri</vt:lpstr>
      <vt:lpstr>Consolas</vt:lpstr>
      <vt:lpstr>Courier New</vt:lpstr>
      <vt:lpstr>Gill Sans</vt:lpstr>
      <vt:lpstr>Helvetica</vt:lpstr>
      <vt:lpstr>Helvetica Neue</vt:lpstr>
      <vt:lpstr>Lucida Console</vt:lpstr>
      <vt:lpstr>Monotype Sorts</vt:lpstr>
      <vt:lpstr>Times New Roman</vt:lpstr>
      <vt:lpstr>Wingdings</vt:lpstr>
      <vt:lpstr>CSCI4430</vt:lpstr>
      <vt:lpstr>Clip</vt:lpstr>
      <vt:lpstr>CSCI4430 Computer Networks  Lecture 3: Application Layer – Caching and CDN, DNS</vt:lpstr>
      <vt:lpstr>Agenda</vt:lpstr>
      <vt:lpstr>Recap: Improving HTTP performance</vt:lpstr>
      <vt:lpstr>Caching</vt:lpstr>
      <vt:lpstr>Caching: How</vt:lpstr>
      <vt:lpstr>Caching: How</vt:lpstr>
      <vt:lpstr>Caching: How</vt:lpstr>
      <vt:lpstr>Caching: Where?</vt:lpstr>
      <vt:lpstr>Caching: Where?</vt:lpstr>
      <vt:lpstr>Caching with Reverse Proxies</vt:lpstr>
      <vt:lpstr>Caching with Forward Proxies</vt:lpstr>
      <vt:lpstr>Replication</vt:lpstr>
      <vt:lpstr>Content Distribution Networks (CDN)</vt:lpstr>
      <vt:lpstr> Cost-effective content delivery</vt:lpstr>
      <vt:lpstr>CDN example – Akamai</vt:lpstr>
      <vt:lpstr>CDN example – Akamai</vt:lpstr>
      <vt:lpstr>Why direct clients to particular replicas?</vt:lpstr>
      <vt:lpstr>DNS: Domain name system</vt:lpstr>
      <vt:lpstr>Internet names &amp; addresses</vt:lpstr>
      <vt:lpstr>Why?</vt:lpstr>
      <vt:lpstr>DNS: History</vt:lpstr>
      <vt:lpstr>DNS: History</vt:lpstr>
      <vt:lpstr>Goals</vt:lpstr>
      <vt:lpstr>How?</vt:lpstr>
      <vt:lpstr>Key idea: Hierarchy</vt:lpstr>
      <vt:lpstr>Hierarchical namespace</vt:lpstr>
      <vt:lpstr>Hierarchical administration</vt:lpstr>
      <vt:lpstr>Server hierarchy</vt:lpstr>
      <vt:lpstr>Server hierarchy</vt:lpstr>
      <vt:lpstr>DNS root</vt:lpstr>
      <vt:lpstr>13 DNS root servers</vt:lpstr>
      <vt:lpstr>Root servers</vt:lpstr>
      <vt:lpstr>5-minute break!  Start assignment 1 asap!</vt:lpstr>
      <vt:lpstr>DNS records</vt:lpstr>
      <vt:lpstr>DNS records (cont’d)</vt:lpstr>
      <vt:lpstr>Inserting Resource Records</vt:lpstr>
      <vt:lpstr>Using DNS (Client/App View)</vt:lpstr>
      <vt:lpstr>dig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Two ways to resolve a name</vt:lpstr>
      <vt:lpstr>DNS protocol</vt:lpstr>
      <vt:lpstr>Goals: Are we there yet?</vt:lpstr>
      <vt:lpstr>Reliability</vt:lpstr>
      <vt:lpstr>Goals: Are we there yet?</vt:lpstr>
      <vt:lpstr>DNS caching</vt:lpstr>
      <vt:lpstr>TTL in dig output</vt:lpstr>
      <vt:lpstr>Negative caching</vt:lpstr>
      <vt:lpstr>Important properties of DNS</vt:lpstr>
      <vt:lpstr>DNS provides indirection</vt:lpstr>
      <vt:lpstr>Summary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CSCI4430 Computer Networks  Lecture 3: Application Layer – Caching and CDN, DNS</dc:title>
  <dc:subject/>
  <dc:creator>Hong Xu</dc:creator>
  <cp:keywords/>
  <dc:description/>
  <cp:lastModifiedBy>Hong Xu (CSD)</cp:lastModifiedBy>
  <cp:revision>1402</cp:revision>
  <cp:lastPrinted>1999-09-08T17:25:07Z</cp:lastPrinted>
  <dcterms:created xsi:type="dcterms:W3CDTF">2014-01-14T18:15:50Z</dcterms:created>
  <dcterms:modified xsi:type="dcterms:W3CDTF">2022-01-22T06:52:25Z</dcterms:modified>
  <cp:category/>
</cp:coreProperties>
</file>