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29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9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altLang="zh-CN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EECS 489 Discussion 7</a:t>
            </a:r>
            <a:endParaRPr lang="en-US" altLang="zh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B98C2-343C-A241-B81B-548C2C60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0631"/>
            <a:ext cx="10512547" cy="409989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 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CD6899-14D2-6B4E-9446-1F5A7B43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2" y="1845426"/>
            <a:ext cx="9570543" cy="445030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7" y="2647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Quiz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 IP True or False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1796573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IPv6 packet headers have fixed size and thus are more efficient to process. However, because an IPv6 header uses 128-bit source and destination addresses instead of 32-bit ones, it is larger than any IPv4 header. </a:t>
            </a:r>
            <a:endParaRPr lang="en-US" altLang="zh-CN" sz="2000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4065917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BF0000"/>
                </a:solidFill>
                <a:latin typeface="Arial" panose="020B0604020202020204" pitchFamily="34" charset="0"/>
                <a:ea typeface="GillSans" panose="020B0502020104020203" pitchFamily="34" charset="-79"/>
              </a:rPr>
              <a:t>False. IPv6 headers are always 40 B and IPv4 headers can be 20 - 60 B.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IP MCQ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3"/>
            <a:ext cx="10515600" cy="3176292"/>
          </a:xfrm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Which is </a:t>
            </a:r>
            <a:r>
              <a:rPr lang="en-US" altLang="zh-CN" sz="38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zh-CN" sz="3800" dirty="0">
                <a:latin typeface="Arial" panose="020B0604020202020204" pitchFamily="34" charset="0"/>
                <a:cs typeface="Arial" panose="020B0604020202020204" pitchFamily="34" charset="0"/>
              </a:rPr>
              <a:t>the four basic processes used in the IP to accomplish end-to-end transport?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Addressing packets with an IP address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Encapsulation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Guaranteed delivery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 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Decapsulation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9AFD5-F739-1940-89F5-7B1C83C2CD31}"/>
              </a:ext>
            </a:extLst>
          </p:cNvPr>
          <p:cNvSpPr txBox="1">
            <a:spLocks/>
          </p:cNvSpPr>
          <p:nvPr/>
        </p:nvSpPr>
        <p:spPr>
          <a:xfrm>
            <a:off x="838200" y="5043948"/>
            <a:ext cx="10515600" cy="818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IP only provides best-effort delivery.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Guaranteed delivery is provided 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Transport Layer (</a:t>
            </a:r>
            <a:r>
              <a:rPr lang="en-US" altLang="zh-CN" dirty="0" err="1">
                <a:solidFill>
                  <a:srgbClr val="FF0000"/>
                </a:solidFill>
              </a:rPr>
              <a:t>e.g.TCP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endParaRPr lang="en-US" altLang="zh-CN" sz="24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8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 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52"/>
            <a:ext cx="10515600" cy="3690847"/>
          </a:xfrm>
          <a:ln w="190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a TCP message containing 2048 bytes of data and 20 bytes of TCP header is passed to IP for delivery across two networks of the Internet.</a:t>
            </a:r>
            <a:r>
              <a:rPr lang="zh-CN" altLang="en-US" dirty="0"/>
              <a:t> </a:t>
            </a:r>
            <a:r>
              <a:rPr lang="en-US" altLang="zh-CN" dirty="0"/>
              <a:t>The first network has an MTU of 1024 bytes; the second has an MTU of 512 bytes. </a:t>
            </a:r>
          </a:p>
          <a:p>
            <a:pPr marL="0" indent="0">
              <a:buNone/>
            </a:pPr>
            <a:r>
              <a:rPr lang="en-US" altLang="zh-CN" dirty="0"/>
              <a:t>Give the sizes and offsets of the fragments delivered to the network layer at the destination host.</a:t>
            </a:r>
            <a:br>
              <a:rPr lang="en-US" altLang="zh-CN" dirty="0"/>
            </a:br>
            <a:r>
              <a:rPr lang="en-US" altLang="zh-CN" dirty="0"/>
              <a:t>Assume all IP headers are 20 bytes.</a:t>
            </a:r>
            <a:r>
              <a:rPr lang="zh-CN" altLang="en-US" dirty="0"/>
              <a:t> </a:t>
            </a:r>
            <a:r>
              <a:rPr lang="en-US" altLang="zh-CN" dirty="0"/>
              <a:t>Assume we send out the largest fragments whenever we can. </a:t>
            </a: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F3A056-7FE7-B442-B5F9-555066272DB9}"/>
              </a:ext>
            </a:extLst>
          </p:cNvPr>
          <p:cNvSpPr txBox="1">
            <a:spLocks/>
          </p:cNvSpPr>
          <p:nvPr/>
        </p:nvSpPr>
        <p:spPr>
          <a:xfrm>
            <a:off x="838200" y="3512990"/>
            <a:ext cx="10515600" cy="1796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026320"/>
            <a:ext cx="1814448" cy="455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Header</a:t>
            </a:r>
            <a:endParaRPr lang="en-US" altLang="zh-CN" sz="2000" b="1" dirty="0"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/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Payload: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effectLst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19F061-4194-2D4E-BB91-A3AA7D72F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775" y="3728050"/>
                <a:ext cx="2857500" cy="461665"/>
              </a:xfrm>
              <a:prstGeom prst="rect">
                <a:avLst/>
              </a:prstGeom>
              <a:blipFill>
                <a:blip r:embed="rId2"/>
                <a:stretch>
                  <a:fillRect l="-3556" t="-8108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&lt;1024−20,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54D0D7F-F10F-C148-B3BF-91C56F5E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57" y="3251013"/>
                <a:ext cx="3868543" cy="4604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>
            <a:extLst>
              <a:ext uri="{FF2B5EF4-FFF2-40B4-BE49-F238E27FC236}">
                <a16:creationId xmlns:a16="http://schemas.microsoft.com/office/drawing/2014/main" id="{8F03D957-D890-FA4A-91C3-0A82C84D9F01}"/>
              </a:ext>
            </a:extLst>
          </p:cNvPr>
          <p:cNvSpPr/>
          <p:nvPr/>
        </p:nvSpPr>
        <p:spPr>
          <a:xfrm>
            <a:off x="876300" y="1557959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82ABAD4-9FDC-894D-B24B-CAC5EC6200C7}"/>
              </a:ext>
            </a:extLst>
          </p:cNvPr>
          <p:cNvSpPr/>
          <p:nvPr/>
        </p:nvSpPr>
        <p:spPr>
          <a:xfrm>
            <a:off x="1863978" y="1557959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2068B</a:t>
            </a:r>
            <a:endParaRPr kumimoji="1"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44EA01-E79B-AF4C-9359-1226150F1C32}"/>
              </a:ext>
            </a:extLst>
          </p:cNvPr>
          <p:cNvSpPr txBox="1">
            <a:spLocks/>
          </p:cNvSpPr>
          <p:nvPr/>
        </p:nvSpPr>
        <p:spPr>
          <a:xfrm>
            <a:off x="2322448" y="2038676"/>
            <a:ext cx="1873250" cy="45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/>
              <a:t>IP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Payload</a:t>
            </a:r>
            <a:endParaRPr lang="en-US" altLang="zh-CN" sz="18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34CE17-A028-A044-834B-4FA18763ACA1}"/>
              </a:ext>
            </a:extLst>
          </p:cNvPr>
          <p:cNvSpPr txBox="1">
            <a:spLocks/>
          </p:cNvSpPr>
          <p:nvPr/>
        </p:nvSpPr>
        <p:spPr>
          <a:xfrm>
            <a:off x="4895850" y="1513804"/>
            <a:ext cx="5149850" cy="10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Datagram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(2048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Bytes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807064" y="2899069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442EDD3-CCC0-2A4A-A2F7-6405D866F078}"/>
              </a:ext>
            </a:extLst>
          </p:cNvPr>
          <p:cNvSpPr/>
          <p:nvPr/>
        </p:nvSpPr>
        <p:spPr>
          <a:xfrm>
            <a:off x="2124391" y="3847153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BF68ED2-C477-0F46-A097-707BE13909BC}"/>
              </a:ext>
            </a:extLst>
          </p:cNvPr>
          <p:cNvSpPr/>
          <p:nvPr/>
        </p:nvSpPr>
        <p:spPr>
          <a:xfrm>
            <a:off x="3112069" y="3847153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31FD4CA-E640-CC44-BDDA-36094C936D8E}"/>
              </a:ext>
            </a:extLst>
          </p:cNvPr>
          <p:cNvSpPr/>
          <p:nvPr/>
        </p:nvSpPr>
        <p:spPr>
          <a:xfrm>
            <a:off x="2124391" y="4668014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4F5849F1-1B4A-3B41-967C-DDB337815D07}"/>
              </a:ext>
            </a:extLst>
          </p:cNvPr>
          <p:cNvSpPr/>
          <p:nvPr/>
        </p:nvSpPr>
        <p:spPr>
          <a:xfrm>
            <a:off x="3112069" y="4668014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E579AAA-770E-0046-B843-F68934376E4A}"/>
              </a:ext>
            </a:extLst>
          </p:cNvPr>
          <p:cNvSpPr/>
          <p:nvPr/>
        </p:nvSpPr>
        <p:spPr>
          <a:xfrm>
            <a:off x="2124391" y="5500138"/>
            <a:ext cx="840022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44A2F66-7271-5148-AD9E-6CE2AD3270E0}"/>
              </a:ext>
            </a:extLst>
          </p:cNvPr>
          <p:cNvSpPr/>
          <p:nvPr/>
        </p:nvSpPr>
        <p:spPr>
          <a:xfrm>
            <a:off x="3112069" y="5500138"/>
            <a:ext cx="2167258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CFDA49-9E71-8342-ADBB-0E73F4484F9F}"/>
              </a:ext>
            </a:extLst>
          </p:cNvPr>
          <p:cNvSpPr txBox="1">
            <a:spLocks/>
          </p:cNvSpPr>
          <p:nvPr/>
        </p:nvSpPr>
        <p:spPr>
          <a:xfrm>
            <a:off x="442958" y="4699011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altLang="zh-CN" sz="2000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EA69996-AFF0-F341-A67A-FBB245BFDB66}"/>
              </a:ext>
            </a:extLst>
          </p:cNvPr>
          <p:cNvSpPr txBox="1">
            <a:spLocks/>
          </p:cNvSpPr>
          <p:nvPr/>
        </p:nvSpPr>
        <p:spPr>
          <a:xfrm>
            <a:off x="442958" y="5519798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altLang="zh-CN" sz="2000" b="1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5" y="3897884"/>
            <a:ext cx="1533777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83CF991-2DF2-3646-9215-748917930759}"/>
              </a:ext>
            </a:extLst>
          </p:cNvPr>
          <p:cNvSpPr txBox="1">
            <a:spLocks/>
          </p:cNvSpPr>
          <p:nvPr/>
        </p:nvSpPr>
        <p:spPr>
          <a:xfrm>
            <a:off x="5488615" y="4668014"/>
            <a:ext cx="3402614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C2FF127-7B10-3441-91B1-E7D3C57854A4}"/>
              </a:ext>
            </a:extLst>
          </p:cNvPr>
          <p:cNvSpPr txBox="1">
            <a:spLocks/>
          </p:cNvSpPr>
          <p:nvPr/>
        </p:nvSpPr>
        <p:spPr>
          <a:xfrm>
            <a:off x="5488614" y="5493076"/>
            <a:ext cx="2829886" cy="450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1000/8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 </a:t>
            </a:r>
            <a:endParaRPr lang="en-US" altLang="zh-CN" sz="2000" b="1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7FACE4-917A-D34C-82D8-647AF5053076}"/>
              </a:ext>
            </a:extLst>
          </p:cNvPr>
          <p:cNvSpPr txBox="1">
            <a:spLocks/>
          </p:cNvSpPr>
          <p:nvPr/>
        </p:nvSpPr>
        <p:spPr>
          <a:xfrm>
            <a:off x="6735957" y="2718357"/>
            <a:ext cx="4310543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Fragmented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Payload: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251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5982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4351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7" y="1995605"/>
            <a:ext cx="1184474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68622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78499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0853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622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499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085330" y="2681548"/>
            <a:ext cx="230656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488/8=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61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68791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78668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102264" y="3456271"/>
            <a:ext cx="2289635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976/8=122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DD7F6E5C-297F-8844-AA5E-14BCAB0D6AEB}"/>
              </a:ext>
            </a:extLst>
          </p:cNvPr>
          <p:cNvSpPr/>
          <p:nvPr/>
        </p:nvSpPr>
        <p:spPr>
          <a:xfrm>
            <a:off x="824931" y="4661415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592F6DAF-0A8B-0D45-9377-7CB34DB15B3C}"/>
              </a:ext>
            </a:extLst>
          </p:cNvPr>
          <p:cNvSpPr/>
          <p:nvPr/>
        </p:nvSpPr>
        <p:spPr>
          <a:xfrm>
            <a:off x="1812609" y="4661415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4CA270D9-D1BA-5241-9E22-1EA1CD3671FC}"/>
              </a:ext>
            </a:extLst>
          </p:cNvPr>
          <p:cNvSpPr/>
          <p:nvPr/>
        </p:nvSpPr>
        <p:spPr>
          <a:xfrm>
            <a:off x="3048027" y="4661415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125</a:t>
            </a:r>
            <a:endParaRPr kumimoji="1" lang="zh-CN" altLang="en-US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824931" y="53552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1812609" y="53552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048027" y="53552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69919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57526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52919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0654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0531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2885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65434" y="2654958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53112" y="2654958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488B</a:t>
            </a:r>
            <a:endParaRPr kumimoji="1" lang="zh-CN" alt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288530" y="2681548"/>
            <a:ext cx="2611370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125+61=186</a:t>
            </a:r>
            <a:endParaRPr lang="en-US" altLang="zh-CN" sz="20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7082368" y="3429681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8070046" y="3429681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dirty="0"/>
              <a:t>24B</a:t>
            </a:r>
            <a:endParaRPr kumimoji="1" lang="zh-CN" alt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9305464" y="3456271"/>
            <a:ext cx="2823036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125+122=247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FEB82664-E4AB-A344-8319-0F9FEF9CD5EF}"/>
              </a:ext>
            </a:extLst>
          </p:cNvPr>
          <p:cNvSpPr/>
          <p:nvPr/>
        </p:nvSpPr>
        <p:spPr>
          <a:xfrm>
            <a:off x="1117439" y="4999663"/>
            <a:ext cx="775721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190CA80-8F21-9547-9A26-78B83B3A7A8C}"/>
              </a:ext>
            </a:extLst>
          </p:cNvPr>
          <p:cNvSpPr/>
          <p:nvPr/>
        </p:nvSpPr>
        <p:spPr>
          <a:xfrm>
            <a:off x="2105117" y="4999663"/>
            <a:ext cx="1023462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C86929D-A37E-364E-A05B-8C8AA35F5350}"/>
              </a:ext>
            </a:extLst>
          </p:cNvPr>
          <p:cNvSpPr/>
          <p:nvPr/>
        </p:nvSpPr>
        <p:spPr>
          <a:xfrm>
            <a:off x="3340535" y="4999663"/>
            <a:ext cx="1718443" cy="4359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Offset: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250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IP Fragmentation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60BF8F0-923C-7E49-B6E2-E69E142B5EE1}"/>
              </a:ext>
            </a:extLst>
          </p:cNvPr>
          <p:cNvSpPr txBox="1">
            <a:spLocks/>
          </p:cNvSpPr>
          <p:nvPr/>
        </p:nvSpPr>
        <p:spPr>
          <a:xfrm>
            <a:off x="952500" y="132135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    </a:t>
            </a:r>
            <a:r>
              <a:rPr lang="en-US" altLang="zh-CN" b="1" dirty="0"/>
              <a:t>MTU:</a:t>
            </a:r>
            <a:r>
              <a:rPr lang="zh-CN" altLang="en-US" b="1" dirty="0"/>
              <a:t> </a:t>
            </a:r>
            <a:r>
              <a:rPr lang="en-US" altLang="zh-CN" b="1" dirty="0"/>
              <a:t>1024B</a:t>
            </a:r>
            <a:endParaRPr lang="en-US" altLang="zh-CN" sz="24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76E4121-46EF-304C-8A9A-EBC8C12BD25C}"/>
              </a:ext>
            </a:extLst>
          </p:cNvPr>
          <p:cNvSpPr txBox="1">
            <a:spLocks/>
          </p:cNvSpPr>
          <p:nvPr/>
        </p:nvSpPr>
        <p:spPr>
          <a:xfrm>
            <a:off x="7334864" y="1290267"/>
            <a:ext cx="3752236" cy="53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2</a:t>
            </a:r>
            <a:r>
              <a:rPr lang="zh-CN" altLang="en-US" sz="2600" dirty="0"/>
              <a:t>     </a:t>
            </a:r>
            <a:r>
              <a:rPr lang="en-US" altLang="zh-CN" sz="2600" b="1" dirty="0"/>
              <a:t>MTU: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512B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807F85-B733-7C4D-99B3-21DB167086BE}"/>
              </a:ext>
            </a:extLst>
          </p:cNvPr>
          <p:cNvSpPr/>
          <p:nvPr/>
        </p:nvSpPr>
        <p:spPr>
          <a:xfrm>
            <a:off x="6171776" y="1882610"/>
            <a:ext cx="1028700" cy="4699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9745C7D0-F0FA-6E4C-89CC-F7CE650B56F6}"/>
              </a:ext>
            </a:extLst>
          </p:cNvPr>
          <p:cNvSpPr/>
          <p:nvPr/>
        </p:nvSpPr>
        <p:spPr>
          <a:xfrm>
            <a:off x="1976660" y="1969015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758C430-D682-C646-8B66-4341DDBCEF6F}"/>
              </a:ext>
            </a:extLst>
          </p:cNvPr>
          <p:cNvSpPr/>
          <p:nvPr/>
        </p:nvSpPr>
        <p:spPr>
          <a:xfrm>
            <a:off x="2964338" y="1969015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1000B</a:t>
            </a:r>
            <a:endParaRPr kumimoji="1" lang="zh-CN" alt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B902C41-03F2-DC42-BF94-EC36D446B864}"/>
              </a:ext>
            </a:extLst>
          </p:cNvPr>
          <p:cNvSpPr txBox="1">
            <a:spLocks/>
          </p:cNvSpPr>
          <p:nvPr/>
        </p:nvSpPr>
        <p:spPr>
          <a:xfrm>
            <a:off x="166587" y="1986104"/>
            <a:ext cx="1646021" cy="45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Fragment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altLang="zh-CN" sz="2000" b="1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1DA8869-B50B-DB4B-A832-B3328EBBE7CA}"/>
              </a:ext>
            </a:extLst>
          </p:cNvPr>
          <p:cNvSpPr txBox="1">
            <a:spLocks/>
          </p:cNvSpPr>
          <p:nvPr/>
        </p:nvSpPr>
        <p:spPr>
          <a:xfrm>
            <a:off x="4199756" y="1995605"/>
            <a:ext cx="1573661" cy="558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C3CDAA5-5D03-0C45-83CF-53ECF7A30418}"/>
              </a:ext>
            </a:extLst>
          </p:cNvPr>
          <p:cNvSpPr/>
          <p:nvPr/>
        </p:nvSpPr>
        <p:spPr>
          <a:xfrm>
            <a:off x="7598834" y="1919557"/>
            <a:ext cx="775721" cy="43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20B</a:t>
            </a:r>
            <a:endParaRPr kumimoji="1"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57C5068-2B00-0E4B-81EC-9ABBC6059EEB}"/>
              </a:ext>
            </a:extLst>
          </p:cNvPr>
          <p:cNvSpPr/>
          <p:nvPr/>
        </p:nvSpPr>
        <p:spPr>
          <a:xfrm>
            <a:off x="8586512" y="1919557"/>
            <a:ext cx="1023462" cy="4359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68B</a:t>
            </a:r>
            <a:endParaRPr kumimoji="1" lang="zh-CN" alt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BCF7533-92EB-554C-9438-929709CD5390}"/>
              </a:ext>
            </a:extLst>
          </p:cNvPr>
          <p:cNvSpPr txBox="1">
            <a:spLocks/>
          </p:cNvSpPr>
          <p:nvPr/>
        </p:nvSpPr>
        <p:spPr>
          <a:xfrm>
            <a:off x="9821931" y="1946147"/>
            <a:ext cx="1760470" cy="55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/>
              <a:t>Offset: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250</a:t>
            </a:r>
            <a:r>
              <a:rPr lang="zh-CN" altLang="en-US" sz="2400" b="1" dirty="0"/>
              <a:t>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9081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Q4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Forwarding</a:t>
            </a: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</a:t>
            </a:r>
            <a:endParaRPr lang="en-US" altLang="zh-CN" sz="5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4344D-3E9E-014A-90C0-8CBA0761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365"/>
            <a:ext cx="10512547" cy="433642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7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405</Words>
  <Application>Microsoft Macintosh PowerPoint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GillSans</vt:lpstr>
      <vt:lpstr>Office Theme</vt:lpstr>
      <vt:lpstr>CSCI 4430 - Spring 22</vt:lpstr>
      <vt:lpstr>Q1 IP True or False </vt:lpstr>
      <vt:lpstr>Q2 IP MCQ </vt:lpstr>
      <vt:lpstr>Q3 IP Fragmentation </vt:lpstr>
      <vt:lpstr>Q3 IP Fragmentation</vt:lpstr>
      <vt:lpstr>Q3 IP Fragmentation</vt:lpstr>
      <vt:lpstr>Q3 IP Fragmentation</vt:lpstr>
      <vt:lpstr>Q3 IP Fragmentation</vt:lpstr>
      <vt:lpstr>Q4 Forwarding Table</vt:lpstr>
      <vt:lpstr>Q4 Forwarding Table</vt:lpstr>
      <vt:lpstr>Q4 Forwarding Table</vt:lpstr>
      <vt:lpstr>Quiz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502</cp:revision>
  <dcterms:created xsi:type="dcterms:W3CDTF">2022-01-09T08:27:06Z</dcterms:created>
  <dcterms:modified xsi:type="dcterms:W3CDTF">2022-03-16T22:30:04Z</dcterms:modified>
</cp:coreProperties>
</file>