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09" r:id="rId1"/>
  </p:sldMasterIdLst>
  <p:notesMasterIdLst>
    <p:notesMasterId r:id="rId34"/>
  </p:notesMasterIdLst>
  <p:handoutMasterIdLst>
    <p:handoutMasterId r:id="rId35"/>
  </p:handoutMasterIdLst>
  <p:sldIdLst>
    <p:sldId id="638" r:id="rId2"/>
    <p:sldId id="522" r:id="rId3"/>
    <p:sldId id="523" r:id="rId4"/>
    <p:sldId id="524" r:id="rId5"/>
    <p:sldId id="525" r:id="rId6"/>
    <p:sldId id="526" r:id="rId7"/>
    <p:sldId id="527" r:id="rId8"/>
    <p:sldId id="528" r:id="rId9"/>
    <p:sldId id="529" r:id="rId10"/>
    <p:sldId id="530" r:id="rId11"/>
    <p:sldId id="531" r:id="rId12"/>
    <p:sldId id="532" r:id="rId13"/>
    <p:sldId id="533" r:id="rId14"/>
    <p:sldId id="534" r:id="rId15"/>
    <p:sldId id="555" r:id="rId16"/>
    <p:sldId id="536" r:id="rId17"/>
    <p:sldId id="540" r:id="rId18"/>
    <p:sldId id="541" r:id="rId19"/>
    <p:sldId id="542" r:id="rId20"/>
    <p:sldId id="543" r:id="rId21"/>
    <p:sldId id="544" r:id="rId22"/>
    <p:sldId id="545" r:id="rId23"/>
    <p:sldId id="546" r:id="rId24"/>
    <p:sldId id="547" r:id="rId25"/>
    <p:sldId id="548" r:id="rId26"/>
    <p:sldId id="550" r:id="rId27"/>
    <p:sldId id="551" r:id="rId28"/>
    <p:sldId id="552" r:id="rId29"/>
    <p:sldId id="553" r:id="rId30"/>
    <p:sldId id="554" r:id="rId31"/>
    <p:sldId id="639" r:id="rId32"/>
    <p:sldId id="512" r:id="rId3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18"/>
    <p:restoredTop sz="96291"/>
  </p:normalViewPr>
  <p:slideViewPr>
    <p:cSldViewPr snapToGrid="0">
      <p:cViewPr varScale="1">
        <p:scale>
          <a:sx n="128" d="100"/>
          <a:sy n="128" d="100"/>
        </p:scale>
        <p:origin x="194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4EF427-E3A8-D542-91D3-317F25033480}" type="slidenum">
              <a:rPr kumimoji="0" 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00" name="Shape 40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(Least-cost routing.)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For each pair of routers, we will find the path that has the least total cost.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For example, from source router </a:t>
            </a:r>
            <a:r>
              <a:rPr sz="2200" u="sng" dirty="0"/>
              <a:t>click</a:t>
            </a:r>
            <a:r>
              <a:rPr sz="2200" dirty="0"/>
              <a:t> u to destination router z, </a:t>
            </a:r>
          </a:p>
          <a:p>
            <a:pPr lvl="0">
              <a:defRPr sz="1800"/>
            </a:pPr>
            <a:r>
              <a:rPr sz="2200" dirty="0"/>
              <a:t>- there is the </a:t>
            </a:r>
            <a:r>
              <a:rPr sz="2200" u="sng" dirty="0"/>
              <a:t>click</a:t>
            </a:r>
            <a:r>
              <a:rPr sz="2200" dirty="0"/>
              <a:t> direct path, which has cost 4;</a:t>
            </a:r>
          </a:p>
          <a:p>
            <a:pPr lvl="0">
              <a:defRPr sz="1800"/>
            </a:pPr>
            <a:r>
              <a:rPr sz="2200" dirty="0"/>
              <a:t>- and the </a:t>
            </a:r>
            <a:r>
              <a:rPr sz="2200" u="sng" dirty="0"/>
              <a:t>click</a:t>
            </a:r>
            <a:r>
              <a:rPr sz="2200" dirty="0"/>
              <a:t> indirect one, through v, which has cost 1 + 2 = 3.</a:t>
            </a:r>
          </a:p>
          <a:p>
            <a:pPr lvl="0">
              <a:defRPr sz="1800"/>
            </a:pPr>
            <a:r>
              <a:rPr sz="2200" dirty="0"/>
              <a:t>So, the </a:t>
            </a:r>
            <a:r>
              <a:rPr sz="2200" u="sng" dirty="0"/>
              <a:t>click</a:t>
            </a:r>
            <a:r>
              <a:rPr sz="2200" dirty="0"/>
              <a:t> indirect one is the best path.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Now, let’s fill in the forwarding table of router u:</a:t>
            </a:r>
          </a:p>
          <a:p>
            <a:pPr lvl="0">
              <a:defRPr sz="1800"/>
            </a:pPr>
            <a:r>
              <a:rPr sz="2200" dirty="0"/>
              <a:t>- the best next hop to destination router z is </a:t>
            </a:r>
            <a:r>
              <a:rPr sz="2200" u="sng" dirty="0"/>
              <a:t>click</a:t>
            </a:r>
            <a:r>
              <a:rPr sz="2200" dirty="0"/>
              <a:t> router v. 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u="sng" dirty="0"/>
              <a:t>click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Similarly, from </a:t>
            </a:r>
            <a:r>
              <a:rPr sz="2200" u="sng" dirty="0"/>
              <a:t>click</a:t>
            </a:r>
            <a:r>
              <a:rPr sz="2200" dirty="0"/>
              <a:t> source router u to destination router v,</a:t>
            </a:r>
          </a:p>
          <a:p>
            <a:pPr lvl="0">
              <a:defRPr sz="1800"/>
            </a:pPr>
            <a:r>
              <a:rPr sz="2200" dirty="0"/>
              <a:t>- there is a </a:t>
            </a:r>
            <a:r>
              <a:rPr sz="2200" u="sng" dirty="0"/>
              <a:t>click</a:t>
            </a:r>
            <a:r>
              <a:rPr sz="2200" dirty="0"/>
              <a:t> direct path, of cost 1;</a:t>
            </a:r>
          </a:p>
          <a:p>
            <a:pPr lvl="0">
              <a:defRPr sz="1800"/>
            </a:pPr>
            <a:r>
              <a:rPr sz="2200" dirty="0"/>
              <a:t>- and an </a:t>
            </a:r>
            <a:r>
              <a:rPr sz="2200" u="sng" dirty="0"/>
              <a:t>click</a:t>
            </a:r>
            <a:r>
              <a:rPr sz="2200" dirty="0"/>
              <a:t> indirect one, through z, of cost 4 + 2 = 6.</a:t>
            </a:r>
          </a:p>
          <a:p>
            <a:pPr lvl="0">
              <a:defRPr sz="1800"/>
            </a:pPr>
            <a:r>
              <a:rPr sz="2200" dirty="0"/>
              <a:t>So, the best path is the direct one.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Now, let’s fill in the forwarding table of router u:</a:t>
            </a:r>
          </a:p>
          <a:p>
            <a:pPr lvl="0">
              <a:defRPr sz="1800"/>
            </a:pPr>
            <a:r>
              <a:rPr sz="2200" dirty="0"/>
              <a:t>- the best next hop to destination router v is </a:t>
            </a:r>
            <a:r>
              <a:rPr sz="2200" u="sng" dirty="0"/>
              <a:t>click</a:t>
            </a:r>
            <a:r>
              <a:rPr sz="2200" dirty="0"/>
              <a:t> router v itself.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click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In a similar manner, we can fill in the forwarding tables of routers </a:t>
            </a:r>
            <a:r>
              <a:rPr sz="2200" u="sng" dirty="0"/>
              <a:t>2 clicks</a:t>
            </a:r>
            <a:r>
              <a:rPr sz="2200" dirty="0"/>
              <a:t> z and </a:t>
            </a:r>
            <a:r>
              <a:rPr sz="2200" u="sng" dirty="0"/>
              <a:t>2 clicks</a:t>
            </a:r>
            <a:r>
              <a:rPr sz="2200" dirty="0"/>
              <a:t> v.</a:t>
            </a:r>
          </a:p>
        </p:txBody>
      </p:sp>
    </p:spTree>
    <p:extLst>
      <p:ext uri="{BB962C8B-B14F-4D97-AF65-F5344CB8AC3E}">
        <p14:creationId xmlns:p14="http://schemas.microsoft.com/office/powerpoint/2010/main" val="89586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06" name="Shape 40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9533464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9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2" name="Shape 2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913093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92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r>
              <a:rPr lang="en-US" dirty="0"/>
              <a:t>What could go wrong?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</p:spPr>
        <p:txBody>
          <a:bodyPr lIns="86493" tIns="43247" rIns="86493" bIns="43247"/>
          <a:lstStyle/>
          <a:p>
            <a:pPr>
              <a:defRPr/>
            </a:pPr>
            <a:fld id="{9EEA0328-C956-B249-A6D4-A0E7BBC7B37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9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13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68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r>
              <a:rPr lang="en-US" dirty="0"/>
              <a:t>Destination is only safe </a:t>
            </a:r>
            <a:r>
              <a:rPr lang="en-US" dirty="0" err="1"/>
              <a:t>deadend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</p:spPr>
        <p:txBody>
          <a:bodyPr lIns="86493" tIns="43247" rIns="86493" bIns="43247"/>
          <a:lstStyle/>
          <a:p>
            <a:pPr>
              <a:defRPr/>
            </a:pPr>
            <a:fld id="{9EEA0328-C956-B249-A6D4-A0E7BBC7B37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46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2" name="Shape 2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1600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46" name="Shape 3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(First example, link costs.)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Let’s suppose that there are only 3 routers in the entire Internet, </a:t>
            </a:r>
          </a:p>
          <a:p>
            <a:pPr lvl="0">
              <a:defRPr sz="1800"/>
            </a:pPr>
            <a:r>
              <a:rPr sz="2200"/>
              <a:t>and they are all directly connected to each other in this triangle.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For each router, we will decide how it should reach every other router.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For example, router u can reach router z directly, </a:t>
            </a:r>
          </a:p>
          <a:p>
            <a:pPr lvl="0">
              <a:defRPr sz="1800"/>
            </a:pPr>
            <a:r>
              <a:rPr sz="2200"/>
              <a:t>or it can reach router z indirectly, through router v. </a:t>
            </a:r>
          </a:p>
          <a:p>
            <a:pPr lvl="0">
              <a:defRPr sz="1800"/>
            </a:pPr>
            <a:r>
              <a:rPr sz="2200"/>
              <a:t>Which of the two routes (paths) is better?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In other words, for each source router, </a:t>
            </a:r>
          </a:p>
          <a:p>
            <a:pPr lvl="0">
              <a:defRPr sz="1800"/>
            </a:pPr>
            <a:r>
              <a:rPr sz="2200"/>
              <a:t>we will decide which is the best next hop to every destination router.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How will we decide? We will rely on these </a:t>
            </a:r>
            <a:r>
              <a:rPr sz="2200" u="sng"/>
              <a:t>3 clicks</a:t>
            </a:r>
            <a:r>
              <a:rPr sz="2200"/>
              <a:t> things called </a:t>
            </a:r>
            <a:r>
              <a:rPr sz="2200" u="sng"/>
              <a:t>click</a:t>
            </a:r>
            <a:r>
              <a:rPr sz="2200"/>
              <a:t> “link costs”. 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Each link is associated with a link cost. </a:t>
            </a:r>
          </a:p>
          <a:p>
            <a:pPr lvl="0">
              <a:defRPr sz="1800"/>
            </a:pPr>
            <a:r>
              <a:rPr sz="2200"/>
              <a:t>The lower the link cost, the better the quality of the link. 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So, link costs could represent, for example, </a:t>
            </a:r>
          </a:p>
          <a:p>
            <a:pPr lvl="0">
              <a:defRPr sz="1800"/>
            </a:pPr>
            <a:r>
              <a:rPr sz="2200" u="sng"/>
              <a:t>click</a:t>
            </a:r>
            <a:r>
              <a:rPr sz="2200"/>
              <a:t> the propagation delay of the link, </a:t>
            </a:r>
          </a:p>
          <a:p>
            <a:pPr lvl="0">
              <a:defRPr sz="1800"/>
            </a:pPr>
            <a:r>
              <a:rPr sz="2200"/>
              <a:t>or its </a:t>
            </a:r>
            <a:r>
              <a:rPr sz="2200" u="sng"/>
              <a:t>click</a:t>
            </a:r>
            <a:r>
              <a:rPr sz="2200"/>
              <a:t> current load. </a:t>
            </a:r>
          </a:p>
        </p:txBody>
      </p:sp>
    </p:spTree>
    <p:extLst>
      <p:ext uri="{BB962C8B-B14F-4D97-AF65-F5344CB8AC3E}">
        <p14:creationId xmlns:p14="http://schemas.microsoft.com/office/powerpoint/2010/main" val="167119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1588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4857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9071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7936343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126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4487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5782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701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030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755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5911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967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FC9C51-8850-8B4B-97BB-F12E7B15E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EECS 489 – Lecture 12</a:t>
            </a:r>
          </a:p>
        </p:txBody>
      </p:sp>
    </p:spTree>
    <p:extLst>
      <p:ext uri="{BB962C8B-B14F-4D97-AF65-F5344CB8AC3E}">
        <p14:creationId xmlns:p14="http://schemas.microsoft.com/office/powerpoint/2010/main" val="4065242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0">
          <a:solidFill>
            <a:schemeClr val="tx1"/>
          </a:solidFill>
          <a:effectLst/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q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8150" y="3733800"/>
            <a:ext cx="8248650" cy="1220647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Hong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Xu,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Henry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CSE@CUHK,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2022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Patri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ck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Lee,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 err="1">
                <a:latin typeface="Arial" charset="0"/>
                <a:ea typeface="ＭＳ Ｐゴシック" charset="0"/>
                <a:cs typeface="ＭＳ Ｐゴシック" charset="0"/>
              </a:rPr>
              <a:t>Mosharaf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Chowdhury,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858" y="1090432"/>
            <a:ext cx="9144000" cy="2286000"/>
          </a:xfrm>
        </p:spPr>
        <p:txBody>
          <a:bodyPr/>
          <a:lstStyle/>
          <a:p>
            <a:pPr algn="ctr"/>
            <a:r>
              <a:rPr lang="en-US" altLang="zh-CN" dirty="0">
                <a:effectLst/>
              </a:rPr>
              <a:t>CSCI4430</a:t>
            </a:r>
            <a:r>
              <a:rPr lang="zh-CN" altLang="en-US" b="1" dirty="0">
                <a:ea typeface="ＭＳ Ｐゴシック" charset="0"/>
              </a:rPr>
              <a:t> </a:t>
            </a: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Lecture12: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Network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Layer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–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br>
              <a:rPr lang="en-HK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Routing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fundamentals</a:t>
            </a:r>
            <a:endParaRPr lang="en-US" b="1" dirty="0"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and sufficient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routing state is valid </a:t>
            </a:r>
            <a:r>
              <a:rPr lang="en-US" i="1" dirty="0">
                <a:solidFill>
                  <a:srgbClr val="0000FF"/>
                </a:solidFill>
              </a:rPr>
              <a:t>if and only if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There are no dead ends (other than destination)</a:t>
            </a:r>
          </a:p>
          <a:p>
            <a:pPr lvl="1"/>
            <a:r>
              <a:rPr lang="en-US" dirty="0"/>
              <a:t>There are no loops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63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(“only if”)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run into a dead end before hitting destination, </a:t>
            </a:r>
          </a:p>
          <a:p>
            <a:pPr lvl="1"/>
            <a:r>
              <a:rPr lang="en-US" dirty="0"/>
              <a:t>you’ll never reach the destination</a:t>
            </a:r>
          </a:p>
          <a:p>
            <a:r>
              <a:rPr lang="en-US" dirty="0"/>
              <a:t>If you run into a loop, </a:t>
            </a:r>
          </a:p>
          <a:p>
            <a:pPr lvl="1"/>
            <a:r>
              <a:rPr lang="en-US" dirty="0"/>
              <a:t>you’ll never reach destination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08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Sufficient (“if”)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there are no dead ends and no loops</a:t>
            </a:r>
          </a:p>
          <a:p>
            <a:r>
              <a:rPr lang="en-US" dirty="0"/>
              <a:t>Packet must keep wandering, but without repeating</a:t>
            </a:r>
          </a:p>
          <a:p>
            <a:pPr lvl="1"/>
            <a:r>
              <a:rPr lang="en-US" dirty="0"/>
              <a:t>If ever enter same switch from same link, will loop</a:t>
            </a:r>
          </a:p>
          <a:p>
            <a:r>
              <a:rPr lang="en-US" dirty="0"/>
              <a:t>Only a finite number of possible links for it to visit</a:t>
            </a:r>
          </a:p>
          <a:p>
            <a:pPr lvl="1"/>
            <a:r>
              <a:rPr lang="en-US" dirty="0"/>
              <a:t>It cannot keep wandering forever without looping</a:t>
            </a:r>
          </a:p>
          <a:p>
            <a:pPr lvl="1"/>
            <a:r>
              <a:rPr lang="en-US" dirty="0"/>
              <a:t>Must eventually hit destination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8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validity of routing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only on a single destination</a:t>
            </a:r>
          </a:p>
          <a:p>
            <a:pPr lvl="1"/>
            <a:r>
              <a:rPr lang="en-US" dirty="0"/>
              <a:t>Ignore all other routing state</a:t>
            </a:r>
          </a:p>
          <a:p>
            <a:r>
              <a:rPr lang="en-US" dirty="0"/>
              <a:t>Mark outgoing link (“next hop”) with arrow</a:t>
            </a:r>
          </a:p>
          <a:p>
            <a:pPr lvl="1"/>
            <a:r>
              <a:rPr lang="en-US" dirty="0"/>
              <a:t>There is only one at each node</a:t>
            </a:r>
          </a:p>
          <a:p>
            <a:r>
              <a:rPr lang="en-US" dirty="0"/>
              <a:t>Eliminate all links with no arrows</a:t>
            </a:r>
          </a:p>
          <a:p>
            <a:r>
              <a:rPr lang="en-US" dirty="0"/>
              <a:t>Look at what’s left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2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1</a:t>
            </a:r>
            <a:endParaRPr lang="en-US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3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3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3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1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1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1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4379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 destination</a:t>
            </a: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3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3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3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1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1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1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Oval 38"/>
          <p:cNvSpPr/>
          <p:nvPr/>
        </p:nvSpPr>
        <p:spPr bwMode="auto">
          <a:xfrm>
            <a:off x="5167406" y="4316259"/>
            <a:ext cx="270059" cy="295963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165"/>
            <a:endParaRPr lang="en-US" sz="1969">
              <a:ln>
                <a:solidFill>
                  <a:srgbClr val="008000"/>
                </a:solidFill>
              </a:ln>
              <a:solidFill>
                <a:srgbClr val="008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88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 bwMode="auto">
          <a:xfrm>
            <a:off x="5167406" y="4316259"/>
            <a:ext cx="270059" cy="295963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165"/>
            <a:endParaRPr lang="en-US" sz="1969">
              <a:ln>
                <a:solidFill>
                  <a:srgbClr val="008000"/>
                </a:solidFill>
              </a:ln>
              <a:solidFill>
                <a:srgbClr val="008000"/>
              </a:solidFill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Put arrows on outgoing links (to green dot)</a:t>
            </a:r>
            <a:endParaRPr lang="en-US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3"/>
            <a:ext cx="555718" cy="1165318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3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3"/>
            <a:ext cx="1362354" cy="1057554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1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1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1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705797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 bwMode="auto">
          <a:xfrm>
            <a:off x="5167406" y="4316259"/>
            <a:ext cx="270059" cy="295963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165"/>
            <a:endParaRPr lang="en-US" sz="1969">
              <a:ln>
                <a:solidFill>
                  <a:srgbClr val="008000"/>
                </a:solidFill>
              </a:ln>
              <a:solidFill>
                <a:srgbClr val="008000"/>
              </a:solidFill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unused links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3"/>
            <a:ext cx="555718" cy="1165318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3"/>
            <a:ext cx="1362354" cy="1057554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1600200" y="5638801"/>
            <a:ext cx="5943600" cy="525050"/>
          </a:xfrm>
          <a:prstGeom prst="rect">
            <a:avLst/>
          </a:prstGeom>
          <a:noFill/>
        </p:spPr>
        <p:txBody>
          <a:bodyPr wrap="square" lIns="91410" tIns="45705" rIns="91410" bIns="45705" rtlCol="0">
            <a:spAutoFit/>
          </a:bodyPr>
          <a:lstStyle/>
          <a:p>
            <a:pPr algn="ctr" defTabSz="914165"/>
            <a:r>
              <a:rPr lang="en-US" sz="2812" dirty="0">
                <a:solidFill>
                  <a:srgbClr val="0000FF"/>
                </a:solidFill>
                <a:latin typeface="Arial"/>
              </a:rPr>
              <a:t>Leaves spanning tree: Valid</a:t>
            </a:r>
          </a:p>
        </p:txBody>
      </p:sp>
    </p:spTree>
    <p:extLst>
      <p:ext uri="{BB962C8B-B14F-4D97-AF65-F5344CB8AC3E}">
        <p14:creationId xmlns:p14="http://schemas.microsoft.com/office/powerpoint/2010/main" val="32710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 bwMode="auto">
          <a:xfrm>
            <a:off x="5167406" y="4316259"/>
            <a:ext cx="270059" cy="295963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165"/>
            <a:endParaRPr lang="en-US" sz="1969">
              <a:ln>
                <a:solidFill>
                  <a:srgbClr val="008000"/>
                </a:solidFill>
              </a:ln>
              <a:solidFill>
                <a:srgbClr val="008000"/>
              </a:solidFill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3"/>
            <a:ext cx="555718" cy="1165318"/>
          </a:xfrm>
          <a:prstGeom prst="line">
            <a:avLst/>
          </a:prstGeom>
          <a:noFill/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3"/>
            <a:ext cx="349436" cy="156863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3"/>
            <a:ext cx="1362354" cy="1057554"/>
          </a:xfrm>
          <a:prstGeom prst="line">
            <a:avLst/>
          </a:prstGeom>
          <a:noFill/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1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1" y="3254282"/>
            <a:ext cx="708118" cy="13939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1"/>
            <a:ext cx="838200" cy="3810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1600200" y="5638801"/>
            <a:ext cx="5943600" cy="525050"/>
          </a:xfrm>
          <a:prstGeom prst="rect">
            <a:avLst/>
          </a:prstGeom>
          <a:noFill/>
        </p:spPr>
        <p:txBody>
          <a:bodyPr wrap="square" lIns="91410" tIns="45705" rIns="91410" bIns="45705" rtlCol="0">
            <a:spAutoFit/>
          </a:bodyPr>
          <a:lstStyle/>
          <a:p>
            <a:pPr algn="ctr" defTabSz="914165"/>
            <a:r>
              <a:rPr lang="en-US" sz="2812" dirty="0">
                <a:solidFill>
                  <a:srgbClr val="0000FF"/>
                </a:solidFill>
                <a:latin typeface="Arial"/>
              </a:rPr>
              <a:t>Is this valid?</a:t>
            </a:r>
          </a:p>
        </p:txBody>
      </p:sp>
    </p:spTree>
    <p:extLst>
      <p:ext uri="{BB962C8B-B14F-4D97-AF65-F5344CB8AC3E}">
        <p14:creationId xmlns:p14="http://schemas.microsoft.com/office/powerpoint/2010/main" val="164141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 bwMode="auto">
          <a:xfrm>
            <a:off x="5167406" y="4316259"/>
            <a:ext cx="270059" cy="295963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165"/>
            <a:endParaRPr lang="en-US" sz="1969">
              <a:ln>
                <a:solidFill>
                  <a:srgbClr val="008000"/>
                </a:solidFill>
              </a:ln>
              <a:solidFill>
                <a:srgbClr val="008000"/>
              </a:solidFill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valid: Contains loop!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3"/>
            <a:ext cx="349436" cy="156863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1" y="3254282"/>
            <a:ext cx="708118" cy="13939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1"/>
            <a:ext cx="838200" cy="3810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906988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routing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 path to a given destination</a:t>
            </a:r>
          </a:p>
          <a:p>
            <a:r>
              <a:rPr lang="en-US" dirty="0"/>
              <a:t>How do we know that the state contained in forwarding tables meets our goal?</a:t>
            </a:r>
          </a:p>
          <a:p>
            <a:pPr lvl="1"/>
            <a:r>
              <a:rPr lang="en-US" dirty="0"/>
              <a:t>This is what “</a:t>
            </a:r>
            <a:r>
              <a:rPr lang="en-US" dirty="0">
                <a:solidFill>
                  <a:srgbClr val="0000FF"/>
                </a:solidFill>
              </a:rPr>
              <a:t>validity</a:t>
            </a:r>
            <a:r>
              <a:rPr lang="en-US" dirty="0"/>
              <a:t>” of routing state tells us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[This is non-standard terminology]</a:t>
            </a:r>
          </a:p>
          <a:p>
            <a:pPr lvl="1"/>
            <a:endParaRPr lang="en-US" dirty="0"/>
          </a:p>
        </p:txBody>
      </p:sp>
      <p:sp>
        <p:nvSpPr>
          <p:cNvPr id="260" name="Shape 260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250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validity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easy to check validity of routing state for a particular destination</a:t>
            </a:r>
          </a:p>
          <a:p>
            <a:r>
              <a:rPr lang="en-US" dirty="0"/>
              <a:t>Dead ends are nodes without outgoing arrow</a:t>
            </a:r>
          </a:p>
          <a:p>
            <a:r>
              <a:rPr lang="en-US" dirty="0"/>
              <a:t>Loops are obvious too</a:t>
            </a:r>
          </a:p>
          <a:p>
            <a:pPr lvl="1"/>
            <a:r>
              <a:rPr lang="en-US" dirty="0"/>
              <a:t>Disconnected from rest of graph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2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routing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v1: Find a path to a given destination</a:t>
            </a:r>
          </a:p>
          <a:p>
            <a:r>
              <a:rPr lang="en-US" dirty="0"/>
              <a:t>v2: Find a </a:t>
            </a:r>
            <a:r>
              <a:rPr lang="en-US" i="1" dirty="0">
                <a:solidFill>
                  <a:srgbClr val="0000FF"/>
                </a:solidFill>
              </a:rPr>
              <a:t>least-cost path</a:t>
            </a:r>
            <a:r>
              <a:rPr lang="en-US" dirty="0"/>
              <a:t> to a given destination </a:t>
            </a:r>
          </a:p>
        </p:txBody>
      </p:sp>
      <p:sp>
        <p:nvSpPr>
          <p:cNvPr id="260" name="Shape 260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203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/>
        </p:nvSpPr>
        <p:spPr>
          <a:xfrm rot="10800000" flipH="1">
            <a:off x="6509744" y="3582719"/>
            <a:ext cx="1330523" cy="660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>
              <a:latin typeface="+mn-lt"/>
            </a:endParaRPr>
          </a:p>
        </p:txBody>
      </p:sp>
      <p:sp>
        <p:nvSpPr>
          <p:cNvPr id="297" name="Shape 297"/>
          <p:cNvSpPr/>
          <p:nvPr/>
        </p:nvSpPr>
        <p:spPr>
          <a:xfrm rot="10800000" flipH="1">
            <a:off x="3866555" y="2752258"/>
            <a:ext cx="1401961" cy="392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>
              <a:latin typeface="+mn-lt"/>
            </a:endParaRPr>
          </a:p>
        </p:txBody>
      </p:sp>
      <p:sp>
        <p:nvSpPr>
          <p:cNvPr id="298" name="Shape 298"/>
          <p:cNvSpPr/>
          <p:nvPr/>
        </p:nvSpPr>
        <p:spPr>
          <a:xfrm rot="10800000" flipH="1">
            <a:off x="1169790" y="3609510"/>
            <a:ext cx="1401961" cy="6697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>
              <a:latin typeface="+mn-lt"/>
            </a:endParaRPr>
          </a:p>
        </p:txBody>
      </p:sp>
      <p:grpSp>
        <p:nvGrpSpPr>
          <p:cNvPr id="307" name="Group 307"/>
          <p:cNvGrpSpPr/>
          <p:nvPr/>
        </p:nvGrpSpPr>
        <p:grpSpPr>
          <a:xfrm>
            <a:off x="535783" y="2359353"/>
            <a:ext cx="2018109" cy="1232297"/>
            <a:chOff x="0" y="0"/>
            <a:chExt cx="2870200" cy="1752600"/>
          </a:xfrm>
        </p:grpSpPr>
        <p:sp>
          <p:nvSpPr>
            <p:cNvPr id="300" name="Shape 300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02" name="Shape 302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next hop</a:t>
              </a:r>
            </a:p>
          </p:txBody>
        </p:sp>
        <p:sp>
          <p:nvSpPr>
            <p:cNvPr id="303" name="Shape 303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04" name="Shape 304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05" name="Shape 305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z</a:t>
              </a:r>
            </a:p>
          </p:txBody>
        </p:sp>
        <p:sp>
          <p:nvSpPr>
            <p:cNvPr id="306" name="Shape 306"/>
            <p:cNvSpPr/>
            <p:nvPr/>
          </p:nvSpPr>
          <p:spPr>
            <a:xfrm>
              <a:off x="1769532" y="704850"/>
              <a:ext cx="3429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?</a:t>
              </a:r>
            </a:p>
          </p:txBody>
        </p:sp>
      </p:grpSp>
      <p:sp>
        <p:nvSpPr>
          <p:cNvPr id="308" name="Shape 308"/>
          <p:cNvSpPr/>
          <p:nvPr/>
        </p:nvSpPr>
        <p:spPr>
          <a:xfrm>
            <a:off x="4438057" y="4016471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4</a:t>
            </a:r>
          </a:p>
        </p:txBody>
      </p:sp>
      <p:sp>
        <p:nvSpPr>
          <p:cNvPr id="309" name="Shape 309"/>
          <p:cNvSpPr/>
          <p:nvPr/>
        </p:nvSpPr>
        <p:spPr>
          <a:xfrm>
            <a:off x="3027166" y="3503014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1</a:t>
            </a:r>
          </a:p>
        </p:txBody>
      </p:sp>
      <p:sp>
        <p:nvSpPr>
          <p:cNvPr id="310" name="Shape 310"/>
          <p:cNvSpPr/>
          <p:nvPr/>
        </p:nvSpPr>
        <p:spPr>
          <a:xfrm>
            <a:off x="6000752" y="3503014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2</a:t>
            </a:r>
          </a:p>
        </p:txBody>
      </p:sp>
      <p:sp>
        <p:nvSpPr>
          <p:cNvPr id="311" name="Shape 311"/>
          <p:cNvSpPr/>
          <p:nvPr/>
        </p:nvSpPr>
        <p:spPr>
          <a:xfrm flipH="1">
            <a:off x="2147243" y="3465881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12" name="Shape 312"/>
          <p:cNvSpPr/>
          <p:nvPr/>
        </p:nvSpPr>
        <p:spPr>
          <a:xfrm>
            <a:off x="2214561" y="4475060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4761536" y="3465881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4304110" y="3127305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  <a:latin typeface="+mn-lt"/>
              </a:rPr>
              <a:t>v</a:t>
            </a:r>
          </a:p>
        </p:txBody>
      </p:sp>
      <p:sp>
        <p:nvSpPr>
          <p:cNvPr id="315" name="Shape 315"/>
          <p:cNvSpPr/>
          <p:nvPr/>
        </p:nvSpPr>
        <p:spPr>
          <a:xfrm>
            <a:off x="1714502" y="412743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 dirty="0">
                <a:solidFill>
                  <a:schemeClr val="bg1"/>
                </a:solidFill>
                <a:latin typeface="+mn-lt"/>
              </a:rPr>
              <a:t>u</a:t>
            </a:r>
          </a:p>
        </p:txBody>
      </p:sp>
      <p:sp>
        <p:nvSpPr>
          <p:cNvPr id="316" name="Shape 316"/>
          <p:cNvSpPr/>
          <p:nvPr/>
        </p:nvSpPr>
        <p:spPr>
          <a:xfrm>
            <a:off x="6849070" y="4118501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  <a:latin typeface="+mn-lt"/>
              </a:rPr>
              <a:t>z</a:t>
            </a:r>
          </a:p>
        </p:txBody>
      </p:sp>
      <p:sp>
        <p:nvSpPr>
          <p:cNvPr id="317" name="Shape 317"/>
          <p:cNvSpPr/>
          <p:nvPr/>
        </p:nvSpPr>
        <p:spPr>
          <a:xfrm>
            <a:off x="812601" y="3127305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18" name="Shape 318"/>
          <p:cNvSpPr/>
          <p:nvPr/>
        </p:nvSpPr>
        <p:spPr>
          <a:xfrm>
            <a:off x="1759148" y="3127305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/>
              <a:t>?</a:t>
            </a:r>
          </a:p>
        </p:txBody>
      </p:sp>
      <p:sp>
        <p:nvSpPr>
          <p:cNvPr id="319" name="Shape 319"/>
          <p:cNvSpPr/>
          <p:nvPr/>
        </p:nvSpPr>
        <p:spPr>
          <a:xfrm>
            <a:off x="2527102" y="5449024"/>
            <a:ext cx="140196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link costs</a:t>
            </a:r>
          </a:p>
        </p:txBody>
      </p:sp>
      <p:sp>
        <p:nvSpPr>
          <p:cNvPr id="320" name="Shape 320"/>
          <p:cNvSpPr/>
          <p:nvPr/>
        </p:nvSpPr>
        <p:spPr>
          <a:xfrm>
            <a:off x="3149791" y="3885955"/>
            <a:ext cx="15088" cy="1563070"/>
          </a:xfrm>
          <a:prstGeom prst="line">
            <a:avLst/>
          </a:prstGeom>
          <a:ln w="38100">
            <a:solidFill>
              <a:srgbClr val="333399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21" name="Shape 321"/>
          <p:cNvSpPr/>
          <p:nvPr/>
        </p:nvSpPr>
        <p:spPr>
          <a:xfrm flipH="1">
            <a:off x="3303986" y="4360482"/>
            <a:ext cx="1219718" cy="1088541"/>
          </a:xfrm>
          <a:prstGeom prst="line">
            <a:avLst/>
          </a:prstGeom>
          <a:ln w="38100">
            <a:solidFill>
              <a:srgbClr val="333399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22" name="Shape 322"/>
          <p:cNvSpPr/>
          <p:nvPr/>
        </p:nvSpPr>
        <p:spPr>
          <a:xfrm flipH="1">
            <a:off x="3549203" y="3859163"/>
            <a:ext cx="2503741" cy="1620324"/>
          </a:xfrm>
          <a:prstGeom prst="line">
            <a:avLst/>
          </a:prstGeom>
          <a:ln w="38100">
            <a:solidFill>
              <a:srgbClr val="333399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23" name="Shape 323"/>
          <p:cNvSpPr/>
          <p:nvPr/>
        </p:nvSpPr>
        <p:spPr>
          <a:xfrm>
            <a:off x="4982767" y="4715078"/>
            <a:ext cx="3187898" cy="1457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/>
          <a:p>
            <a:pPr lvl="0" algn="l">
              <a:defRPr sz="1800"/>
            </a:pPr>
            <a:r>
              <a:rPr lang="en-US" sz="2250" b="0" dirty="0">
                <a:solidFill>
                  <a:srgbClr val="0000FF"/>
                </a:solidFill>
                <a:latin typeface="+mn-lt"/>
                <a:ea typeface="+mn-ea"/>
                <a:cs typeface="+mn-cs"/>
                <a:sym typeface="Calibri"/>
              </a:rPr>
              <a:t>C</a:t>
            </a:r>
            <a:r>
              <a:rPr sz="2250" b="0" dirty="0">
                <a:solidFill>
                  <a:srgbClr val="0000FF"/>
                </a:solidFill>
                <a:latin typeface="+mn-lt"/>
                <a:ea typeface="+mn-ea"/>
                <a:cs typeface="+mn-cs"/>
                <a:sym typeface="Calibri"/>
              </a:rPr>
              <a:t>ould represent             </a:t>
            </a:r>
          </a:p>
          <a:p>
            <a:pPr marL="231775" lvl="0" indent="-231775" algn="l">
              <a:buFont typeface="Arial" charset="0"/>
              <a:buChar char="•"/>
              <a:defRPr sz="1800"/>
            </a:pPr>
            <a:r>
              <a:rPr lang="en-US" sz="2250" b="0" dirty="0">
                <a:solidFill>
                  <a:srgbClr val="0000FF"/>
                </a:solidFill>
                <a:latin typeface="+mn-lt"/>
                <a:ea typeface="+mn-ea"/>
                <a:cs typeface="+mn-cs"/>
                <a:sym typeface="Calibri"/>
              </a:rPr>
              <a:t>P</a:t>
            </a:r>
            <a:r>
              <a:rPr sz="2250" b="0" dirty="0">
                <a:solidFill>
                  <a:srgbClr val="0000FF"/>
                </a:solidFill>
                <a:latin typeface="+mn-lt"/>
                <a:ea typeface="+mn-ea"/>
                <a:cs typeface="+mn-cs"/>
                <a:sym typeface="Calibri"/>
              </a:rPr>
              <a:t>ropagation delay</a:t>
            </a:r>
            <a:endParaRPr lang="en-US" sz="2250" b="0" dirty="0">
              <a:solidFill>
                <a:srgbClr val="0000FF"/>
              </a:solidFill>
              <a:latin typeface="+mn-lt"/>
              <a:ea typeface="+mn-ea"/>
              <a:cs typeface="+mn-cs"/>
              <a:sym typeface="Calibri"/>
            </a:endParaRPr>
          </a:p>
          <a:p>
            <a:pPr marL="231775" lvl="0" indent="-231775" algn="l">
              <a:buFont typeface="Arial" charset="0"/>
              <a:buChar char="•"/>
              <a:defRPr sz="1800"/>
            </a:pPr>
            <a:r>
              <a:rPr lang="en-US" sz="2250" b="0" dirty="0">
                <a:solidFill>
                  <a:srgbClr val="0000FF"/>
                </a:solidFill>
                <a:latin typeface="+mn-lt"/>
                <a:ea typeface="+mn-ea"/>
                <a:cs typeface="+mn-cs"/>
                <a:sym typeface="Calibri"/>
              </a:rPr>
              <a:t>Load </a:t>
            </a:r>
          </a:p>
          <a:p>
            <a:pPr marL="231775" lvl="0" indent="-231775" algn="l">
              <a:buFont typeface="Arial" charset="0"/>
              <a:buChar char="•"/>
              <a:defRPr sz="1800"/>
            </a:pPr>
            <a:r>
              <a:rPr lang="en-US" sz="2250" b="0" dirty="0">
                <a:solidFill>
                  <a:srgbClr val="0000FF"/>
                </a:solidFill>
                <a:latin typeface="+mn-lt"/>
                <a:ea typeface="+mn-ea"/>
                <a:cs typeface="+mn-cs"/>
                <a:sym typeface="Calibri"/>
              </a:rPr>
              <a:t>Cost</a:t>
            </a:r>
          </a:p>
        </p:txBody>
      </p:sp>
      <p:grpSp>
        <p:nvGrpSpPr>
          <p:cNvPr id="332" name="Group 332"/>
          <p:cNvGrpSpPr/>
          <p:nvPr/>
        </p:nvGrpSpPr>
        <p:grpSpPr>
          <a:xfrm>
            <a:off x="6509744" y="2323633"/>
            <a:ext cx="2018109" cy="1232297"/>
            <a:chOff x="0" y="0"/>
            <a:chExt cx="2870200" cy="1752600"/>
          </a:xfrm>
        </p:grpSpPr>
        <p:sp>
          <p:nvSpPr>
            <p:cNvPr id="325" name="Shape 325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26" name="Shape 326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27" name="Shape 327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next hop</a:t>
              </a:r>
            </a:p>
          </p:txBody>
        </p:sp>
        <p:sp>
          <p:nvSpPr>
            <p:cNvPr id="328" name="Shape 328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29" name="Shape 329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30" name="Shape 330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u</a:t>
              </a:r>
            </a:p>
          </p:txBody>
        </p:sp>
        <p:sp>
          <p:nvSpPr>
            <p:cNvPr id="331" name="Shape 331"/>
            <p:cNvSpPr/>
            <p:nvPr/>
          </p:nvSpPr>
          <p:spPr>
            <a:xfrm>
              <a:off x="1769532" y="704850"/>
              <a:ext cx="3429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?</a:t>
              </a:r>
            </a:p>
          </p:txBody>
        </p:sp>
      </p:grpSp>
      <p:sp>
        <p:nvSpPr>
          <p:cNvPr id="333" name="Shape 333"/>
          <p:cNvSpPr/>
          <p:nvPr/>
        </p:nvSpPr>
        <p:spPr>
          <a:xfrm>
            <a:off x="6804422" y="3100516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/>
              <a:t>v</a:t>
            </a:r>
          </a:p>
        </p:txBody>
      </p:sp>
      <p:sp>
        <p:nvSpPr>
          <p:cNvPr id="334" name="Shape 334"/>
          <p:cNvSpPr/>
          <p:nvPr/>
        </p:nvSpPr>
        <p:spPr>
          <a:xfrm>
            <a:off x="7759898" y="3100516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?</a:t>
            </a:r>
          </a:p>
        </p:txBody>
      </p:sp>
      <p:grpSp>
        <p:nvGrpSpPr>
          <p:cNvPr id="342" name="Group 342"/>
          <p:cNvGrpSpPr/>
          <p:nvPr/>
        </p:nvGrpSpPr>
        <p:grpSpPr>
          <a:xfrm>
            <a:off x="3554018" y="1493172"/>
            <a:ext cx="2018109" cy="1232297"/>
            <a:chOff x="0" y="0"/>
            <a:chExt cx="2870200" cy="1752600"/>
          </a:xfrm>
        </p:grpSpPr>
        <p:sp>
          <p:nvSpPr>
            <p:cNvPr id="335" name="Shape 335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36" name="Shape 336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37" name="Shape 337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next hop</a:t>
              </a:r>
            </a:p>
          </p:txBody>
        </p:sp>
        <p:sp>
          <p:nvSpPr>
            <p:cNvPr id="338" name="Shape 338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39" name="Shape 339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40" name="Shape 340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z</a:t>
              </a:r>
            </a:p>
          </p:txBody>
        </p:sp>
        <p:sp>
          <p:nvSpPr>
            <p:cNvPr id="341" name="Shape 341"/>
            <p:cNvSpPr/>
            <p:nvPr/>
          </p:nvSpPr>
          <p:spPr>
            <a:xfrm>
              <a:off x="1769532" y="704850"/>
              <a:ext cx="3429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?</a:t>
              </a:r>
            </a:p>
          </p:txBody>
        </p:sp>
      </p:grpSp>
      <p:sp>
        <p:nvSpPr>
          <p:cNvPr id="343" name="Shape 343"/>
          <p:cNvSpPr/>
          <p:nvPr/>
        </p:nvSpPr>
        <p:spPr>
          <a:xfrm>
            <a:off x="3830836" y="2287915"/>
            <a:ext cx="44648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/>
              <a:t>u</a:t>
            </a:r>
          </a:p>
        </p:txBody>
      </p:sp>
      <p:sp>
        <p:nvSpPr>
          <p:cNvPr id="344" name="Shape 344"/>
          <p:cNvSpPr/>
          <p:nvPr/>
        </p:nvSpPr>
        <p:spPr>
          <a:xfrm>
            <a:off x="4804172" y="2287915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?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7682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" grpId="0" animBg="1" advAuto="0"/>
      <p:bldP spid="309" grpId="0" animBg="1" advAuto="0"/>
      <p:bldP spid="310" grpId="0" animBg="1" advAuto="0"/>
      <p:bldP spid="319" grpId="0" animBg="1" advAuto="0"/>
      <p:bldP spid="320" grpId="0" animBg="1" advAuto="0"/>
      <p:bldP spid="321" grpId="0" animBg="1" advAuto="0"/>
      <p:bldP spid="322" grpId="0" animBg="1" advAuto="0"/>
      <p:bldP spid="323" grpId="0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/>
        </p:nvSpPr>
        <p:spPr>
          <a:xfrm rot="10800000" flipH="1">
            <a:off x="6509744" y="3588934"/>
            <a:ext cx="1330523" cy="660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349" name="Shape 349"/>
          <p:cNvSpPr/>
          <p:nvPr/>
        </p:nvSpPr>
        <p:spPr>
          <a:xfrm rot="10800000" flipH="1">
            <a:off x="3866555" y="2758473"/>
            <a:ext cx="1401961" cy="392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350" name="Shape 350"/>
          <p:cNvSpPr/>
          <p:nvPr/>
        </p:nvSpPr>
        <p:spPr>
          <a:xfrm rot="10800000" flipH="1">
            <a:off x="1169790" y="3615725"/>
            <a:ext cx="1401961" cy="6697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352" name="Shape 352"/>
          <p:cNvSpPr/>
          <p:nvPr/>
        </p:nvSpPr>
        <p:spPr>
          <a:xfrm>
            <a:off x="4429127" y="4022685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4</a:t>
            </a:r>
          </a:p>
        </p:txBody>
      </p:sp>
      <p:sp>
        <p:nvSpPr>
          <p:cNvPr id="353" name="Shape 353"/>
          <p:cNvSpPr/>
          <p:nvPr/>
        </p:nvSpPr>
        <p:spPr>
          <a:xfrm>
            <a:off x="3018236" y="3509228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1</a:t>
            </a:r>
          </a:p>
        </p:txBody>
      </p:sp>
      <p:sp>
        <p:nvSpPr>
          <p:cNvPr id="354" name="Shape 354"/>
          <p:cNvSpPr/>
          <p:nvPr/>
        </p:nvSpPr>
        <p:spPr>
          <a:xfrm>
            <a:off x="5991822" y="3509228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2</a:t>
            </a:r>
          </a:p>
        </p:txBody>
      </p:sp>
      <p:sp>
        <p:nvSpPr>
          <p:cNvPr id="355" name="Shape 355"/>
          <p:cNvSpPr/>
          <p:nvPr/>
        </p:nvSpPr>
        <p:spPr>
          <a:xfrm flipH="1">
            <a:off x="2138312" y="3472096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356" name="Shape 356"/>
          <p:cNvSpPr/>
          <p:nvPr/>
        </p:nvSpPr>
        <p:spPr>
          <a:xfrm>
            <a:off x="2205629" y="4481275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357" name="Shape 357"/>
          <p:cNvSpPr/>
          <p:nvPr/>
        </p:nvSpPr>
        <p:spPr>
          <a:xfrm>
            <a:off x="4752607" y="3472096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358" name="Shape 358"/>
          <p:cNvSpPr/>
          <p:nvPr/>
        </p:nvSpPr>
        <p:spPr>
          <a:xfrm>
            <a:off x="4295181" y="313352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v</a:t>
            </a:r>
          </a:p>
        </p:txBody>
      </p:sp>
      <p:sp>
        <p:nvSpPr>
          <p:cNvPr id="359" name="Shape 359"/>
          <p:cNvSpPr/>
          <p:nvPr/>
        </p:nvSpPr>
        <p:spPr>
          <a:xfrm>
            <a:off x="1705570" y="4133645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 dirty="0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360" name="Shape 360"/>
          <p:cNvSpPr/>
          <p:nvPr/>
        </p:nvSpPr>
        <p:spPr>
          <a:xfrm>
            <a:off x="6858002" y="4124716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361" name="Shape 361"/>
          <p:cNvSpPr/>
          <p:nvPr/>
        </p:nvSpPr>
        <p:spPr>
          <a:xfrm>
            <a:off x="821531" y="5379137"/>
            <a:ext cx="3705820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least-cost path from u to z:</a:t>
            </a:r>
          </a:p>
        </p:txBody>
      </p:sp>
      <p:sp>
        <p:nvSpPr>
          <p:cNvPr id="362" name="Shape 362"/>
          <p:cNvSpPr/>
          <p:nvPr/>
        </p:nvSpPr>
        <p:spPr>
          <a:xfrm>
            <a:off x="4652367" y="5374671"/>
            <a:ext cx="82153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u v z</a:t>
            </a:r>
          </a:p>
        </p:txBody>
      </p:sp>
      <p:sp>
        <p:nvSpPr>
          <p:cNvPr id="363" name="Shape 363"/>
          <p:cNvSpPr/>
          <p:nvPr/>
        </p:nvSpPr>
        <p:spPr>
          <a:xfrm>
            <a:off x="821531" y="5753824"/>
            <a:ext cx="3705820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 dirty="0"/>
              <a:t>least cost path from u to v:</a:t>
            </a:r>
          </a:p>
        </p:txBody>
      </p:sp>
      <p:sp>
        <p:nvSpPr>
          <p:cNvPr id="364" name="Shape 364"/>
          <p:cNvSpPr/>
          <p:nvPr/>
        </p:nvSpPr>
        <p:spPr>
          <a:xfrm>
            <a:off x="4652367" y="5753824"/>
            <a:ext cx="53578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u v</a:t>
            </a:r>
          </a:p>
        </p:txBody>
      </p:sp>
      <p:sp>
        <p:nvSpPr>
          <p:cNvPr id="365" name="Shape 365"/>
          <p:cNvSpPr/>
          <p:nvPr/>
        </p:nvSpPr>
        <p:spPr>
          <a:xfrm>
            <a:off x="1768079" y="281205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66" name="Shape 366"/>
          <p:cNvSpPr/>
          <p:nvPr/>
        </p:nvSpPr>
        <p:spPr>
          <a:xfrm>
            <a:off x="1768079" y="314245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67" name="Shape 367"/>
          <p:cNvSpPr/>
          <p:nvPr/>
        </p:nvSpPr>
        <p:spPr>
          <a:xfrm>
            <a:off x="7768829" y="310673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68" name="Shape 368"/>
          <p:cNvSpPr/>
          <p:nvPr/>
        </p:nvSpPr>
        <p:spPr>
          <a:xfrm>
            <a:off x="7768829" y="278526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grpSp>
        <p:nvGrpSpPr>
          <p:cNvPr id="375" name="Group 375"/>
          <p:cNvGrpSpPr/>
          <p:nvPr/>
        </p:nvGrpSpPr>
        <p:grpSpPr>
          <a:xfrm>
            <a:off x="3554018" y="1499387"/>
            <a:ext cx="2018109" cy="1232297"/>
            <a:chOff x="0" y="0"/>
            <a:chExt cx="2870200" cy="1752600"/>
          </a:xfrm>
        </p:grpSpPr>
        <p:sp>
          <p:nvSpPr>
            <p:cNvPr id="369" name="Shape 369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70" name="Shape 370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71" name="Shape 371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next hop</a:t>
              </a:r>
            </a:p>
          </p:txBody>
        </p:sp>
        <p:sp>
          <p:nvSpPr>
            <p:cNvPr id="372" name="Shape 372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73" name="Shape 373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74" name="Shape 374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z</a:t>
              </a:r>
            </a:p>
          </p:txBody>
        </p:sp>
      </p:grpSp>
      <p:sp>
        <p:nvSpPr>
          <p:cNvPr id="376" name="Shape 376"/>
          <p:cNvSpPr/>
          <p:nvPr/>
        </p:nvSpPr>
        <p:spPr>
          <a:xfrm>
            <a:off x="3830836" y="2294130"/>
            <a:ext cx="44648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u</a:t>
            </a:r>
          </a:p>
        </p:txBody>
      </p:sp>
      <p:sp>
        <p:nvSpPr>
          <p:cNvPr id="377" name="Shape 377"/>
          <p:cNvSpPr/>
          <p:nvPr/>
        </p:nvSpPr>
        <p:spPr>
          <a:xfrm>
            <a:off x="4804172" y="229413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u</a:t>
            </a:r>
          </a:p>
        </p:txBody>
      </p:sp>
      <p:sp>
        <p:nvSpPr>
          <p:cNvPr id="378" name="Shape 378"/>
          <p:cNvSpPr/>
          <p:nvPr/>
        </p:nvSpPr>
        <p:spPr>
          <a:xfrm>
            <a:off x="4804172" y="197266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z</a:t>
            </a:r>
          </a:p>
        </p:txBody>
      </p:sp>
      <p:grpSp>
        <p:nvGrpSpPr>
          <p:cNvPr id="385" name="Group 385"/>
          <p:cNvGrpSpPr/>
          <p:nvPr/>
        </p:nvGrpSpPr>
        <p:grpSpPr>
          <a:xfrm>
            <a:off x="535783" y="2365568"/>
            <a:ext cx="2018109" cy="1232297"/>
            <a:chOff x="0" y="0"/>
            <a:chExt cx="2870200" cy="1752600"/>
          </a:xfrm>
        </p:grpSpPr>
        <p:sp>
          <p:nvSpPr>
            <p:cNvPr id="379" name="Shape 379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80" name="Shape 380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81" name="Shape 381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next hop</a:t>
              </a:r>
            </a:p>
          </p:txBody>
        </p:sp>
        <p:sp>
          <p:nvSpPr>
            <p:cNvPr id="382" name="Shape 382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83" name="Shape 383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84" name="Shape 384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z</a:t>
              </a:r>
            </a:p>
          </p:txBody>
        </p:sp>
      </p:grpSp>
      <p:grpSp>
        <p:nvGrpSpPr>
          <p:cNvPr id="392" name="Group 392"/>
          <p:cNvGrpSpPr/>
          <p:nvPr/>
        </p:nvGrpSpPr>
        <p:grpSpPr>
          <a:xfrm>
            <a:off x="6509744" y="2329848"/>
            <a:ext cx="2018109" cy="1232297"/>
            <a:chOff x="0" y="0"/>
            <a:chExt cx="2870200" cy="1752600"/>
          </a:xfrm>
        </p:grpSpPr>
        <p:sp>
          <p:nvSpPr>
            <p:cNvPr id="386" name="Shape 386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87" name="Shape 387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88" name="Shape 388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next hop</a:t>
              </a:r>
            </a:p>
          </p:txBody>
        </p:sp>
        <p:sp>
          <p:nvSpPr>
            <p:cNvPr id="389" name="Shape 389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90" name="Shape 390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91" name="Shape 391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u</a:t>
              </a:r>
            </a:p>
          </p:txBody>
        </p:sp>
      </p:grpSp>
      <p:sp>
        <p:nvSpPr>
          <p:cNvPr id="393" name="Shape 393"/>
          <p:cNvSpPr/>
          <p:nvPr/>
        </p:nvSpPr>
        <p:spPr>
          <a:xfrm>
            <a:off x="812601" y="313352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94" name="Shape 394"/>
          <p:cNvSpPr/>
          <p:nvPr/>
        </p:nvSpPr>
        <p:spPr>
          <a:xfrm>
            <a:off x="6804422" y="310673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95" name="Shape 395"/>
          <p:cNvSpPr/>
          <p:nvPr/>
        </p:nvSpPr>
        <p:spPr>
          <a:xfrm flipV="1">
            <a:off x="2418044" y="4607889"/>
            <a:ext cx="4346638" cy="1"/>
          </a:xfrm>
          <a:prstGeom prst="line">
            <a:avLst/>
          </a:prstGeom>
          <a:ln w="38100">
            <a:solidFill>
              <a:srgbClr val="333399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96" name="Shape 396"/>
          <p:cNvSpPr/>
          <p:nvPr/>
        </p:nvSpPr>
        <p:spPr>
          <a:xfrm rot="21576905">
            <a:off x="2365675" y="3722957"/>
            <a:ext cx="4440438" cy="6042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70" extrusionOk="0">
                <a:moveTo>
                  <a:pt x="0" y="20410"/>
                </a:moveTo>
                <a:cubicBezTo>
                  <a:pt x="0" y="20410"/>
                  <a:pt x="8542" y="-130"/>
                  <a:pt x="10873" y="1"/>
                </a:cubicBezTo>
                <a:cubicBezTo>
                  <a:pt x="13193" y="131"/>
                  <a:pt x="21600" y="21470"/>
                  <a:pt x="21600" y="21470"/>
                </a:cubicBezTo>
              </a:path>
            </a:pathLst>
          </a:custGeom>
          <a:ln w="38100">
            <a:solidFill>
              <a:srgbClr val="333399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2250"/>
          </a:p>
        </p:txBody>
      </p:sp>
      <p:sp>
        <p:nvSpPr>
          <p:cNvPr id="397" name="Shape 397"/>
          <p:cNvSpPr/>
          <p:nvPr/>
        </p:nvSpPr>
        <p:spPr>
          <a:xfrm flipV="1">
            <a:off x="2384226" y="3714226"/>
            <a:ext cx="1998282" cy="698650"/>
          </a:xfrm>
          <a:prstGeom prst="line">
            <a:avLst/>
          </a:prstGeom>
          <a:ln w="38100">
            <a:solidFill>
              <a:srgbClr val="333399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398" name="Shape 398"/>
          <p:cNvSpPr/>
          <p:nvPr/>
        </p:nvSpPr>
        <p:spPr>
          <a:xfrm rot="21576905">
            <a:off x="2361085" y="3725868"/>
            <a:ext cx="4249983" cy="9508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46" h="18513" extrusionOk="0">
                <a:moveTo>
                  <a:pt x="0" y="16877"/>
                </a:moveTo>
                <a:cubicBezTo>
                  <a:pt x="0" y="16877"/>
                  <a:pt x="18809" y="21600"/>
                  <a:pt x="20445" y="14996"/>
                </a:cubicBezTo>
                <a:cubicBezTo>
                  <a:pt x="21600" y="10334"/>
                  <a:pt x="12430" y="0"/>
                  <a:pt x="12430" y="0"/>
                </a:cubicBezTo>
              </a:path>
            </a:pathLst>
          </a:custGeom>
          <a:ln w="38100">
            <a:solidFill>
              <a:srgbClr val="333399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3257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" grpId="0" animBg="1" advAuto="0"/>
      <p:bldP spid="362" grpId="0" animBg="1" advAuto="0"/>
      <p:bldP spid="363" grpId="0" animBg="1" advAuto="0"/>
      <p:bldP spid="364" grpId="0" animBg="1" advAuto="0"/>
      <p:bldP spid="365" grpId="0" animBg="1" advAuto="0"/>
      <p:bldP spid="366" grpId="0" animBg="1" advAuto="0"/>
      <p:bldP spid="367" grpId="0" animBg="1" advAuto="0"/>
      <p:bldP spid="368" grpId="0" animBg="1" advAuto="0"/>
      <p:bldP spid="377" grpId="0" animBg="1" advAuto="0"/>
      <p:bldP spid="378" grpId="0" animBg="1" advAuto="0"/>
      <p:bldP spid="395" grpId="0" animBg="1" advAuto="0"/>
      <p:bldP spid="395" grpId="1" animBg="1" advAuto="0"/>
      <p:bldP spid="396" grpId="0" animBg="1" advAuto="0"/>
      <p:bldP spid="396" grpId="1" animBg="1" advAuto="0"/>
      <p:bldP spid="397" grpId="0" animBg="1" advAuto="0"/>
      <p:bldP spid="397" grpId="1" animBg="1" advAuto="0"/>
      <p:bldP spid="398" grpId="0" animBg="1" advAuto="0"/>
      <p:bldP spid="398" grpId="1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Least-cost path routing</a:t>
            </a:r>
          </a:p>
        </p:txBody>
      </p:sp>
      <p:sp>
        <p:nvSpPr>
          <p:cNvPr id="403" name="Shape 40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Given:</a:t>
            </a:r>
            <a:r>
              <a:rPr lang="en-US" dirty="0"/>
              <a:t> router graph &amp; link costs</a:t>
            </a:r>
          </a:p>
          <a:p>
            <a:r>
              <a:rPr lang="en-US" dirty="0">
                <a:solidFill>
                  <a:srgbClr val="0000FF"/>
                </a:solidFill>
              </a:rPr>
              <a:t>Goal:</a:t>
            </a:r>
            <a:r>
              <a:rPr lang="en-US" dirty="0"/>
              <a:t> find least-cost path                                            </a:t>
            </a:r>
          </a:p>
          <a:p>
            <a:pPr lvl="1"/>
            <a:r>
              <a:rPr lang="en-US" dirty="0"/>
              <a:t>From each source router to each destination router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7487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" grpId="0" build="p" bldLvl="5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Least-cost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Least-cost routes provide an easy way to avoid loops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No reasonable cost metric is minimized by traversing a loop</a:t>
            </a:r>
          </a:p>
          <a:p>
            <a:r>
              <a:rPr lang="en-US" dirty="0"/>
              <a:t>Least-cost paths form a spanning tree for each destination rooted at that destination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3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12493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Network topology, link costs known to all nodes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All nodes have same info</a:t>
            </a:r>
          </a:p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Computes least-cost paths from one node (“</a:t>
            </a:r>
            <a:r>
              <a:rPr lang="en-US" altLang="ja-JP" sz="2400" dirty="0">
                <a:latin typeface="Arial" charset="0"/>
                <a:ea typeface="Arial" charset="0"/>
                <a:cs typeface="Arial" charset="0"/>
              </a:rPr>
              <a:t>src”) to all other nodes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After k iterations, know least-cost path to k destination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s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4934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Notations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c(</a:t>
            </a:r>
            <a:r>
              <a:rPr lang="en-US" sz="2000" dirty="0" err="1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x,y</a:t>
            </a:r>
            <a:r>
              <a:rPr lang="en-US" sz="20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)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: link cost from x to y;</a:t>
            </a:r>
          </a:p>
          <a:p>
            <a:pPr lvl="2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∞ if not direct neighbors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D(v)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: current value of cost of path from src to dst v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p(v)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: predecessor node along path from source to v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N'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: set of nodes whose least-cost path definitively known</a:t>
            </a:r>
          </a:p>
          <a:p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F36FED86-94EF-254D-90EE-B810FE8299E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7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1  </a:t>
            </a: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Initialization: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2    N' = {u}; D(u) = 0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3    for all nodes v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4      if v adjacent to u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5        then D(v) = c(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u,v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6      else D(v) = ∞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786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1  </a:t>
            </a: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Initialization: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2    N' = {u}; D(u) = 0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3    for all nodes v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4      if v adjacent to u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5        then D(v) = c(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u,v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6      else D(v) = ∞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7   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8  </a:t>
            </a: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Loop</a:t>
            </a:r>
            <a:r>
              <a:rPr lang="en-US" sz="1600" i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9    find w not in N' such that D(w) is a minimum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10    add w to N'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11    update D(v) for all v adjacent to w and not in N':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12        </a:t>
            </a:r>
            <a:r>
              <a:rPr lang="en-US" sz="1600" b="1" dirty="0">
                <a:solidFill>
                  <a:srgbClr val="CC0000"/>
                </a:solidFill>
                <a:latin typeface="Courier New" charset="0"/>
                <a:ea typeface="Courier New" charset="0"/>
                <a:cs typeface="Courier New" charset="0"/>
              </a:rPr>
              <a:t>D(v) = min( D(v), D(w) + c(</a:t>
            </a:r>
            <a:r>
              <a:rPr lang="en-US" sz="1600" b="1" dirty="0" err="1">
                <a:solidFill>
                  <a:srgbClr val="CC0000"/>
                </a:solidFill>
                <a:latin typeface="Courier New" charset="0"/>
                <a:ea typeface="Courier New" charset="0"/>
                <a:cs typeface="Courier New" charset="0"/>
              </a:rPr>
              <a:t>w,v</a:t>
            </a:r>
            <a:r>
              <a:rPr lang="en-US" sz="1600" b="1" dirty="0">
                <a:solidFill>
                  <a:srgbClr val="CC0000"/>
                </a:solidFill>
                <a:latin typeface="Courier New" charset="0"/>
                <a:ea typeface="Courier New" charset="0"/>
                <a:cs typeface="Courier New" charset="0"/>
              </a:rPr>
              <a:t>) )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13        /* new cost to v is either old cost to v or known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14         least path cost to w plus cost from w to v */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15  </a:t>
            </a: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until all nodes are in N'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25958" name="Freeform 4"/>
          <p:cNvSpPr>
            <a:spLocks/>
          </p:cNvSpPr>
          <p:nvPr/>
        </p:nvSpPr>
        <p:spPr bwMode="auto">
          <a:xfrm>
            <a:off x="600075" y="3543300"/>
            <a:ext cx="800100" cy="2886075"/>
          </a:xfrm>
          <a:custGeom>
            <a:avLst/>
            <a:gdLst>
              <a:gd name="T0" fmla="*/ 2147483647 w 504"/>
              <a:gd name="T1" fmla="*/ 2147483647 h 1818"/>
              <a:gd name="T2" fmla="*/ 2147483647 w 504"/>
              <a:gd name="T3" fmla="*/ 2147483647 h 1818"/>
              <a:gd name="T4" fmla="*/ 2147483647 w 504"/>
              <a:gd name="T5" fmla="*/ 2147483647 h 1818"/>
              <a:gd name="T6" fmla="*/ 2147483647 w 504"/>
              <a:gd name="T7" fmla="*/ 2147483647 h 1818"/>
              <a:gd name="T8" fmla="*/ 0 60000 65536"/>
              <a:gd name="T9" fmla="*/ 0 60000 65536"/>
              <a:gd name="T10" fmla="*/ 0 60000 65536"/>
              <a:gd name="T11" fmla="*/ 0 60000 65536"/>
              <a:gd name="T12" fmla="*/ 0 w 504"/>
              <a:gd name="T13" fmla="*/ 0 h 1818"/>
              <a:gd name="T14" fmla="*/ 504 w 504"/>
              <a:gd name="T15" fmla="*/ 1818 h 18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4" h="1818">
                <a:moveTo>
                  <a:pt x="504" y="1596"/>
                </a:moveTo>
                <a:cubicBezTo>
                  <a:pt x="444" y="1728"/>
                  <a:pt x="240" y="1818"/>
                  <a:pt x="120" y="1602"/>
                </a:cubicBezTo>
                <a:cubicBezTo>
                  <a:pt x="0" y="1386"/>
                  <a:pt x="48" y="444"/>
                  <a:pt x="90" y="192"/>
                </a:cubicBezTo>
                <a:cubicBezTo>
                  <a:pt x="162" y="0"/>
                  <a:pt x="294" y="84"/>
                  <a:pt x="396" y="144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72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138"/>
          <p:cNvGrpSpPr/>
          <p:nvPr/>
        </p:nvGrpSpPr>
        <p:grpSpPr>
          <a:xfrm>
            <a:off x="4734911" y="3205655"/>
            <a:ext cx="4029109" cy="3426372"/>
            <a:chOff x="4734911" y="3205655"/>
            <a:chExt cx="4029109" cy="3426372"/>
          </a:xfrm>
        </p:grpSpPr>
        <p:sp>
          <p:nvSpPr>
            <p:cNvPr id="140" name="Text Box 11"/>
            <p:cNvSpPr txBox="1">
              <a:spLocks noChangeArrowheads="1"/>
            </p:cNvSpPr>
            <p:nvPr/>
          </p:nvSpPr>
          <p:spPr bwMode="auto">
            <a:xfrm>
              <a:off x="5379498" y="4875463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3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41" name="Text Box 12"/>
            <p:cNvSpPr txBox="1">
              <a:spLocks noChangeArrowheads="1"/>
            </p:cNvSpPr>
            <p:nvPr/>
          </p:nvSpPr>
          <p:spPr bwMode="auto">
            <a:xfrm>
              <a:off x="6111485" y="4158787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42" name="Line 23"/>
            <p:cNvSpPr>
              <a:spLocks noChangeShapeType="1"/>
            </p:cNvSpPr>
            <p:nvPr/>
          </p:nvSpPr>
          <p:spPr bwMode="auto">
            <a:xfrm>
              <a:off x="5920154" y="3410821"/>
              <a:ext cx="0" cy="744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3" name="Line 37"/>
            <p:cNvSpPr>
              <a:spLocks noChangeShapeType="1"/>
            </p:cNvSpPr>
            <p:nvPr/>
          </p:nvSpPr>
          <p:spPr bwMode="auto">
            <a:xfrm>
              <a:off x="5108445" y="5168988"/>
              <a:ext cx="9160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4" name="Line 38"/>
            <p:cNvSpPr>
              <a:spLocks noChangeShapeType="1"/>
            </p:cNvSpPr>
            <p:nvPr/>
          </p:nvSpPr>
          <p:spPr bwMode="auto">
            <a:xfrm>
              <a:off x="6125980" y="3568758"/>
              <a:ext cx="0" cy="14333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5" name="Line 39"/>
            <p:cNvSpPr>
              <a:spLocks noChangeShapeType="1"/>
            </p:cNvSpPr>
            <p:nvPr/>
          </p:nvSpPr>
          <p:spPr bwMode="auto">
            <a:xfrm flipH="1">
              <a:off x="4928710" y="3477869"/>
              <a:ext cx="976950" cy="1609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6" name="Text Box 40"/>
            <p:cNvSpPr txBox="1">
              <a:spLocks noChangeArrowheads="1"/>
            </p:cNvSpPr>
            <p:nvPr/>
          </p:nvSpPr>
          <p:spPr bwMode="auto">
            <a:xfrm>
              <a:off x="5157727" y="3994890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5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47" name="Line 41"/>
            <p:cNvSpPr>
              <a:spLocks noChangeShapeType="1"/>
            </p:cNvSpPr>
            <p:nvPr/>
          </p:nvSpPr>
          <p:spPr bwMode="auto">
            <a:xfrm>
              <a:off x="6136126" y="5243486"/>
              <a:ext cx="13045" cy="1057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8" name="Text Box 42"/>
            <p:cNvSpPr txBox="1">
              <a:spLocks noChangeArrowheads="1"/>
            </p:cNvSpPr>
            <p:nvPr/>
          </p:nvSpPr>
          <p:spPr bwMode="auto">
            <a:xfrm>
              <a:off x="6146273" y="5542971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3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49" name="Freeform 43"/>
            <p:cNvSpPr>
              <a:spLocks/>
            </p:cNvSpPr>
            <p:nvPr/>
          </p:nvSpPr>
          <p:spPr bwMode="auto">
            <a:xfrm>
              <a:off x="4909866" y="5274776"/>
              <a:ext cx="1246553" cy="1190488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  <a:gd name="T6" fmla="*/ 0 60000 65536"/>
                <a:gd name="T7" fmla="*/ 0 60000 65536"/>
                <a:gd name="T8" fmla="*/ 0 60000 65536"/>
                <a:gd name="T9" fmla="*/ 0 w 857"/>
                <a:gd name="T10" fmla="*/ 0 h 1152"/>
                <a:gd name="T11" fmla="*/ 857 w 857"/>
                <a:gd name="T12" fmla="*/ 1152 h 1152"/>
                <a:gd name="connsiteX0" fmla="*/ 0 w 10000"/>
                <a:gd name="connsiteY0" fmla="*/ 0 h 6928"/>
                <a:gd name="connsiteX1" fmla="*/ 3770 w 10000"/>
                <a:gd name="connsiteY1" fmla="*/ 6300 h 6928"/>
                <a:gd name="connsiteX2" fmla="*/ 10000 w 10000"/>
                <a:gd name="connsiteY2" fmla="*/ 6701 h 6928"/>
                <a:gd name="connsiteX0" fmla="*/ 0 w 10000"/>
                <a:gd name="connsiteY0" fmla="*/ 0 h 9871"/>
                <a:gd name="connsiteX1" fmla="*/ 1802 w 10000"/>
                <a:gd name="connsiteY1" fmla="*/ 7634 h 9871"/>
                <a:gd name="connsiteX2" fmla="*/ 10000 w 10000"/>
                <a:gd name="connsiteY2" fmla="*/ 9672 h 9871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32 w 10032"/>
                <a:gd name="connsiteY0" fmla="*/ 0 h 10136"/>
                <a:gd name="connsiteX1" fmla="*/ 1834 w 10032"/>
                <a:gd name="connsiteY1" fmla="*/ 7734 h 10136"/>
                <a:gd name="connsiteX2" fmla="*/ 10032 w 10032"/>
                <a:gd name="connsiteY2" fmla="*/ 9798 h 1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32" h="10136">
                  <a:moveTo>
                    <a:pt x="32" y="0"/>
                  </a:moveTo>
                  <a:cubicBezTo>
                    <a:pt x="62" y="4573"/>
                    <a:pt x="-465" y="5047"/>
                    <a:pt x="1834" y="7734"/>
                  </a:cubicBezTo>
                  <a:cubicBezTo>
                    <a:pt x="4132" y="9414"/>
                    <a:pt x="9320" y="10802"/>
                    <a:pt x="10032" y="979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0" name="Text Box 44"/>
            <p:cNvSpPr txBox="1">
              <a:spLocks noChangeArrowheads="1"/>
            </p:cNvSpPr>
            <p:nvPr/>
          </p:nvSpPr>
          <p:spPr bwMode="auto">
            <a:xfrm>
              <a:off x="5151929" y="5803716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7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51" name="Line 45"/>
            <p:cNvSpPr>
              <a:spLocks noChangeShapeType="1"/>
            </p:cNvSpPr>
            <p:nvPr/>
          </p:nvSpPr>
          <p:spPr bwMode="auto">
            <a:xfrm flipH="1">
              <a:off x="6140475" y="5171968"/>
              <a:ext cx="1446581" cy="1226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2" name="Text Box 46"/>
            <p:cNvSpPr txBox="1">
              <a:spLocks noChangeArrowheads="1"/>
            </p:cNvSpPr>
            <p:nvPr/>
          </p:nvSpPr>
          <p:spPr bwMode="auto">
            <a:xfrm>
              <a:off x="6786943" y="5784346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53" name="Text Box 56"/>
            <p:cNvSpPr txBox="1">
              <a:spLocks noChangeArrowheads="1"/>
            </p:cNvSpPr>
            <p:nvPr/>
          </p:nvSpPr>
          <p:spPr bwMode="auto">
            <a:xfrm>
              <a:off x="6668086" y="4800600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8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54" name="Line 65"/>
            <p:cNvSpPr>
              <a:spLocks noChangeShapeType="1"/>
            </p:cNvSpPr>
            <p:nvPr/>
          </p:nvSpPr>
          <p:spPr bwMode="auto">
            <a:xfrm>
              <a:off x="7865356" y="5158558"/>
              <a:ext cx="5102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5" name="Text Box 66"/>
            <p:cNvSpPr txBox="1">
              <a:spLocks noChangeArrowheads="1"/>
            </p:cNvSpPr>
            <p:nvPr/>
          </p:nvSpPr>
          <p:spPr bwMode="auto">
            <a:xfrm>
              <a:off x="7961022" y="5158558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2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56" name="Line 67"/>
            <p:cNvSpPr>
              <a:spLocks noChangeShapeType="1"/>
            </p:cNvSpPr>
            <p:nvPr/>
          </p:nvSpPr>
          <p:spPr bwMode="auto">
            <a:xfrm>
              <a:off x="6217297" y="3431680"/>
              <a:ext cx="1398748" cy="1695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7" name="Text Box 68"/>
            <p:cNvSpPr txBox="1">
              <a:spLocks noChangeArrowheads="1"/>
            </p:cNvSpPr>
            <p:nvPr/>
          </p:nvSpPr>
          <p:spPr bwMode="auto">
            <a:xfrm>
              <a:off x="6820281" y="3957640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7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58" name="Freeform 69"/>
            <p:cNvSpPr>
              <a:spLocks/>
            </p:cNvSpPr>
            <p:nvPr/>
          </p:nvSpPr>
          <p:spPr bwMode="auto">
            <a:xfrm>
              <a:off x="6197005" y="3410821"/>
              <a:ext cx="40585" cy="20860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  <a:gd name="T6" fmla="*/ 0 60000 65536"/>
                <a:gd name="T7" fmla="*/ 0 60000 65536"/>
                <a:gd name="T8" fmla="*/ 0 60000 65536"/>
                <a:gd name="T9" fmla="*/ 0 w 28"/>
                <a:gd name="T10" fmla="*/ 0 h 14"/>
                <a:gd name="T11" fmla="*/ 28 w 28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9" name="Freeform 70"/>
            <p:cNvSpPr>
              <a:spLocks/>
            </p:cNvSpPr>
            <p:nvPr/>
          </p:nvSpPr>
          <p:spPr bwMode="auto">
            <a:xfrm>
              <a:off x="6217297" y="3445090"/>
              <a:ext cx="2362653" cy="1567451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  <a:gd name="T6" fmla="*/ 0 60000 65536"/>
                <a:gd name="T7" fmla="*/ 0 60000 65536"/>
                <a:gd name="T8" fmla="*/ 0 60000 65536"/>
                <a:gd name="T9" fmla="*/ 0 w 1510"/>
                <a:gd name="T10" fmla="*/ 0 h 1052"/>
                <a:gd name="T11" fmla="*/ 1510 w 1510"/>
                <a:gd name="T12" fmla="*/ 1052 h 10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60" name="Text Box 71"/>
            <p:cNvSpPr txBox="1">
              <a:spLocks noChangeArrowheads="1"/>
            </p:cNvSpPr>
            <p:nvPr/>
          </p:nvSpPr>
          <p:spPr bwMode="auto">
            <a:xfrm>
              <a:off x="7923335" y="3458500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9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61" name="Oval 160"/>
            <p:cNvSpPr>
              <a:spLocks noChangeAspect="1"/>
            </p:cNvSpPr>
            <p:nvPr/>
          </p:nvSpPr>
          <p:spPr bwMode="auto">
            <a:xfrm>
              <a:off x="5906814" y="3205655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x</a:t>
              </a:r>
            </a:p>
          </p:txBody>
        </p:sp>
        <p:sp>
          <p:nvSpPr>
            <p:cNvPr id="162" name="Oval 161"/>
            <p:cNvSpPr>
              <a:spLocks noChangeAspect="1"/>
            </p:cNvSpPr>
            <p:nvPr/>
          </p:nvSpPr>
          <p:spPr bwMode="auto">
            <a:xfrm>
              <a:off x="4734911" y="4945117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u</a:t>
              </a:r>
            </a:p>
          </p:txBody>
        </p:sp>
        <p:sp>
          <p:nvSpPr>
            <p:cNvPr id="163" name="Oval 162"/>
            <p:cNvSpPr>
              <a:spLocks noChangeAspect="1"/>
            </p:cNvSpPr>
            <p:nvPr/>
          </p:nvSpPr>
          <p:spPr bwMode="auto">
            <a:xfrm>
              <a:off x="8306820" y="4945117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z</a:t>
              </a:r>
            </a:p>
          </p:txBody>
        </p:sp>
        <p:sp>
          <p:nvSpPr>
            <p:cNvPr id="164" name="Oval 163"/>
            <p:cNvSpPr>
              <a:spLocks noChangeAspect="1"/>
            </p:cNvSpPr>
            <p:nvPr/>
          </p:nvSpPr>
          <p:spPr bwMode="auto">
            <a:xfrm>
              <a:off x="5922579" y="6174827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v</a:t>
              </a:r>
            </a:p>
          </p:txBody>
        </p:sp>
        <p:sp>
          <p:nvSpPr>
            <p:cNvPr id="165" name="Oval 164"/>
            <p:cNvSpPr>
              <a:spLocks noChangeAspect="1"/>
            </p:cNvSpPr>
            <p:nvPr/>
          </p:nvSpPr>
          <p:spPr bwMode="auto">
            <a:xfrm>
              <a:off x="7440339" y="4945117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y</a:t>
              </a:r>
            </a:p>
          </p:txBody>
        </p:sp>
        <p:sp>
          <p:nvSpPr>
            <p:cNvPr id="166" name="Oval 165"/>
            <p:cNvSpPr>
              <a:spLocks noChangeAspect="1"/>
            </p:cNvSpPr>
            <p:nvPr/>
          </p:nvSpPr>
          <p:spPr bwMode="auto">
            <a:xfrm>
              <a:off x="5922579" y="4945117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w</a:t>
              </a:r>
            </a:p>
          </p:txBody>
        </p:sp>
        <p:sp>
          <p:nvSpPr>
            <p:cNvPr id="167" name="Line 37"/>
            <p:cNvSpPr>
              <a:spLocks noChangeShapeType="1"/>
            </p:cNvSpPr>
            <p:nvPr/>
          </p:nvSpPr>
          <p:spPr bwMode="auto">
            <a:xfrm>
              <a:off x="6364013" y="5168988"/>
              <a:ext cx="10972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26982" name="Text Box 73"/>
          <p:cNvSpPr txBox="1">
            <a:spLocks noChangeArrowheads="1"/>
          </p:cNvSpPr>
          <p:nvPr/>
        </p:nvSpPr>
        <p:spPr bwMode="auto">
          <a:xfrm>
            <a:off x="374392" y="1750888"/>
            <a:ext cx="71211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>
                <a:solidFill>
                  <a:schemeClr val="accent2"/>
                </a:solidFill>
                <a:ea typeface="Arial" charset="0"/>
                <a:cs typeface="Arial" charset="0"/>
              </a:rPr>
              <a:t>Step</a:t>
            </a:r>
          </a:p>
          <a:p>
            <a:pPr algn="r"/>
            <a:endParaRPr lang="en-US" sz="2000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6983" name="Text Box 74"/>
          <p:cNvSpPr txBox="1">
            <a:spLocks noChangeArrowheads="1"/>
          </p:cNvSpPr>
          <p:nvPr/>
        </p:nvSpPr>
        <p:spPr bwMode="auto">
          <a:xfrm>
            <a:off x="1350306" y="1757238"/>
            <a:ext cx="4315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>
                <a:solidFill>
                  <a:schemeClr val="accent2"/>
                </a:solidFill>
                <a:ea typeface="Arial" charset="0"/>
                <a:cs typeface="Arial" charset="0"/>
              </a:rPr>
              <a:t>N'</a:t>
            </a:r>
          </a:p>
        </p:txBody>
      </p:sp>
      <p:sp>
        <p:nvSpPr>
          <p:cNvPr id="126984" name="Text Box 75"/>
          <p:cNvSpPr txBox="1">
            <a:spLocks noChangeArrowheads="1"/>
          </p:cNvSpPr>
          <p:nvPr/>
        </p:nvSpPr>
        <p:spPr bwMode="auto">
          <a:xfrm>
            <a:off x="1948523" y="1482600"/>
            <a:ext cx="677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D(</a:t>
            </a:r>
            <a:r>
              <a:rPr lang="en-US" sz="2000" b="0" dirty="0">
                <a:solidFill>
                  <a:srgbClr val="0000FF"/>
                </a:solidFill>
                <a:ea typeface="Arial" charset="0"/>
                <a:cs typeface="Arial" charset="0"/>
              </a:rPr>
              <a:t>v</a:t>
            </a: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)</a:t>
            </a:r>
          </a:p>
          <a:p>
            <a:pPr algn="r"/>
            <a:r>
              <a:rPr lang="en-US" sz="1600" b="0" dirty="0">
                <a:solidFill>
                  <a:schemeClr val="accent2"/>
                </a:solidFill>
                <a:ea typeface="Arial" charset="0"/>
                <a:cs typeface="Arial" charset="0"/>
              </a:rPr>
              <a:t>p(v)</a:t>
            </a:r>
          </a:p>
        </p:txBody>
      </p:sp>
      <p:sp>
        <p:nvSpPr>
          <p:cNvPr id="126985" name="Text Box 76"/>
          <p:cNvSpPr txBox="1">
            <a:spLocks noChangeArrowheads="1"/>
          </p:cNvSpPr>
          <p:nvPr/>
        </p:nvSpPr>
        <p:spPr bwMode="auto">
          <a:xfrm>
            <a:off x="416585" y="20906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126986" name="Text Box 77"/>
          <p:cNvSpPr txBox="1">
            <a:spLocks noChangeArrowheads="1"/>
          </p:cNvSpPr>
          <p:nvPr/>
        </p:nvSpPr>
        <p:spPr bwMode="auto">
          <a:xfrm>
            <a:off x="421348" y="23874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126987" name="Text Box 78"/>
          <p:cNvSpPr txBox="1">
            <a:spLocks noChangeArrowheads="1"/>
          </p:cNvSpPr>
          <p:nvPr/>
        </p:nvSpPr>
        <p:spPr bwMode="auto">
          <a:xfrm>
            <a:off x="422935" y="26954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126988" name="Text Box 79"/>
          <p:cNvSpPr txBox="1">
            <a:spLocks noChangeArrowheads="1"/>
          </p:cNvSpPr>
          <p:nvPr/>
        </p:nvSpPr>
        <p:spPr bwMode="auto">
          <a:xfrm>
            <a:off x="416585" y="29970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126989" name="Text Box 80"/>
          <p:cNvSpPr txBox="1">
            <a:spLocks noChangeArrowheads="1"/>
          </p:cNvSpPr>
          <p:nvPr/>
        </p:nvSpPr>
        <p:spPr bwMode="auto">
          <a:xfrm>
            <a:off x="414998" y="3300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126990" name="Text Box 81"/>
          <p:cNvSpPr txBox="1">
            <a:spLocks noChangeArrowheads="1"/>
          </p:cNvSpPr>
          <p:nvPr/>
        </p:nvSpPr>
        <p:spPr bwMode="auto">
          <a:xfrm>
            <a:off x="419760" y="36050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126991" name="Text Box 82"/>
          <p:cNvSpPr txBox="1">
            <a:spLocks noChangeArrowheads="1"/>
          </p:cNvSpPr>
          <p:nvPr/>
        </p:nvSpPr>
        <p:spPr bwMode="auto">
          <a:xfrm>
            <a:off x="2535898" y="1490538"/>
            <a:ext cx="733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D(</a:t>
            </a:r>
            <a:r>
              <a:rPr lang="en-US" sz="2000" b="0" dirty="0">
                <a:solidFill>
                  <a:srgbClr val="0000FF"/>
                </a:solidFill>
                <a:ea typeface="Arial" charset="0"/>
                <a:cs typeface="Arial" charset="0"/>
              </a:rPr>
              <a:t>w</a:t>
            </a: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)</a:t>
            </a:r>
          </a:p>
          <a:p>
            <a:pPr algn="r"/>
            <a:r>
              <a:rPr lang="en-US" sz="1600" b="0" dirty="0">
                <a:solidFill>
                  <a:schemeClr val="accent2"/>
                </a:solidFill>
                <a:ea typeface="Arial" charset="0"/>
                <a:cs typeface="Arial" charset="0"/>
              </a:rPr>
              <a:t>p(w)</a:t>
            </a:r>
          </a:p>
        </p:txBody>
      </p:sp>
      <p:sp>
        <p:nvSpPr>
          <p:cNvPr id="126992" name="Text Box 83"/>
          <p:cNvSpPr txBox="1">
            <a:spLocks noChangeArrowheads="1"/>
          </p:cNvSpPr>
          <p:nvPr/>
        </p:nvSpPr>
        <p:spPr bwMode="auto">
          <a:xfrm>
            <a:off x="3212173" y="1490538"/>
            <a:ext cx="677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D(</a:t>
            </a:r>
            <a:r>
              <a:rPr lang="en-US" sz="2000" b="0" dirty="0">
                <a:solidFill>
                  <a:srgbClr val="0000FF"/>
                </a:solidFill>
                <a:ea typeface="Arial" charset="0"/>
                <a:cs typeface="Arial" charset="0"/>
              </a:rPr>
              <a:t>x</a:t>
            </a: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)</a:t>
            </a:r>
          </a:p>
          <a:p>
            <a:pPr algn="r"/>
            <a:r>
              <a:rPr lang="en-US" sz="1600" b="0" dirty="0">
                <a:solidFill>
                  <a:schemeClr val="accent2"/>
                </a:solidFill>
                <a:ea typeface="Arial" charset="0"/>
                <a:cs typeface="Arial" charset="0"/>
              </a:rPr>
              <a:t>p(x)</a:t>
            </a:r>
          </a:p>
        </p:txBody>
      </p:sp>
      <p:sp>
        <p:nvSpPr>
          <p:cNvPr id="126993" name="Text Box 84"/>
          <p:cNvSpPr txBox="1">
            <a:spLocks noChangeArrowheads="1"/>
          </p:cNvSpPr>
          <p:nvPr/>
        </p:nvSpPr>
        <p:spPr bwMode="auto">
          <a:xfrm>
            <a:off x="3851935" y="1490538"/>
            <a:ext cx="6778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D(</a:t>
            </a:r>
            <a:r>
              <a:rPr lang="en-US" sz="2000" b="0" dirty="0">
                <a:solidFill>
                  <a:srgbClr val="0000FF"/>
                </a:solidFill>
                <a:ea typeface="Arial" charset="0"/>
                <a:cs typeface="Arial" charset="0"/>
              </a:rPr>
              <a:t>y</a:t>
            </a: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)</a:t>
            </a:r>
          </a:p>
          <a:p>
            <a:pPr algn="r"/>
            <a:r>
              <a:rPr lang="en-US" sz="1600" b="0" dirty="0">
                <a:solidFill>
                  <a:schemeClr val="accent2"/>
                </a:solidFill>
                <a:ea typeface="Arial" charset="0"/>
                <a:cs typeface="Arial" charset="0"/>
              </a:rPr>
              <a:t>p(y)</a:t>
            </a:r>
          </a:p>
        </p:txBody>
      </p:sp>
      <p:sp>
        <p:nvSpPr>
          <p:cNvPr id="126994" name="Text Box 85"/>
          <p:cNvSpPr txBox="1">
            <a:spLocks noChangeArrowheads="1"/>
          </p:cNvSpPr>
          <p:nvPr/>
        </p:nvSpPr>
        <p:spPr bwMode="auto">
          <a:xfrm>
            <a:off x="4483760" y="1495300"/>
            <a:ext cx="6635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D(</a:t>
            </a:r>
            <a:r>
              <a:rPr lang="en-US" sz="2000" b="0" dirty="0">
                <a:solidFill>
                  <a:srgbClr val="0000FF"/>
                </a:solidFill>
                <a:ea typeface="Arial" charset="0"/>
                <a:cs typeface="Arial" charset="0"/>
              </a:rPr>
              <a:t>z</a:t>
            </a: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)</a:t>
            </a:r>
          </a:p>
          <a:p>
            <a:pPr algn="r"/>
            <a:r>
              <a:rPr lang="en-US" sz="1600" b="0" dirty="0">
                <a:solidFill>
                  <a:schemeClr val="accent2"/>
                </a:solidFill>
                <a:ea typeface="Arial" charset="0"/>
                <a:cs typeface="Arial" charset="0"/>
              </a:rPr>
              <a:t>p(z)</a:t>
            </a:r>
          </a:p>
        </p:txBody>
      </p:sp>
      <p:sp>
        <p:nvSpPr>
          <p:cNvPr id="126995" name="Line 86"/>
          <p:cNvSpPr>
            <a:spLocks noChangeShapeType="1"/>
          </p:cNvSpPr>
          <p:nvPr/>
        </p:nvSpPr>
        <p:spPr bwMode="auto">
          <a:xfrm>
            <a:off x="505485" y="2111250"/>
            <a:ext cx="46291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6996" name="Line 87"/>
          <p:cNvSpPr>
            <a:spLocks noChangeShapeType="1"/>
          </p:cNvSpPr>
          <p:nvPr/>
        </p:nvSpPr>
        <p:spPr bwMode="auto">
          <a:xfrm>
            <a:off x="486435" y="2425575"/>
            <a:ext cx="462915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6997" name="Text Box 88"/>
          <p:cNvSpPr txBox="1">
            <a:spLocks noChangeArrowheads="1"/>
          </p:cNvSpPr>
          <p:nvPr/>
        </p:nvSpPr>
        <p:spPr bwMode="auto">
          <a:xfrm>
            <a:off x="1395904" y="2081088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u</a:t>
            </a:r>
          </a:p>
        </p:txBody>
      </p:sp>
      <p:sp>
        <p:nvSpPr>
          <p:cNvPr id="126998" name="Line 89"/>
          <p:cNvSpPr>
            <a:spLocks noChangeShapeType="1"/>
          </p:cNvSpPr>
          <p:nvPr/>
        </p:nvSpPr>
        <p:spPr bwMode="auto">
          <a:xfrm>
            <a:off x="486435" y="2720850"/>
            <a:ext cx="462915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6999" name="Line 90"/>
          <p:cNvSpPr>
            <a:spLocks noChangeShapeType="1"/>
          </p:cNvSpPr>
          <p:nvPr/>
        </p:nvSpPr>
        <p:spPr bwMode="auto">
          <a:xfrm>
            <a:off x="486435" y="3035175"/>
            <a:ext cx="462915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7000" name="Line 91"/>
          <p:cNvSpPr>
            <a:spLocks noChangeShapeType="1"/>
          </p:cNvSpPr>
          <p:nvPr/>
        </p:nvSpPr>
        <p:spPr bwMode="auto">
          <a:xfrm>
            <a:off x="470560" y="3338388"/>
            <a:ext cx="462915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7001" name="Line 92"/>
          <p:cNvSpPr>
            <a:spLocks noChangeShapeType="1"/>
          </p:cNvSpPr>
          <p:nvPr/>
        </p:nvSpPr>
        <p:spPr bwMode="auto">
          <a:xfrm>
            <a:off x="481673" y="3644775"/>
            <a:ext cx="462915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7002" name="Line 93"/>
          <p:cNvSpPr>
            <a:spLocks noChangeShapeType="1"/>
          </p:cNvSpPr>
          <p:nvPr/>
        </p:nvSpPr>
        <p:spPr bwMode="auto">
          <a:xfrm>
            <a:off x="486435" y="3940050"/>
            <a:ext cx="462915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grpSp>
        <p:nvGrpSpPr>
          <p:cNvPr id="9" name="Group 94"/>
          <p:cNvGrpSpPr>
            <a:grpSpLocks/>
          </p:cNvGrpSpPr>
          <p:nvPr/>
        </p:nvGrpSpPr>
        <p:grpSpPr bwMode="auto">
          <a:xfrm>
            <a:off x="2080285" y="2082675"/>
            <a:ext cx="3100388" cy="374650"/>
            <a:chOff x="1370" y="1014"/>
            <a:chExt cx="1953" cy="236"/>
          </a:xfrm>
        </p:grpSpPr>
        <p:sp>
          <p:nvSpPr>
            <p:cNvPr id="127036" name="Text Box 95"/>
            <p:cNvSpPr txBox="1">
              <a:spLocks noChangeArrowheads="1"/>
            </p:cNvSpPr>
            <p:nvPr/>
          </p:nvSpPr>
          <p:spPr bwMode="auto">
            <a:xfrm>
              <a:off x="3062" y="1014"/>
              <a:ext cx="26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∞ </a:t>
              </a:r>
              <a:endParaRPr lang="en-US" sz="20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37" name="Text Box 96"/>
            <p:cNvSpPr txBox="1">
              <a:spLocks noChangeArrowheads="1"/>
            </p:cNvSpPr>
            <p:nvPr/>
          </p:nvSpPr>
          <p:spPr bwMode="auto">
            <a:xfrm>
              <a:off x="2666" y="1014"/>
              <a:ext cx="26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∞ </a:t>
              </a:r>
              <a:endParaRPr lang="en-US" sz="20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38" name="Text Box 97"/>
            <p:cNvSpPr txBox="1">
              <a:spLocks noChangeArrowheads="1"/>
            </p:cNvSpPr>
            <p:nvPr/>
          </p:nvSpPr>
          <p:spPr bwMode="auto">
            <a:xfrm>
              <a:off x="1370" y="1017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7,u</a:t>
              </a:r>
            </a:p>
          </p:txBody>
        </p:sp>
        <p:sp>
          <p:nvSpPr>
            <p:cNvPr id="127039" name="Text Box 98"/>
            <p:cNvSpPr txBox="1">
              <a:spLocks noChangeArrowheads="1"/>
            </p:cNvSpPr>
            <p:nvPr/>
          </p:nvSpPr>
          <p:spPr bwMode="auto">
            <a:xfrm>
              <a:off x="1777" y="1015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3,u</a:t>
              </a:r>
            </a:p>
          </p:txBody>
        </p:sp>
        <p:sp>
          <p:nvSpPr>
            <p:cNvPr id="127040" name="Text Box 99"/>
            <p:cNvSpPr txBox="1">
              <a:spLocks noChangeArrowheads="1"/>
            </p:cNvSpPr>
            <p:nvPr/>
          </p:nvSpPr>
          <p:spPr bwMode="auto">
            <a:xfrm>
              <a:off x="2180" y="1016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5,u</a:t>
              </a:r>
            </a:p>
          </p:txBody>
        </p:sp>
      </p:grpSp>
      <p:sp>
        <p:nvSpPr>
          <p:cNvPr id="717924" name="Text Box 100"/>
          <p:cNvSpPr txBox="1">
            <a:spLocks noChangeArrowheads="1"/>
          </p:cNvSpPr>
          <p:nvPr/>
        </p:nvSpPr>
        <p:spPr bwMode="auto">
          <a:xfrm>
            <a:off x="1248242" y="2377950"/>
            <a:ext cx="4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uw</a:t>
            </a:r>
          </a:p>
        </p:txBody>
      </p:sp>
      <p:grpSp>
        <p:nvGrpSpPr>
          <p:cNvPr id="10" name="Group 101"/>
          <p:cNvGrpSpPr>
            <a:grpSpLocks/>
          </p:cNvGrpSpPr>
          <p:nvPr/>
        </p:nvGrpSpPr>
        <p:grpSpPr bwMode="auto">
          <a:xfrm>
            <a:off x="2051710" y="2389063"/>
            <a:ext cx="3140074" cy="374650"/>
            <a:chOff x="1345" y="1014"/>
            <a:chExt cx="1978" cy="236"/>
          </a:xfrm>
        </p:grpSpPr>
        <p:sp>
          <p:nvSpPr>
            <p:cNvPr id="127031" name="Text Box 102"/>
            <p:cNvSpPr txBox="1">
              <a:spLocks noChangeArrowheads="1"/>
            </p:cNvSpPr>
            <p:nvPr/>
          </p:nvSpPr>
          <p:spPr bwMode="auto">
            <a:xfrm>
              <a:off x="3062" y="1014"/>
              <a:ext cx="26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∞ </a:t>
              </a:r>
              <a:endParaRPr lang="en-US" sz="20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32" name="Text Box 103"/>
            <p:cNvSpPr txBox="1">
              <a:spLocks noChangeArrowheads="1"/>
            </p:cNvSpPr>
            <p:nvPr/>
          </p:nvSpPr>
          <p:spPr bwMode="auto">
            <a:xfrm>
              <a:off x="2482" y="1014"/>
              <a:ext cx="44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11</a:t>
              </a:r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,w </a:t>
              </a:r>
              <a:endParaRPr lang="en-US" sz="20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33" name="Text Box 104"/>
            <p:cNvSpPr txBox="1">
              <a:spLocks noChangeArrowheads="1"/>
            </p:cNvSpPr>
            <p:nvPr/>
          </p:nvSpPr>
          <p:spPr bwMode="auto">
            <a:xfrm>
              <a:off x="1345" y="1017"/>
              <a:ext cx="35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6,w</a:t>
              </a:r>
            </a:p>
          </p:txBody>
        </p:sp>
        <p:sp>
          <p:nvSpPr>
            <p:cNvPr id="127034" name="Text Box 105"/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35" name="Text Box 106"/>
            <p:cNvSpPr txBox="1">
              <a:spLocks noChangeArrowheads="1"/>
            </p:cNvSpPr>
            <p:nvPr/>
          </p:nvSpPr>
          <p:spPr bwMode="auto">
            <a:xfrm>
              <a:off x="2180" y="1016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5,u</a:t>
              </a:r>
            </a:p>
          </p:txBody>
        </p:sp>
      </p:grpSp>
      <p:grpSp>
        <p:nvGrpSpPr>
          <p:cNvPr id="11" name="Group 107"/>
          <p:cNvGrpSpPr>
            <a:grpSpLocks/>
          </p:cNvGrpSpPr>
          <p:nvPr/>
        </p:nvGrpSpPr>
        <p:grpSpPr bwMode="auto">
          <a:xfrm>
            <a:off x="2050123" y="2687513"/>
            <a:ext cx="3140076" cy="379412"/>
            <a:chOff x="1345" y="1011"/>
            <a:chExt cx="1978" cy="239"/>
          </a:xfrm>
        </p:grpSpPr>
        <p:sp>
          <p:nvSpPr>
            <p:cNvPr id="127026" name="Text Box 108"/>
            <p:cNvSpPr txBox="1">
              <a:spLocks noChangeArrowheads="1"/>
            </p:cNvSpPr>
            <p:nvPr/>
          </p:nvSpPr>
          <p:spPr bwMode="auto">
            <a:xfrm>
              <a:off x="2902" y="1011"/>
              <a:ext cx="4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14</a:t>
              </a:r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,x </a:t>
              </a:r>
            </a:p>
          </p:txBody>
        </p:sp>
        <p:sp>
          <p:nvSpPr>
            <p:cNvPr id="127027" name="Text Box 109"/>
            <p:cNvSpPr txBox="1">
              <a:spLocks noChangeArrowheads="1"/>
            </p:cNvSpPr>
            <p:nvPr/>
          </p:nvSpPr>
          <p:spPr bwMode="auto">
            <a:xfrm>
              <a:off x="2485" y="1011"/>
              <a:ext cx="44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11,</a:t>
              </a:r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w </a:t>
              </a:r>
              <a:endParaRPr lang="en-US" sz="20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28" name="Text Box 110"/>
            <p:cNvSpPr txBox="1">
              <a:spLocks noChangeArrowheads="1"/>
            </p:cNvSpPr>
            <p:nvPr/>
          </p:nvSpPr>
          <p:spPr bwMode="auto">
            <a:xfrm>
              <a:off x="1345" y="1017"/>
              <a:ext cx="35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6,w</a:t>
              </a:r>
            </a:p>
          </p:txBody>
        </p:sp>
        <p:sp>
          <p:nvSpPr>
            <p:cNvPr id="127029" name="Text Box 111"/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30" name="Text Box 112"/>
            <p:cNvSpPr txBox="1">
              <a:spLocks noChangeArrowheads="1"/>
            </p:cNvSpPr>
            <p:nvPr/>
          </p:nvSpPr>
          <p:spPr bwMode="auto">
            <a:xfrm>
              <a:off x="2390" y="1016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</p:grpSp>
      <p:sp>
        <p:nvSpPr>
          <p:cNvPr id="717937" name="Oval 113"/>
          <p:cNvSpPr>
            <a:spLocks noChangeArrowheads="1"/>
          </p:cNvSpPr>
          <p:nvPr/>
        </p:nvSpPr>
        <p:spPr bwMode="auto">
          <a:xfrm>
            <a:off x="2734335" y="2139825"/>
            <a:ext cx="528638" cy="27622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17938" name="Oval 114"/>
          <p:cNvSpPr>
            <a:spLocks noChangeArrowheads="1"/>
          </p:cNvSpPr>
          <p:nvPr/>
        </p:nvSpPr>
        <p:spPr bwMode="auto">
          <a:xfrm>
            <a:off x="3388385" y="2425575"/>
            <a:ext cx="528638" cy="27622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17939" name="Text Box 115"/>
          <p:cNvSpPr txBox="1">
            <a:spLocks noChangeArrowheads="1"/>
          </p:cNvSpPr>
          <p:nvPr/>
        </p:nvSpPr>
        <p:spPr bwMode="auto">
          <a:xfrm>
            <a:off x="1140763" y="2687513"/>
            <a:ext cx="5950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uwx</a:t>
            </a:r>
          </a:p>
        </p:txBody>
      </p:sp>
      <p:sp>
        <p:nvSpPr>
          <p:cNvPr id="717940" name="Oval 116"/>
          <p:cNvSpPr>
            <a:spLocks noChangeArrowheads="1"/>
          </p:cNvSpPr>
          <p:nvPr/>
        </p:nvSpPr>
        <p:spPr bwMode="auto">
          <a:xfrm>
            <a:off x="2080285" y="2744663"/>
            <a:ext cx="528638" cy="27622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17941" name="Text Box 117"/>
          <p:cNvSpPr txBox="1">
            <a:spLocks noChangeArrowheads="1"/>
          </p:cNvSpPr>
          <p:nvPr/>
        </p:nvSpPr>
        <p:spPr bwMode="auto">
          <a:xfrm>
            <a:off x="1044397" y="2973263"/>
            <a:ext cx="7104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uwxv</a:t>
            </a:r>
          </a:p>
        </p:txBody>
      </p:sp>
      <p:grpSp>
        <p:nvGrpSpPr>
          <p:cNvPr id="12" name="Group 118"/>
          <p:cNvGrpSpPr>
            <a:grpSpLocks/>
          </p:cNvGrpSpPr>
          <p:nvPr/>
        </p:nvGrpSpPr>
        <p:grpSpPr bwMode="auto">
          <a:xfrm>
            <a:off x="3896386" y="2984375"/>
            <a:ext cx="1290638" cy="369888"/>
            <a:chOff x="1481" y="2777"/>
            <a:chExt cx="813" cy="233"/>
          </a:xfrm>
        </p:grpSpPr>
        <p:sp>
          <p:nvSpPr>
            <p:cNvPr id="127024" name="Text Box 119"/>
            <p:cNvSpPr txBox="1">
              <a:spLocks noChangeArrowheads="1"/>
            </p:cNvSpPr>
            <p:nvPr/>
          </p:nvSpPr>
          <p:spPr bwMode="auto">
            <a:xfrm>
              <a:off x="1873" y="2777"/>
              <a:ext cx="4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14</a:t>
              </a:r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,x </a:t>
              </a:r>
            </a:p>
          </p:txBody>
        </p:sp>
        <p:sp>
          <p:nvSpPr>
            <p:cNvPr id="127025" name="Text Box 120"/>
            <p:cNvSpPr txBox="1">
              <a:spLocks noChangeArrowheads="1"/>
            </p:cNvSpPr>
            <p:nvPr/>
          </p:nvSpPr>
          <p:spPr bwMode="auto">
            <a:xfrm>
              <a:off x="1481" y="2777"/>
              <a:ext cx="4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10,</a:t>
              </a:r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v </a:t>
              </a:r>
              <a:endParaRPr lang="en-US" sz="20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</p:grpSp>
      <p:sp>
        <p:nvSpPr>
          <p:cNvPr id="717945" name="Oval 121"/>
          <p:cNvSpPr>
            <a:spLocks noChangeArrowheads="1"/>
          </p:cNvSpPr>
          <p:nvPr/>
        </p:nvSpPr>
        <p:spPr bwMode="auto">
          <a:xfrm>
            <a:off x="3917023" y="3043113"/>
            <a:ext cx="528637" cy="27622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17946" name="Text Box 122"/>
          <p:cNvSpPr txBox="1">
            <a:spLocks noChangeArrowheads="1"/>
          </p:cNvSpPr>
          <p:nvPr/>
        </p:nvSpPr>
        <p:spPr bwMode="auto">
          <a:xfrm>
            <a:off x="959143" y="3292350"/>
            <a:ext cx="8258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uwxvy</a:t>
            </a:r>
          </a:p>
        </p:txBody>
      </p:sp>
      <p:sp>
        <p:nvSpPr>
          <p:cNvPr id="717947" name="Text Box 123"/>
          <p:cNvSpPr txBox="1">
            <a:spLocks noChangeArrowheads="1"/>
          </p:cNvSpPr>
          <p:nvPr/>
        </p:nvSpPr>
        <p:spPr bwMode="auto">
          <a:xfrm>
            <a:off x="4526187" y="3303463"/>
            <a:ext cx="6687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600" b="0">
                <a:solidFill>
                  <a:schemeClr val="accent2"/>
                </a:solidFill>
                <a:ea typeface="Arial" charset="0"/>
                <a:cs typeface="Arial" charset="0"/>
              </a:rPr>
              <a:t>12</a:t>
            </a:r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,y </a:t>
            </a:r>
          </a:p>
        </p:txBody>
      </p:sp>
      <p:sp>
        <p:nvSpPr>
          <p:cNvPr id="717948" name="Oval 124"/>
          <p:cNvSpPr>
            <a:spLocks noChangeArrowheads="1"/>
          </p:cNvSpPr>
          <p:nvPr/>
        </p:nvSpPr>
        <p:spPr bwMode="auto">
          <a:xfrm>
            <a:off x="4582185" y="3360613"/>
            <a:ext cx="528638" cy="27622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17949" name="Rectangle 125"/>
          <p:cNvSpPr>
            <a:spLocks noChangeArrowheads="1"/>
          </p:cNvSpPr>
          <p:nvPr/>
        </p:nvSpPr>
        <p:spPr bwMode="auto">
          <a:xfrm>
            <a:off x="538163" y="4308475"/>
            <a:ext cx="3810000" cy="239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800" dirty="0">
                <a:solidFill>
                  <a:srgbClr val="0000FF"/>
                </a:solidFill>
                <a:ea typeface="Arial" charset="0"/>
                <a:cs typeface="Arial" charset="0"/>
              </a:rPr>
              <a:t>Notes:</a:t>
            </a:r>
          </a:p>
          <a:p>
            <a:pPr marL="228600" indent="-2286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100000"/>
              <a:buFont typeface="Arial" charset="0"/>
              <a:buChar char="•"/>
            </a:pP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Construct shortest path tree by tracing predecessor nodes </a:t>
            </a:r>
          </a:p>
          <a:p>
            <a:pPr marL="228600" indent="-2286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100000"/>
              <a:buFont typeface="Arial" charset="0"/>
              <a:buChar char="•"/>
            </a:pP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Ties can exist (can be broken arbitrarily)</a:t>
            </a:r>
          </a:p>
        </p:txBody>
      </p:sp>
      <p:sp>
        <p:nvSpPr>
          <p:cNvPr id="717950" name="Line 126"/>
          <p:cNvSpPr>
            <a:spLocks noChangeShapeType="1"/>
          </p:cNvSpPr>
          <p:nvPr/>
        </p:nvSpPr>
        <p:spPr bwMode="auto">
          <a:xfrm flipV="1">
            <a:off x="7872248" y="5160579"/>
            <a:ext cx="483476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1" name="Line 127"/>
          <p:cNvSpPr>
            <a:spLocks noChangeShapeType="1"/>
          </p:cNvSpPr>
          <p:nvPr/>
        </p:nvSpPr>
        <p:spPr bwMode="auto">
          <a:xfrm flipV="1">
            <a:off x="6316717" y="5265682"/>
            <a:ext cx="1166649" cy="99848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2" name="Line 128"/>
          <p:cNvSpPr>
            <a:spLocks noChangeShapeType="1"/>
          </p:cNvSpPr>
          <p:nvPr/>
        </p:nvSpPr>
        <p:spPr bwMode="auto">
          <a:xfrm>
            <a:off x="6135928" y="5349240"/>
            <a:ext cx="9525" cy="82296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3" name="Line 129"/>
          <p:cNvSpPr>
            <a:spLocks noChangeShapeType="1"/>
          </p:cNvSpPr>
          <p:nvPr/>
        </p:nvSpPr>
        <p:spPr bwMode="auto">
          <a:xfrm flipV="1">
            <a:off x="5008563" y="3462987"/>
            <a:ext cx="911225" cy="1492069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4" name="Line 130"/>
          <p:cNvSpPr>
            <a:spLocks noChangeShapeType="1"/>
          </p:cNvSpPr>
          <p:nvPr/>
        </p:nvSpPr>
        <p:spPr bwMode="auto">
          <a:xfrm flipV="1">
            <a:off x="5196840" y="5167133"/>
            <a:ext cx="73152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5" name="Text Box 131"/>
          <p:cNvSpPr txBox="1">
            <a:spLocks noChangeArrowheads="1"/>
          </p:cNvSpPr>
          <p:nvPr/>
        </p:nvSpPr>
        <p:spPr bwMode="auto">
          <a:xfrm>
            <a:off x="829440" y="3590800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uwxvyz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algorithm: Example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4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1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1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1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1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1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1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71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71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1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1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1000"/>
                                        <p:tgtEl>
                                          <p:spTgt spid="71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1000"/>
                                        <p:tgtEl>
                                          <p:spTgt spid="717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1000"/>
                                        <p:tgtEl>
                                          <p:spTgt spid="717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1000"/>
                                        <p:tgtEl>
                                          <p:spTgt spid="71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0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1000"/>
                                        <p:tgtEl>
                                          <p:spTgt spid="717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924" grpId="0"/>
      <p:bldP spid="717937" grpId="0" animBg="1"/>
      <p:bldP spid="717938" grpId="0" animBg="1"/>
      <p:bldP spid="717939" grpId="0"/>
      <p:bldP spid="717940" grpId="0" animBg="1"/>
      <p:bldP spid="717941" grpId="0"/>
      <p:bldP spid="717945" grpId="0" animBg="1"/>
      <p:bldP spid="717946" grpId="0"/>
      <p:bldP spid="717947" grpId="0"/>
      <p:bldP spid="717948" grpId="0" animBg="1"/>
      <p:bldP spid="717949" grpId="0"/>
      <p:bldP spid="717950" grpId="0" animBg="1"/>
      <p:bldP spid="717951" grpId="0" animBg="1"/>
      <p:bldP spid="717952" grpId="0" animBg="1"/>
      <p:bldP spid="717953" grpId="0" animBg="1"/>
      <p:bldP spid="717954" grpId="0" animBg="1"/>
      <p:bldP spid="71795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vs. global view of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Local</a:t>
            </a:r>
            <a:r>
              <a:rPr lang="en-US" dirty="0"/>
              <a:t> routing state is the forwarding table in a single router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By itself, the state in a single router cannot be evaluated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It must be evaluated in terms of the global context</a:t>
            </a:r>
          </a:p>
          <a:p>
            <a:pPr lvl="4"/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0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algorithm: Example</a:t>
            </a:r>
          </a:p>
        </p:txBody>
      </p:sp>
      <p:sp>
        <p:nvSpPr>
          <p:cNvPr id="139" name="Slide Number Placeholder 13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85" name="Text Box 11"/>
          <p:cNvSpPr txBox="1">
            <a:spLocks noChangeArrowheads="1"/>
          </p:cNvSpPr>
          <p:nvPr/>
        </p:nvSpPr>
        <p:spPr bwMode="auto">
          <a:xfrm>
            <a:off x="5379498" y="4875463"/>
            <a:ext cx="311638" cy="36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chemeClr val="accent2"/>
                </a:solidFill>
                <a:ea typeface="Arial" charset="0"/>
                <a:cs typeface="Arial" charset="0"/>
              </a:rPr>
              <a:t>3</a:t>
            </a:r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87" name="Line 23"/>
          <p:cNvSpPr>
            <a:spLocks noChangeShapeType="1"/>
          </p:cNvSpPr>
          <p:nvPr/>
        </p:nvSpPr>
        <p:spPr bwMode="auto">
          <a:xfrm>
            <a:off x="5920154" y="3410821"/>
            <a:ext cx="0" cy="7449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8" name="Line 37"/>
          <p:cNvSpPr>
            <a:spLocks noChangeShapeType="1"/>
          </p:cNvSpPr>
          <p:nvPr/>
        </p:nvSpPr>
        <p:spPr bwMode="auto">
          <a:xfrm>
            <a:off x="5108445" y="5168988"/>
            <a:ext cx="91607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0" name="Line 39"/>
          <p:cNvSpPr>
            <a:spLocks noChangeShapeType="1"/>
          </p:cNvSpPr>
          <p:nvPr/>
        </p:nvSpPr>
        <p:spPr bwMode="auto">
          <a:xfrm flipH="1">
            <a:off x="4928710" y="3477869"/>
            <a:ext cx="976950" cy="16091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1" name="Text Box 40"/>
          <p:cNvSpPr txBox="1">
            <a:spLocks noChangeArrowheads="1"/>
          </p:cNvSpPr>
          <p:nvPr/>
        </p:nvSpPr>
        <p:spPr bwMode="auto">
          <a:xfrm>
            <a:off x="5157727" y="3994890"/>
            <a:ext cx="313088" cy="36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chemeClr val="accent2"/>
                </a:solidFill>
                <a:ea typeface="Arial" charset="0"/>
                <a:cs typeface="Arial" charset="0"/>
              </a:rPr>
              <a:t>5</a:t>
            </a:r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2" name="Line 41"/>
          <p:cNvSpPr>
            <a:spLocks noChangeShapeType="1"/>
          </p:cNvSpPr>
          <p:nvPr/>
        </p:nvSpPr>
        <p:spPr bwMode="auto">
          <a:xfrm>
            <a:off x="6136126" y="5243486"/>
            <a:ext cx="13045" cy="10578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3" name="Text Box 42"/>
          <p:cNvSpPr txBox="1">
            <a:spLocks noChangeArrowheads="1"/>
          </p:cNvSpPr>
          <p:nvPr/>
        </p:nvSpPr>
        <p:spPr bwMode="auto">
          <a:xfrm>
            <a:off x="6146273" y="5542971"/>
            <a:ext cx="311638" cy="36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chemeClr val="accent2"/>
                </a:solidFill>
                <a:ea typeface="Arial" charset="0"/>
                <a:cs typeface="Arial" charset="0"/>
              </a:rPr>
              <a:t>3</a:t>
            </a:r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6" name="Line 45"/>
          <p:cNvSpPr>
            <a:spLocks noChangeShapeType="1"/>
          </p:cNvSpPr>
          <p:nvPr/>
        </p:nvSpPr>
        <p:spPr bwMode="auto">
          <a:xfrm flipH="1">
            <a:off x="6140475" y="5171968"/>
            <a:ext cx="1446581" cy="12262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7" name="Text Box 46"/>
          <p:cNvSpPr txBox="1">
            <a:spLocks noChangeArrowheads="1"/>
          </p:cNvSpPr>
          <p:nvPr/>
        </p:nvSpPr>
        <p:spPr bwMode="auto">
          <a:xfrm>
            <a:off x="6786943" y="5784346"/>
            <a:ext cx="313088" cy="36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chemeClr val="accent2"/>
                </a:solidFill>
                <a:ea typeface="Arial" charset="0"/>
                <a:cs typeface="Arial" charset="0"/>
              </a:rPr>
              <a:t>4</a:t>
            </a:r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9" name="Line 65"/>
          <p:cNvSpPr>
            <a:spLocks noChangeShapeType="1"/>
          </p:cNvSpPr>
          <p:nvPr/>
        </p:nvSpPr>
        <p:spPr bwMode="auto">
          <a:xfrm>
            <a:off x="7865356" y="5158558"/>
            <a:ext cx="51021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0" name="Text Box 66"/>
          <p:cNvSpPr txBox="1">
            <a:spLocks noChangeArrowheads="1"/>
          </p:cNvSpPr>
          <p:nvPr/>
        </p:nvSpPr>
        <p:spPr bwMode="auto">
          <a:xfrm>
            <a:off x="7961022" y="5158558"/>
            <a:ext cx="313088" cy="36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chemeClr val="accent2"/>
                </a:solidFill>
                <a:ea typeface="Arial" charset="0"/>
                <a:cs typeface="Arial" charset="0"/>
              </a:rPr>
              <a:t>2</a:t>
            </a:r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03" name="Freeform 69"/>
          <p:cNvSpPr>
            <a:spLocks/>
          </p:cNvSpPr>
          <p:nvPr/>
        </p:nvSpPr>
        <p:spPr bwMode="auto">
          <a:xfrm>
            <a:off x="6197005" y="3410821"/>
            <a:ext cx="40585" cy="20860"/>
          </a:xfrm>
          <a:custGeom>
            <a:avLst/>
            <a:gdLst>
              <a:gd name="T0" fmla="*/ 0 w 28"/>
              <a:gd name="T1" fmla="*/ 14 h 14"/>
              <a:gd name="T2" fmla="*/ 28 w 28"/>
              <a:gd name="T3" fmla="*/ 0 h 14"/>
              <a:gd name="T4" fmla="*/ 0 w 28"/>
              <a:gd name="T5" fmla="*/ 14 h 14"/>
              <a:gd name="T6" fmla="*/ 0 60000 65536"/>
              <a:gd name="T7" fmla="*/ 0 60000 65536"/>
              <a:gd name="T8" fmla="*/ 0 60000 65536"/>
              <a:gd name="T9" fmla="*/ 0 w 28"/>
              <a:gd name="T10" fmla="*/ 0 h 14"/>
              <a:gd name="T11" fmla="*/ 28 w 28"/>
              <a:gd name="T12" fmla="*/ 14 h 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" h="14">
                <a:moveTo>
                  <a:pt x="0" y="14"/>
                </a:moveTo>
                <a:cubicBezTo>
                  <a:pt x="9" y="9"/>
                  <a:pt x="28" y="0"/>
                  <a:pt x="28" y="0"/>
                </a:cubicBezTo>
                <a:cubicBezTo>
                  <a:pt x="28" y="0"/>
                  <a:pt x="9" y="9"/>
                  <a:pt x="0" y="14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6" name="Oval 105"/>
          <p:cNvSpPr>
            <a:spLocks noChangeAspect="1"/>
          </p:cNvSpPr>
          <p:nvPr/>
        </p:nvSpPr>
        <p:spPr bwMode="auto">
          <a:xfrm>
            <a:off x="5906814" y="3205655"/>
            <a:ext cx="457200" cy="457200"/>
          </a:xfrm>
          <a:prstGeom prst="ellipse">
            <a:avLst/>
          </a:prstGeom>
          <a:solidFill>
            <a:srgbClr val="D3A600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x</a:t>
            </a:r>
          </a:p>
        </p:txBody>
      </p:sp>
      <p:sp>
        <p:nvSpPr>
          <p:cNvPr id="107" name="Oval 106"/>
          <p:cNvSpPr>
            <a:spLocks noChangeAspect="1"/>
          </p:cNvSpPr>
          <p:nvPr/>
        </p:nvSpPr>
        <p:spPr bwMode="auto">
          <a:xfrm>
            <a:off x="4734911" y="4945117"/>
            <a:ext cx="457200" cy="457200"/>
          </a:xfrm>
          <a:prstGeom prst="ellipse">
            <a:avLst/>
          </a:prstGeom>
          <a:solidFill>
            <a:srgbClr val="D3A600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u</a:t>
            </a:r>
          </a:p>
        </p:txBody>
      </p:sp>
      <p:sp>
        <p:nvSpPr>
          <p:cNvPr id="108" name="Oval 107"/>
          <p:cNvSpPr>
            <a:spLocks noChangeAspect="1"/>
          </p:cNvSpPr>
          <p:nvPr/>
        </p:nvSpPr>
        <p:spPr bwMode="auto">
          <a:xfrm>
            <a:off x="8306820" y="4945117"/>
            <a:ext cx="457200" cy="457200"/>
          </a:xfrm>
          <a:prstGeom prst="ellipse">
            <a:avLst/>
          </a:prstGeom>
          <a:solidFill>
            <a:srgbClr val="D3A600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z</a:t>
            </a:r>
          </a:p>
        </p:txBody>
      </p:sp>
      <p:sp>
        <p:nvSpPr>
          <p:cNvPr id="109" name="Oval 108"/>
          <p:cNvSpPr>
            <a:spLocks noChangeAspect="1"/>
          </p:cNvSpPr>
          <p:nvPr/>
        </p:nvSpPr>
        <p:spPr bwMode="auto">
          <a:xfrm>
            <a:off x="5922579" y="6174827"/>
            <a:ext cx="457200" cy="457200"/>
          </a:xfrm>
          <a:prstGeom prst="ellipse">
            <a:avLst/>
          </a:prstGeom>
          <a:solidFill>
            <a:srgbClr val="D3A600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v</a:t>
            </a:r>
          </a:p>
        </p:txBody>
      </p:sp>
      <p:sp>
        <p:nvSpPr>
          <p:cNvPr id="110" name="Oval 109"/>
          <p:cNvSpPr>
            <a:spLocks noChangeAspect="1"/>
          </p:cNvSpPr>
          <p:nvPr/>
        </p:nvSpPr>
        <p:spPr bwMode="auto">
          <a:xfrm>
            <a:off x="7440339" y="4945117"/>
            <a:ext cx="457200" cy="457200"/>
          </a:xfrm>
          <a:prstGeom prst="ellipse">
            <a:avLst/>
          </a:prstGeom>
          <a:solidFill>
            <a:srgbClr val="D3A600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y</a:t>
            </a:r>
          </a:p>
        </p:txBody>
      </p:sp>
      <p:sp>
        <p:nvSpPr>
          <p:cNvPr id="111" name="Oval 110"/>
          <p:cNvSpPr>
            <a:spLocks noChangeAspect="1"/>
          </p:cNvSpPr>
          <p:nvPr/>
        </p:nvSpPr>
        <p:spPr bwMode="auto">
          <a:xfrm>
            <a:off x="5922579" y="4945117"/>
            <a:ext cx="457200" cy="457200"/>
          </a:xfrm>
          <a:prstGeom prst="ellipse">
            <a:avLst/>
          </a:prstGeom>
          <a:solidFill>
            <a:srgbClr val="D3A600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w</a:t>
            </a:r>
          </a:p>
        </p:txBody>
      </p:sp>
      <p:sp>
        <p:nvSpPr>
          <p:cNvPr id="115" name="Line 126"/>
          <p:cNvSpPr>
            <a:spLocks noChangeShapeType="1"/>
          </p:cNvSpPr>
          <p:nvPr/>
        </p:nvSpPr>
        <p:spPr bwMode="auto">
          <a:xfrm flipV="1">
            <a:off x="7872248" y="5160579"/>
            <a:ext cx="483476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6" name="Line 127"/>
          <p:cNvSpPr>
            <a:spLocks noChangeShapeType="1"/>
          </p:cNvSpPr>
          <p:nvPr/>
        </p:nvSpPr>
        <p:spPr bwMode="auto">
          <a:xfrm flipV="1">
            <a:off x="6316717" y="5265682"/>
            <a:ext cx="1166649" cy="99848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7" name="Line 128"/>
          <p:cNvSpPr>
            <a:spLocks noChangeShapeType="1"/>
          </p:cNvSpPr>
          <p:nvPr/>
        </p:nvSpPr>
        <p:spPr bwMode="auto">
          <a:xfrm>
            <a:off x="6135928" y="5349240"/>
            <a:ext cx="9525" cy="82296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8" name="Line 129"/>
          <p:cNvSpPr>
            <a:spLocks noChangeShapeType="1"/>
          </p:cNvSpPr>
          <p:nvPr/>
        </p:nvSpPr>
        <p:spPr bwMode="auto">
          <a:xfrm flipV="1">
            <a:off x="5008563" y="3462987"/>
            <a:ext cx="911225" cy="1492069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9" name="Line 130"/>
          <p:cNvSpPr>
            <a:spLocks noChangeShapeType="1"/>
          </p:cNvSpPr>
          <p:nvPr/>
        </p:nvSpPr>
        <p:spPr bwMode="auto">
          <a:xfrm flipV="1">
            <a:off x="5196840" y="5167133"/>
            <a:ext cx="73152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380634" y="1954923"/>
            <a:ext cx="31598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accent2"/>
                </a:solidFill>
              </a:rPr>
              <a:t>Resulting least-cost tree</a:t>
            </a:r>
          </a:p>
          <a:p>
            <a:pPr algn="ctr"/>
            <a:r>
              <a:rPr lang="en-US" sz="2000" i="1" dirty="0">
                <a:solidFill>
                  <a:schemeClr val="accent2"/>
                </a:solidFill>
              </a:rPr>
              <a:t>from </a:t>
            </a:r>
            <a:r>
              <a:rPr lang="en-US" sz="2000" i="1" dirty="0">
                <a:solidFill>
                  <a:srgbClr val="0000FF"/>
                </a:solidFill>
              </a:rPr>
              <a:t>u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17183" y="1954922"/>
            <a:ext cx="34163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accent2"/>
                </a:solidFill>
              </a:rPr>
              <a:t>Resulting forwarding table</a:t>
            </a:r>
          </a:p>
          <a:p>
            <a:pPr algn="ctr"/>
            <a:r>
              <a:rPr lang="en-US" sz="2000" i="1" dirty="0">
                <a:solidFill>
                  <a:schemeClr val="accent2"/>
                </a:solidFill>
              </a:rPr>
              <a:t>in </a:t>
            </a:r>
            <a:r>
              <a:rPr lang="en-US" sz="2000" i="1" dirty="0">
                <a:solidFill>
                  <a:srgbClr val="0000FF"/>
                </a:solidFill>
              </a:rPr>
              <a:t>u</a:t>
            </a:r>
          </a:p>
        </p:txBody>
      </p:sp>
      <p:grpSp>
        <p:nvGrpSpPr>
          <p:cNvPr id="137" name="Group 136"/>
          <p:cNvGrpSpPr/>
          <p:nvPr/>
        </p:nvGrpSpPr>
        <p:grpSpPr>
          <a:xfrm>
            <a:off x="1046280" y="3223118"/>
            <a:ext cx="2318291" cy="2351747"/>
            <a:chOff x="1046280" y="3223118"/>
            <a:chExt cx="2318291" cy="2351747"/>
          </a:xfrm>
        </p:grpSpPr>
        <p:sp>
          <p:nvSpPr>
            <p:cNvPr id="123" name="Line 59"/>
            <p:cNvSpPr>
              <a:spLocks noChangeShapeType="1"/>
            </p:cNvSpPr>
            <p:nvPr/>
          </p:nvSpPr>
          <p:spPr bwMode="auto">
            <a:xfrm>
              <a:off x="2525715" y="3288865"/>
              <a:ext cx="12700" cy="228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24" name="Line 60"/>
            <p:cNvSpPr>
              <a:spLocks noChangeShapeType="1"/>
            </p:cNvSpPr>
            <p:nvPr/>
          </p:nvSpPr>
          <p:spPr bwMode="auto">
            <a:xfrm>
              <a:off x="1194712" y="3666031"/>
              <a:ext cx="21637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 b="0">
                <a:solidFill>
                  <a:schemeClr val="accent2"/>
                </a:solidFill>
              </a:endParaRPr>
            </a:p>
          </p:txBody>
        </p:sp>
        <p:sp>
          <p:nvSpPr>
            <p:cNvPr id="125" name="Text Box 61"/>
            <p:cNvSpPr txBox="1">
              <a:spLocks noChangeArrowheads="1"/>
            </p:cNvSpPr>
            <p:nvPr/>
          </p:nvSpPr>
          <p:spPr bwMode="auto">
            <a:xfrm>
              <a:off x="1597937" y="3669206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v</a:t>
              </a:r>
            </a:p>
          </p:txBody>
        </p:sp>
        <p:sp>
          <p:nvSpPr>
            <p:cNvPr id="126" name="Text Box 62"/>
            <p:cNvSpPr txBox="1">
              <a:spLocks noChangeArrowheads="1"/>
            </p:cNvSpPr>
            <p:nvPr/>
          </p:nvSpPr>
          <p:spPr bwMode="auto">
            <a:xfrm>
              <a:off x="1572537" y="3966068"/>
              <a:ext cx="351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w</a:t>
              </a:r>
            </a:p>
          </p:txBody>
        </p:sp>
        <p:sp>
          <p:nvSpPr>
            <p:cNvPr id="127" name="Text Box 63"/>
            <p:cNvSpPr txBox="1">
              <a:spLocks noChangeArrowheads="1"/>
            </p:cNvSpPr>
            <p:nvPr/>
          </p:nvSpPr>
          <p:spPr bwMode="auto">
            <a:xfrm>
              <a:off x="1597937" y="4339131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128" name="Text Box 64"/>
            <p:cNvSpPr txBox="1">
              <a:spLocks noChangeArrowheads="1"/>
            </p:cNvSpPr>
            <p:nvPr/>
          </p:nvSpPr>
          <p:spPr bwMode="auto">
            <a:xfrm>
              <a:off x="1597937" y="4712193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y</a:t>
              </a:r>
            </a:p>
          </p:txBody>
        </p:sp>
        <p:sp>
          <p:nvSpPr>
            <p:cNvPr id="129" name="Text Box 65"/>
            <p:cNvSpPr txBox="1">
              <a:spLocks noChangeArrowheads="1"/>
            </p:cNvSpPr>
            <p:nvPr/>
          </p:nvSpPr>
          <p:spPr bwMode="auto">
            <a:xfrm>
              <a:off x="1605080" y="5070968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>
                  <a:solidFill>
                    <a:schemeClr val="accent2"/>
                  </a:solidFill>
                </a:rPr>
                <a:t>z</a:t>
              </a:r>
            </a:p>
          </p:txBody>
        </p:sp>
        <p:sp>
          <p:nvSpPr>
            <p:cNvPr id="130" name="Text Box 66"/>
            <p:cNvSpPr txBox="1">
              <a:spLocks noChangeArrowheads="1"/>
            </p:cNvSpPr>
            <p:nvPr/>
          </p:nvSpPr>
          <p:spPr bwMode="auto">
            <a:xfrm>
              <a:off x="2602824" y="3643806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(u, w)</a:t>
              </a:r>
            </a:p>
          </p:txBody>
        </p:sp>
        <p:sp>
          <p:nvSpPr>
            <p:cNvPr id="131" name="Text Box 67"/>
            <p:cNvSpPr txBox="1">
              <a:spLocks noChangeArrowheads="1"/>
            </p:cNvSpPr>
            <p:nvPr/>
          </p:nvSpPr>
          <p:spPr bwMode="auto">
            <a:xfrm>
              <a:off x="2602824" y="3964481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(u, w)</a:t>
              </a:r>
            </a:p>
          </p:txBody>
        </p:sp>
        <p:sp>
          <p:nvSpPr>
            <p:cNvPr id="132" name="Text Box 68"/>
            <p:cNvSpPr txBox="1">
              <a:spLocks noChangeArrowheads="1"/>
            </p:cNvSpPr>
            <p:nvPr/>
          </p:nvSpPr>
          <p:spPr bwMode="auto">
            <a:xfrm>
              <a:off x="2628472" y="4362943"/>
              <a:ext cx="71045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(u, x)</a:t>
              </a:r>
            </a:p>
          </p:txBody>
        </p:sp>
        <p:sp>
          <p:nvSpPr>
            <p:cNvPr id="133" name="Text Box 69"/>
            <p:cNvSpPr txBox="1">
              <a:spLocks noChangeArrowheads="1"/>
            </p:cNvSpPr>
            <p:nvPr/>
          </p:nvSpPr>
          <p:spPr bwMode="auto">
            <a:xfrm>
              <a:off x="2602824" y="4709018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(u, w)</a:t>
              </a:r>
            </a:p>
          </p:txBody>
        </p:sp>
        <p:sp>
          <p:nvSpPr>
            <p:cNvPr id="134" name="Text Box 70"/>
            <p:cNvSpPr txBox="1">
              <a:spLocks noChangeArrowheads="1"/>
            </p:cNvSpPr>
            <p:nvPr/>
          </p:nvSpPr>
          <p:spPr bwMode="auto">
            <a:xfrm>
              <a:off x="2602824" y="5080493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(u, w)</a:t>
              </a:r>
            </a:p>
          </p:txBody>
        </p:sp>
        <p:sp>
          <p:nvSpPr>
            <p:cNvPr id="135" name="Text Box 71"/>
            <p:cNvSpPr txBox="1">
              <a:spLocks noChangeArrowheads="1"/>
            </p:cNvSpPr>
            <p:nvPr/>
          </p:nvSpPr>
          <p:spPr bwMode="auto">
            <a:xfrm>
              <a:off x="1046280" y="3223118"/>
              <a:ext cx="14160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solidFill>
                    <a:schemeClr val="accent2"/>
                  </a:solidFill>
                </a:rPr>
                <a:t>destination</a:t>
              </a:r>
            </a:p>
          </p:txBody>
        </p:sp>
        <p:sp>
          <p:nvSpPr>
            <p:cNvPr id="136" name="Text Box 72"/>
            <p:cNvSpPr txBox="1">
              <a:spLocks noChangeArrowheads="1"/>
            </p:cNvSpPr>
            <p:nvPr/>
          </p:nvSpPr>
          <p:spPr bwMode="auto">
            <a:xfrm>
              <a:off x="2705215" y="3223118"/>
              <a:ext cx="58261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chemeClr val="accent2"/>
                  </a:solidFill>
                </a:rPr>
                <a:t>link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63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6B28A-E6B4-4B47-AC22-F8366A403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290A1-66B7-A844-8EE7-02D8EC4F6391}"/>
              </a:ext>
            </a:extLst>
          </p:cNvPr>
          <p:cNvSpPr txBox="1">
            <a:spLocks/>
          </p:cNvSpPr>
          <p:nvPr/>
        </p:nvSpPr>
        <p:spPr>
          <a:xfrm>
            <a:off x="685800" y="1600200"/>
            <a:ext cx="7924800" cy="4419600"/>
          </a:xfrm>
          <a:prstGeom prst="rect">
            <a:avLst/>
          </a:prstGeom>
        </p:spPr>
        <p:txBody>
          <a:bodyPr/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Ø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q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altLang="zh-CN" b="0" kern="0" dirty="0"/>
              <a:t>Why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does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it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work?</a:t>
            </a:r>
            <a:endParaRPr lang="en-US" b="0" kern="0" dirty="0"/>
          </a:p>
          <a:p>
            <a:r>
              <a:rPr lang="en-US" b="0" kern="0" dirty="0"/>
              <a:t>If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P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is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a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node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on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the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minimum-cost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path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from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S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to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D,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then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the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sub-path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from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S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to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P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is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also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the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minimum-cost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path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from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S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to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P.</a:t>
            </a:r>
            <a:endParaRPr lang="en-US" b="0" kern="0" dirty="0"/>
          </a:p>
          <a:p>
            <a:r>
              <a:rPr lang="en-US" altLang="zh-CN" b="0" kern="0" dirty="0">
                <a:solidFill>
                  <a:srgbClr val="0000FF"/>
                </a:solidFill>
              </a:rPr>
              <a:t>Bellman’s</a:t>
            </a:r>
            <a:r>
              <a:rPr lang="zh-CN" altLang="en-US" b="0" kern="0" dirty="0">
                <a:solidFill>
                  <a:srgbClr val="0000FF"/>
                </a:solidFill>
              </a:rPr>
              <a:t> </a:t>
            </a:r>
            <a:r>
              <a:rPr lang="en-US" altLang="zh-CN" b="0" kern="0" dirty="0">
                <a:solidFill>
                  <a:srgbClr val="0000FF"/>
                </a:solidFill>
              </a:rPr>
              <a:t>`principle</a:t>
            </a:r>
            <a:r>
              <a:rPr lang="zh-CN" altLang="en-US" b="0" kern="0" dirty="0">
                <a:solidFill>
                  <a:srgbClr val="0000FF"/>
                </a:solidFill>
              </a:rPr>
              <a:t> </a:t>
            </a:r>
            <a:r>
              <a:rPr lang="en-US" altLang="zh-CN" b="0" kern="0" dirty="0">
                <a:solidFill>
                  <a:srgbClr val="0000FF"/>
                </a:solidFill>
              </a:rPr>
              <a:t>of</a:t>
            </a:r>
            <a:r>
              <a:rPr lang="zh-CN" altLang="en-US" b="0" kern="0" dirty="0">
                <a:solidFill>
                  <a:srgbClr val="0000FF"/>
                </a:solidFill>
              </a:rPr>
              <a:t> </a:t>
            </a:r>
            <a:r>
              <a:rPr lang="en-US" altLang="zh-CN" b="0" kern="0" dirty="0">
                <a:solidFill>
                  <a:srgbClr val="0000FF"/>
                </a:solidFill>
              </a:rPr>
              <a:t>optimality’</a:t>
            </a:r>
            <a:r>
              <a:rPr lang="zh-CN" altLang="en-US" b="0" kern="0" dirty="0">
                <a:solidFill>
                  <a:srgbClr val="0000FF"/>
                </a:solidFill>
              </a:rPr>
              <a:t> </a:t>
            </a:r>
            <a:r>
              <a:rPr lang="en-US" altLang="zh-CN" b="0" kern="0" dirty="0">
                <a:solidFill>
                  <a:srgbClr val="0000FF"/>
                </a:solidFill>
              </a:rPr>
              <a:t>in</a:t>
            </a:r>
            <a:r>
              <a:rPr lang="zh-CN" altLang="en-US" b="0" kern="0" dirty="0">
                <a:solidFill>
                  <a:srgbClr val="0000FF"/>
                </a:solidFill>
              </a:rPr>
              <a:t> </a:t>
            </a:r>
            <a:r>
              <a:rPr lang="en-US" altLang="zh-CN" b="0" kern="0" dirty="0">
                <a:solidFill>
                  <a:srgbClr val="0000FF"/>
                </a:solidFill>
              </a:rPr>
              <a:t>dynamic</a:t>
            </a:r>
            <a:r>
              <a:rPr lang="zh-CN" altLang="en-US" b="0" kern="0" dirty="0">
                <a:solidFill>
                  <a:srgbClr val="0000FF"/>
                </a:solidFill>
              </a:rPr>
              <a:t> </a:t>
            </a:r>
            <a:r>
              <a:rPr lang="en-US" altLang="zh-CN" b="0" kern="0" dirty="0">
                <a:solidFill>
                  <a:srgbClr val="0000FF"/>
                </a:solidFill>
              </a:rPr>
              <a:t>programming</a:t>
            </a:r>
            <a:endParaRPr lang="en-US" b="0" kern="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0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layer control plane calculates valid routes and sets up forwarding table</a:t>
            </a:r>
          </a:p>
          <a:p>
            <a:pPr lvl="1"/>
            <a:r>
              <a:rPr lang="en-US" dirty="0"/>
              <a:t>Avoiding loops and dead ends</a:t>
            </a:r>
          </a:p>
          <a:p>
            <a:r>
              <a:rPr lang="en-US" dirty="0"/>
              <a:t>Least-cost routes can be calculated using Dijkstra’s algorithm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Next lecture</a:t>
            </a:r>
            <a:r>
              <a:rPr lang="en-US" dirty="0"/>
              <a:t>: Routing protocols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br>
              <a:rPr lang="en-US" dirty="0"/>
            </a:br>
            <a:r>
              <a:rPr lang="en-US" dirty="0"/>
              <a:t>Local vs. global view of state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2" name="Cube 21"/>
          <p:cNvSpPr/>
          <p:nvPr/>
        </p:nvSpPr>
        <p:spPr bwMode="auto">
          <a:xfrm>
            <a:off x="2505374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927723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652803" y="3968305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9" name="Straight Connector 68"/>
          <p:cNvCxnSpPr>
            <a:endCxn id="22" idx="0"/>
          </p:cNvCxnSpPr>
          <p:nvPr/>
        </p:nvCxnSpPr>
        <p:spPr bwMode="auto">
          <a:xfrm>
            <a:off x="2776296" y="2438400"/>
            <a:ext cx="95618" cy="892444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015344" y="3553956"/>
            <a:ext cx="908379" cy="509968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290263" y="3569892"/>
            <a:ext cx="637460" cy="541841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381882" y="4350781"/>
            <a:ext cx="541841" cy="764952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47" idx="1"/>
          </p:cNvCxnSpPr>
          <p:nvPr/>
        </p:nvCxnSpPr>
        <p:spPr bwMode="auto">
          <a:xfrm flipH="1">
            <a:off x="5565184" y="3251552"/>
            <a:ext cx="1273159" cy="20678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>
            <a:off x="3923723" y="4350781"/>
            <a:ext cx="621524" cy="749016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266828" y="3129541"/>
            <a:ext cx="1529905" cy="402607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015342" y="5115733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545247" y="4860749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6784" y="3748578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029200" y="3780702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20184" y="5529557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648200" y="5243225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#4</a:t>
            </a:r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03710"/>
              </p:ext>
            </p:extLst>
          </p:nvPr>
        </p:nvGraphicFramePr>
        <p:xfrm>
          <a:off x="6075152" y="4220209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7" name="Rounded Rectangle 76"/>
          <p:cNvSpPr/>
          <p:nvPr/>
        </p:nvSpPr>
        <p:spPr>
          <a:xfrm>
            <a:off x="5949158" y="5071256"/>
            <a:ext cx="1865564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729437" y="4448108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#0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813378" y="3925214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Forwarding Table @ #0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174028" y="2109758"/>
            <a:ext cx="109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UMich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838343" y="3082275"/>
            <a:ext cx="831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MIT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125501" y="5909846"/>
            <a:ext cx="91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UCB</a:t>
            </a:r>
            <a:endParaRPr lang="en-US" dirty="0"/>
          </a:p>
        </p:txBody>
      </p:sp>
      <p:cxnSp>
        <p:nvCxnSpPr>
          <p:cNvPr id="50" name="Straight Connector 49"/>
          <p:cNvCxnSpPr>
            <a:stCxn id="67" idx="3"/>
            <a:endCxn id="49" idx="0"/>
          </p:cNvCxnSpPr>
          <p:nvPr/>
        </p:nvCxnSpPr>
        <p:spPr bwMode="auto">
          <a:xfrm flipH="1">
            <a:off x="2585339" y="5498209"/>
            <a:ext cx="700924" cy="411637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72" idx="0"/>
            <a:endCxn id="55" idx="0"/>
          </p:cNvCxnSpPr>
          <p:nvPr/>
        </p:nvCxnSpPr>
        <p:spPr bwMode="auto">
          <a:xfrm>
            <a:off x="4993108" y="5243225"/>
            <a:ext cx="447589" cy="540206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4986470" y="5783431"/>
            <a:ext cx="908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NYU</a:t>
            </a:r>
          </a:p>
        </p:txBody>
      </p:sp>
      <p:sp>
        <p:nvSpPr>
          <p:cNvPr id="57" name="Cube 56"/>
          <p:cNvSpPr/>
          <p:nvPr/>
        </p:nvSpPr>
        <p:spPr bwMode="auto">
          <a:xfrm>
            <a:off x="1668708" y="4374458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58" name="Straight Connector 57"/>
          <p:cNvCxnSpPr>
            <a:stCxn id="31" idx="2"/>
            <a:endCxn id="57" idx="5"/>
          </p:cNvCxnSpPr>
          <p:nvPr/>
        </p:nvCxnSpPr>
        <p:spPr bwMode="auto">
          <a:xfrm flipH="1">
            <a:off x="2306168" y="4207353"/>
            <a:ext cx="1346635" cy="310534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188390"/>
              </p:ext>
            </p:extLst>
          </p:nvPr>
        </p:nvGraphicFramePr>
        <p:xfrm>
          <a:off x="334450" y="2742246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72676" y="2447251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Table @ #6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765617" y="4786662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#6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208456" y="3593293"/>
            <a:ext cx="1865564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283776"/>
              </p:ext>
            </p:extLst>
          </p:nvPr>
        </p:nvGraphicFramePr>
        <p:xfrm>
          <a:off x="4906450" y="1722437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333399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333399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4780456" y="2573484"/>
            <a:ext cx="1865564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644676" y="1427442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Table @ #2</a:t>
            </a:r>
          </a:p>
        </p:txBody>
      </p:sp>
    </p:spTree>
    <p:extLst>
      <p:ext uri="{BB962C8B-B14F-4D97-AF65-F5344CB8AC3E}">
        <p14:creationId xmlns:p14="http://schemas.microsoft.com/office/powerpoint/2010/main" val="159706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44" grpId="0"/>
      <p:bldP spid="57" grpId="0" animBg="1"/>
      <p:bldP spid="79" grpId="0"/>
      <p:bldP spid="83" grpId="0"/>
      <p:bldP spid="85" grpId="0" animBg="1"/>
      <p:bldP spid="88" grpId="0" animBg="1"/>
      <p:bldP spid="8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 vs. global view of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Local</a:t>
            </a:r>
            <a:r>
              <a:rPr lang="en-US" dirty="0"/>
              <a:t> routing state is the forwarding table in a single router</a:t>
            </a:r>
          </a:p>
          <a:p>
            <a:pPr lvl="1"/>
            <a:r>
              <a:rPr lang="en-US" dirty="0"/>
              <a:t>By itself, the state in a single router cannot be evaluated </a:t>
            </a:r>
          </a:p>
          <a:p>
            <a:pPr lvl="1"/>
            <a:r>
              <a:rPr lang="en-US" dirty="0"/>
              <a:t>It must be evaluated in terms of the global context</a:t>
            </a:r>
          </a:p>
          <a:p>
            <a:r>
              <a:rPr lang="en-US" i="1" dirty="0"/>
              <a:t>Global</a:t>
            </a:r>
            <a:r>
              <a:rPr lang="en-US" dirty="0"/>
              <a:t> state refers to the collection of forwarding tables in each of the routers</a:t>
            </a:r>
          </a:p>
          <a:p>
            <a:pPr lvl="1"/>
            <a:r>
              <a:rPr lang="en-US" dirty="0"/>
              <a:t>Global state determines which paths packets take</a:t>
            </a:r>
          </a:p>
          <a:p>
            <a:pPr lvl="1"/>
            <a:r>
              <a:rPr lang="en-US" dirty="0"/>
              <a:t>(Will discuss later where this routing state comes from)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“Valid” routing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state is “valid” if it produces forwarding decisions that always deliver packets to their destinations</a:t>
            </a:r>
          </a:p>
          <a:p>
            <a:r>
              <a:rPr lang="en-US" dirty="0"/>
              <a:t>Goal of routing protocols: </a:t>
            </a:r>
            <a:r>
              <a:rPr lang="en-US" dirty="0">
                <a:solidFill>
                  <a:srgbClr val="0000FF"/>
                </a:solidFill>
              </a:rPr>
              <a:t>compute valid state</a:t>
            </a:r>
          </a:p>
          <a:p>
            <a:pPr lvl="1"/>
            <a:r>
              <a:rPr lang="en-US" dirty="0"/>
              <a:t>How can we tell if routing state if valid?</a:t>
            </a:r>
          </a:p>
          <a:p>
            <a:r>
              <a:rPr lang="en-US" dirty="0"/>
              <a:t>Need a succinct correctness condition for routing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2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and sufficient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routing state is valid </a:t>
            </a:r>
            <a:r>
              <a:rPr lang="en-US" i="1" dirty="0">
                <a:solidFill>
                  <a:srgbClr val="0000FF"/>
                </a:solidFill>
              </a:rPr>
              <a:t>if and only if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There are no dead ends (other than destination)</a:t>
            </a:r>
          </a:p>
          <a:p>
            <a:pPr lvl="1"/>
            <a:r>
              <a:rPr lang="en-US" dirty="0"/>
              <a:t>There are no loops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dead end</a:t>
            </a:r>
            <a:r>
              <a:rPr lang="en-US" dirty="0"/>
              <a:t> is when there is no outgoing link (next-hop)</a:t>
            </a:r>
          </a:p>
          <a:p>
            <a:pPr lvl="1"/>
            <a:r>
              <a:rPr lang="en-US" dirty="0"/>
              <a:t>A packet arrives, but the forwarding decision does not yield any outgoing link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loop</a:t>
            </a:r>
            <a:r>
              <a:rPr lang="en-US" dirty="0"/>
              <a:t> is when a packet cycles around the same set of nodes forever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Loop!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2" name="Cube 21"/>
          <p:cNvSpPr/>
          <p:nvPr/>
        </p:nvSpPr>
        <p:spPr bwMode="auto">
          <a:xfrm>
            <a:off x="2505374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927723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652803" y="3968305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9" name="Straight Connector 68"/>
          <p:cNvCxnSpPr>
            <a:endCxn id="22" idx="0"/>
          </p:cNvCxnSpPr>
          <p:nvPr/>
        </p:nvCxnSpPr>
        <p:spPr bwMode="auto">
          <a:xfrm>
            <a:off x="2776296" y="2438400"/>
            <a:ext cx="95618" cy="892444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015344" y="3553956"/>
            <a:ext cx="908379" cy="509968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290263" y="3569892"/>
            <a:ext cx="637460" cy="541841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381882" y="4350781"/>
            <a:ext cx="541841" cy="764952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47" idx="1"/>
          </p:cNvCxnSpPr>
          <p:nvPr/>
        </p:nvCxnSpPr>
        <p:spPr bwMode="auto">
          <a:xfrm flipH="1">
            <a:off x="5565184" y="3251552"/>
            <a:ext cx="1273159" cy="20678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>
            <a:off x="3923723" y="4350781"/>
            <a:ext cx="621524" cy="749016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266828" y="3129541"/>
            <a:ext cx="1529905" cy="402607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015342" y="5115733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545247" y="4860749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6784" y="3748578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029200" y="3780702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20184" y="5529557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648200" y="5243225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#4</a:t>
            </a:r>
          </a:p>
        </p:txBody>
      </p:sp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6075152" y="4220209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7" name="Rounded Rectangle 76"/>
          <p:cNvSpPr/>
          <p:nvPr/>
        </p:nvSpPr>
        <p:spPr>
          <a:xfrm>
            <a:off x="5949158" y="5071256"/>
            <a:ext cx="1865564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729437" y="4448108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#0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813378" y="3925214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Forwarding Table @ #0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174028" y="2109758"/>
            <a:ext cx="109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UMich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838343" y="3082275"/>
            <a:ext cx="831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MIT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125501" y="5909846"/>
            <a:ext cx="91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UCB</a:t>
            </a:r>
            <a:endParaRPr lang="en-US" dirty="0"/>
          </a:p>
        </p:txBody>
      </p:sp>
      <p:cxnSp>
        <p:nvCxnSpPr>
          <p:cNvPr id="50" name="Straight Connector 49"/>
          <p:cNvCxnSpPr>
            <a:stCxn id="67" idx="3"/>
            <a:endCxn id="49" idx="0"/>
          </p:cNvCxnSpPr>
          <p:nvPr/>
        </p:nvCxnSpPr>
        <p:spPr bwMode="auto">
          <a:xfrm flipH="1">
            <a:off x="2585339" y="5498209"/>
            <a:ext cx="700924" cy="411637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72" idx="0"/>
            <a:endCxn id="55" idx="0"/>
          </p:cNvCxnSpPr>
          <p:nvPr/>
        </p:nvCxnSpPr>
        <p:spPr bwMode="auto">
          <a:xfrm>
            <a:off x="4993108" y="5243225"/>
            <a:ext cx="447589" cy="540206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4986470" y="5783431"/>
            <a:ext cx="908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NYU</a:t>
            </a:r>
          </a:p>
        </p:txBody>
      </p:sp>
      <p:sp>
        <p:nvSpPr>
          <p:cNvPr id="57" name="Cube 56"/>
          <p:cNvSpPr/>
          <p:nvPr/>
        </p:nvSpPr>
        <p:spPr bwMode="auto">
          <a:xfrm>
            <a:off x="1668708" y="4374458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58" name="Straight Connector 57"/>
          <p:cNvCxnSpPr>
            <a:stCxn id="31" idx="2"/>
            <a:endCxn id="57" idx="5"/>
          </p:cNvCxnSpPr>
          <p:nvPr/>
        </p:nvCxnSpPr>
        <p:spPr bwMode="auto">
          <a:xfrm flipH="1">
            <a:off x="2306168" y="4207353"/>
            <a:ext cx="1346635" cy="310534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76" name="Table 75"/>
          <p:cNvGraphicFramePr>
            <a:graphicFrameLocks noGrp="1"/>
          </p:cNvGraphicFramePr>
          <p:nvPr/>
        </p:nvGraphicFramePr>
        <p:xfrm>
          <a:off x="334450" y="2742246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72676" y="2447251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Table @ #6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765617" y="4786662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#6</a:t>
            </a:r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00253"/>
              </p:ext>
            </p:extLst>
          </p:nvPr>
        </p:nvGraphicFramePr>
        <p:xfrm>
          <a:off x="4906450" y="1722437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4780456" y="2573484"/>
            <a:ext cx="1865564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644676" y="1427442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Table @ #2</a:t>
            </a:r>
          </a:p>
        </p:txBody>
      </p:sp>
      <p:cxnSp>
        <p:nvCxnSpPr>
          <p:cNvPr id="4" name="Straight Arrow Connector 3"/>
          <p:cNvCxnSpPr>
            <a:endCxn id="88" idx="3"/>
          </p:cNvCxnSpPr>
          <p:nvPr/>
        </p:nvCxnSpPr>
        <p:spPr bwMode="auto">
          <a:xfrm flipH="1" flipV="1">
            <a:off x="6646020" y="2768747"/>
            <a:ext cx="2345580" cy="101195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5" name="Straight Arrow Connector 44"/>
          <p:cNvCxnSpPr>
            <a:endCxn id="77" idx="3"/>
          </p:cNvCxnSpPr>
          <p:nvPr/>
        </p:nvCxnSpPr>
        <p:spPr bwMode="auto">
          <a:xfrm flipH="1">
            <a:off x="7814722" y="3780702"/>
            <a:ext cx="1176878" cy="148581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653162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 end to MIT @ #0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2" name="Cube 21"/>
          <p:cNvSpPr/>
          <p:nvPr/>
        </p:nvSpPr>
        <p:spPr bwMode="auto">
          <a:xfrm>
            <a:off x="2505374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927723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652803" y="3968305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9" name="Straight Connector 68"/>
          <p:cNvCxnSpPr>
            <a:endCxn id="22" idx="0"/>
          </p:cNvCxnSpPr>
          <p:nvPr/>
        </p:nvCxnSpPr>
        <p:spPr bwMode="auto">
          <a:xfrm>
            <a:off x="2776296" y="2438400"/>
            <a:ext cx="95618" cy="892444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015344" y="3553956"/>
            <a:ext cx="908379" cy="509968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290263" y="3569892"/>
            <a:ext cx="637460" cy="541841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381882" y="4350781"/>
            <a:ext cx="541841" cy="764952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47" idx="1"/>
          </p:cNvCxnSpPr>
          <p:nvPr/>
        </p:nvCxnSpPr>
        <p:spPr bwMode="auto">
          <a:xfrm flipH="1">
            <a:off x="5565184" y="3251552"/>
            <a:ext cx="1273159" cy="20678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>
            <a:off x="3923723" y="4350781"/>
            <a:ext cx="621524" cy="749016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266828" y="3129541"/>
            <a:ext cx="1529905" cy="402607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015342" y="5115733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545247" y="4860749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6784" y="3748578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029200" y="3780702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20184" y="5529557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648200" y="5243225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#4</a:t>
            </a:r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773294"/>
              </p:ext>
            </p:extLst>
          </p:nvPr>
        </p:nvGraphicFramePr>
        <p:xfrm>
          <a:off x="6075152" y="4220209"/>
          <a:ext cx="1663369" cy="1196422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729437" y="4448108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#0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813378" y="3925214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Forwarding Table @ #0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174028" y="2109758"/>
            <a:ext cx="109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UMich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838343" y="3082275"/>
            <a:ext cx="831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MIT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125501" y="5909846"/>
            <a:ext cx="91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UCB</a:t>
            </a:r>
            <a:endParaRPr lang="en-US" dirty="0"/>
          </a:p>
        </p:txBody>
      </p:sp>
      <p:cxnSp>
        <p:nvCxnSpPr>
          <p:cNvPr id="50" name="Straight Connector 49"/>
          <p:cNvCxnSpPr>
            <a:stCxn id="67" idx="3"/>
            <a:endCxn id="49" idx="0"/>
          </p:cNvCxnSpPr>
          <p:nvPr/>
        </p:nvCxnSpPr>
        <p:spPr bwMode="auto">
          <a:xfrm flipH="1">
            <a:off x="2585339" y="5498209"/>
            <a:ext cx="700924" cy="411637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72" idx="0"/>
            <a:endCxn id="55" idx="0"/>
          </p:cNvCxnSpPr>
          <p:nvPr/>
        </p:nvCxnSpPr>
        <p:spPr bwMode="auto">
          <a:xfrm>
            <a:off x="4993108" y="5243225"/>
            <a:ext cx="447589" cy="540206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4986470" y="5783431"/>
            <a:ext cx="908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NYU</a:t>
            </a:r>
          </a:p>
        </p:txBody>
      </p:sp>
      <p:sp>
        <p:nvSpPr>
          <p:cNvPr id="57" name="Cube 56"/>
          <p:cNvSpPr/>
          <p:nvPr/>
        </p:nvSpPr>
        <p:spPr bwMode="auto">
          <a:xfrm>
            <a:off x="1668708" y="4374458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58" name="Straight Connector 57"/>
          <p:cNvCxnSpPr>
            <a:stCxn id="31" idx="2"/>
            <a:endCxn id="57" idx="5"/>
          </p:cNvCxnSpPr>
          <p:nvPr/>
        </p:nvCxnSpPr>
        <p:spPr bwMode="auto">
          <a:xfrm flipH="1">
            <a:off x="2306168" y="4207353"/>
            <a:ext cx="1346635" cy="310534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76" name="Table 75"/>
          <p:cNvGraphicFramePr>
            <a:graphicFrameLocks noGrp="1"/>
          </p:cNvGraphicFramePr>
          <p:nvPr/>
        </p:nvGraphicFramePr>
        <p:xfrm>
          <a:off x="334450" y="2742246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72676" y="2447251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Table @ #6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765617" y="4786662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#6</a:t>
            </a:r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518277"/>
              </p:ext>
            </p:extLst>
          </p:nvPr>
        </p:nvGraphicFramePr>
        <p:xfrm>
          <a:off x="4906450" y="1722437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333399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333399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644676" y="1427442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Table @ #2</a:t>
            </a:r>
          </a:p>
        </p:txBody>
      </p:sp>
    </p:spTree>
    <p:extLst>
      <p:ext uri="{BB962C8B-B14F-4D97-AF65-F5344CB8AC3E}">
        <p14:creationId xmlns:p14="http://schemas.microsoft.com/office/powerpoint/2010/main" val="1434616319"/>
      </p:ext>
    </p:extLst>
  </p:cSld>
  <p:clrMapOvr>
    <a:masterClrMapping/>
  </p:clrMapOvr>
</p:sld>
</file>

<file path=ppt/theme/theme1.xml><?xml version="1.0" encoding="utf-8"?>
<a:theme xmlns:a="http://schemas.openxmlformats.org/drawingml/2006/main" name="CSCI4430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CI4430" id="{15A3AC05-7A36-854B-8939-3E2E33F8CCC1}" vid="{7D102457-217D-784D-8674-E211CA417DA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1490454216</TotalTime>
  <Pages>7</Pages>
  <Words>1945</Words>
  <Application>Microsoft Macintosh PowerPoint</Application>
  <PresentationFormat>On-screen Show (4:3)</PresentationFormat>
  <Paragraphs>492</Paragraphs>
  <Slides>32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Arial Black</vt:lpstr>
      <vt:lpstr>Courier New</vt:lpstr>
      <vt:lpstr>Gill Sans</vt:lpstr>
      <vt:lpstr>Helvetica</vt:lpstr>
      <vt:lpstr>Helvetica Neue</vt:lpstr>
      <vt:lpstr>Monotype Sorts</vt:lpstr>
      <vt:lpstr>Times New Roman</vt:lpstr>
      <vt:lpstr>Wingdings</vt:lpstr>
      <vt:lpstr>CSCI4430</vt:lpstr>
      <vt:lpstr>CSCI4430 Computer Networks  Lecture12: Network Layer –  Routing fundamentals</vt:lpstr>
      <vt:lpstr>Goal of routing</vt:lpstr>
      <vt:lpstr>Local vs. global view of state</vt:lpstr>
      <vt:lpstr>Example:  Local vs. global view of state</vt:lpstr>
      <vt:lpstr>Local vs. global view of state</vt:lpstr>
      <vt:lpstr>“Valid” routing state</vt:lpstr>
      <vt:lpstr>Necessary and sufficient condition</vt:lpstr>
      <vt:lpstr>Loop!</vt:lpstr>
      <vt:lpstr>Dead end to MIT @ #0</vt:lpstr>
      <vt:lpstr>Necessary and sufficient condition</vt:lpstr>
      <vt:lpstr>Necessary (“only if”)</vt:lpstr>
      <vt:lpstr>Sufficient (“if”)</vt:lpstr>
      <vt:lpstr>Checking validity of routing state</vt:lpstr>
      <vt:lpstr>Example 1</vt:lpstr>
      <vt:lpstr>Pick destination</vt:lpstr>
      <vt:lpstr>Put arrows on outgoing links (to green dot)</vt:lpstr>
      <vt:lpstr>Remove unused links</vt:lpstr>
      <vt:lpstr>Example 2</vt:lpstr>
      <vt:lpstr>Not valid: Contains loop!</vt:lpstr>
      <vt:lpstr>Routing validity</vt:lpstr>
      <vt:lpstr>Goal of routing</vt:lpstr>
      <vt:lpstr>Example</vt:lpstr>
      <vt:lpstr>Example</vt:lpstr>
      <vt:lpstr>Least-cost path routing</vt:lpstr>
      <vt:lpstr>Least-cost routes</vt:lpstr>
      <vt:lpstr>Dijkstra’s algorithm</vt:lpstr>
      <vt:lpstr>Dijkstra’s algorithm</vt:lpstr>
      <vt:lpstr>Dijkstra’s algorithm</vt:lpstr>
      <vt:lpstr>Dijkstra’s algorithm: Example</vt:lpstr>
      <vt:lpstr>Dijkstra’s algorithm: Example</vt:lpstr>
      <vt:lpstr>Dijkstra’s algorithm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Hong Xu (CSD)</cp:lastModifiedBy>
  <cp:revision>1254</cp:revision>
  <cp:lastPrinted>1999-09-08T17:25:07Z</cp:lastPrinted>
  <dcterms:created xsi:type="dcterms:W3CDTF">2014-01-14T18:15:50Z</dcterms:created>
  <dcterms:modified xsi:type="dcterms:W3CDTF">2022-03-19T07:33:08Z</dcterms:modified>
  <cp:category/>
</cp:coreProperties>
</file>