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3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4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5.xml" ContentType="application/inkml+xml"/>
  <Override PartName="/ppt/notesSlides/notesSlide31.xml" ContentType="application/vnd.openxmlformats-officedocument.presentationml.notesSlide+xml"/>
  <Override PartName="/ppt/ink/ink6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2" r:id="rId1"/>
  </p:sldMasterIdLst>
  <p:notesMasterIdLst>
    <p:notesMasterId r:id="rId77"/>
  </p:notesMasterIdLst>
  <p:handoutMasterIdLst>
    <p:handoutMasterId r:id="rId78"/>
  </p:handoutMasterIdLst>
  <p:sldIdLst>
    <p:sldId id="638" r:id="rId2"/>
    <p:sldId id="531" r:id="rId3"/>
    <p:sldId id="533" r:id="rId4"/>
    <p:sldId id="532" r:id="rId5"/>
    <p:sldId id="514" r:id="rId6"/>
    <p:sldId id="515" r:id="rId7"/>
    <p:sldId id="516" r:id="rId8"/>
    <p:sldId id="520" r:id="rId9"/>
    <p:sldId id="521" r:id="rId10"/>
    <p:sldId id="534" r:id="rId11"/>
    <p:sldId id="523" r:id="rId12"/>
    <p:sldId id="527" r:id="rId13"/>
    <p:sldId id="536" r:id="rId14"/>
    <p:sldId id="528" r:id="rId15"/>
    <p:sldId id="529" r:id="rId16"/>
    <p:sldId id="540" r:id="rId17"/>
    <p:sldId id="543" r:id="rId18"/>
    <p:sldId id="544" r:id="rId19"/>
    <p:sldId id="640" r:id="rId20"/>
    <p:sldId id="545" r:id="rId21"/>
    <p:sldId id="546" r:id="rId22"/>
    <p:sldId id="553" r:id="rId23"/>
    <p:sldId id="554" r:id="rId24"/>
    <p:sldId id="555" r:id="rId25"/>
    <p:sldId id="556" r:id="rId26"/>
    <p:sldId id="559" r:id="rId27"/>
    <p:sldId id="560" r:id="rId28"/>
    <p:sldId id="561" r:id="rId29"/>
    <p:sldId id="562" r:id="rId30"/>
    <p:sldId id="564" r:id="rId31"/>
    <p:sldId id="565" r:id="rId32"/>
    <p:sldId id="566" r:id="rId33"/>
    <p:sldId id="567" r:id="rId34"/>
    <p:sldId id="569" r:id="rId35"/>
    <p:sldId id="557" r:id="rId36"/>
    <p:sldId id="645" r:id="rId37"/>
    <p:sldId id="642" r:id="rId38"/>
    <p:sldId id="646" r:id="rId39"/>
    <p:sldId id="647" r:id="rId40"/>
    <p:sldId id="537" r:id="rId41"/>
    <p:sldId id="538" r:id="rId42"/>
    <p:sldId id="539" r:id="rId43"/>
    <p:sldId id="648" r:id="rId44"/>
    <p:sldId id="649" r:id="rId45"/>
    <p:sldId id="652" r:id="rId46"/>
    <p:sldId id="653" r:id="rId47"/>
    <p:sldId id="654" r:id="rId48"/>
    <p:sldId id="655" r:id="rId49"/>
    <p:sldId id="656" r:id="rId50"/>
    <p:sldId id="563" r:id="rId51"/>
    <p:sldId id="663" r:id="rId52"/>
    <p:sldId id="664" r:id="rId53"/>
    <p:sldId id="665" r:id="rId54"/>
    <p:sldId id="666" r:id="rId55"/>
    <p:sldId id="667" r:id="rId56"/>
    <p:sldId id="570" r:id="rId57"/>
    <p:sldId id="512" r:id="rId58"/>
    <p:sldId id="639" r:id="rId59"/>
    <p:sldId id="535" r:id="rId60"/>
    <p:sldId id="525" r:id="rId61"/>
    <p:sldId id="526" r:id="rId62"/>
    <p:sldId id="547" r:id="rId63"/>
    <p:sldId id="548" r:id="rId64"/>
    <p:sldId id="549" r:id="rId65"/>
    <p:sldId id="550" r:id="rId66"/>
    <p:sldId id="551" r:id="rId67"/>
    <p:sldId id="552" r:id="rId68"/>
    <p:sldId id="541" r:id="rId69"/>
    <p:sldId id="657" r:id="rId70"/>
    <p:sldId id="658" r:id="rId71"/>
    <p:sldId id="659" r:id="rId72"/>
    <p:sldId id="660" r:id="rId73"/>
    <p:sldId id="661" r:id="rId74"/>
    <p:sldId id="558" r:id="rId75"/>
    <p:sldId id="662" r:id="rId7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82"/>
    <p:restoredTop sz="96327"/>
  </p:normalViewPr>
  <p:slideViewPr>
    <p:cSldViewPr snapToGrid="0">
      <p:cViewPr varScale="1">
        <p:scale>
          <a:sx n="128" d="100"/>
          <a:sy n="128" d="100"/>
        </p:scale>
        <p:origin x="21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12:44:57.532"/>
    </inkml:context>
    <inkml:brush xml:id="br0">
      <inkml:brushProperty name="height" value="0.053" units="cm"/>
      <inkml:brushProperty name="color" value="#FF0000"/>
    </inkml:brush>
  </inkml:definitions>
  <inkml:trace contextRef="#ctx0" brushRef="#br0">9207 5708 7853,'-8'-17'505,"-3"0"0,-7 5 1,-3 3-1,-2 1 0,2 2 1,2 1 905,2-1 0,0 0 0,0 6 1649,-1 0-2426,1 0 1,6 0-231,-1 0 1,10 0-327,2 0 0,4 6 0,11 2-71,5 1 0,10-3-104,5 5 105,-1-7 1,16 9-58,-4-7 1,9 6-26,2-7-87,8 1 1,4-6 13,12 0 1,3 0-191,2 0 1,-37 0 0,1 0 326,1 0 0,1 0 0,7-2 0,1-2-79,-3 2 1,1-1 0,-1-3 0,0 0 0,-4 3 0,-2 0 0,44-4-463,-3 1 0,-6 4-35,-6-4 1,-3 10-53,-8 2 1,1 2-11,5-3 1,3-3 233,8 4 0,-5-6 321,-1-6 1,2-3-160,10-8 1,2-6 215,-45 11 0,-1 1 1,40-12-132,-7 6 0,-11 1 198,-1 5 0,-2-3 122,-10 9 1,1-1 133,-7 6 1,-5 0 4,0 0 0,0 0-82,6 0 1,-6 6 125,-1-1 1,-4 7-362,4-6 0,-6 1 297,1-1 0,-4-4-242,-1 4 0,-1-3 159,0 3 1,1-4-116,-1 4 0,-7-2 304,-4 1 0,-4-3-170,-2 4 0,1-4-138,-1-2 1,0 0-491,0 0 1,2 0 249,4 0 1,-4 0-740,4 0 0,2 0 453,-2 0 1,6-6-1326,-6 1 0,11-9 1781,-5 3 0,15-5 0,-8-1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12:44:57.534"/>
    </inkml:context>
    <inkml:brush xml:id="br0">
      <inkml:brushProperty name="height" value="0.053" units="cm"/>
      <inkml:brushProperty name="color" value="#FF0000"/>
    </inkml:brush>
  </inkml:definitions>
  <inkml:trace contextRef="#ctx0" brushRef="#br0">9981 3765 8125,'10'-7'130,"3"3"1,-7-8 394,-2-1-142,-3-2 58,-8-2 0,-1 5 292,-3 1-656,-5 7 1,7-6 0,-8 4 1,5 5-181,1-5-140,-1 4 0,-5 4 197,0 4 1,0 3-32,-1 8 1,1 1 97,0-1 1,-6 8 155,0 3 0,-2 7-179,2 5 0,-2-4 544,-3 4 1,1-2 55,4 2 0,4-3 229,-4 3 1,6-6 1,5-5 1,-1 1-321,7-7 0,-5 0 597,5-5-719,0-1 0,8-2-69,4-4 1,-2-1-66,7-4 0,1-4-107,5 3 1,2 3 30,4-2 0,-2-1-115,8-5 0,-6 2-103,5 4 0,1-4 102,5 4 0,1 1-214,-1-1 1,-1 2 64,-5-2 0,-3 3-26,-8 8 1,1 0 29,-1 1 1,-8 5-27,-3-1 0,-12 11-14,-5 1 1,-6 3-216,-6 8 1,-4-6-250,-7 1 0,-1 2 204,1-2 1,-1-2-389,1-9 0,5-1 281,1-10 0,7 1-391,-2-13 0,9-1 357,3-5 0,7-9-431,-2-9 1,12-1 269,5-9 1,5 1 103,1-2 1,6-3-546,0 3 1126,7-3 0,-11-10 0,6-2 0</inkml:trace>
  <inkml:trace contextRef="#ctx0" brushRef="#br0" timeOffset="1">10050 4298 8125,'0'17'0,"0"1"1066,0-1 0,0 0-428,0 0 1,0-5 2327,0-1-2201,0 1 1,2-3 483,4-3 0,5-4-441,12-2 1,-2-2-212,8-4 1,-1-5-335,7-12 0,1-4 6,4-7 0,-3-1-217,3 1 1,-4-2 124,-2-5 0,-7 5-487,-4-4 1,0 4 259,-6 1 1,2 7-734,-13-1 0,0 8 100,-6-2 0,-2 0-67,-4 6 0,-3-4 175,-9 10 0,-6 3 129,-5 2 0,-4 4 228,-1 2 0,-6 14-21,0 3 0,-6 11 177,6 1 0,-6 9-108,6 2 1,-1 6 750,7-6 1,7 8 21,4-2 0,6 4 331,6 1 0,5-5-88,12 0 1,5-6-326,12 6 1,4-10-438,7-1 1,8-9 44,4-8 0,-2-7-606,2 0 1,-2-7 360,2 2 1,4-6-463,-4-6 0,-2-11-292,1-12 0,-4 3-648,4-3 1,-6 0 31,1-5 1,-4-2 759,-1-4 1,-3 9-317,-3-3 1,-2 3 449,-4-3 1,-4 5-220,4 0 811,-12 1 0,4-7 0,-5 1 0</inkml:trace>
  <inkml:trace contextRef="#ctx0" brushRef="#br0" timeOffset="2">10945 3903 9806,'-12'0'2750,"1"0"-836,7 0-751,-4 0 1113,8 0-1647,0 7 0,0 3-21,0 7 1,0 2-182,0 4 0,0 2-377,0 4 0,2 5-85,4 1 0,-4-1-101,4 6 0,-3-4-354,3-1 0,-4-1 342,4 0 1,-2-5-1067,1 0 417,-3-8-280,14 4 1,-13-16 414,9-3 0,-3-12-24,3-5 1,3-6 296,-3-6 0,1-4 167,-1-8 0,-3 3 337,-3 3 0,-4-3-148,3 3 1,3 4 75,-2 2 0,0-1-77,-6 1 1,5-6 525,1 6 0,6-6-211,-7 7 1,7-3 339,-7 2 1,9 4 189,-3-4 0,-1 6 112,1 5-177,1-3 0,3 15-285,-3 0 0,1 13-318,-7 10 0,-1 13 79,-5-1 0,2 11-217,4-1 1,-4 3 93,4-2 0,-2 2-1173,1-8 1,3 0-102,3-6 0,5-7-614,-5-4 1,10-6 164,2-5 1,2-5 872,-2-7 1,-2-9 20,8-8 1,-8-2 729,2-10 0,-4 0 0,-2-5 0</inkml:trace>
  <inkml:trace contextRef="#ctx0" brushRef="#br0" timeOffset="3">11736 3697 8125,'0'-18'0,"0"1"-424,0 0 1,-2 2-1,-1 1 1,-5 3 618,-2-3 1,5-1 79,-7-2 1,8 6-365,-1-1 1,-5 6-430,-1-5 1,1 7 226,-1-2 235,7 12 1,-12 6 62,5 10 0,1-1-7,-1 8 0,5 0 0,-5 5 0,1 1 0,-1-1 0,-5 6 587,5 0 1,-2 6-295,1-6 0,-3 2 1129,3-2 0,3-9-615,-3 3 0,8-5 412,-1 0 0,3-5-594,2-6 0,0-7 704,0 0-885,0-7 1,2 4 272,3-8 1,5 0-343,7 0 1,0-6-240,1 0 0,6-7-388,5 2 0,2-5 238,-3-1 0,5 6-579,-4-1 1,-3 3 358,3-3 0,-2 5-700,2 7 0,-5-6 368,-6 0 0,1 2-63,4 10 0,-10-2 95,4 7 0,-11 3-32,0 9 0,-4-2-96,-2 7 1,-8 1 215,-4 5 0,-3 3-128,-2 3 0,-8-4 128,-4 4 0,3-4 189,-3-1 1,0-1 2,-5 1 0,5-7 139,1 1 1,1-14-66,-2 2 1,4-11 179,8 0 0,6-4 0,-1-2 0,10-10 0,2-7 0,4-2 0,13-10 0,-3-7 0,18-8 0,-5-8 0</inkml:trace>
  <inkml:trace contextRef="#ctx0" brushRef="#br0" timeOffset="4">11943 4075 8125,'7'-17'0,"1"-1"-49,4 1 1,1 6 132,-7-1 1,1 8 969,-1-1 1,-2 3-419,7 2 0,-5 0-126,6 0 0,-7 2-366,7 3 1,-8 5 77,1 7 0,-1 6-297,2 0 1,-4 2 125,4-2 1,-5-4-1079,-1 4 1,2-6-35,4-6-1865,-4 5 1739,6-7 1187,-8 1 0,7-18 0,3-11 0</inkml:trace>
  <inkml:trace contextRef="#ctx0" brushRef="#br0" timeOffset="5">12046 3507 8125,'0'-11'-530,"0"-1"1,0 7-104,0-7 479,0 8 0,2-3 154,4 7 0,3 0 0,8 6 0,1-1 0,-1 9 0,0 3 0,0 10 0</inkml:trace>
  <inkml:trace contextRef="#ctx0" brushRef="#br0" timeOffset="6">12407 4023 8099,'-7'-27'234,"5"8"178,-4 8 0,4-1 0,2-5 1,0 0 1835,0 0-1091,0 7-1046,8-5 0,1 15 57,9 0 0,-7 8-366,1 9 0,-7 2 224,7 4 1,-6-2-621,5 8 0,-5-3 23,5 3 0,-5 2-397,5-9 0,-7 1 182,2-5 1,2-1 253,-3 0 1,3-6-230,-2 1 761,-4-8 24,5 3 1,-7-14-25,0-5 0,0-3 181,0-2 0,0 0 106,0-1 1,0-5 335,0 1 1,0-1 167,0 5 1,0 1-320,0 0 0,0 0 188,0 0 1,0-1-210,0 1 1,6 0 298,0 0 1,7 0-273,-1-1 1,-3 3-75,3 4 1,-1-3-288,6 9-300,1-1 1,-1 6-612,0 0 0,0 8 503,0 3 0,-5 10-405,-1 2 0,-1 7 218,1-1 1,5-4-769,-5-2 0,4 2 580,3-2 1,-1-2 22,0-10 1,0 3 642,1-9 0,-1 1 0,0-6 0,2-2 0,4-4 0,-4-5 0,4-12 0,2 2 0,-2-8 0,6 1 0,-7-7 0,1 1 0,-5-1 0,-1 1 0,0 0 0,-7-1 0,-5 1 0,3 5 0,-2 1 0,5-1 0,-5-5 0,0 5 36,-6 0 0,5 6 183,1-5 0,0 1 753,-6-2 0,6-1-416,-1 7 0,1 0 1907,-6 6-1810,0-8 1,0 6-60,0-4 1,-2 11-352,-4 7-131,-3-5 1,-8 8-740,-1-4 0,1 6 504,0 6 1,0 4-747,0 7 1,-1 0 370,1 0 1,0 6 36,0 0 1,2 8 420,3-3 0,-3 5 600,3 1 1,5-1 117,1-5 0,-2 3-371,2-8 0,1 5 1266,5-5 1,0 0 284,0-5-953,7-1 0,3-2-374,7-4 1,0 3-207,1-8 0,5 5-89,-1-5 1,9 5-1,-2-5 1,1 5-549,-1-5 0,9 8 259,-3-3 1,-3 12-607,-3 6 1,-2 5 307,1 6 1,-3 6 38,-8 11 1,-7 6 63,-4 12 1,-4-5 228,-2 5 0,0-6-33,0-6 0,-2-6 444,-4-11 1,-4-6-124,-7-11 0,0-6-6,0-12 1,0-3-1592,-1-8 1,1-12 665,0-11 0,7-7-1041,5-22 0,3-13 1703,2-21 0,3 37 0,1-3 0,1-4 0,0-1 0</inkml:trace>
  <inkml:trace contextRef="#ctx0" brushRef="#br0" timeOffset="7">9878 6258 7979,'-35'-26'972,"5"-1"1,7 6 0,11-2-159,9 2 0,6 0 1,9-2-1,13-6 302,11-3 0,18-3-540,14 1 1,17 5 0,-36 15-1,3 0 1,3-1 0,3 1 91,4 0 1,2 1 0,4 3 0,2 1-319,4 2 0,1 3 0,0 1 1,1 2-210,7-2 0,0 0 0,-5 2 0,-1 0-29,-2 1 1,-1 0-1,-5 0 1,-2 0-466,-9 0 1,-1 0-1,-5 3 1,-1 0 290,41 3 1,-8 5-2025,-10-5 1,-7 0 370,-15-6 0,-10 0 1715,-8 0 0,-5 0 0,-6 0 0,4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12:44:59.203"/>
    </inkml:context>
    <inkml:brush xml:id="br0">
      <inkml:brushProperty name="height" value="0.053" units="cm"/>
      <inkml:brushProperty name="color" value="#FF0000"/>
    </inkml:brush>
  </inkml:definitions>
  <inkml:trace contextRef="#ctx0" brushRef="#br0">7383 14975 8215,'-18'-7'240,"1"-1"0,2-5 1442,3 1-1205,5 8 1,9-3-546,3 7 0,7 2-277,11 3 0,-4 3 175,4 3 0,2 3-93,-2-9 0,7 7 293,-1-6 0,-2 1-16,1-1 1,1-4 404,5 4 1,3-4-178,3-2 0,4 0 213,8 0 1,7-2-161,4-4 0,11 2-74,7-7 0,5 5-302,6-6 1,3 3 49,-43 3 0,-1 0 0,2-1 0,0 1-97,1 3 0,1 0 0,-3 0 0,1-1 94,1 1 1,1 0 0,0 2 0,1 0-62,-2-2 0,1 0 0,-1 2 0,1 0 17,-3 1 0,-1 0 1,0 0-1,-1 0 25,48 0 0,-46 0 1,1 0 36,44 0 1,-47 0 0,0 0 17,42 0 1,-4 0-74,3 0 0,-5 0-85,-5 0 0,-5 0-244,-7 0 0,-8 2 138,-3 4 1,-1-4-1157,-5 4 1418,3-4 0,-13-2 0,4 3 0,-6 5 0,-4 4 0,-1-1 0</inkml:trace>
  <inkml:trace contextRef="#ctx0" brushRef="#br0" timeOffset="1">5455 13651 9778,'-27'-7'299,"4"-3"402,4 1 1,10-1-105,3 4-326,4 4 0,4-5-336,4 7 1,3 0-33,9 0 0,-7 0 119,0 0 1,1 0 207,5 0 0,0 0 200,1 0 1,-1 2 225,0 3 1,6-3-180,0 4 1,7-4-50,-1-2 1,9 6-260,3-1 0,8 7-257,3-6 1,9 1-1,14-3-552,5 2 1,12 5 410,-44-7 1,1-2-115,2 1 0,0 0 0,1-2 0,1 0 24,1 2 0,1-1 1,-1-1-1,1 0-979,5 2 0,0 0 1298,-9 2 0,0 0 0,10-3 0,0 1 0,-9 3 0,-1 2 0,0 0 0,-1 1 0,44 10 0,-10 4 0</inkml:trace>
  <inkml:trace contextRef="#ctx0" brushRef="#br0" timeOffset="2">19859 13875 9300,'17'-10'463,"2"3"1,4 1 0,8 0-353,7 2 1,14 1-61,11-3 1,5 4-261,7-4 1,3 2-98,8-1 0,2 1 331,4-8 0,-2 9-62,-41 0 1,0 0 0,40-5 102,3 2 1,-43 0-1,0-1-5,2 1 0,1 1 0,-1 0 0,-1 0 50,2-1 1,0 1-42,3-1 1,1 0 0,-8 0-1,1 1 43,5-1 1,1 0 0,3 1 0,1 1-39,-2-2 0,0 0 1,5-1-1,-1 1-1,-4 3 1,0 0-1,3-3 1,-1 1-213,1 2 0,0 0 1,6-3-1,0 0 169,0 4 1,0-1 0,1-3 0,-2 0-265,-4 3 1,-1 1-1,3-4 1,2 0 293,0 3 0,2 0 0,2-3 0,1-1-51,-1 1 0,0 0 0,1 2 0,0 1 1,-6-1-1,0 0 95,1 0 0,0 1-70,0 2 1,2 0 0,3-6-1,1 0 35,-2 4 0,0 1 1,-2-2-1,0 2 0,-7 2 0,0 0 0,1-3 0,1 0-16,1 1 0,0-2 0,0-2 1,0-1-34,0 1 1,0 1-1,-3 0 1,-1 0-1,-7 0 1,-1-1 2,1-1 1,-1 0-1,-1 0 1,-32 4 30</inkml:trace>
  <inkml:trace contextRef="#ctx0" brushRef="#br0" timeOffset="3">13474 13840 8320,'-7'-26'724,"3"-5"1,-4 8 0,6 4 427,10 6 0,9-1-851,12 9 1,5-1-43,12 6 0,12-2-652,-1-4 1,8 4 77,4-3 1,0 3-158,-1 2 1,7 5-121,0 1 1,-1 6-607,-5-7 872,15 9 1,-4-5 0,14 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2:20:57.77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1633 5642 8018,'-23'0'689,"2"0"1,2 1-172,4 3 1,8-3-1,8 3 1,10-3-1,8-1 1,6 0-436,5 0 0,7-5 0,3-2 0,0-4 0,5-1 0,2-2-478,2-1 1,1-4 0,-4 2 0,4-1 0,3-3-1,1-3-325,-5-3 0,-1-1 1,-11 3-1,-4-2 1,-5 2 719,-4 1 0,-6 1 0,-2 0 0</inkml:trace>
  <inkml:trace contextRef="#ctx0" brushRef="#br0" timeOffset="1">2124 5162 8049,'-5'-11'0,"-1"-2"1834,-6-2 1,6 2-989,2-2 0,8 7 1,5 5-1,4 1-563,2 2 1,5 0 0,1 0 0,3 0-440,2 0 1,6 0 0,-2 2 0,3 1-252,2 5 1,-1-2 189,0 2 1,-1 1 0,-2 5 0,-5 2-88,-2 2 1,-6 1 0,-3 4 0,-3 0 228,-5 0 1,-1 5 0,-9 2 0,-5 3 146,-7 1 1,-6 2 0,-6 2 0,-4 5-68,-2 5 1,-1-1 0,0 4 0,0 0-537,-1 2 0,1-1 1,0-1 186,0-4 0,-1-4 0,1-9 1</inkml:trace>
  <inkml:trace contextRef="#ctx0" brushRef="#br0" timeOffset="2">17828 12323 8049,'0'-23'134,"0"2"1,0 2-1,0 3 1,3 5-1,3 3 1,7 5 446,3 1 0,7 2 0,6 2 0,3 1-662,3 5 0,7 3 0,0 5 0,4 3 1,3 2-2354,5 2 2434,-24-11 0,0-1 0,2 0 0,0 1 0,2-1 0,0 1 0</inkml:trace>
  <inkml:trace contextRef="#ctx0" brushRef="#br0" timeOffset="3">21368 13557 8465,'-11'0'-467,"0"0"1,2 0 553,5 0 0,9 0 0,11 0 0,2 0 1,3 0-1,0 0 141,2 0 0,1-4 1,3 0-1,4 0 0,5 0 1,3 1-80,2 0 1,6-3 0,5-2-1,2-2-67,4-2 0,-4 1 0,8-2 1,-1-1-90,0-1 1,0-5 0,-4 1 0,-1-4-76,-3-4 0,-6 2 1,-5-7-1,-1-2 76,-4-3 0,-1-2 1,-8-1 30,1-5 0,-3-2 1,0-5-1,-3 1-19,-4 3 0,-3-3 0,-9 2 0,-4-1-9,-6-1 1,-10 8 0,-9-1 82,-8 3 0,-9 3 0,-7 4 0,-7 1 7,24 17 1,-1 1 0,-2 1 0,0 2 0,-3 1-1,-1 3 1,-1 0 0,-1 2-60,-1 1 1,-2 1 0,-4 1-1,0 2 1,1 3 0,-1 1 31,1 2 1,-1 2 0,1 3 0,1 2 0,-1 4 0,0 3 0,1 1 0,1 2 0,1 1 0,1 2 1,1 1 0,2 1 0,0 1 0,3 1 0,5 1 0,3 1-74,1 1 0,1 1 0,-1 2 0,2 2 0,4 1 0,3 0 1,2 1-1,2 1 0,3 0 0,2 1-223,2 1 1,3 0 0,4 0 0,3 1-1,4 1 1,3 1 13,2-1 0,3-1 0,5-4 1,2-2-1,4 0 0,3-2 221,1-5 0,3-1 0,0 1 0,1 0 0,3-3 0,2-1 0,0 1 0,0-1 0</inkml:trace>
  <inkml:trace contextRef="#ctx0" brushRef="#br0" timeOffset="4">12780 2193 8117,'-29'0'1094,"2"0"1,7 5 0,3 4-924,5 5 1,-2 3 0,7 8-1,-2 1 1,-1 7 0,-4 7 0,-1 7 437,-1 3 0,-1 5 0,4 5 0,1 3 1,3 0-1,2 1 94,5-6 0,7-8 0,6-5 0,7-5 0,4-6-559,1-4 0,3-7 1,2-7-1,1-5-255,3-3 0,-3-3 1,0-5-1,-1-2 0,-3-1-790,-5-5 1,1-7 0,-2-4 0,2-3-504,-2-1 1,1-5 0,-5-1 0,-2-1 110,-4-1 0,0 3 1,-7 0 1292,-3 6 0,-9 1 0,-8-2 0</inkml:trace>
  <inkml:trace contextRef="#ctx0" brushRef="#br0" timeOffset="5">12266 2695 7939,'-23'-11'1456,"0"-1"0,4 2 0,2 1-783,0 2 0,8 3 1,10-2-1,10-1-203,6 1 1,14-2 0,4-3 0,5 0-538,3-1 1,6 1 0,5-1 0,0 1-483,-1-1 0,3 6 0,-4 2 0,0 3-680,-2 1 1,-1 1-1,-3 3 1,-5 4-1501,-5 2 2729,-6 1 0,3 6 0,-4 1 0</inkml:trace>
  <inkml:trace contextRef="#ctx0" brushRef="#br0" timeOffset="6">13191 2570 7939,'-5'-18'443,"2"1"0,-3 6 377,1 0 1,1-5 0,6 1 0,1 1 0,5 1-579,2 2 0,2 0 0,0 0 0,2 3-53,1 0 1,6 5 0,-2 0 0,2 1-344,2 2 1,0 0-1,1 0 1,1 2-367,2 1 1,0-1 0,-4 2-1,-1-2-227,1 2 1,0-3-1,0 3 1,-1-3 193,-3-1 1,2-1-1,-3-3 1,-2-3 552,-4-4 0,4 0 0,-3 0 0</inkml:trace>
  <inkml:trace contextRef="#ctx0" brushRef="#br0" timeOffset="7">13568 2136 7939,'-13'-18'1393,"-2"3"0,6 7-71,-2 4 0,7 4 0,-1 7 0,1 8-559,0 10 0,-1 13 1,3 8-1,-3 9-440,-2 8 1,4-31 0,-1 1-321,-2 3 0,0 0 1,1 1-1,0 0 1,1-2-1,0 1 1,2-2-1,1 0-806,0 0 0,0-2 0,3 16 1,1-6-1,6-14-5624,5-11 6427,-1-2 0,14-14 0,-3 4 0</inkml:trace>
  <inkml:trace contextRef="#ctx0" brushRef="#br0" timeOffset="8">14208 2490 7939,'-18'-12'-102,"-3"2"1,5 1 0,-1 3 0,1 1 0,1 2 1422,-2 2 0,5 1 0,-5 0 1,2 1-671,0 3 0,-4 4 1,3 6-1,2 2-428,2 2 0,0 1 0,2 5 1,1 3-1,3 3 0,0 4-78,-1 5 1,5 0 0,-2 4 0,3-2-375,1-2 0,5-6 1,2-8-1,3-4-203,2-6 1,3-4 0,2-3 0,0-6-109,4-4 1,0-9 283,2-9 0,1-7 0,2-6 0,0-6-132,0-1 1,2-7-1,-1-8 1,1-3 90,-13 28 1,-2-1 0,-1-3 0,-1-2 0,-1 2-1,-1-2 1,1 0 0,-1-1 69,0-2 0,0 0 0,0 1 0,-2 0 0,-1 2 0,0 0 0,5-27 94,1 7 1,-2 6-1,-1 7 1,-2 1 39,2-1 0,-4 9 0,-1 5 0,-3 7 960,-1 7 1,-1 3 0,-3 5 375,-3 3 1,-3 8 0,-2 3 0,1 5-269,-1 3 1,1 8 0,-1 9-1,0 6-22,-3 7 0,2 10 0,-2 7 0,2 2-635,7-32 0,1 2 0,0 0 0,2 0 0,0 1 0,0 1 1,0 0-1,0 0-125,2 0 0,0 0 0,1-1 1,0-1-1,1 0 0,2 0 1,0-1-1,0 0-79,0-1 0,0 0 1,8 22-1,-4-5 1,2-8-57,-1-6 0,2-4 1,-4-2-1,2-2-514,-1-6 1,-3-3 0,3-7 0,-1 1-1977,0-1 0,-2-5 869,4-2 0,-5-8 0,5-6 1563,1-7 0,-4-8 0,0-9 0</inkml:trace>
  <inkml:trace contextRef="#ctx0" brushRef="#br0" timeOffset="9">7321 16240 8080,'0'-19'310,"0"2"1,1 0 0,4 4-138,7 5 0,5 3 0,10 5 0,5 0 0,4 1-110,6 3 0,3-2 0,2 6 1,2-1-1,3 1 181,0 0 0,4-5 0,-3 4 1,5-1-1,2-1-125,-27-2 1,-1-1-1,2 0 1,-1 0-1,2-2 1,0 0 0,1 0-1,1 0-43,0 0 0,2 0 0,2 0 0,0 0 0,2 0 0,-1 0-121,1 0 1,0 0 0,-1-2-1,0 0 1,2 0 0,0-1-1,1 1 1,1-1-33,3 0 0,0 1 0,-2 0 0,0 0 0,3 2 0,0 0 78,-1 0 1,0 0-1,0 0 1,1 0-1,3 0 1,2 0-1,1 0 1,0 0-1,2 0 1,0 0 32,-2 0 0,1 0 0,0-1 0,0-2 1,-1 1-1,0 1-111,2-1 1,1 1 0,-1 0 0,2 1-1,-1-1 1,1 1 0,-3-2 0,-1 1 75,-2-1 0,1 0 0,0 0 0,0-1 0,-1 2 0,-1 0 1,-1-1-1,-1 0-17,-3 0 1,0 1 0,-2 0 0,-2 1 0,-4 0 0,-1 0-294,-1 0 0,0 0 0,-3 2 0,-1 1 0,24 6 311,-7 5 0,-6 4 0,-9 4 0,-2 1 0,-2 0 0</inkml:trace>
  <inkml:trace contextRef="#ctx0" brushRef="#br0" timeOffset="10">15110 2490 7826,'-12'0'1556,"6"0"-1153,-4 0 0,5-2 1,-2 0-1,7-2-121,7 2 1,8 0 0,4 2 0,4 0 0,4-1-401,3-3 1,4 3 0,3-3 0,2 2-259,2-2 0,0 3 0,2-3 0,-3 2 0,1 2-186,0 0 0,-8-3 0,-2-1 0,-4 1-192,-5 2 1,-7 1 753,0 0 0,-7 5 0,-3 1 0</inkml:trace>
  <inkml:trace contextRef="#ctx0" brushRef="#br0" timeOffset="11">15464 2204 7805,'-18'-16'297,"-1"3"0,6-1 578,3 5 1,1 4 0,-1 6 0,3 4-233,3 7 1,1 7-1,1 11 1,-3 11-465,-2 10 1,1 3 0,-2 10 0,4-1 0,3 1-372,1-31 1,0 0 0,2-1 0,1 0 0,6 28-1578,5-11 1,4-12 1768,5-10 0,5-13 0,1-4 0</inkml:trace>
  <inkml:trace contextRef="#ctx0" brushRef="#br0" timeOffset="12">16537 2318 7845,'-22'0'177,"0"2"0,2 2 0,2 3 0,0 3 0,0 4 621,-2 5 1,4 2-1,0 10 1,4 4 477,0 1 1,2 8-917,2-3 0,6 3 0,10-4 1,7-6-1,5-6 839,3-4-1177,5-1 0,1-9 34,5-2 1,-3-9-57,-1 1 1,2-2 0,3-5 0,1-3-65,-3-6 0,-1-8 1,2-3-1,0-6-310,1-4 0,-4-1 1,-3-1-1,-8 0-119,-6-3 0,-5 1 0,-9-4 0,-4 2 74,-7 2 1,-9 7 0,-21 3 0,-7 6 414,-8 5 0,-4 6 0,2 10 0,0 1-200,1 3 1,-4 6 0,12 6 0,11-2-1919,12-2 2122,8 0 0,7-1 0,-1 1 0</inkml:trace>
  <inkml:trace contextRef="#ctx0" brushRef="#br0" timeOffset="13">17257 2547 8035,'-5'-28'422,"0"5"1,-3 0 242,4 7 1,4 3 0,5 2-1,7 0 1,6 3 0,4 1-1,4 2-197,0 3 0,7 0 0,0 2 0,4 0 1,1 2-1,2 1-947,2 5 1,-1 2-1,3 2 1,-1-1-371,-4 0 0,-2 1 1,-3-2-1,-1-2 0,-2-5-1704,-5-1 2553,-2 3 0,-6-4 0,-1 4 0</inkml:trace>
  <inkml:trace contextRef="#ctx0" brushRef="#br0" timeOffset="14">17668 2113 7934,'-21'-18'0,"1"4"753,5 5 1,6 4 0,3 6-1,1 3 1,4 5 327,3 5 1,3 9-1,4 9 1,-1 4-1029,1 6 0,0 8 1,-1 4-1,-1 6-263,-5-28 0,1 1 1,-1 2-1,0 1-93,-2 0 1,0 0 0,0 0 0,0 0 0,0-1 0,0-1 0</inkml:trace>
  <inkml:trace contextRef="#ctx0" brushRef="#br0" timeOffset="15">18650 2547 8368,'-15'-10'6,"-1"1"1,-1 2-1,-1 2 1,1 3-1,-3 1 1,1 2 344,0 3 0,0 2 1,-3 7-1,0 1 1,2 2-1,2 2 146,1 2 0,1 3 0,2 4 1,0 3-1,3 4-325,2 5 1,6-3 0,1 6 0,4 0 0,7-1-116,5-3 0,4-4 1,3-4-1,0-3-371,-2-3 0,0-7 1,2-6-1,0-6-66,-2-4 1,-5-1 0,1-2 140,-3-6 0,4-4 0,-1-12 1,-1-3-78,-1-4 1,-2-10-1,0-6 1,1-5 176,-1-7 0,1-4 0,-7 26 0,1 0 0,0-2 0,0-1 64,-1-1 0,1 0 1,-1-2-1,0 1 1,0 1-1,-1-1 1,0 1-1,0-1 118,0 0 0,0 1 0,-1 4 1,0 1-1,-1 3 0,1 1 1,0-21 181,1 8 0,0 11 1,-4 6-1,0 3 254,0 2 1,-1-1 0,-2 8 181,-1 3 1,-4 5-124,0 4 1,2 3 0,-1 2-336,2 3 1,0 2-1,3 7 1,-2 2-1,1 5 102,2 6 0,-3 3 0,0 7-109,2 2 1,1 6-1,1 8 1,-2 4-66,-2 6 1,4-29-1,-1 0 1,-1 2-1,0 0-26,2 1 0,-1 0 0,1 4 0,0 0 0,0 3 0,0-1-101,0 0 0,0-1 1,0 0-1,0-1 0,0-5 1,0-2-1,1 30-38,3-8 1,-3-6 0,3-11 0,-2-8-228,-2-4 0,3-13-1440,1-1 480,0-8 0,-3-6 1221,3-9 0,2-5 0,6-7 0</inkml:trace>
  <inkml:trace contextRef="#ctx0" brushRef="#br0" timeOffset="16">5174 17531 8161,'7'0'-174,"1"0"0,1-1-59,1-3 1,-2 3-1,-1-3 349,2 3 1,-3 1-1,2 0 21,1 0 0,1 0-63,1 0 0,1 0 63,-1 0 1,-3 0 0,0 0 66,0 0 1,-1 0-95,0 0 1,1 0-1,3 0-71,1 0 0,-2 1 0,-1 1 0,-2 2 43,2-1 1,1-2 0,3-1-1,1 0-89,1 0 0,2 4 1,-2 0-1,4-2 104,3-1 1,-2-1 0,2 2-29,2 2 0,1-3 0,-2 3 1,0-3 20,0-1 0,3 0 0,2 0 0,0 0-26,0 0 1,0 0 0,-3 0-1,3 0 22,1 0 0,1 0 1,1 0-1,0 0-65,0 0 0,-1 0 0,1 0 1,4-1-16,1-3 0,-1 3 0,-5-3 1,3 2-31,4 2 1,-1 0 0,2-1-1,-3-1-9,-1-2 0,6 0 0,0 3 1,1-2 33,-3-1 0,-1 1 1,0 3-1,2 0 28,2 0 0,-5 0 0,2 0 0,-1 0-22,1 0 1,-1 0 0,4 0 0,-1 0 31,1 0 0,-4 0 0,2 0 0,0 0-35,3 0 1,-2 0 0,-2 0-1,-3 0 22,-1 0 1,6 0-1,0 0 1,1 0 9,-3 0 0,-2 0 0,-1 0 1,2 0-18,1 0 1,4 0 0,-4 0 0,-1 0 5,-2 0 1,5 0 0,0 0 0,2 0-21,0 0 1,-4 0 0,3 0 0,-1 0-15,1 0 0,-1 0 0,2 0 1,-2 0-25,-1 0 1,-2 0 0,3 0 0,0 0 123,-3 0 1,2 0 0,0 0 0,2 0 18,2 0 1,-2-2 0,-1 0 0,1-2-77,-1 1 1,2 2 0,3 1 0,-2 0-45,-1 0 0,-5 0 1,2 0-1,0 0-8,3 0 1,-3 0 0,0 0 0,-4 0-28,-1 0 0,2 0 0,1 0 34,1 0 0,1 0 0,-2 1 0,1 2 16,-1 1 0,6 0 0,-1-4-2,-3 0 0,2 0 0,-2 0 1,2 0 10,2 0 1,0-4 0,0 0 22,-1 1 1,0 2 0,4 1 0,-1 0 4,1 0 0,-4 0 1,0 0-25,1 0 1,0 0 0,0 0 0,-1 0-22,1 0 1,2 0 0,0 0 0,1 0-2,0 0 0,-1-1 0,0-2 1,-2 0 42,-1 0 1,3-2 0,5 1-1,-2 0-3,-1-1 1,-1 3 0,-1-5 0,1 2 11,0 3 1,-1-3 0,0 0-1,-2 0-42,-1-1 1,2 3 0,3 3-31,-2 0 0,-6-2 0,2 0 0,-1-2-42,1 2 0,-4 0 0,1 2 0,-2 0 58,3 0 1,-3 0-1,5 0 86,-2 0 0,-1 0 0,-2 0 1,1 0 16,1 0 0,4 0 1,-3 0-82,2 0 0,-3-4 0,2 1 1,1 0-25,-1 2 1,1 1 0,1 0 7,-4 0 0,1 0 0,1 0 0,-1 0-12,0 0 1,-1 0-1,-3 0 1,0 0 15,3 0 1,-2 0 0,3 0-1,-1 0 60,0 0 1,2 4-1,-2-1 1,2 0-42,1-2 0,0-1 1,-5 0-1,4 0-19,0 0 1,1 0 0,1 0-1,-3 0 2,0 0 1,-2 4 0,4 0-18,-2-2 0,3 0 0,-4-1 1,-1 1 1,-1 2 1,2 1 0,1-2 0,0 1 9,1-2 0,-1 3 0,-2-1 0,3-1 14,5-2 0,-7 3 0,5 0 0,-2-2 17,0-1 1,4-1 0,1 0 0,-2 2 19,-2 1 1,2-1 0,-1 1 0,3-1-32,0-2 0,2 4 1,-7 1-1,0 0-26,1 0 0,0 0 1,3-3-1,-2 3 17,-1 2 0,0-5 0,3 3 1,1-1 49,0 0 1,-5 1 0,1-2 0,1 0 18,2 0 1,4-2 0,1-1-1,-2 0-17,-1 0 0,-1 0 0,1 0 0,1 0-56,1 0 1,1 0-1,-4 0 1,-1 0-27,1 0 0,2 0 0,0 0 0,-1 0-17,2 0 1,-1 0 0,-1 0-1,0 0-58,-2 0 0,4 0 1,-6 0-1,4 0 26,2 0 0,1 0 1,-5 0-1,1 2 53,0 1 0,-1-1 1,2 1-1,3 0 39,3 1 1,-2-3 0,0 3-1,-1-3 116,4-1 0,0 0 1,1 0-1,-2 0-37,2 0 1,-3 0 0,2 0 0,3 0-29,3 0 1,-3 0 0,-4 0 0,2 0 0,1 0-71,1 0 1,-4-4-1,-1 1 1,-1 0-79,-3 2 1,-1-3 0,-4 0 0,-3 2-156,-6 0 1,-9 2-1,-2 0 1,-6 0-1808,-5 0 2036,-5 0 0,-2 5 0,-5 2 0</inkml:trace>
  <inkml:trace contextRef="#ctx0" brushRef="#br0" timeOffset="17">18707 17143 7828,'0'-12'411,"-5"2"1,-1 1 0,-2 2 0,2-2 1322,1-1 1,1 2-1,5 2-1613,3 1 1,-1 1 0,3 5 0,0 3-461,1 3 0,-3 7 0,2 3 0,-1-1-220,-2 1 0,-2 3 1,-1-2-1,0 1-394,0 0 0,0-1 0,0 2 0,0-2 953,0-2 0,-5 0 0,-2-5 0</inkml:trace>
  <inkml:trace contextRef="#ctx0" brushRef="#br0" timeOffset="18">18707 16697 7848,'0'-7'1628,"0"-1"-240,0 6-1271,0-9 1,5 15-1,3 0-446,2 5 0,5 6 0,2 2 0,1-1-1792,2 1 2121,2-2 0,0 1 0,1 2 0</inkml:trace>
  <inkml:trace contextRef="#ctx0" brushRef="#br0" timeOffset="19">19061 16983 7875,'0'-18'0,"-1"3"1202,-3 2 1,2 3 1471,-6 2-2462,6 3 0,-3 7 0,5 3 0,-2 5 0,0 4 37,-2 0 0,0 3 0,3 3 0,-2 1-405,0 2 1,-5 0-1,3 0 1,-1-1-427,-3 1 1,2-1-1,1-2 1,0-2 1050,-1-2 1,5 0 0,-3-6-1164,0-3 369,3-1 0,2-15 1,8-4 4,2-4 1,1-2-1,1-3 1,-1 0 166,1 3 1,-1 1 0,-1 4 0,-1-1 676,-1 1 1,-1 3-1,4 2 1,-3 1 252,0-1 0,0 0 0,2 0 1,-1 3 144,-2 1 1,1-3-1,3 5-331,1 0 0,-1 2 0,1 1-762,-1 0 0,-3 6 0,-1 4 0,1 6-824,-2 1 0,4 2 0,-2 4 995,2 0 0,7 5 0,0 1 0</inkml:trace>
  <inkml:trace contextRef="#ctx0" brushRef="#br0" timeOffset="20">20112 16823 7948,'6'-23'827,"3"-2"1,-5 2 0,-1 5-1,-2 4 392,-1 3 0,0 6-1086,0 5 0,-4 6 1,0 9-1,1 4 1,-1 4-592,0 4 0,-5 3 1,3 7-1,-2 2 0,2 2-406,1 2 1,-3-4 0,3 0 0,0-4-304,0-1 1,1 1 1166,4-1 0,-5-5 0,-1-1 0</inkml:trace>
  <inkml:trace contextRef="#ctx0" brushRef="#br0" timeOffset="21">19929 17063 7948,'-17'-18'247,"1"2"0,8 5 406,0 4 0,5-3 0,1 2 1,6-1-208,7 1 1,7-2 0,8 4-472,5 0 0,2-7 1,2 4-1,2 0-289,1-1 1,7 1 0,-1 0 0,4 2-315,1-2 1,-6 4 0,-4 1 0,-2 3-296,-4 1 1,-8-4 922,-2 0 0,-5 0 0,-7 4 0</inkml:trace>
  <inkml:trace contextRef="#ctx0" brushRef="#br0" timeOffset="22">20478 16652 7948,'0'-18'169,"0"-2"1,0 3-1,1 1 844,3-1 1,-3-2 58,3 4 1,-3 7-720,-1 12 0,-5 11 0,-4 14 1,-4 4-127,-2 7 1,-4 3 0,4 3-1,1-2-90,1-2 0,2 2 1,-1-3-1,1-1-185,0-1 0,4-4 0,3-2 1,3-2-161,1-5 1,0-7-40,0-4 1,5-7 103,3-4 1,1-4-1,0-4 1,-3-4-111,-1-2 0,0-5 0,-2 0 0,0 1 70,0 1 1,-2-2-1,-1 0 1,0 1 189,0 1 1,0 2-1,2-1 1,0 1 191,2-1 0,1 1 51,-1 0 1,-2 0 0,5 3 0,-1 1 1,0 2 0,2 1 0,3 4-146,1 0 0,-1 2 1,1 0 32,-1 2 1,-3 5 0,-1-2 0,1 4 130,-2 0 0,3 2 0,-4 1 1,0 1 6,0-1 0,4 2 0,-2 0 0,0-2-54,1-2 0,-1 0 1,5-2-1,-1-1-86,1-2 0,-1-4 1,2 1-1,1-3-326,1-1 1,4-5-1,-3-3 1,2-2-53,3-1 1,-1-2 0,0-2 0,-1-3 0,0-1-522,-1 0 0,-2 5 1,-4-1-1,-1 1-48,1-2 1,-2 4-1,-2-3 534,-5 2 1,-3 3-1,-3 2 418,-5 4 1,-2-1 0,-2 1 311,1 2 0,-1 1 1,1 1-1,0 0 533,-1 0 1,0 1 0,-1 3 0,0 3-37,3 3 1,2 2-1,0-1 1,1 2-1,2 1-762,3 1 1,0 2-1,4-3-1195,1 1 1,9 1 0,7-2 0,4 2-2754,3-2 3759,3 3 0,11-4 0,0 3 0</inkml:trace>
  <inkml:trace contextRef="#ctx0" brushRef="#br0" timeOffset="23">21654 16869 7933,'0'-17'1511,"-1"4"1,-2-2-405,-1 3 1,1 6 0,4 6 0,1 7-770,2 3 0,4 1 0,-3 2 0,1 1-541,3 1 0,-3 0 1,1-3-1,-1 1 36,0 2 0,-2-3 1,3 4-1,-1-4 0,0-1-218,3-4 1,-2 2 0,-1-4 0,0 0-12,1 0 0,0-2 1,5-7-1,-1-5 141,0-5 0,1 0 0,-1-4 0,1 1 72,-1-1 1,-5 4 0,0-1 0,-3 2 214,1 2 0,0 3 1260,-4 0-634,0 1 0,5 0 0,3 4 384,2 1 0,1 4 0,2 1-450,2 5 0,-6-2 0,2 2 0,0 1-72,-1 1 1,1 5-1,-1 0 1,-1-1 71,-1-1 1,-1 2-1,5 1 1,-1-2-573,1-2 0,-1-5 0,2-4 0,1-1-677,1-2 0,1-5 0,-2-4 0,3-5-724,1-5 1,-3-4 0,3-3 189,-2 0 1,2-1 0,-5 4 0,-3 2-2335,0 2 3525,-5 2 0,5 1 0,-3-2 0</inkml:trace>
  <inkml:trace contextRef="#ctx0" brushRef="#br0" timeOffset="24">22373 16823 7933,'7'0'3912,"-2"0"5918,-5 0-8419,5 0 0,-2 5-1160,4 3 0,-3-2 0,4 2-443,0 0 1,-1-1 0,0-1-678,2-1 0,1 3 0,2-4-348,-1-2 1,2-1-1,1-1 1,1-1-500,-1-3 0,-1-3 0,-2-7 1082,1-1 0,-6-6 0,-2 1 0,-3-4 11,-1-3 0,-2-3 0,-5 3 1,-6 2 340,-3 1 1,-3 6-1,-3 3 236,3 2 1,-1 7 0,5 2 0,1 3 0,2 2 45,5 3 0,2 2 0,6 5 0,3 1 0,7 4 0,7 2 0</inkml:trace>
  <inkml:trace contextRef="#ctx0" brushRef="#br0" timeOffset="25">22842 16652 7827,'-12'-12'445,"2"1"1,3-1 2096,3 1 0,2 3-1659,2 1 0,2 4 1,2-1-1,3 4-501,3 4 0,-2 3 0,0 5-346,0 3 0,-1-1 1,-1 5-1,-1 2-244,-2 0 1,-1 2-1,1 0-189,1 0 1,-1-2 0,-3 0 0,-1-2-31,-3 1 0,2-2 1,-5 0-1,1-2-257,0-2 1,2-5 369,-4-1 0,6-12 1,-2-5-1,4-11-220,4-10 0,2 1 0,6-1 195,-1-2 0,-1 0 1,-1 1-1,-3 1 471,-1 2 1,-1 6 0,-4 4 0,0 1 2153,0 3-1588,0 2 0,2 5-939,1 4 0,4 3 0,4 2 0,2 3-540,2 1 1,2 1 0,3 2 780,-1-2 0,5 1 0,5 3 0</inkml:trace>
  <inkml:trace contextRef="#ctx0" brushRef="#br0" timeOffset="26">23436 16560 7859,'0'-11'-414,"0"-1"922,0 1 1,-4 0-1,-1-1-4,-2 1 0,0-1 0,-5 2-642,1 3 1,0 1 0,-1 6-1,1 2-13,-1 2 0,1-2 0,-2 6 0,-1 1 200,-1 1 0,-2 1 1,3 1-1,-1-1 193,1 0 1,2 1 0,0-1 0,1 1 176,-1-1 0,2-3 0,3-1 0,3 2 118,3 1 1,1-2 0,0 0-94,0 0 1,0-1 0,1-1 0,1 1 160,2-1 1,5-4 0,-3 3-200,1 1 1,3-5 0,-3 4 0,4-1-194,0-1 1,-3 3-1,-1-4 1,1 3 0,-1 0-313,1 0 0,0 4-303,3-1 0,-5-2 0,0 2-121,-1 1 1,-4 1-1,3 1 1,-3 1-56,-1-1 1,-1 1 0,-2 0 0,-3 2 273,-4 1 0,0 1 0,-10-5 1,-1 2 81,-4 2 1,-1-4-1,-3 2 1,1-4-43,3 0 0,2-4 0,4-3 264,4-4 0,2-10 0,1-5 0</inkml:trace>
  <inkml:trace contextRef="#ctx0" brushRef="#br0" timeOffset="27">23892 16435 7882,'-11'-12'0,"0"5"0,-1 0 685,1 2 0,-1 1 1,0 4-1,-2 2 1,-2 1 94,3 5 1,0 7-1,1 4 1,1 3 0,1 1-331,2 0 1,-1 3-1,4 2 1,0 0-419,0 0 0,1 2 0,6-3 0,0-2-213,2 0 0,5-4 0,0-2 1,3-4-510,4-2 1,0-5-1,-1-2 1,3-1-1,1-2-497,0-2 1,-4-1 0,3 0-947,-1 0 2133,3-5 0,-7-1 0,3-6 0</inkml:trace>
  <inkml:trace contextRef="#ctx0" brushRef="#br0" timeOffset="28">23607 16629 7915,'-11'-31'0,"-1"3"2809,1 4 0,4 4-402,4 9 1,8 4 0,5 3 0,5 3-2389,3 1 0,6 0 0,6 0 0,3 0-1378,2 0 0,4 0 0,4 0 1359,5 0 0,4 5 0,5 2 0</inkml:trace>
  <inkml:trace contextRef="#ctx0" brushRef="#br0" timeOffset="29">19256 17908 7939,'0'-18'266,"0"-3"0,0 4 0,0-2 0,-2 4 0,-1 2 176,-5 2 1,-4 4-1,-3 4 1,-4 1 0,-2 4-1,-3 1 44,-3 5 1,3 7-1,-4 6 1,1 4 0,1 5-514,0 3 0,2 5 0,4 2 0,3-1 0,7 2-555,4-1 1,3-3 0,10 1 0,7-4-714,7-3 1,11-4-1,1-8 1295,4-4 0,6-8 0,-3-2 0</inkml:trace>
  <inkml:trace contextRef="#ctx0" brushRef="#br0" timeOffset="30">19827 17885 7939,'-13'-21'743,"-1"1"-340,-1 5 1,0 6-1,3 3 1,-1 1 153,-2 2 0,-3 2 0,-4 1 0,-3 0-202,-1 0 1,2 0 0,-3 1 0,3 3 0,1 4-131,0 2 0,4 3 0,1 2-285,2 4 1,1 2 0,3 2 0,1 0-229,-1 0 0,1 1 0,0 3 0,-1 2-2,1 0 1,4-1 0,4-5 0,1 1 88,2 3 0,0-8 1,2 0-1,1-5-33,5-3 1,7-1 0,4-2 0,4-4 55,4-3 1,1-4 0,3-3-1,0-7 65,1-3 0,1 1 0,0-4 0,-3-2 29,-3 0 1,-2-2 0,-1-1 0,-1-2 233,-5 0 1,-8-1 0,-4 4 0,-1-1 426,-2-2 0,-7 5 0,-3 0 0,-4 3-59,0 4 0,-2 1 0,-1 3 1,-1 2 409,1 5 1,1 1-1,3 4-688,3 1 1,-2 4-1,5 6 1,1 2-443,2 4 0,-3 2 0,1 3 0,0 2-164,2 0 0,1 1 0,1-3 0,2 2-439,0 0 0,6 1 0,-1-4 1,1 0-19,-2-1 1,7 1 0,-2-1 0,2-2-151,2-1 1,-2-5 972,5 1 0,0-2 0,4-2 0</inkml:trace>
  <inkml:trace contextRef="#ctx0" brushRef="#br0" timeOffset="31">20204 17851 7939,'0'-31'178,"0"2"14,0 1 0,1 5 0,1 6 1,2 0 409,-1 3 1,2-2-15,-1 0-686,-1 6 1,-4 7-1,-1 6-220,-2 5 1,-4 2 0,3 1 0,-1 1 164,-3-1 1,-1 5 0,-2 0 0,1 2 29,-1 2 0,0-2 0,-2 1 402,-1 1 1,-5 2 0,5 2 0,0 0-1,0 0 489,0-2 1,-4-2 0,2 2 0,1-2 170,-1-1 0,-2-6 0,5-1 1,3-3 284,2 0 1,5-4-966,-4-1 1,11-4 0,2-3-1,8-2-456,6-1 1,6 2 0,3-3 0,1-1-267,3 2 0,0-3 1,-2 5-1,-3 1-148,-3 2 0,-5 2 0,-1 3 1,-2 4 185,-2 2 0,-6 8 0,-4 3 0,-4 7-6,-4 5 1,-4-1 0,-6 6 0,-1-2-36,1-2 1,-3-1-1,1-3 1,-1-3-78,1-3 1,1-2-1,5-3 1,1-4 542,1-2 0,0-2 0,-3 0 0</inkml:trace>
  <inkml:trace contextRef="#ctx0" brushRef="#br0" timeOffset="32">20455 18034 8106,'-7'-6'369,"-1"4"1,2-4 1152,0 1 1,5 1-980,1 4 0,5 0 0,8 1 1,1 2-1,2 0-269,2 0 1,-3-2 0,4-1 0,1 0-249,2 0 0,5 0 1,1-1-222,1-3 0,1 2 0,4-7 0,1-3-62,-1-2 0,-1-2 0,-3 1-167,-3-5 1,-4-1 0,-4-3 0,-4-2-214,-2 0 0,-7-1 1,-3 4 468,-6 0 1,-9 2-1,-11 2 1,-7 5 428,-3 5 0,-2 0 1,-2 5-1,-2 2 194,-2 0 0,3 4 0,-2 3 304,0 6 0,-2 6 0,4 7 0,1 4 120,2 6 0,8 2 0,7 5 0,9 1 0,5 0-644,8 0 0,5-5 1,12 0-982,8-6 0,5-3 0,3-5 0,3 0-273,4 0 1,4-7 0,2-4 0,2-7 1018,-2-4 0,4-1 0,0 0 0</inkml:trace>
  <inkml:trace contextRef="#ctx0" brushRef="#br0" timeOffset="33">21186 18353 7939,'-16'-15'9830,"1"0"-9159,5 5 1,6 5-1,8 3 1,4 0-4436,2-2 3764,1-5 0,6-2 0,1-7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2:20:57.85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4191 7629 8083,'-5'-11'1694,"-2"-1"-1169,2 6 0,-2-3 1,5 7-96,-2 3 0,0 4 0,4 8 0,-1 2 0,-2 5 0,0 5 0,0 6 0,2 3-289,1 4 1,0 3-1,0 5 1,0 1-1,0 2-312,0 4 1,0 2-1,0-1 1,0-2-1,0-1-413,0-3 1,0-6 0,0-5 0,0-5 4,0-6 0,0-6 0,0-5 1,0-3-467,0 0 0,1-6 724,3-2 0,-3-4 0,3-4 0,-3-5 0,-1-5 321,0-5 0,0-7 0,0-4 0</inkml:trace>
  <inkml:trace contextRef="#ctx0" brushRef="#br0" timeOffset="1">4146 7846 8083,'0'-23'35,"0"0"1,0 2 0,0 2 755,0 4 0,0 2 336,0 2 0,-1 4-652,-3 3 0,-3 3 0,-4 2 0,0 3-275,-1 4 1,-4 3-1,-3 3 1,-3 3-296,-1 0 0,0 4 0,0 4 0,-1 2-478,-2-2 1,3 3 0,-1-1 0,3-2-306,1-1 0,4-2 0,0-3 0,5-4-1143,3-2 2021,3-7 0,10-1 0,2-5 0</inkml:trace>
  <inkml:trace contextRef="#ctx0" brushRef="#br0" timeOffset="2">4066 7709 8431,'0'-8'1764,"0"1"-1382,0 4 0,5-2 1,3 5-1,2 0 347,1 0 0,1 4 1,0 1-1,2 3-505,1 4 1,4 0-1,-2 4 1,1 0-382,2-1 0,2 1 1,2-2-250,2 1 0,-2 5 0,3-5 0,-3-1-2124,-1-2 2530,0 5 0,0-4 0,0 3 0</inkml:trace>
  <inkml:trace contextRef="#ctx0" brushRef="#br0" timeOffset="3">11287 7705 7958,'6'-5'1691,"-2"-1"-899,-4 0 1,0-2-398,0 8 0,2 4 0,0 10 0,2 6 0,-2 4 1,-1 6-257,-1 5 0,0 7 0,0 7 0,0 3 0,0 3-569,0 0 0,0 4 0,0-2 0,0-3 0,0-5-243,0-4 1,0-6 0,0-11 0,0-6 0,0-7-417,0-3 1,0-8 1088,0-8 0,0-3 0,-1-12 0,-3-4 0,-2-3 0,-4-7 0</inkml:trace>
  <inkml:trace contextRef="#ctx0" brushRef="#br0" timeOffset="4">11330 7715 7958,'6'-21'280,"-1"3"1737,-5 0-895,5 4 0,-5 4-682,0 6 0,-2 4 1,-5 4-1,-3 3-272,-3 2 1,0 2 0,-5 1 0,0 1-419,1 2 0,-3 3 1,0-2-1,-1 0-523,-1 4 1,-2-1 0,7 0 0,-1-1 0,1 0-2331,2-1 3103,0 3 0,5-8 0,-1 4 0</inkml:trace>
  <inkml:trace contextRef="#ctx0" brushRef="#br0" timeOffset="5">11211 7802 7958,'28'-18'0,"-3"1"580,-2 1 0,-5 2 0,0 3 1,0 0 1710,-1 1-1835,3 3 0,-4 3 0,2 4 0,-3 0 154,1 0 1,-4 4-1,4 5 1,-2 3-1,0 2-501,0 0 0,-2 1 1,-1 1-923,-1 1 0,5-3 0,-1 4 813,-1 1 0,4-3 0,0 0 0</inkml:trace>
  <inkml:trace contextRef="#ctx0" brushRef="#br0" timeOffset="6">16332 16412 8221,'-18'-7'-123,"-2"-3"1,3 3-67,0-3 1,4-2-1,0 1 1,4-1 0,2 1-1,-1-1 1,2 1-423,1 0 669,-4-1 1,7 1 0,-1-1 0,0 1-1,1-1 372,-2 1 0,0 0 1,3 0-27,-3 4 0,4 2-351,0 5 0,5 0 0,8 1 1,2 2-1,5 2 0,6 0-3,4 0 1,8 4-1,5-3 1,5 2-38,6-1 0,-22-3 0,2 0 1,3 1-1,2 1 0,4 0 0,3 0 0,4 0 1,2-1-1,6 1 1,1 0-1,4-1 1,1 0 0,-19-2-1,1-1 1,0 0-186,3 0 0,0-1 1,0 0-1,4 0 1,1-1-1,1 0 1,1 1-1,0-2 1,0 1 199,1 0 1,-1 0 0,0 0 0,1 0 0,-1 0 0,1 0 0,2 0 0,0 0 0,1 0 0,1 0 0,0 0 0,1 0 14,1 1 0,0-1 1,0-1-1,1 0 1,0 0-1,1 0 0,-2-1 1,0 1-1,1 0 1,-15 0-1,1 0 0,-1 1 1,1-1-105,1 1 1,-1 0 0,1-1-1,0 1 1,2-1 0,-1 0-1,1 0 1,0 0 0,-1 0 0,0 0-1,0 0 1,0-1 0,-1 1-1,0-1 1,-1 0 0,1 1 0,0-1-1,-1 0 1,1 0 0,0 0 59,0 1 1,0-1 0,-1 1-1,1-1 1,-1 0 0,1-1 0,-1 1-1,1 0 1,-1 1 0,1 0 0,-1 0 0,1 0 0,-2 0 0,0 0 0,1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2:20:57.86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15315 6156 8118,'12'-5'47,"-2"-3"1,-1-2 0,-3-1 0,1-1 0,-2 1-1,1-1 1,0 1 91,3-1 1,1 1 0,2 0-1,-1 0 1,1 3 0,-1 1 0,0 2-1,1 3 1,-1 2 0,1 3-85,-1 5 0,1 2 0,-1 2 1,2 0-1,1 2 0,2 2-212,2-3 0,1-1 1,4-3-1,1-3 1,3-1-1,3-2 5,3-2 0,1-1 0,2-1 0,2-3 151,4-4 0,2-3 1,3-3-1,1-1 45,2 1 1,1-3 0,-3 2 0,1 2 94,-1 4 1,-1 1 0,-1 4-1,1 1 1,0 2-43,-1 1 1,2 0-1,-6 0 1,2 0-112,2 0 1,3 0 0,1 0-1,-2 1 26,-1 3 1,-1-3-1,-1 3 1,1-1-1,-1 0 111,-4 5 0,0-2 1,-4 2-1,2 1-41,2 1 0,-4 3 1,2 1-1,0 1-182,3-1 0,0-1 0,2-2 1,3 0-107,0 1 0,2-6 0,0-2 1,6-3 39,4-1 1,0 0 0,1-1 142,-1-3 1,2-2-1,1-6 1,1 1 0,-30 5-1,-1 1 134,32-7 1,-2 5 0,-3 0-1,4 1-32,-31 2 1,0 2-1,1 0 1,-1 1 0,25-3-1,1 3-52,3 1 1,2 0-1,-30 0 1,0 0-1,30 0-45,-1 0 0,-29 0 0,0 0 1,0 0-1,0 0 0,2 0 0,0 0-87,1 0 1,0 0 0,1-1 0,0 1 0,-2-1 0,1-1 0,1 0 0,0-1 84,0 0 0,0 0 0,1 1 1,-1 0-1,2-2 0,0 0 0,-2 0 1,1 1 158,-2 0 0,1-1 0,2-1 1,0 0-1,-1 1 0,0 1 1,0-2-1,1 1 0,-1 0 1,0 0 85,-1 2 0,-1 0 1,-1 0-1,-1-1 1,1 1-1,-1 0 1,1 1-1,0-1-4,1-1 1,0 0-1,-3 3 1,0-1-1,1-1 1,-1-1-1,0 1 1,-1 0 34,31-2 0,-2 1 1,2 1-1,-4 0-702,-3-2 0,-6 0 1,0 4-1,1 0 446,2 0 0,-2-4 0,1 1 0,0 0 0,1 2 0,1 1 0</inkml:trace>
  <inkml:trace contextRef="#ctx0" brushRef="#br0" timeOffset="1">2547 7104 8201,'0'-18'312,"0"2"1,1 4-1,4 1 1,5-1 0,7 2 22,4 2 1,5 0-1,9 4 1,3 1-1,3 2-359,0 1 0,2 5 0,-4 3 0,0 2 0,2 3 14,0 2 0,-5-1 0,1 5 1,-4 1-1,-2 0-66,0-1 1,6 2-1,1-6 1,0-2 23,2-5 0,0-2 0,9-6 1,3-2 20,5-2 1,4-3 0,-1-10 0,-27 7 0,0-1 0,3-2 0,0-1-16,2 0 1,0-1 0,-1 2 0,-1-1 0,0-1 0,-1 0 0,-1 0 0,0-1 77,-2 1 1,0 1 0,0 1 0,0 2-1,0 2 1,0 2 0,28-7 234,-5 4 1,-5 6-1,-4 1 1,0 4-117,0 3 0,0 5 0,3-3 1,3 1-133,4-3 0,-1-3 0,10-1 0,0 0-70,-2 0 1,-29-3 0,0 0 0,-2-2 0,2-1-1,0-1 1,1-1 26,2-1 1,-1 0 0,-2 2 0,-1 0 0,28-8 0,-3 4 0,-2 3 271,-3 4 1,2 3-1,-7 1 1,-2 3 43,-3 4 0,-5 1 1,4 7-1,1-2-85,1-2 1,3 1-1,3-2 1,4-3-138,6-3 1,-2-4 0,3-5 0,-2-5 66,-2-4 1,-26 4 0,0-2 0,0 2 0,0-1-1,0-2 1,-1 0 44,27-12 0,-7 5 0,-2 3 0,-6 3-726,-8 4 1,-7 8 543,-12 2 0,-5 10 0,-10 8 0</inkml:trace>
  <inkml:trace contextRef="#ctx0" brushRef="#br0" timeOffset="2">6693 13876 8260,'-8'-11'292,"2"0"-164,1-1 1,1-3-1,4 0 1,0 1-1,1 1 1,4 2-50,7-1 0,0 5 0,7 0 1,2 1-1,0 1-162,2 0 1,4 1 0,1 4 0,1-1 0,2-2 7,2-1 0,2 0 0,-1 4 0,2 0 0,2 0 1,1 0 0,4 0 0,-1 0 0,0 0 121,-2 0 1,6 0 0,-1 0-1,4 0 0,3 0 0,-2 0 1,3 0-32,1 0 1,6 4 0,1 1-1,0 0-11,1 0 1,-2 3 0,-28-5-1,2-1-22,0 1 1,1 1 0,0-1 0,-1 0 0,2 1 0,0 1 0,0-2 0,-1 0 53,1 0 1,1-1 0,0 2 0,2 0 0,2-2 0,0 0 0,1-1 0,0 0 37,-1 0 0,1-1 0,0 2 0,2 0 1,1 0-1,0 0 0,2-1 0,1 1-95,1-2 1,1 1 0,2-1 0,0 0-1,-2 0 1,0 0 0,2 0 0,0 0 76,1 0 1,1 0-1,3 0 1,0 0-1,-1 0 1,-1 0-1,-1 0 1,1 0-69,-1 0 0,1 0 0,-1 0 0,1 1 0,3 0 0,0 1 1,-1 0-1,1 1-46,-1 0 1,0 0-1,2-2 1,-1 1-1,-3 0 1,-1 1 0,1-1-1,1-1-62,-1 1 0,0 0 0,1 2 0,1 1 0,0-1 0,-1 0 0,-3 1 1,0 0-246,-2 0 1,0 1-1,-2 2 1,0 0 363,0-1 0,1 1 0,-1 0 0,1 0 0,-2 0 0,0 0 0,2 1 0,-1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173F60-04DA-AF4F-972C-DA3BA148616A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3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5449E5-25AA-1A47-9C3B-1506A307C190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863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17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99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63B9F7-1F50-1844-866B-6E9D4F9BB811}" type="slidenum">
              <a:rPr lang="en-US"/>
              <a:pPr/>
              <a:t>21</a:t>
            </a:fld>
            <a:endParaRPr lang="en-US"/>
          </a:p>
        </p:txBody>
      </p:sp>
      <p:sp>
        <p:nvSpPr>
          <p:cNvPr id="194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4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49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1C8DD0-A2A5-9A44-B66D-68E982D18E04}" type="slidenum">
              <a:rPr lang="en-US" sz="1200" b="0">
                <a:latin typeface="Times New Roman" charset="0"/>
              </a:rPr>
              <a:pPr eaLnBrk="1" hangingPunct="1"/>
              <a:t>24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90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26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69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27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66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29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99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35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659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9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18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89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200" b="0">
                <a:latin typeface="Times New Roman" charset="0"/>
              </a:rPr>
              <a:pPr eaLnBrk="1" hangingPunct="1"/>
              <a:t>43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2063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5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3B87BA-C31F-704A-AE65-21DD8AF33AE2}" type="slidenum">
              <a:rPr lang="en-US" sz="1200" b="0">
                <a:latin typeface="Times New Roman" charset="0"/>
              </a:rPr>
              <a:pPr eaLnBrk="1" hangingPunct="1"/>
              <a:t>51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42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52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7050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53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491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C8062-490D-8343-A3E5-312490AFF82B}" type="slidenum">
              <a:rPr lang="en-US" sz="1200" b="0">
                <a:latin typeface="Times New Roman" charset="0"/>
              </a:rPr>
              <a:pPr eaLnBrk="1" hangingPunct="1"/>
              <a:t>54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3561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D67B076-01A6-BF41-ABA5-655018180054}" type="slidenum">
              <a:rPr lang="en-US" i="0" smtClean="0">
                <a:latin typeface="Times New Roman" charset="0"/>
              </a:rPr>
              <a:pPr>
                <a:defRPr/>
              </a:pPr>
              <a:t>59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0856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130659-87AF-CE4D-B5EA-54D55326E82A}" type="slidenum">
              <a:rPr lang="en-US" sz="1300" b="0">
                <a:latin typeface="Times New Roman" charset="0"/>
              </a:rPr>
              <a:pPr eaLnBrk="1" hangingPunct="1"/>
              <a:t>60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9387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10B4C87-43F1-8447-99DD-FB94C86AE74F}" type="slidenum">
              <a:rPr lang="en-US" sz="1300" b="0">
                <a:latin typeface="Times New Roman" charset="0"/>
              </a:rPr>
              <a:pPr eaLnBrk="1" hangingPunct="1"/>
              <a:t>61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sz="2100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641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E2CB00-C86A-A747-9BDC-DD3376311CB6}" type="slidenum">
              <a:rPr lang="en-US" sz="1300" b="0">
                <a:latin typeface="Times New Roman" charset="0"/>
              </a:rPr>
              <a:pPr eaLnBrk="1" hangingPunct="1"/>
              <a:t>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207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575D-CA49-4549-97D1-CD89AD108F8C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036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5DADC6-5201-E64C-A1E5-863C733C1EED}" type="slidenum">
              <a:rPr lang="en-US" sz="1200" b="0">
                <a:latin typeface="Calibri"/>
                <a:cs typeface="Calibri"/>
              </a:rPr>
              <a:pPr eaLnBrk="1" hangingPunct="1"/>
              <a:t>65</a:t>
            </a:fld>
            <a:endParaRPr lang="en-US" sz="1200" b="0" dirty="0">
              <a:latin typeface="Calibri"/>
              <a:cs typeface="Calibri"/>
            </a:endParaRPr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6 one’s </a:t>
            </a:r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 start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7 one’s  end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9687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F0C603-5E41-FC4A-B51E-1199FDCB3081}" type="slidenum">
              <a:rPr lang="en-US" sz="1200" b="0">
                <a:latin typeface="Calibri"/>
                <a:cs typeface="Calibri"/>
              </a:rPr>
              <a:pPr eaLnBrk="1" hangingPunct="1"/>
              <a:t>66</a:t>
            </a:fld>
            <a:endParaRPr lang="en-US" sz="1200" b="0" dirty="0">
              <a:latin typeface="Calibri"/>
              <a:cs typeface="Calibri"/>
            </a:endParaRPr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3359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012FE0-0AAC-F74C-8825-F12F825B7FED}" type="slidenum">
              <a:rPr lang="en-US" sz="1200" b="0">
                <a:latin typeface="Times New Roman" charset="0"/>
              </a:rPr>
              <a:pPr eaLnBrk="1" hangingPunct="1"/>
              <a:t>68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585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470949-01C9-4545-AAB5-077D8C322328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131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4CD15E-08C5-BE42-912D-322759A8C347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415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92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195A4D9-D9A3-9D42-8C21-61B5EC1E1BB0}" type="slidenum">
              <a:rPr lang="en-US" i="0" smtClean="0">
                <a:latin typeface="Times New Roman" charset="0"/>
              </a:rPr>
              <a:pPr>
                <a:defRPr/>
              </a:pPr>
              <a:t>10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157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2B8162-AD91-4E41-87FA-46E55C0794C5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wireless: because reception while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>
                <a:ea typeface="ＭＳ Ｐゴシック" charset="0"/>
                <a:cs typeface="ＭＳ Ｐゴシック" charset="0"/>
              </a:rPr>
              <a:t>tx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is difficult . broadcast isn’t perfect so collisions local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00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173F60-04DA-AF4F-972C-DA3BA148616A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1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8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7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35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076283-46FE-75A6-72E4-8CE13BC3D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6B11F8-0795-6902-0730-FC53F014C6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8715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56800-6334-BE84-16B6-7402A699A2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93E6A-DFC3-F407-380A-65EE47A5B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4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6FBCA-2034-049B-7243-88D60D4898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3DFD9-081B-E3C1-6BDB-F23B9D5426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3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B70F-5298-827C-1F78-46F1790437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21DC-16FE-7694-2F83-79847B007A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1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258BA9-ABEF-2D2D-F1E7-F2356DD503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6F0A74-64F4-300F-53EB-BC2B1B6C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6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5C166-3163-C0BB-0B5E-A60433A07D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8343-21BC-17F6-D79A-F8EF5B15B4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0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009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696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 489 – Lecture 17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97EC8AD-C9B9-C2A9-BCD1-F1E8E706B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9836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1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wards.acm.org/award-recipients/metcalfe_3968158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4.xml"/><Relationship Id="rId4" Type="http://schemas.openxmlformats.org/officeDocument/2006/relationships/image" Target="../media/image14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e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16: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Link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Ethernet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collisions</a:t>
            </a:r>
            <a:endParaRPr lang="en-US" dirty="0"/>
          </a:p>
        </p:txBody>
      </p:sp>
      <p:sp>
        <p:nvSpPr>
          <p:cNvPr id="30725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685800" y="1600200"/>
            <a:ext cx="3716383" cy="44196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Propagation delay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two nodes may not hear each other before sending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CSMA reduces but does not eliminate collisions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Collision: entire packet transmission time wasted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Distance and propagation delay affect collision probability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1600200"/>
            <a:ext cx="428783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4827588" y="2666999"/>
            <a:ext cx="3736975" cy="349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4835525" y="3016666"/>
            <a:ext cx="3725863" cy="2264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4797425" y="3243527"/>
            <a:ext cx="3763963" cy="1550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4770438" y="4793433"/>
            <a:ext cx="3789362" cy="16922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4764088" y="1520824"/>
            <a:ext cx="4040187" cy="11461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4948238" y="1885950"/>
            <a:ext cx="3513137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5521325" y="1517650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 dirty="0">
                <a:latin typeface="Arial" charset="0"/>
                <a:cs typeface="+mn-cs"/>
              </a:rPr>
              <a:t>Spatial layout of nodes </a:t>
            </a:r>
            <a:endParaRPr lang="en-US" sz="2000" i="0" dirty="0"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051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 (Collision Detection)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CSMA/CD: carrier sensing, deferral as in CSMA</a:t>
            </a:r>
          </a:p>
          <a:p>
            <a:pPr lvl="1"/>
            <a:r>
              <a:rPr lang="en-US" dirty="0"/>
              <a:t>Collisions detected within short time</a:t>
            </a:r>
          </a:p>
          <a:p>
            <a:pPr lvl="1"/>
            <a:r>
              <a:rPr lang="en-US" dirty="0"/>
              <a:t>Colliding transmissions aborted, reducing wastage </a:t>
            </a:r>
          </a:p>
          <a:p>
            <a:r>
              <a:rPr lang="en-US" dirty="0"/>
              <a:t>Collision detection easy in wired (broadcast) LANs</a:t>
            </a:r>
          </a:p>
          <a:p>
            <a:pPr lvl="1"/>
            <a:r>
              <a:rPr lang="en-US" dirty="0"/>
              <a:t>Compare transmitted, received signals</a:t>
            </a:r>
          </a:p>
          <a:p>
            <a:r>
              <a:rPr lang="en-US" dirty="0"/>
              <a:t>Collision detection difficult in wireless LANs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1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key ideas of random access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Carrier sense</a:t>
            </a:r>
          </a:p>
          <a:p>
            <a:pPr lvl="1"/>
            <a:r>
              <a:rPr lang="en-US" dirty="0"/>
              <a:t>Listen before speaking and don’t interrupt</a:t>
            </a:r>
          </a:p>
          <a:p>
            <a:pPr lvl="1"/>
            <a:r>
              <a:rPr lang="en-US" dirty="0"/>
              <a:t>Checking if someone else is already sending data</a:t>
            </a:r>
          </a:p>
          <a:p>
            <a:pPr lvl="1"/>
            <a:r>
              <a:rPr lang="en-US" dirty="0"/>
              <a:t>… and waiting till the other node is done</a:t>
            </a:r>
          </a:p>
          <a:p>
            <a:r>
              <a:rPr lang="en-US" dirty="0">
                <a:solidFill>
                  <a:srgbClr val="0000FF"/>
                </a:solidFill>
              </a:rPr>
              <a:t>Collision detection</a:t>
            </a:r>
          </a:p>
          <a:p>
            <a:pPr lvl="1"/>
            <a:r>
              <a:rPr lang="en-US" dirty="0"/>
              <a:t>If someone else starts talking at the same time, stop</a:t>
            </a:r>
          </a:p>
          <a:p>
            <a:pPr lvl="2"/>
            <a:r>
              <a:rPr lang="en-US" dirty="0"/>
              <a:t>Make sure everyone knows there was a collision!</a:t>
            </a:r>
          </a:p>
          <a:p>
            <a:pPr lvl="1"/>
            <a:r>
              <a:rPr lang="en-US" dirty="0"/>
              <a:t>Realizing when two nodes are transmitting at once</a:t>
            </a:r>
          </a:p>
          <a:p>
            <a:pPr lvl="1"/>
            <a:r>
              <a:rPr lang="en-US" dirty="0"/>
              <a:t>…by detecting that the data on the wire is garbled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92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key ideas of random access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Randomness</a:t>
            </a:r>
          </a:p>
          <a:p>
            <a:pPr lvl="1"/>
            <a:r>
              <a:rPr lang="en-US" dirty="0"/>
              <a:t>Don’t start talking again right away</a:t>
            </a:r>
          </a:p>
          <a:p>
            <a:pPr lvl="1"/>
            <a:r>
              <a:rPr lang="en-US" dirty="0"/>
              <a:t>Waiting for a random time before trying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79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long should you wait?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it be immediate?</a:t>
            </a:r>
          </a:p>
          <a:p>
            <a:r>
              <a:rPr lang="en-US" dirty="0"/>
              <a:t>Should it be a random number with a fixed distribution?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Ethernet: CSMA/CD Protocol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275320" cy="4419600"/>
          </a:xfrm>
        </p:spPr>
        <p:txBody>
          <a:bodyPr/>
          <a:lstStyle/>
          <a:p>
            <a:r>
              <a:rPr lang="en-US" dirty="0"/>
              <a:t>Carrier sense: wait for link to be idle</a:t>
            </a:r>
          </a:p>
          <a:p>
            <a:r>
              <a:rPr lang="en-US" dirty="0"/>
              <a:t>Collision detection: listen while transmitting</a:t>
            </a:r>
          </a:p>
          <a:p>
            <a:pPr lvl="1"/>
            <a:r>
              <a:rPr lang="en-US" dirty="0"/>
              <a:t>No collision: transmission is complete</a:t>
            </a:r>
          </a:p>
          <a:p>
            <a:pPr lvl="1"/>
            <a:r>
              <a:rPr lang="en-US" dirty="0"/>
              <a:t>Collision: abort transmission &amp; send jam signal</a:t>
            </a:r>
          </a:p>
          <a:p>
            <a:r>
              <a:rPr lang="en-US" dirty="0"/>
              <a:t>Random access: </a:t>
            </a:r>
            <a:r>
              <a:rPr lang="en-US" dirty="0">
                <a:solidFill>
                  <a:srgbClr val="0000FF"/>
                </a:solidFill>
              </a:rPr>
              <a:t>binary exponential back-off</a:t>
            </a:r>
          </a:p>
          <a:p>
            <a:pPr lvl="1"/>
            <a:r>
              <a:rPr lang="en-US" dirty="0"/>
              <a:t>After collision, wait a random time before retrying</a:t>
            </a:r>
          </a:p>
          <a:p>
            <a:pPr lvl="1"/>
            <a:r>
              <a:rPr lang="en-US" dirty="0"/>
              <a:t>After </a:t>
            </a:r>
            <a:r>
              <a:rPr lang="en-US" dirty="0" err="1"/>
              <a:t>m</a:t>
            </a:r>
            <a:r>
              <a:rPr lang="en-US" baseline="30000" dirty="0" err="1"/>
              <a:t>th</a:t>
            </a:r>
            <a:r>
              <a:rPr lang="en-US" dirty="0"/>
              <a:t> collision, choose K randomly from {0, …, 2</a:t>
            </a:r>
            <a:r>
              <a:rPr lang="en-US" baseline="30000" dirty="0"/>
              <a:t>m</a:t>
            </a:r>
            <a:r>
              <a:rPr lang="en-US" dirty="0"/>
              <a:t>-1}</a:t>
            </a:r>
          </a:p>
          <a:p>
            <a:pPr lvl="2"/>
            <a:r>
              <a:rPr lang="en-US" dirty="0"/>
              <a:t>Wait for K*512 bit times before trying again</a:t>
            </a:r>
          </a:p>
          <a:p>
            <a:pPr lvl="2"/>
            <a:r>
              <a:rPr lang="en-US" dirty="0"/>
              <a:t>If transmission occurring when ready to send, wait until end of transmission (CSMA)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0719B5F-BEBD-CC6C-3DBC-3C0F8DBF7A2A}"/>
                  </a:ext>
                </a:extLst>
              </p14:cNvPr>
              <p14:cNvContentPartPr/>
              <p14:nvPr/>
            </p14:nvContentPartPr>
            <p14:xfrm>
              <a:off x="1932840" y="4835880"/>
              <a:ext cx="7211160" cy="568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0719B5F-BEBD-CC6C-3DBC-3C0F8DBF7A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3480" y="4826520"/>
                <a:ext cx="7229880" cy="58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52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Ethernet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81F2EB77-FB6C-2244-A076-ADF097535D4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38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switched Ethernet?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Enables concurrent communication</a:t>
            </a:r>
          </a:p>
          <a:p>
            <a:pPr lvl="1"/>
            <a:r>
              <a:rPr lang="en-US" sz="2000" dirty="0"/>
              <a:t>Host A can talk to C, while B talks to D</a:t>
            </a:r>
          </a:p>
          <a:p>
            <a:pPr lvl="1"/>
            <a:r>
              <a:rPr lang="en-US" sz="2000" dirty="0"/>
              <a:t>No collisions and no need for CSMA/CD</a:t>
            </a:r>
          </a:p>
          <a:p>
            <a:pPr lvl="1"/>
            <a:r>
              <a:rPr lang="en-US" sz="2000" dirty="0"/>
              <a:t>No constraints on link lengths, etc.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873490" y="1723874"/>
            <a:ext cx="3344862" cy="3196500"/>
            <a:chOff x="2535238" y="1240544"/>
            <a:chExt cx="3344862" cy="3196500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96950"/>
                </p:ext>
              </p:extLst>
            </p:nvPr>
          </p:nvGraphicFramePr>
          <p:xfrm>
            <a:off x="3952875" y="1728769"/>
            <a:ext cx="512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307948" imgH="1084823" progId="MS_ClipArt_Gallery.2">
                    <p:embed/>
                  </p:oleObj>
                </mc:Choice>
                <mc:Fallback>
                  <p:oleObj name="Clip" r:id="rId3" imgW="1307948" imgH="1084823" progId="MS_ClipArt_Gallery.2">
                    <p:embed/>
                    <p:pic>
                      <p:nvPicPr>
                        <p:cNvPr id="29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75" y="1728769"/>
                          <a:ext cx="512763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624891"/>
                </p:ext>
              </p:extLst>
            </p:nvPr>
          </p:nvGraphicFramePr>
          <p:xfrm>
            <a:off x="3983038" y="39893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307948" imgH="1084823" progId="MS_ClipArt_Gallery.2">
                    <p:embed/>
                  </p:oleObj>
                </mc:Choice>
                <mc:Fallback>
                  <p:oleObj name="Clip" r:id="rId5" imgW="1307948" imgH="1084823" progId="MS_ClipArt_Gallery.2">
                    <p:embed/>
                    <p:pic>
                      <p:nvPicPr>
                        <p:cNvPr id="3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038" y="39893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1888001"/>
                </p:ext>
              </p:extLst>
            </p:nvPr>
          </p:nvGraphicFramePr>
          <p:xfrm>
            <a:off x="5367338" y="27574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1307948" imgH="1084823" progId="MS_ClipArt_Gallery.2">
                    <p:embed/>
                  </p:oleObj>
                </mc:Choice>
                <mc:Fallback>
                  <p:oleObj name="Clip" r:id="rId6" imgW="1307948" imgH="1084823" progId="MS_ClipArt_Gallery.2">
                    <p:embed/>
                    <p:pic>
                      <p:nvPicPr>
                        <p:cNvPr id="31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7338" y="27574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6815303"/>
                </p:ext>
              </p:extLst>
            </p:nvPr>
          </p:nvGraphicFramePr>
          <p:xfrm>
            <a:off x="2535238" y="2768582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307948" imgH="1084823" progId="MS_ClipArt_Gallery.2">
                    <p:embed/>
                  </p:oleObj>
                </mc:Choice>
                <mc:Fallback>
                  <p:oleObj name="Clip" r:id="rId7" imgW="1307948" imgH="1084823" progId="MS_ClipArt_Gallery.2">
                    <p:embed/>
                    <p:pic>
                      <p:nvPicPr>
                        <p:cNvPr id="32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238" y="2768582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3017838" y="2911457"/>
              <a:ext cx="153987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5273675" y="2911457"/>
              <a:ext cx="153988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4194175" y="216850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4202113" y="3795694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3171825" y="2967019"/>
              <a:ext cx="842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487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4403725" y="2967019"/>
              <a:ext cx="852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V="1">
              <a:off x="4240213" y="3087669"/>
              <a:ext cx="11112" cy="687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2989978" y="3244127"/>
              <a:ext cx="111227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dirty="0">
                  <a:latin typeface="+mn-lt"/>
                </a:rPr>
                <a:t>Ethernet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switch</a:t>
              </a: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V="1">
              <a:off x="3625850" y="3111482"/>
              <a:ext cx="355600" cy="231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584319" y="22902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A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4075610" y="12405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B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5470299" y="2289153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C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4532313" y="3936982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D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06237" y="2745465"/>
              <a:ext cx="459679" cy="4596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3222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evolution of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Changed almost everything except the frame format</a:t>
            </a:r>
          </a:p>
          <a:p>
            <a:pPr lvl="1"/>
            <a:r>
              <a:rPr lang="en-US" dirty="0"/>
              <a:t>From 3 Mbit/s to 100 Gbit/s</a:t>
            </a:r>
          </a:p>
          <a:p>
            <a:pPr lvl="1"/>
            <a:r>
              <a:rPr lang="en-US" dirty="0"/>
              <a:t>From electrical signaling to optical</a:t>
            </a:r>
          </a:p>
          <a:p>
            <a:r>
              <a:rPr lang="en-US" dirty="0">
                <a:solidFill>
                  <a:srgbClr val="0000FF"/>
                </a:solidFill>
              </a:rPr>
              <a:t>Lesson</a:t>
            </a:r>
            <a:r>
              <a:rPr lang="en-US" dirty="0"/>
              <a:t>: the right interface can accommodate many changes </a:t>
            </a:r>
          </a:p>
          <a:p>
            <a:pPr lvl="1"/>
            <a:r>
              <a:rPr lang="en-US" dirty="0"/>
              <a:t>Evolve the implementation while maintaining the</a:t>
            </a:r>
            <a:br>
              <a:rPr lang="en-US" dirty="0"/>
            </a:br>
            <a:r>
              <a:rPr lang="en-US" dirty="0"/>
              <a:t>interface (backward compatibility)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5C0EC31-23D6-1D42-99D7-2B6C49252CC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3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A799-4DD8-88DC-D669-001D99CA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Turing</a:t>
            </a:r>
            <a:r>
              <a:rPr lang="zh-CN" altLang="en-US" dirty="0"/>
              <a:t> </a:t>
            </a:r>
            <a:r>
              <a:rPr lang="en-US" altLang="zh-CN" dirty="0"/>
              <a:t>Award</a:t>
            </a:r>
            <a:r>
              <a:rPr lang="zh-CN" altLang="en-US" dirty="0"/>
              <a:t> </a:t>
            </a:r>
            <a:r>
              <a:rPr lang="en-US" altLang="zh-CN" dirty="0"/>
              <a:t>2022</a:t>
            </a:r>
            <a:endParaRPr lang="en-US" dirty="0"/>
          </a:p>
        </p:txBody>
      </p:sp>
      <p:pic>
        <p:nvPicPr>
          <p:cNvPr id="6" name="Content Placeholder 5" descr="A person with white hair&#10;&#10;Description automatically generated with medium confidence">
            <a:extLst>
              <a:ext uri="{FF2B5EF4-FFF2-40B4-BE49-F238E27FC236}">
                <a16:creationId xmlns:a16="http://schemas.microsoft.com/office/drawing/2014/main" id="{2A6FCFE0-1652-53FA-D835-01583698E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390" y="1600200"/>
            <a:ext cx="2380810" cy="311495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7929A-CA7C-349C-6BB9-4B0140B1D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BE42A0-9791-63DB-EAA9-B3272450D3BD}"/>
              </a:ext>
            </a:extLst>
          </p:cNvPr>
          <p:cNvSpPr txBox="1">
            <a:spLocks/>
          </p:cNvSpPr>
          <p:nvPr/>
        </p:nvSpPr>
        <p:spPr bwMode="auto">
          <a:xfrm>
            <a:off x="685800" y="1600200"/>
            <a:ext cx="5168348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Ø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altLang="zh-CN" b="0" kern="0" dirty="0"/>
              <a:t>ACM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named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Robert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Metcalfe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receipt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of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the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2022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Turing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Award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for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“leading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the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invention,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standardization,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and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commercialization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of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Ethernet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local-area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networking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technology”</a:t>
            </a:r>
            <a:r>
              <a:rPr lang="zh-CN" altLang="en-US" b="0" kern="0" dirty="0"/>
              <a:t> </a:t>
            </a:r>
            <a:endParaRPr lang="en-US" b="0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9F383-0D71-35F7-7CB5-1989D5BB8C2B}"/>
              </a:ext>
            </a:extLst>
          </p:cNvPr>
          <p:cNvSpPr txBox="1"/>
          <p:nvPr/>
        </p:nvSpPr>
        <p:spPr>
          <a:xfrm>
            <a:off x="2939497" y="5154256"/>
            <a:ext cx="59162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https://awards.acm.org/award-recipients/metcalfe_3968158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29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Transfers data between </a:t>
            </a:r>
            <a:r>
              <a:rPr lang="en-US" dirty="0">
                <a:solidFill>
                  <a:srgbClr val="0000FF"/>
                </a:solidFill>
              </a:rPr>
              <a:t>adjacent nodes</a:t>
            </a:r>
            <a:r>
              <a:rPr lang="en-US" dirty="0"/>
              <a:t> or between </a:t>
            </a:r>
            <a:r>
              <a:rPr lang="en-US" dirty="0">
                <a:solidFill>
                  <a:srgbClr val="0000FF"/>
                </a:solidFill>
              </a:rPr>
              <a:t>nodes on the same local area network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5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Frames and framing </a:t>
            </a:r>
          </a:p>
          <a:p>
            <a:r>
              <a:rPr lang="en-US" dirty="0"/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72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“Frames”</a:t>
            </a:r>
            <a:endParaRPr lang="en-US" dirty="0"/>
          </a:p>
        </p:txBody>
      </p:sp>
      <p:sp>
        <p:nvSpPr>
          <p:cNvPr id="1807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Encapsulates IP datagram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Preamble</a:t>
            </a:r>
            <a:r>
              <a:rPr lang="en-US" dirty="0"/>
              <a:t>: 7 bytes for clock synchronization and 1 byte to indicate start of frame </a:t>
            </a:r>
          </a:p>
          <a:p>
            <a:r>
              <a:rPr lang="en-US" dirty="0">
                <a:solidFill>
                  <a:srgbClr val="0000FF"/>
                </a:solidFill>
              </a:rPr>
              <a:t>Addresses</a:t>
            </a:r>
            <a:r>
              <a:rPr lang="en-US" dirty="0"/>
              <a:t>: 6 bytes</a:t>
            </a:r>
          </a:p>
          <a:p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/>
              <a:t>: 2 bytes, higher-layer protocol (e.g., IP)</a:t>
            </a:r>
          </a:p>
          <a:p>
            <a:r>
              <a:rPr lang="en-US" dirty="0">
                <a:solidFill>
                  <a:srgbClr val="0000FF"/>
                </a:solidFill>
              </a:rPr>
              <a:t>Data payload</a:t>
            </a:r>
            <a:r>
              <a:rPr lang="en-US" dirty="0"/>
              <a:t>: max 1500 bytes, min 46 bytes</a:t>
            </a:r>
          </a:p>
          <a:p>
            <a:r>
              <a:rPr lang="en-US" dirty="0">
                <a:solidFill>
                  <a:srgbClr val="0000FF"/>
                </a:solidFill>
              </a:rPr>
              <a:t>CRC</a:t>
            </a:r>
            <a:r>
              <a:rPr lang="en-US" dirty="0"/>
              <a:t>: 4 bytes for error detection</a:t>
            </a:r>
          </a:p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56747" y="2894951"/>
            <a:ext cx="673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ea typeface="Arial" charset="0"/>
                <a:cs typeface="Arial" charset="0"/>
              </a:rPr>
              <a:t>type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03489" y="2304355"/>
            <a:ext cx="6734225" cy="579810"/>
            <a:chOff x="1100667" y="1311822"/>
            <a:chExt cx="5729111" cy="579810"/>
          </a:xfrm>
        </p:grpSpPr>
        <p:sp>
          <p:nvSpPr>
            <p:cNvPr id="3" name="Rectangle 2"/>
            <p:cNvSpPr/>
            <p:nvPr/>
          </p:nvSpPr>
          <p:spPr>
            <a:xfrm>
              <a:off x="1100667" y="1311822"/>
              <a:ext cx="1368777" cy="57943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69444" y="1311822"/>
              <a:ext cx="889000" cy="579438"/>
            </a:xfrm>
            <a:prstGeom prst="rect">
              <a:avLst/>
            </a:prstGeom>
            <a:solidFill>
              <a:srgbClr val="D3A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Dst</a:t>
              </a:r>
              <a:b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58444" y="1311822"/>
              <a:ext cx="889000" cy="579438"/>
            </a:xfrm>
            <a:prstGeom prst="rect">
              <a:avLst/>
            </a:prstGeom>
            <a:solidFill>
              <a:srgbClr val="D3A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Source</a:t>
              </a:r>
              <a:b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33333" y="1311822"/>
              <a:ext cx="351586" cy="5794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83287" y="1311822"/>
              <a:ext cx="1557474" cy="57943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8331" y="1312194"/>
              <a:ext cx="691447" cy="5794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CRC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63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/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1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Access Control (MAC) Address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address</a:t>
            </a:r>
          </a:p>
          <a:p>
            <a:pPr lvl="1"/>
            <a:r>
              <a:rPr lang="en-US" dirty="0"/>
              <a:t>Numerical address associated with a network adapter</a:t>
            </a:r>
          </a:p>
          <a:p>
            <a:pPr lvl="1"/>
            <a:r>
              <a:rPr lang="en-US" dirty="0"/>
              <a:t>Flat name space of 48 bits (e.g., </a:t>
            </a:r>
            <a:r>
              <a:rPr lang="en-US" dirty="0">
                <a:solidFill>
                  <a:srgbClr val="0000FF"/>
                </a:solidFill>
              </a:rPr>
              <a:t>00-15-C5-49-04-A9 </a:t>
            </a:r>
            <a:r>
              <a:rPr lang="en-US" dirty="0"/>
              <a:t>in HEX)</a:t>
            </a:r>
          </a:p>
          <a:p>
            <a:pPr lvl="1"/>
            <a:r>
              <a:rPr lang="en-US" dirty="0"/>
              <a:t>Unique, hard-coded in the adapter when it is built</a:t>
            </a:r>
          </a:p>
          <a:p>
            <a:r>
              <a:rPr lang="en-US" dirty="0"/>
              <a:t>Hierarchical Allocation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Blocks</a:t>
            </a:r>
            <a:r>
              <a:rPr lang="en-US" dirty="0"/>
              <a:t>: assigned to vendors (e.g., </a:t>
            </a:r>
            <a:r>
              <a:rPr lang="en-US" altLang="zh-CN" dirty="0"/>
              <a:t>Intel</a:t>
            </a:r>
            <a:r>
              <a:rPr lang="en-US" dirty="0"/>
              <a:t>) by the IEEE</a:t>
            </a:r>
          </a:p>
          <a:p>
            <a:pPr lvl="2"/>
            <a:r>
              <a:rPr lang="en-US" dirty="0"/>
              <a:t>First 24 bits (e.g., 00-15-C5-**-**-**)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Adapter</a:t>
            </a:r>
            <a:r>
              <a:rPr lang="en-US" dirty="0"/>
              <a:t>: assigned by the vendor from its block</a:t>
            </a:r>
          </a:p>
          <a:p>
            <a:pPr lvl="2"/>
            <a:r>
              <a:rPr lang="en-US" dirty="0"/>
              <a:t>Last 24 bits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0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address vs. IP address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 Addresses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Hard-coded when adapter is built</a:t>
            </a:r>
          </a:p>
          <a:p>
            <a:r>
              <a:rPr lang="en-US" dirty="0"/>
              <a:t>Flat name space of 48 bits (e.g., 00-0E-9B-6E-49-76)</a:t>
            </a:r>
          </a:p>
          <a:p>
            <a:r>
              <a:rPr lang="en-US" dirty="0"/>
              <a:t>Like a HK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endParaRPr lang="en-US" dirty="0"/>
          </a:p>
          <a:p>
            <a:r>
              <a:rPr lang="en-US" dirty="0"/>
              <a:t>Portable, and can stay the same as the host moves</a:t>
            </a:r>
          </a:p>
          <a:p>
            <a:r>
              <a:rPr lang="en-US" dirty="0"/>
              <a:t>Used to get packet between interfaces on same network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IP Addresses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Configured, or learned dynamically</a:t>
            </a:r>
          </a:p>
          <a:p>
            <a:r>
              <a:rPr lang="en-US" dirty="0"/>
              <a:t>Hierarchical name space of 32 bits (e.g., 12.178.66.9)</a:t>
            </a:r>
          </a:p>
          <a:p>
            <a:r>
              <a:rPr lang="en-US" dirty="0"/>
              <a:t>Like a postal mailing address</a:t>
            </a:r>
          </a:p>
          <a:p>
            <a:r>
              <a:rPr lang="en-US" dirty="0"/>
              <a:t>Not portable, and depends on where the host is attached</a:t>
            </a:r>
          </a:p>
          <a:p>
            <a:r>
              <a:rPr lang="en-US" dirty="0"/>
              <a:t>Used to get a packet to destination IP subnet 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D11CF967-1287-0948-92AE-55309D19614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4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9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“Routing” with broadcast Ethernet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289611"/>
            <a:ext cx="7924800" cy="2730190"/>
          </a:xfrm>
        </p:spPr>
        <p:txBody>
          <a:bodyPr/>
          <a:lstStyle/>
          <a:p>
            <a:r>
              <a:rPr lang="en-US" dirty="0"/>
              <a:t>Sender transmits frame onto broadcast link</a:t>
            </a:r>
          </a:p>
          <a:p>
            <a:r>
              <a:rPr lang="en-US" dirty="0"/>
              <a:t>Each receiver’s link layer passes the frame to the network layer: </a:t>
            </a:r>
          </a:p>
          <a:p>
            <a:pPr lvl="1"/>
            <a:r>
              <a:rPr lang="en-US" dirty="0"/>
              <a:t>If destination address matches the receiver’s MAC address OR if the destination address is the broadcast MAC address (</a:t>
            </a:r>
            <a:r>
              <a:rPr lang="en-US" dirty="0" err="1"/>
              <a:t>ff:ff:ff:ff:ff:ff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261240" y="1623765"/>
            <a:ext cx="4621521" cy="1551128"/>
            <a:chOff x="2261240" y="1791030"/>
            <a:chExt cx="4621521" cy="1551128"/>
          </a:xfrm>
        </p:grpSpPr>
        <p:sp>
          <p:nvSpPr>
            <p:cNvPr id="58388" name="Text Box 19"/>
            <p:cNvSpPr txBox="1">
              <a:spLocks noChangeArrowheads="1"/>
            </p:cNvSpPr>
            <p:nvPr/>
          </p:nvSpPr>
          <p:spPr bwMode="auto">
            <a:xfrm>
              <a:off x="2387378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A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61240" y="2232688"/>
              <a:ext cx="4621521" cy="731520"/>
              <a:chOff x="1929452" y="2266141"/>
              <a:chExt cx="4621521" cy="1201737"/>
            </a:xfrm>
          </p:grpSpPr>
          <p:sp>
            <p:nvSpPr>
              <p:cNvPr id="58381" name="Rectangle 12"/>
              <p:cNvSpPr>
                <a:spLocks noChangeArrowheads="1"/>
              </p:cNvSpPr>
              <p:nvPr/>
            </p:nvSpPr>
            <p:spPr bwMode="auto">
              <a:xfrm>
                <a:off x="2820129" y="3242857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3" name="Line 14"/>
              <p:cNvSpPr>
                <a:spLocks noChangeShapeType="1"/>
              </p:cNvSpPr>
              <p:nvPr/>
            </p:nvSpPr>
            <p:spPr bwMode="auto">
              <a:xfrm>
                <a:off x="4240213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4" name="Line 15"/>
              <p:cNvSpPr>
                <a:spLocks noChangeShapeType="1"/>
              </p:cNvSpPr>
              <p:nvPr/>
            </p:nvSpPr>
            <p:spPr bwMode="auto">
              <a:xfrm flipH="1">
                <a:off x="1929452" y="2848952"/>
                <a:ext cx="4621521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5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852936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0" name="Rectangle 11"/>
              <p:cNvSpPr>
                <a:spLocks noChangeArrowheads="1"/>
              </p:cNvSpPr>
              <p:nvPr/>
            </p:nvSpPr>
            <p:spPr bwMode="auto">
              <a:xfrm>
                <a:off x="4180663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601538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Rectangle 11"/>
              <p:cNvSpPr>
                <a:spLocks noChangeArrowheads="1"/>
              </p:cNvSpPr>
              <p:nvPr/>
            </p:nvSpPr>
            <p:spPr bwMode="auto">
              <a:xfrm>
                <a:off x="595583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14"/>
              <p:cNvSpPr>
                <a:spLocks noChangeShapeType="1"/>
              </p:cNvSpPr>
              <p:nvPr/>
            </p:nvSpPr>
            <p:spPr bwMode="auto">
              <a:xfrm>
                <a:off x="237101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231146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3659188" y="3256179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16"/>
              <p:cNvSpPr>
                <a:spLocks noChangeShapeType="1"/>
              </p:cNvSpPr>
              <p:nvPr/>
            </p:nvSpPr>
            <p:spPr bwMode="auto">
              <a:xfrm flipH="1" flipV="1">
                <a:off x="3697288" y="2866258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" name="Rectangle 12"/>
              <p:cNvSpPr>
                <a:spLocks noChangeArrowheads="1"/>
              </p:cNvSpPr>
              <p:nvPr/>
            </p:nvSpPr>
            <p:spPr bwMode="auto">
              <a:xfrm>
                <a:off x="4863307" y="3273978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16"/>
              <p:cNvSpPr>
                <a:spLocks noChangeShapeType="1"/>
              </p:cNvSpPr>
              <p:nvPr/>
            </p:nvSpPr>
            <p:spPr bwMode="auto">
              <a:xfrm flipH="1" flipV="1">
                <a:off x="4901407" y="2884057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8" name="Text Box 19"/>
            <p:cNvSpPr txBox="1">
              <a:spLocks noChangeArrowheads="1"/>
            </p:cNvSpPr>
            <p:nvPr/>
          </p:nvSpPr>
          <p:spPr bwMode="auto">
            <a:xfrm>
              <a:off x="4225806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B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39" name="Text Box 19"/>
            <p:cNvSpPr txBox="1">
              <a:spLocks noChangeArrowheads="1"/>
            </p:cNvSpPr>
            <p:nvPr/>
          </p:nvSpPr>
          <p:spPr bwMode="auto">
            <a:xfrm>
              <a:off x="6020901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C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2896035" y="2969104"/>
              <a:ext cx="678758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D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3738396" y="2967722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E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5006091" y="2947710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F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68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“Routing” with broadcast Ethernet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3311912"/>
            <a:ext cx="7924800" cy="2707888"/>
          </a:xfrm>
        </p:spPr>
        <p:txBody>
          <a:bodyPr/>
          <a:lstStyle/>
          <a:p>
            <a:r>
              <a:rPr lang="en-US" dirty="0"/>
              <a:t>Ethernet is “plug-n-play”</a:t>
            </a:r>
          </a:p>
          <a:p>
            <a:r>
              <a:rPr lang="en-US" dirty="0"/>
              <a:t>A new host plugs into the Ethernet and is good to go</a:t>
            </a:r>
          </a:p>
          <a:p>
            <a:pPr lvl="1"/>
            <a:r>
              <a:rPr lang="en-US" dirty="0"/>
              <a:t>No configuration by users or network operators</a:t>
            </a:r>
          </a:p>
          <a:p>
            <a:pPr lvl="1"/>
            <a:r>
              <a:rPr lang="en-US" dirty="0"/>
              <a:t>Broadcast as a means of </a:t>
            </a:r>
            <a:r>
              <a:rPr lang="en-US"/>
              <a:t>bootstrapping communication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261240" y="1623765"/>
            <a:ext cx="4621521" cy="1551128"/>
            <a:chOff x="2261240" y="1791030"/>
            <a:chExt cx="4621521" cy="1551128"/>
          </a:xfrm>
        </p:grpSpPr>
        <p:sp>
          <p:nvSpPr>
            <p:cNvPr id="69" name="Text Box 19"/>
            <p:cNvSpPr txBox="1">
              <a:spLocks noChangeArrowheads="1"/>
            </p:cNvSpPr>
            <p:nvPr/>
          </p:nvSpPr>
          <p:spPr bwMode="auto">
            <a:xfrm>
              <a:off x="2387378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A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2261240" y="2232688"/>
              <a:ext cx="4621521" cy="731520"/>
              <a:chOff x="1929452" y="2266141"/>
              <a:chExt cx="4621521" cy="1201737"/>
            </a:xfrm>
          </p:grpSpPr>
          <p:sp>
            <p:nvSpPr>
              <p:cNvPr id="76" name="Rectangle 12"/>
              <p:cNvSpPr>
                <a:spLocks noChangeArrowheads="1"/>
              </p:cNvSpPr>
              <p:nvPr/>
            </p:nvSpPr>
            <p:spPr bwMode="auto">
              <a:xfrm>
                <a:off x="2820129" y="3242857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14"/>
              <p:cNvSpPr>
                <a:spLocks noChangeShapeType="1"/>
              </p:cNvSpPr>
              <p:nvPr/>
            </p:nvSpPr>
            <p:spPr bwMode="auto">
              <a:xfrm>
                <a:off x="4240213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" name="Line 15"/>
              <p:cNvSpPr>
                <a:spLocks noChangeShapeType="1"/>
              </p:cNvSpPr>
              <p:nvPr/>
            </p:nvSpPr>
            <p:spPr bwMode="auto">
              <a:xfrm flipH="1">
                <a:off x="1929452" y="2848952"/>
                <a:ext cx="4621521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9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852936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0" name="Rectangle 11"/>
              <p:cNvSpPr>
                <a:spLocks noChangeArrowheads="1"/>
              </p:cNvSpPr>
              <p:nvPr/>
            </p:nvSpPr>
            <p:spPr bwMode="auto">
              <a:xfrm>
                <a:off x="4180663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14"/>
              <p:cNvSpPr>
                <a:spLocks noChangeShapeType="1"/>
              </p:cNvSpPr>
              <p:nvPr/>
            </p:nvSpPr>
            <p:spPr bwMode="auto">
              <a:xfrm>
                <a:off x="601538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" name="Rectangle 11"/>
              <p:cNvSpPr>
                <a:spLocks noChangeArrowheads="1"/>
              </p:cNvSpPr>
              <p:nvPr/>
            </p:nvSpPr>
            <p:spPr bwMode="auto">
              <a:xfrm>
                <a:off x="595583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14"/>
              <p:cNvSpPr>
                <a:spLocks noChangeShapeType="1"/>
              </p:cNvSpPr>
              <p:nvPr/>
            </p:nvSpPr>
            <p:spPr bwMode="auto">
              <a:xfrm>
                <a:off x="237101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Rectangle 11"/>
              <p:cNvSpPr>
                <a:spLocks noChangeArrowheads="1"/>
              </p:cNvSpPr>
              <p:nvPr/>
            </p:nvSpPr>
            <p:spPr bwMode="auto">
              <a:xfrm>
                <a:off x="231146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Rectangle 12"/>
              <p:cNvSpPr>
                <a:spLocks noChangeArrowheads="1"/>
              </p:cNvSpPr>
              <p:nvPr/>
            </p:nvSpPr>
            <p:spPr bwMode="auto">
              <a:xfrm>
                <a:off x="3659188" y="3256179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16"/>
              <p:cNvSpPr>
                <a:spLocks noChangeShapeType="1"/>
              </p:cNvSpPr>
              <p:nvPr/>
            </p:nvSpPr>
            <p:spPr bwMode="auto">
              <a:xfrm flipH="1" flipV="1">
                <a:off x="3697288" y="2866258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7" name="Rectangle 12"/>
              <p:cNvSpPr>
                <a:spLocks noChangeArrowheads="1"/>
              </p:cNvSpPr>
              <p:nvPr/>
            </p:nvSpPr>
            <p:spPr bwMode="auto">
              <a:xfrm>
                <a:off x="4863307" y="3273978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16"/>
              <p:cNvSpPr>
                <a:spLocks noChangeShapeType="1"/>
              </p:cNvSpPr>
              <p:nvPr/>
            </p:nvSpPr>
            <p:spPr bwMode="auto">
              <a:xfrm flipH="1" flipV="1">
                <a:off x="4901407" y="2884057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" name="Text Box 19"/>
            <p:cNvSpPr txBox="1">
              <a:spLocks noChangeArrowheads="1"/>
            </p:cNvSpPr>
            <p:nvPr/>
          </p:nvSpPr>
          <p:spPr bwMode="auto">
            <a:xfrm>
              <a:off x="4225806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B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2" name="Text Box 19"/>
            <p:cNvSpPr txBox="1">
              <a:spLocks noChangeArrowheads="1"/>
            </p:cNvSpPr>
            <p:nvPr/>
          </p:nvSpPr>
          <p:spPr bwMode="auto">
            <a:xfrm>
              <a:off x="6020901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C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3" name="Text Box 19"/>
            <p:cNvSpPr txBox="1">
              <a:spLocks noChangeArrowheads="1"/>
            </p:cNvSpPr>
            <p:nvPr/>
          </p:nvSpPr>
          <p:spPr bwMode="auto">
            <a:xfrm>
              <a:off x="2896035" y="2969104"/>
              <a:ext cx="678758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D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4" name="Text Box 19"/>
            <p:cNvSpPr txBox="1">
              <a:spLocks noChangeArrowheads="1"/>
            </p:cNvSpPr>
            <p:nvPr/>
          </p:nvSpPr>
          <p:spPr bwMode="auto">
            <a:xfrm>
              <a:off x="3738396" y="2967722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E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5" name="Text Box 19"/>
            <p:cNvSpPr txBox="1">
              <a:spLocks noChangeArrowheads="1"/>
            </p:cNvSpPr>
            <p:nvPr/>
          </p:nvSpPr>
          <p:spPr bwMode="auto">
            <a:xfrm>
              <a:off x="5006091" y="2947710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F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2856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Ethernet not use LS/DV?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Concerns over scalability  </a:t>
            </a:r>
          </a:p>
          <a:p>
            <a:pPr lvl="1"/>
            <a:r>
              <a:rPr lang="en-US" dirty="0"/>
              <a:t>Flat MAC addresses cannot be aggregated like IP addresses </a:t>
            </a:r>
          </a:p>
          <a:p>
            <a:r>
              <a:rPr lang="en-US" dirty="0"/>
              <a:t>Legacy</a:t>
            </a:r>
          </a:p>
          <a:p>
            <a:pPr lvl="1"/>
            <a:r>
              <a:rPr lang="en-US" dirty="0"/>
              <a:t>Backward compatibility with broadcast Ethernet </a:t>
            </a:r>
          </a:p>
          <a:p>
            <a:pPr lvl="1"/>
            <a:r>
              <a:rPr lang="en-US" dirty="0"/>
              <a:t>Desire to maintain Ethernet’s plug-n-play behavior</a:t>
            </a:r>
          </a:p>
          <a:p>
            <a:pPr lvl="1"/>
            <a:r>
              <a:rPr lang="en-US" dirty="0"/>
              <a:t>How broadcast Ethernet evolved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6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Routing in extended LANs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99563" y="1457779"/>
            <a:ext cx="3610194" cy="1041176"/>
            <a:chOff x="1929452" y="2330627"/>
            <a:chExt cx="4621521" cy="1288895"/>
          </a:xfrm>
          <a:effectLst/>
        </p:grpSpPr>
        <p:sp>
          <p:nvSpPr>
            <p:cNvPr id="58381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3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4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5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>
              <a:off x="237101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231146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863263" y="2749700"/>
            <a:ext cx="5362667" cy="1041175"/>
            <a:chOff x="1929452" y="2330627"/>
            <a:chExt cx="4621521" cy="1288895"/>
          </a:xfrm>
          <a:effectLst/>
        </p:grpSpPr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4660" y="4225371"/>
            <a:ext cx="3610194" cy="1041175"/>
            <a:chOff x="1929452" y="2330627"/>
            <a:chExt cx="4621521" cy="1288895"/>
          </a:xfrm>
          <a:effectLst/>
        </p:grpSpPr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30255" y="4209950"/>
            <a:ext cx="3610194" cy="1041175"/>
            <a:chOff x="1929452" y="2330627"/>
            <a:chExt cx="4621521" cy="1288895"/>
          </a:xfrm>
          <a:effectLst/>
        </p:grpSpPr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164606" y="1357957"/>
            <a:ext cx="1569773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Local-Area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Network (LAN)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409757" y="1681123"/>
            <a:ext cx="754849" cy="296202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175721" y="1973934"/>
            <a:ext cx="0" cy="1284160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437618" y="1973934"/>
            <a:ext cx="287716" cy="1294744"/>
            <a:chOff x="3437618" y="2441030"/>
            <a:chExt cx="287716" cy="1294744"/>
          </a:xfrm>
          <a:effectLst/>
        </p:grpSpPr>
        <p:sp>
          <p:nvSpPr>
            <p:cNvPr id="10" name="Rounded Rectangle 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036686" y="3258094"/>
            <a:ext cx="287716" cy="1488090"/>
            <a:chOff x="3437618" y="2441030"/>
            <a:chExt cx="287716" cy="1294744"/>
          </a:xfrm>
          <a:effectLst/>
        </p:grpSpPr>
        <p:sp>
          <p:nvSpPr>
            <p:cNvPr id="93" name="Rounded Rectangle 92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82175" y="4713181"/>
            <a:ext cx="331522" cy="1371118"/>
            <a:chOff x="3437618" y="2441030"/>
            <a:chExt cx="287716" cy="1294744"/>
          </a:xfrm>
          <a:effectLst/>
        </p:grpSpPr>
        <p:sp>
          <p:nvSpPr>
            <p:cNvPr id="99" name="Rounded Rectangle 98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27604" y="2777922"/>
            <a:ext cx="2079415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Bridges</a:t>
            </a:r>
            <a:r>
              <a:rPr lang="en-US" b="0" dirty="0">
                <a:solidFill>
                  <a:srgbClr val="0000FF"/>
                </a:solidFill>
              </a:rPr>
              <a:t> relay</a:t>
            </a:r>
            <a:br>
              <a:rPr lang="en-US" b="0" dirty="0">
                <a:solidFill>
                  <a:srgbClr val="0000FF"/>
                </a:solidFill>
              </a:rPr>
            </a:br>
            <a:r>
              <a:rPr lang="en-US" b="0" dirty="0">
                <a:solidFill>
                  <a:srgbClr val="0000FF"/>
                </a:solidFill>
              </a:rPr>
              <a:t>broadcasts from</a:t>
            </a:r>
            <a:br>
              <a:rPr lang="en-US" b="0" dirty="0">
                <a:solidFill>
                  <a:srgbClr val="0000FF"/>
                </a:solidFill>
              </a:rPr>
            </a:br>
            <a:r>
              <a:rPr lang="en-US" b="0" dirty="0">
                <a:solidFill>
                  <a:srgbClr val="0000FF"/>
                </a:solidFill>
              </a:rPr>
              <a:t>one LAN to the other</a:t>
            </a:r>
          </a:p>
        </p:txBody>
      </p:sp>
      <p:cxnSp>
        <p:nvCxnSpPr>
          <p:cNvPr id="105" name="Straight Arrow Connector 104"/>
          <p:cNvCxnSpPr>
            <a:endCxn id="93" idx="1"/>
          </p:cNvCxnSpPr>
          <p:nvPr/>
        </p:nvCxnSpPr>
        <p:spPr>
          <a:xfrm>
            <a:off x="1192229" y="3701252"/>
            <a:ext cx="844457" cy="295670"/>
          </a:xfrm>
          <a:prstGeom prst="straightConnector1">
            <a:avLst/>
          </a:prstGeom>
          <a:ln>
            <a:solidFill>
              <a:srgbClr val="E46C0A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10" idx="1"/>
          </p:cNvCxnSpPr>
          <p:nvPr/>
        </p:nvCxnSpPr>
        <p:spPr>
          <a:xfrm flipV="1">
            <a:off x="1715641" y="2616767"/>
            <a:ext cx="1721977" cy="300926"/>
          </a:xfrm>
          <a:prstGeom prst="straightConnector1">
            <a:avLst/>
          </a:prstGeom>
          <a:ln>
            <a:solidFill>
              <a:srgbClr val="E46C0A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734379" y="3230254"/>
            <a:ext cx="287716" cy="1488090"/>
            <a:chOff x="3437618" y="2441030"/>
            <a:chExt cx="287716" cy="1294744"/>
          </a:xfrm>
          <a:effectLst/>
        </p:grpSpPr>
        <p:sp>
          <p:nvSpPr>
            <p:cNvPr id="110" name="Rounded Rectangle 10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717927" y="5575905"/>
            <a:ext cx="3610194" cy="1041175"/>
            <a:chOff x="1929452" y="2330627"/>
            <a:chExt cx="4621521" cy="1288895"/>
          </a:xfrm>
          <a:effectLst/>
        </p:grpSpPr>
        <p:sp>
          <p:nvSpPr>
            <p:cNvPr id="118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039529" y="4713181"/>
            <a:ext cx="287716" cy="1371118"/>
            <a:chOff x="3437618" y="2441030"/>
            <a:chExt cx="287716" cy="1294744"/>
          </a:xfrm>
          <a:effectLst/>
        </p:grpSpPr>
        <p:sp>
          <p:nvSpPr>
            <p:cNvPr id="128" name="Rounded Rectangle 127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323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four primary services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Framing</a:t>
            </a:r>
          </a:p>
          <a:p>
            <a:pPr lvl="2"/>
            <a:r>
              <a:rPr lang="en-US" dirty="0"/>
              <a:t>Encapsulates network layer data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Link access</a:t>
            </a:r>
          </a:p>
          <a:p>
            <a:pPr lvl="2"/>
            <a:r>
              <a:rPr lang="en-US" dirty="0"/>
              <a:t>Medium access control (MAC) protocol defines when to transmit frames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Reliable delivery</a:t>
            </a:r>
          </a:p>
          <a:p>
            <a:pPr lvl="2"/>
            <a:r>
              <a:rPr lang="en-US" dirty="0"/>
              <a:t>Primarily for mediums with high error rates (e.g., wireless)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Error detection </a:t>
            </a:r>
            <a:r>
              <a:rPr lang="en-US" altLang="zh-CN" dirty="0">
                <a:solidFill>
                  <a:srgbClr val="0000FF"/>
                </a:solidFill>
              </a:rPr>
              <a:t>or</a:t>
            </a:r>
            <a:r>
              <a:rPr lang="en-US" dirty="0">
                <a:solidFill>
                  <a:srgbClr val="0000FF"/>
                </a:solidFill>
              </a:rPr>
              <a:t> correction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3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Easiest way to avoid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topology where loops are impossible!</a:t>
            </a:r>
          </a:p>
          <a:p>
            <a:r>
              <a:rPr lang="en-US" dirty="0"/>
              <a:t>Take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dirty="0"/>
              <a:t>arbitrary topology and build a </a:t>
            </a:r>
            <a:r>
              <a:rPr lang="en-US" dirty="0">
                <a:solidFill>
                  <a:srgbClr val="0000FF"/>
                </a:solidFill>
              </a:rPr>
              <a:t>spanning tree </a:t>
            </a:r>
          </a:p>
          <a:p>
            <a:pPr lvl="1"/>
            <a:r>
              <a:rPr lang="en-US" dirty="0"/>
              <a:t>Sub-graph that includes all vertices but contains no cycles</a:t>
            </a:r>
          </a:p>
          <a:p>
            <a:pPr lvl="1"/>
            <a:r>
              <a:rPr lang="en-US" dirty="0"/>
              <a:t>Links not in the spanning tree are not used to forward frames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5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graph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19200" y="1828800"/>
            <a:ext cx="4724400" cy="3505200"/>
            <a:chOff x="1219200" y="1828800"/>
            <a:chExt cx="4724400" cy="3505200"/>
          </a:xfrm>
        </p:grpSpPr>
        <p:sp>
          <p:nvSpPr>
            <p:cNvPr id="5" name="Oval 4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5" idx="5"/>
              <a:endCxn id="10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5" idx="3"/>
              <a:endCxn id="6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6" idx="5"/>
              <a:endCxn id="13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endCxn id="12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4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endCxn id="14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endCxn id="11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5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endCxn id="9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endCxn id="8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8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endCxn id="8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9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10" idx="6"/>
              <a:endCxn id="14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stCxn id="6" idx="6"/>
              <a:endCxn id="10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stCxn id="13" idx="0"/>
              <a:endCxn id="12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9" idx="7"/>
              <a:endCxn id="8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>
              <a:stCxn id="13" idx="0"/>
              <a:endCxn id="10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12" idx="0"/>
              <a:endCxn id="14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14" idx="7"/>
              <a:endCxn id="11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5" idx="7"/>
              <a:endCxn id="7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10" idx="7"/>
              <a:endCxn id="7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95375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C1667E8F-4C46-A54F-A59E-8662EF14361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4861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05416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protocol (Perlman’85)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by which bridges construct a spanning tree</a:t>
            </a:r>
          </a:p>
          <a:p>
            <a:r>
              <a:rPr lang="en-US" dirty="0"/>
              <a:t>Nice properties</a:t>
            </a:r>
          </a:p>
          <a:p>
            <a:pPr lvl="1"/>
            <a:r>
              <a:rPr lang="en-US" dirty="0"/>
              <a:t>Zero configuration (by operators or users)</a:t>
            </a:r>
          </a:p>
          <a:p>
            <a:pPr lvl="1"/>
            <a:r>
              <a:rPr lang="en-US" dirty="0"/>
              <a:t>Self healing</a:t>
            </a:r>
          </a:p>
          <a:p>
            <a:r>
              <a:rPr lang="en-US" dirty="0"/>
              <a:t>Still used today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9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with switched Ethernet?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157891" y="3221327"/>
            <a:ext cx="120650" cy="626164"/>
            <a:chOff x="2820129" y="2959980"/>
            <a:chExt cx="120650" cy="626164"/>
          </a:xfrm>
        </p:grpSpPr>
        <p:sp>
          <p:nvSpPr>
            <p:cNvPr id="58381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5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388" name="Text Box 19"/>
          <p:cNvSpPr txBox="1">
            <a:spLocks noChangeArrowheads="1"/>
          </p:cNvSpPr>
          <p:nvPr/>
        </p:nvSpPr>
        <p:spPr bwMode="auto">
          <a:xfrm>
            <a:off x="2475902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A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grpSp>
        <p:nvGrpSpPr>
          <p:cNvPr id="2" name="Group 1"/>
          <p:cNvGrpSpPr/>
          <p:nvPr/>
        </p:nvGrpSpPr>
        <p:grpSpPr>
          <a:xfrm rot="19140000">
            <a:off x="5257644" y="2154092"/>
            <a:ext cx="120651" cy="644729"/>
            <a:chOff x="4180663" y="2330627"/>
            <a:chExt cx="120650" cy="644727"/>
          </a:xfrm>
        </p:grpSpPr>
        <p:sp>
          <p:nvSpPr>
            <p:cNvPr id="58383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>
            <a:grpSpLocks noChangeAspect="1"/>
          </p:cNvGrpSpPr>
          <p:nvPr/>
        </p:nvGrpSpPr>
        <p:grpSpPr>
          <a:xfrm rot="2820000">
            <a:off x="6002364" y="2184781"/>
            <a:ext cx="120650" cy="644727"/>
            <a:chOff x="5955836" y="2330627"/>
            <a:chExt cx="120650" cy="644727"/>
          </a:xfrm>
        </p:grpSpPr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75834" y="4426939"/>
            <a:ext cx="120650" cy="626164"/>
            <a:chOff x="3659188" y="2974268"/>
            <a:chExt cx="120650" cy="626164"/>
          </a:xfrm>
        </p:grpSpPr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 flipV="1">
              <a:off x="3711399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23344" y="3048621"/>
            <a:ext cx="120650" cy="626164"/>
            <a:chOff x="4863307" y="2993358"/>
            <a:chExt cx="120650" cy="626164"/>
          </a:xfrm>
        </p:grpSpPr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4682322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B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20216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C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2817049" y="3906826"/>
            <a:ext cx="6787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D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4117600" y="4992996"/>
            <a:ext cx="6463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E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5319081" y="3751377"/>
            <a:ext cx="6463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F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32116" y="2761648"/>
            <a:ext cx="459679" cy="459679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 rot="19140000">
            <a:off x="2908030" y="2232290"/>
            <a:ext cx="120651" cy="644729"/>
            <a:chOff x="4180663" y="2330627"/>
            <a:chExt cx="120650" cy="644727"/>
          </a:xfrm>
        </p:grpSpPr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9" name="Straight Connector 8"/>
          <p:cNvCxnSpPr>
            <a:stCxn id="45" idx="3"/>
            <a:endCxn id="35" idx="1"/>
          </p:cNvCxnSpPr>
          <p:nvPr/>
        </p:nvCxnSpPr>
        <p:spPr>
          <a:xfrm flipV="1">
            <a:off x="3491795" y="2890732"/>
            <a:ext cx="1943431" cy="100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477684" y="3134682"/>
            <a:ext cx="722176" cy="905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496484" y="3048621"/>
            <a:ext cx="1032392" cy="1059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55651" y="4026279"/>
            <a:ext cx="459679" cy="45967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35226" y="2660892"/>
            <a:ext cx="459679" cy="45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51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1233550" y="1829334"/>
            <a:ext cx="4724400" cy="3505200"/>
            <a:chOff x="1219200" y="1828800"/>
            <a:chExt cx="4724400" cy="3505200"/>
          </a:xfrm>
        </p:grpSpPr>
        <p:sp>
          <p:nvSpPr>
            <p:cNvPr id="117" name="Oval 116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28" name="Straight Connector 127"/>
            <p:cNvCxnSpPr>
              <a:stCxn id="117" idx="5"/>
              <a:endCxn id="12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>
              <a:stCxn id="117" idx="3"/>
              <a:endCxn id="11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/>
            <p:cNvCxnSpPr>
              <a:stCxn id="118" idx="5"/>
              <a:endCxn id="12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>
              <a:endCxn id="12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>
              <a:stCxn id="12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>
              <a:endCxn id="12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>
              <a:endCxn id="12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>
              <a:endCxn id="12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>
              <a:endCxn id="12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Straight Connector 136"/>
            <p:cNvCxnSpPr>
              <a:endCxn id="12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Straight Connector 137"/>
            <p:cNvCxnSpPr>
              <a:endCxn id="12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>
              <a:endCxn id="12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Connector 139"/>
            <p:cNvCxnSpPr>
              <a:endCxn id="12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Straight Connector 140"/>
            <p:cNvCxnSpPr>
              <a:stCxn id="122" idx="6"/>
              <a:endCxn id="12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Straight Connector 141"/>
            <p:cNvCxnSpPr>
              <a:stCxn id="118" idx="6"/>
              <a:endCxn id="12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>
              <a:stCxn id="125" idx="0"/>
              <a:endCxn id="12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>
              <a:stCxn id="121" idx="7"/>
              <a:endCxn id="12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25" idx="0"/>
              <a:endCxn id="12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/>
            <p:cNvCxnSpPr>
              <a:stCxn id="124" idx="0"/>
              <a:endCxn id="12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>
              <a:stCxn id="126" idx="7"/>
              <a:endCxn id="12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/>
            <p:cNvCxnSpPr>
              <a:stCxn id="117" idx="7"/>
              <a:endCxn id="11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>
              <a:stCxn id="122" idx="7"/>
              <a:endCxn id="11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spanning tree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1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518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isn’t flooding wasteful?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but we can use it to bootstrap more efficient forwarding</a:t>
            </a:r>
          </a:p>
          <a:p>
            <a:r>
              <a:rPr lang="en-US" dirty="0">
                <a:solidFill>
                  <a:srgbClr val="0000FF"/>
                </a:solidFill>
              </a:rPr>
              <a:t>Idea</a:t>
            </a:r>
            <a:r>
              <a:rPr lang="en-US" dirty="0"/>
              <a:t>: watch the packets going by, and learn from them</a:t>
            </a:r>
          </a:p>
          <a:p>
            <a:pPr lvl="1"/>
            <a:r>
              <a:rPr lang="en-US" dirty="0"/>
              <a:t>If node A sees a packet from node B come in on a particular port, it knows what port to use to reach B!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Works because there is only one path to B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6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Nodes can “learn”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learns how to reach nodes by remembering where flooding packets came from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If flood packet </a:t>
            </a:r>
            <a:r>
              <a:rPr lang="en-US" u="sng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FF"/>
                </a:solidFill>
              </a:rPr>
              <a:t> Node A entered switch on port 4, then switch uses port 4 to send to Node A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Packets are now “frames”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47915"/>
            <a:ext cx="7924800" cy="2171885"/>
          </a:xfrm>
        </p:spPr>
        <p:txBody>
          <a:bodyPr/>
          <a:lstStyle/>
          <a:p>
            <a:r>
              <a:rPr lang="en-US" dirty="0"/>
              <a:t>Frames encapsulate network layer packets</a:t>
            </a:r>
          </a:p>
          <a:p>
            <a:r>
              <a:rPr lang="en-US" dirty="0"/>
              <a:t>Link layer protocols are implemented in h/w</a:t>
            </a:r>
          </a:p>
          <a:p>
            <a:r>
              <a:rPr lang="en-US" dirty="0"/>
              <a:t>Frame formats can change based on link layer protocol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52400" y="1981205"/>
            <a:ext cx="889921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sending</a:t>
            </a:r>
          </a:p>
          <a:p>
            <a:pPr algn="l"/>
            <a:r>
              <a:rPr lang="en-US" sz="1800" dirty="0">
                <a:latin typeface="+mn-lt"/>
              </a:rPr>
              <a:t>node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2303966" y="2617786"/>
            <a:ext cx="965200" cy="427038"/>
            <a:chOff x="1477" y="1377"/>
            <a:chExt cx="608" cy="269"/>
          </a:xfrm>
        </p:grpSpPr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+mn-lt"/>
                </a:rPr>
                <a:t>frame</a:t>
              </a:r>
            </a:p>
          </p:txBody>
        </p:sp>
      </p:grp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256466" y="2886074"/>
            <a:ext cx="2527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42617" y="1824036"/>
            <a:ext cx="1125537" cy="1220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042653" y="2203449"/>
            <a:ext cx="487363" cy="280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78428" y="1824036"/>
            <a:ext cx="1125538" cy="1220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03867" y="2195512"/>
            <a:ext cx="487362" cy="257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926896" y="1981205"/>
            <a:ext cx="1018161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receiving</a:t>
            </a:r>
          </a:p>
          <a:p>
            <a:pPr algn="l"/>
            <a:r>
              <a:rPr lang="en-US" sz="1800" dirty="0">
                <a:latin typeface="+mn-lt"/>
              </a:rPr>
              <a:t>node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2022978" y="2043112"/>
            <a:ext cx="414338" cy="220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303967" y="1676400"/>
            <a:ext cx="659088" cy="36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rgbClr val="0000FF"/>
                </a:solidFill>
                <a:latin typeface="+mn-lt"/>
              </a:rPr>
              <a:t>data</a:t>
            </a: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1705485" y="2409824"/>
            <a:ext cx="695325" cy="460375"/>
          </a:xfrm>
          <a:custGeom>
            <a:avLst/>
            <a:gdLst/>
            <a:ahLst/>
            <a:cxnLst>
              <a:cxn ang="0">
                <a:pos x="15" y="0"/>
              </a:cxn>
              <a:cxn ang="0">
                <a:pos x="15" y="162"/>
              </a:cxn>
              <a:cxn ang="0">
                <a:pos x="108" y="269"/>
              </a:cxn>
              <a:cxn ang="0">
                <a:pos x="438" y="285"/>
              </a:cxn>
            </a:cxnLst>
            <a:rect l="0" t="0" r="r" b="b"/>
            <a:pathLst>
              <a:path w="438" h="290">
                <a:moveTo>
                  <a:pt x="15" y="0"/>
                </a:moveTo>
                <a:cubicBezTo>
                  <a:pt x="7" y="58"/>
                  <a:pt x="0" y="117"/>
                  <a:pt x="15" y="162"/>
                </a:cubicBezTo>
                <a:cubicBezTo>
                  <a:pt x="30" y="207"/>
                  <a:pt x="38" y="248"/>
                  <a:pt x="108" y="269"/>
                </a:cubicBezTo>
                <a:cubicBezTo>
                  <a:pt x="178" y="290"/>
                  <a:pt x="383" y="282"/>
                  <a:pt x="438" y="285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779003" y="2611437"/>
            <a:ext cx="965200" cy="427038"/>
            <a:chOff x="1477" y="1377"/>
            <a:chExt cx="608" cy="269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+mn-lt"/>
                </a:rPr>
                <a:t>frame</a:t>
              </a:r>
            </a:p>
          </p:txBody>
        </p:sp>
      </p:grp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2295626" y="3049587"/>
            <a:ext cx="1069458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network</a:t>
            </a:r>
          </a:p>
          <a:p>
            <a:pPr algn="ctr"/>
            <a:r>
              <a:rPr lang="en-US" sz="1800" dirty="0">
                <a:latin typeface="+mn-lt"/>
              </a:rPr>
              <a:t>adaptor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5708751" y="3055937"/>
            <a:ext cx="1069458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network</a:t>
            </a:r>
          </a:p>
          <a:p>
            <a:pPr algn="ctr"/>
            <a:r>
              <a:rPr lang="en-US" sz="1800" dirty="0"/>
              <a:t>adaptor</a:t>
            </a:r>
          </a:p>
        </p:txBody>
      </p:sp>
      <p:sp>
        <p:nvSpPr>
          <p:cNvPr id="22" name="AutoShape 23"/>
          <p:cNvSpPr>
            <a:spLocks/>
          </p:cNvSpPr>
          <p:nvPr/>
        </p:nvSpPr>
        <p:spPr bwMode="auto">
          <a:xfrm rot="5399521">
            <a:off x="4493129" y="987425"/>
            <a:ext cx="220663" cy="2865437"/>
          </a:xfrm>
          <a:prstGeom prst="leftBrace">
            <a:avLst>
              <a:gd name="adj1" fmla="val 1082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3594609" y="1943101"/>
            <a:ext cx="1916819" cy="37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link layer protocol</a:t>
            </a:r>
          </a:p>
        </p:txBody>
      </p:sp>
      <p:sp>
        <p:nvSpPr>
          <p:cNvPr id="24" name="Freeform 25"/>
          <p:cNvSpPr>
            <a:spLocks/>
          </p:cNvSpPr>
          <p:nvPr/>
        </p:nvSpPr>
        <p:spPr bwMode="auto">
          <a:xfrm>
            <a:off x="6663241" y="2495549"/>
            <a:ext cx="647700" cy="342900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184" y="208"/>
              </a:cxn>
              <a:cxn ang="0">
                <a:pos x="361" y="161"/>
              </a:cxn>
              <a:cxn ang="0">
                <a:pos x="408" y="0"/>
              </a:cxn>
            </a:cxnLst>
            <a:rect l="0" t="0" r="r" b="b"/>
            <a:pathLst>
              <a:path w="408" h="216">
                <a:moveTo>
                  <a:pt x="0" y="208"/>
                </a:moveTo>
                <a:cubicBezTo>
                  <a:pt x="62" y="212"/>
                  <a:pt x="124" y="216"/>
                  <a:pt x="184" y="208"/>
                </a:cubicBezTo>
                <a:cubicBezTo>
                  <a:pt x="244" y="200"/>
                  <a:pt x="324" y="196"/>
                  <a:pt x="361" y="161"/>
                </a:cubicBezTo>
                <a:cubicBezTo>
                  <a:pt x="398" y="126"/>
                  <a:pt x="400" y="27"/>
                  <a:pt x="408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97498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Flood first packet to node you are trying to reach</a:t>
            </a:r>
          </a:p>
          <a:p>
            <a:r>
              <a:rPr lang="en-US" dirty="0"/>
              <a:t>All switches learn where you are</a:t>
            </a:r>
          </a:p>
          <a:p>
            <a:r>
              <a:rPr lang="en-US" dirty="0"/>
              <a:t>When destination responds, some switches learn where it is…</a:t>
            </a:r>
          </a:p>
          <a:p>
            <a:pPr lvl="1"/>
            <a:r>
              <a:rPr lang="en-US" dirty="0"/>
              <a:t>Only some switches, because packet to you follows direct path, and is not flooded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1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flood packets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A</a:t>
            </a: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6261100" y="2057400"/>
            <a:ext cx="2895600" cy="1069848"/>
          </a:xfrm>
          <a:prstGeom prst="wedgeRectCallout">
            <a:avLst>
              <a:gd name="adj1" fmla="val -66009"/>
              <a:gd name="adj2" fmla="val 6368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286000" y="1295400"/>
            <a:ext cx="2895600" cy="1069848"/>
          </a:xfrm>
          <a:prstGeom prst="wedgeRectCallout">
            <a:avLst>
              <a:gd name="adj1" fmla="val -35746"/>
              <a:gd name="adj2" fmla="val 14440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/>
                <a:cs typeface="Arial"/>
              </a:rPr>
              <a:t>Once a node has sent a flood message, all other switches know how to reach it….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B</a:t>
            </a:r>
          </a:p>
        </p:txBody>
      </p:sp>
    </p:spTree>
    <p:extLst>
      <p:ext uri="{BB962C8B-B14F-4D97-AF65-F5344CB8AC3E}">
        <p14:creationId xmlns:p14="http://schemas.microsoft.com/office/powerpoint/2010/main" val="121530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18" grpId="0" animBg="1"/>
      <p:bldP spid="53" grpId="0" animBg="1"/>
      <p:bldP spid="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B responds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A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79606"/>
              <a:gd name="adj2" fmla="val 3875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/>
                <a:cs typeface="Arial"/>
              </a:rPr>
              <a:t>When a node responds, </a:t>
            </a:r>
            <a:r>
              <a:rPr lang="en-US" sz="2800" u="sng" dirty="0">
                <a:latin typeface="Arial"/>
                <a:cs typeface="Arial"/>
              </a:rPr>
              <a:t>some</a:t>
            </a:r>
            <a:r>
              <a:rPr lang="en-US" sz="2800" dirty="0">
                <a:latin typeface="Arial"/>
                <a:cs typeface="Arial"/>
              </a:rPr>
              <a:t> of the switches learn where it is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B</a:t>
            </a:r>
          </a:p>
        </p:txBody>
      </p:sp>
      <p:sp>
        <p:nvSpPr>
          <p:cNvPr id="54" name="Rectangular Callout 53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55044"/>
              <a:gd name="adj2" fmla="val 11473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41009"/>
              <a:gd name="adj2" fmla="val 16815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Rectangle 54"/>
          <p:cNvSpPr>
            <a:spLocks noChangeAspect="1"/>
          </p:cNvSpPr>
          <p:nvPr/>
        </p:nvSpPr>
        <p:spPr bwMode="auto">
          <a:xfrm>
            <a:off x="3886200" y="4267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12062"/>
              <a:gd name="adj2" fmla="val 23225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25908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14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6" grpId="0" animBg="1"/>
      <p:bldP spid="53" grpId="0" animBg="1"/>
      <p:bldP spid="54" grpId="0" animBg="1"/>
      <p:bldP spid="42" grpId="0" animBg="1"/>
      <p:bldP spid="45" grpId="0" animBg="1"/>
      <p:bldP spid="55" grpId="0" animBg="1"/>
      <p:bldP spid="4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switches are “self learning”</a:t>
            </a:r>
            <a:endParaRPr lang="en-US" dirty="0"/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packet arrives:</a:t>
            </a:r>
          </a:p>
          <a:p>
            <a:pPr lvl="1"/>
            <a:r>
              <a:rPr lang="en-US" dirty="0"/>
              <a:t>Inspect source MAC address, associate with incoming port</a:t>
            </a:r>
          </a:p>
          <a:p>
            <a:pPr lvl="1"/>
            <a:r>
              <a:rPr lang="en-US" dirty="0"/>
              <a:t>Store mapping in the switch table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time-to-live</a:t>
            </a:r>
            <a:r>
              <a:rPr lang="en-US" dirty="0"/>
              <a:t> field to eventually forget mapping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948" imgH="1084823" progId="MS_ClipArt_Gallery.2">
                  <p:embed/>
                </p:oleObj>
              </mc:Choice>
              <mc:Fallback>
                <p:oleObj name="Clip" r:id="rId3" imgW="1307948" imgH="1084823" progId="MS_ClipArt_Gallery.2">
                  <p:embed/>
                  <p:pic>
                    <p:nvPicPr>
                      <p:cNvPr id="665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948" imgH="1084823" progId="MS_ClipArt_Gallery.2">
                  <p:embed/>
                </p:oleObj>
              </mc:Choice>
              <mc:Fallback>
                <p:oleObj name="Clip" r:id="rId5" imgW="1307948" imgH="1084823" progId="MS_ClipArt_Gallery.2">
                  <p:embed/>
                  <p:pic>
                    <p:nvPicPr>
                      <p:cNvPr id="665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665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665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Packet tells switch how 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6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Contrast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Packets forwarded on all available links</a:t>
            </a:r>
          </a:p>
          <a:p>
            <a:r>
              <a:rPr lang="en-US" sz="2000" dirty="0"/>
              <a:t>Addresses can be aggregated</a:t>
            </a:r>
          </a:p>
          <a:p>
            <a:r>
              <a:rPr lang="en-US" sz="2000" dirty="0"/>
              <a:t>Routing protocol computes loop-free paths</a:t>
            </a:r>
          </a:p>
          <a:p>
            <a:r>
              <a:rPr lang="en-US" sz="2000" dirty="0"/>
              <a:t>Forwarding table computed by routing protocol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/>
              <a:t>Ethernet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/>
              <a:t>Packets forwarded on subset of links (spanning tree)</a:t>
            </a:r>
          </a:p>
          <a:p>
            <a:r>
              <a:rPr lang="en-US" sz="2000" dirty="0"/>
              <a:t>Flat addresses</a:t>
            </a:r>
          </a:p>
          <a:p>
            <a:r>
              <a:rPr lang="en-US" sz="2000" dirty="0"/>
              <a:t>“Routing” protocol computes loop-free topology</a:t>
            </a:r>
          </a:p>
          <a:p>
            <a:r>
              <a:rPr lang="en-US" sz="2000" dirty="0"/>
              <a:t>Forwarding table derived from data packets(+ spanning tree for floods) </a:t>
            </a:r>
          </a:p>
          <a:p>
            <a:endParaRPr lang="en-US" sz="200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D11CF967-1287-0948-92AE-55309D19614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4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Forwarding </a:t>
            </a:r>
          </a:p>
          <a:p>
            <a:r>
              <a:rPr lang="en-US" dirty="0"/>
              <a:t>Discovery and bootstrapping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574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host is “born” knowing only its MAC address</a:t>
            </a:r>
          </a:p>
          <a:p>
            <a:r>
              <a:rPr lang="en-US" dirty="0"/>
              <a:t>Must </a:t>
            </a:r>
            <a:r>
              <a:rPr lang="en-US" dirty="0">
                <a:solidFill>
                  <a:srgbClr val="0000FF"/>
                </a:solidFill>
              </a:rPr>
              <a:t>discover</a:t>
            </a:r>
            <a:r>
              <a:rPr lang="en-US" dirty="0"/>
              <a:t> lots of information before it can communicate with a remote host B</a:t>
            </a:r>
          </a:p>
          <a:p>
            <a:pPr lvl="1"/>
            <a:r>
              <a:rPr lang="en-US" dirty="0"/>
              <a:t>What is my IP address?  </a:t>
            </a:r>
          </a:p>
          <a:p>
            <a:pPr lvl="1"/>
            <a:r>
              <a:rPr lang="en-US" dirty="0"/>
              <a:t>What is B’s IP address? (remote) </a:t>
            </a:r>
          </a:p>
          <a:p>
            <a:pPr lvl="1"/>
            <a:r>
              <a:rPr lang="en-US" dirty="0"/>
              <a:t>What is B’s MAC address? (if B is local)</a:t>
            </a:r>
          </a:p>
          <a:p>
            <a:pPr lvl="1"/>
            <a:r>
              <a:rPr lang="en-US" dirty="0"/>
              <a:t>What is my first-hop router’s address? (if B is not local)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pPr lvl="1"/>
            <a:r>
              <a:rPr lang="en-US" dirty="0"/>
              <a:t>ARP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Address Resolution Protocol</a:t>
            </a:r>
          </a:p>
          <a:p>
            <a:pPr lvl="1"/>
            <a:r>
              <a:rPr lang="en-US" dirty="0"/>
              <a:t>DHCP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Confined to a single local-area network (LAN) </a:t>
            </a:r>
          </a:p>
          <a:p>
            <a:pPr lvl="1"/>
            <a:r>
              <a:rPr lang="en-US" dirty="0"/>
              <a:t>Rely on broadcast capability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450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786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1450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2786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3609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4945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018019" y="5587812"/>
            <a:ext cx="2819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547470" y="5575112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4058063" y="4628962"/>
            <a:ext cx="70852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00"/>
                </a:solidFill>
              </a:rPr>
              <a:t>Hosts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352800" y="5949619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4335803" y="5981512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4547470" y="6396379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4730315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4730315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4946215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662369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>
            <a:off x="3662369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3878269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r>
              <a:rPr lang="en-US" dirty="0"/>
              <a:t>Serve two functions </a:t>
            </a:r>
          </a:p>
          <a:p>
            <a:pPr lvl="1"/>
            <a:r>
              <a:rPr lang="en-US" dirty="0"/>
              <a:t>Discovery of local end-hosts</a:t>
            </a:r>
          </a:p>
          <a:p>
            <a:pPr lvl="1"/>
            <a:r>
              <a:rPr lang="en-US" dirty="0"/>
              <a:t>Bootstrap communication with remote hosts</a:t>
            </a:r>
          </a:p>
          <a:p>
            <a:pPr lvl="2"/>
            <a:r>
              <a:rPr lang="en-US" dirty="0"/>
              <a:t>What’s my IP address?</a:t>
            </a:r>
          </a:p>
          <a:p>
            <a:pPr lvl="2"/>
            <a:r>
              <a:rPr lang="en-US" dirty="0"/>
              <a:t>Who/where is my local DNS server?</a:t>
            </a:r>
          </a:p>
          <a:p>
            <a:pPr lvl="2"/>
            <a:r>
              <a:rPr lang="en-US" dirty="0"/>
              <a:t>Who/where is my first hop router?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Defined in RFC 2131</a:t>
            </a:r>
          </a:p>
          <a:p>
            <a:r>
              <a:rPr lang="en-US" dirty="0"/>
              <a:t>A host uses DHCP to discover</a:t>
            </a:r>
          </a:p>
          <a:p>
            <a:pPr lvl="1"/>
            <a:r>
              <a:rPr lang="en-US" dirty="0"/>
              <a:t>Its own IP address </a:t>
            </a:r>
          </a:p>
          <a:p>
            <a:pPr lvl="1"/>
            <a:r>
              <a:rPr lang="en-US" dirty="0"/>
              <a:t>Its netmask</a:t>
            </a:r>
          </a:p>
          <a:p>
            <a:pPr lvl="1"/>
            <a:r>
              <a:rPr lang="en-US" dirty="0"/>
              <a:t>IP address(</a:t>
            </a:r>
            <a:r>
              <a:rPr lang="en-US" dirty="0" err="1"/>
              <a:t>es</a:t>
            </a:r>
            <a:r>
              <a:rPr lang="en-US" dirty="0"/>
              <a:t>) for its local DNS name server(s) </a:t>
            </a:r>
          </a:p>
          <a:p>
            <a:pPr lvl="1"/>
            <a:r>
              <a:rPr lang="en-US" dirty="0"/>
              <a:t>IP address(</a:t>
            </a:r>
            <a:r>
              <a:rPr lang="en-US" dirty="0" err="1"/>
              <a:t>es</a:t>
            </a:r>
            <a:r>
              <a:rPr lang="en-US" dirty="0"/>
              <a:t>) for its first-hop “default” router(s) 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6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Point-to-point vs. broadcast medium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Point-to-point</a:t>
            </a:r>
            <a:r>
              <a:rPr lang="en-US" dirty="0"/>
              <a:t>: dedicated pairwise communication</a:t>
            </a:r>
          </a:p>
          <a:p>
            <a:pPr lvl="1"/>
            <a:r>
              <a:rPr lang="en-US" dirty="0"/>
              <a:t>E.g., long-distance fiber link</a:t>
            </a:r>
          </a:p>
          <a:p>
            <a:pPr lvl="1"/>
            <a:r>
              <a:rPr lang="en-US" dirty="0"/>
              <a:t>E.g., Point-to-point link b/n Ethernet switch and host</a:t>
            </a:r>
          </a:p>
          <a:p>
            <a:r>
              <a:rPr lang="en-US" dirty="0">
                <a:solidFill>
                  <a:srgbClr val="0000FF"/>
                </a:solidFill>
              </a:rPr>
              <a:t>Broadcast</a:t>
            </a:r>
            <a:r>
              <a:rPr lang="en-US" dirty="0"/>
              <a:t>: shared wire or medium</a:t>
            </a:r>
          </a:p>
          <a:p>
            <a:pPr lvl="1"/>
            <a:r>
              <a:rPr lang="en-US" dirty="0"/>
              <a:t>Traditional Ethernet (pre ~2000)</a:t>
            </a:r>
          </a:p>
          <a:p>
            <a:pPr lvl="1"/>
            <a:r>
              <a:rPr lang="en-US" dirty="0"/>
              <a:t>802.11 wireless LAN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1981200" y="2209800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DHCP</a:t>
            </a:r>
            <a:br>
              <a:rPr lang="en-US" sz="1400" b="0" dirty="0">
                <a:solidFill>
                  <a:srgbClr val="000000"/>
                </a:solidFill>
              </a:rPr>
            </a:br>
            <a:r>
              <a:rPr lang="en-US" sz="1400" b="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6232135" y="2252563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DNS</a:t>
            </a:r>
            <a:br>
              <a:rPr lang="en-US" sz="1400" b="0" dirty="0">
                <a:solidFill>
                  <a:srgbClr val="000000"/>
                </a:solidFill>
              </a:rPr>
            </a:br>
            <a:r>
              <a:rPr lang="en-US" sz="1400" b="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there yet?</a:t>
            </a:r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51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rgbClr val="D3A6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4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6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59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4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5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7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Oval Callout 34"/>
          <p:cNvSpPr/>
          <p:nvPr/>
        </p:nvSpPr>
        <p:spPr>
          <a:xfrm>
            <a:off x="-33454" y="4038600"/>
            <a:ext cx="3677139" cy="1795414"/>
          </a:xfrm>
          <a:prstGeom prst="wedgeEllipseCallout">
            <a:avLst>
              <a:gd name="adj1" fmla="val 51764"/>
              <a:gd name="adj2" fmla="val -98733"/>
            </a:avLst>
          </a:prstGeom>
          <a:solidFill>
            <a:srgbClr val="D3A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228600" y="4191000"/>
            <a:ext cx="3203909" cy="1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1600" b="0" u="sng" dirty="0"/>
              <a:t>What I learnt from DHCP</a:t>
            </a:r>
          </a:p>
          <a:p>
            <a:pPr algn="ctr" eaLnBrk="0" hangingPunct="0"/>
            <a:r>
              <a:rPr lang="en-US" sz="1600" b="0" dirty="0"/>
              <a:t>my IP: 1.2.3.48</a:t>
            </a:r>
          </a:p>
          <a:p>
            <a:pPr algn="ctr" eaLnBrk="0" hangingPunct="0"/>
            <a:r>
              <a:rPr lang="en-US" sz="1600" b="0" dirty="0" err="1"/>
              <a:t>netmask</a:t>
            </a:r>
            <a:r>
              <a:rPr lang="en-US" sz="1600" b="0" dirty="0"/>
              <a:t>: 1.2.3.0/24 (255.255.255.0)</a:t>
            </a:r>
          </a:p>
          <a:p>
            <a:pPr algn="ctr" eaLnBrk="0" hangingPunct="0"/>
            <a:r>
              <a:rPr lang="en-US" sz="1600" b="0" dirty="0"/>
              <a:t>Local DNS: 1.2.3.156</a:t>
            </a:r>
          </a:p>
          <a:p>
            <a:pPr algn="ctr" eaLnBrk="0" hangingPunct="0"/>
            <a:r>
              <a:rPr lang="en-US" sz="1600" b="0" dirty="0"/>
              <a:t>router: 1.2.3.19</a:t>
            </a:r>
          </a:p>
        </p:txBody>
      </p:sp>
    </p:spTree>
    <p:extLst>
      <p:ext uri="{BB962C8B-B14F-4D97-AF65-F5344CB8AC3E}">
        <p14:creationId xmlns:p14="http://schemas.microsoft.com/office/powerpoint/2010/main" val="105731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packets over link Layer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800600"/>
            <a:ext cx="7924800" cy="1219200"/>
          </a:xfrm>
        </p:spPr>
        <p:txBody>
          <a:bodyPr/>
          <a:lstStyle/>
          <a:p>
            <a:r>
              <a:rPr lang="en-US"/>
              <a:t>Link layer only understands MAC addresses</a:t>
            </a:r>
          </a:p>
          <a:p>
            <a:pPr lvl="1"/>
            <a:r>
              <a:rPr lang="en-US" dirty="0"/>
              <a:t>Translate the destination IP address to MAC address</a:t>
            </a:r>
          </a:p>
          <a:p>
            <a:pPr lvl="1"/>
            <a:r>
              <a:rPr lang="en-US" dirty="0"/>
              <a:t>Encapsulate the IP packet in a link-level (Ethernet) frame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29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rgbClr val="D3A6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6299799" y="2762861"/>
            <a:ext cx="56265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DNS</a:t>
            </a: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325363" y="2432225"/>
            <a:ext cx="82875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1.2.3.48</a:t>
            </a: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6103801" y="2461795"/>
            <a:ext cx="92813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1.2.3.156</a:t>
            </a:r>
          </a:p>
        </p:txBody>
      </p:sp>
      <p:sp>
        <p:nvSpPr>
          <p:cNvPr id="2" name="Rectangle 1"/>
          <p:cNvSpPr/>
          <p:nvPr/>
        </p:nvSpPr>
        <p:spPr>
          <a:xfrm>
            <a:off x="5680929" y="3237864"/>
            <a:ext cx="1745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ea typeface="Arial" charset="0"/>
                <a:cs typeface="Arial" charset="0"/>
              </a:rPr>
              <a:t>58-23-D7-FA-20-B0</a:t>
            </a:r>
            <a:endParaRPr lang="en-US" sz="1400" b="0" dirty="0">
              <a:solidFill>
                <a:srgbClr val="008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52772" y="3212958"/>
            <a:ext cx="1736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chemeClr val="accent6">
                    <a:lumMod val="75000"/>
                  </a:schemeClr>
                </a:solidFill>
                <a:ea typeface="Arial" charset="0"/>
                <a:cs typeface="Arial" charset="0"/>
              </a:rPr>
              <a:t>90-E2-A1-09-66-1B</a:t>
            </a:r>
            <a:endParaRPr lang="en-US" sz="1400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389473" y="3409763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1.2.3.53</a:t>
            </a:r>
          </a:p>
        </p:txBody>
      </p:sp>
      <p:sp>
        <p:nvSpPr>
          <p:cNvPr id="54" name="Text Box 17"/>
          <p:cNvSpPr txBox="1">
            <a:spLocks noChangeArrowheads="1"/>
          </p:cNvSpPr>
          <p:nvPr/>
        </p:nvSpPr>
        <p:spPr bwMode="auto">
          <a:xfrm>
            <a:off x="389473" y="3746031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1.2.3.156</a:t>
            </a: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389473" y="4082611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400" b="0">
              <a:latin typeface="+mn-lt"/>
            </a:endParaRPr>
          </a:p>
        </p:txBody>
      </p:sp>
      <p:sp>
        <p:nvSpPr>
          <p:cNvPr id="56" name="Text Box 19"/>
          <p:cNvSpPr txBox="1">
            <a:spLocks noChangeArrowheads="1"/>
          </p:cNvSpPr>
          <p:nvPr/>
        </p:nvSpPr>
        <p:spPr bwMode="auto">
          <a:xfrm>
            <a:off x="467141" y="3027554"/>
            <a:ext cx="9894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+mn-lt"/>
              </a:rPr>
              <a:t>IP packet</a:t>
            </a:r>
          </a:p>
        </p:txBody>
      </p:sp>
    </p:spTree>
    <p:extLst>
      <p:ext uri="{BB962C8B-B14F-4D97-AF65-F5344CB8AC3E}">
        <p14:creationId xmlns:p14="http://schemas.microsoft.com/office/powerpoint/2010/main" val="199636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ARP: Address Resolution Protocol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host maintains an ARP table</a:t>
            </a:r>
          </a:p>
          <a:p>
            <a:pPr lvl="1"/>
            <a:r>
              <a:rPr lang="en-US" dirty="0"/>
              <a:t>List of (IP address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MAC address) pairs</a:t>
            </a:r>
          </a:p>
          <a:p>
            <a:r>
              <a:rPr lang="en-US" dirty="0"/>
              <a:t>Consult the table when sending a packet</a:t>
            </a:r>
          </a:p>
          <a:p>
            <a:pPr lvl="1"/>
            <a:r>
              <a:rPr lang="en-US" dirty="0"/>
              <a:t>Map dest. IP address to dest. MAC address</a:t>
            </a:r>
          </a:p>
          <a:p>
            <a:pPr lvl="1"/>
            <a:r>
              <a:rPr lang="en-US" dirty="0"/>
              <a:t>Encapsulate (IP) data packet with MAC header; xmit</a:t>
            </a:r>
          </a:p>
          <a:p>
            <a:r>
              <a:rPr lang="en-US" dirty="0">
                <a:solidFill>
                  <a:srgbClr val="0000FF"/>
                </a:solidFill>
              </a:rPr>
              <a:t>What if IP address not in the table?</a:t>
            </a:r>
          </a:p>
          <a:p>
            <a:pPr lvl="1"/>
            <a:r>
              <a:rPr lang="en-US" dirty="0"/>
              <a:t>Sender broadcasts: Who has IP address 1.2.3.156?</a:t>
            </a:r>
          </a:p>
          <a:p>
            <a:pPr lvl="1"/>
            <a:r>
              <a:rPr lang="en-US" dirty="0"/>
              <a:t>Receiver replies: MAC address 58-23-D7-FA-20-B0</a:t>
            </a:r>
          </a:p>
          <a:p>
            <a:pPr lvl="1"/>
            <a:r>
              <a:rPr lang="en-US" dirty="0"/>
              <a:t>Sender caches result in its ARP table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0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destination is remote?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6777"/>
            <a:ext cx="8229600" cy="4411662"/>
          </a:xfrm>
        </p:spPr>
        <p:txBody>
          <a:bodyPr/>
          <a:lstStyle/>
          <a:p>
            <a:r>
              <a:rPr lang="en-US" sz="2400" dirty="0">
                <a:cs typeface="Arial" charset="0"/>
              </a:rPr>
              <a:t>Look up the MAC address of the first hop router</a:t>
            </a:r>
          </a:p>
          <a:p>
            <a:pPr lvl="1"/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1.2.3.48 uses ARP to find MAC address for first-hop router </a:t>
            </a:r>
            <a:r>
              <a:rPr lang="en-US" sz="2000" b="1" dirty="0">
                <a:solidFill>
                  <a:srgbClr val="000090"/>
                </a:solidFill>
                <a:ea typeface="Arial" charset="0"/>
                <a:cs typeface="Arial" charset="0"/>
              </a:rPr>
              <a:t>1.2.3.19</a:t>
            </a: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 rather than ultimate destination IP address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the destination is not local?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Uses netmask (discovered via DHCP)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about 1.2.3.19?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Also DHCP</a:t>
            </a: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343212"/>
            <a:ext cx="8342327" cy="2390775"/>
            <a:chOff x="133" y="2589"/>
            <a:chExt cx="5255" cy="1506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47" y="3028"/>
              <a:ext cx="361" cy="213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07" y="3028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67" y="3028"/>
              <a:ext cx="388" cy="213"/>
            </a:xfrm>
            <a:prstGeom prst="rect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accent2"/>
                  </a:solidFill>
                </a:rPr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88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1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35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0" y="3027"/>
              <a:ext cx="361" cy="21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16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589"/>
              <a:ext cx="1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1.2.3.0/24 (255.255.255.0)</a:t>
              </a: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25" y="2822"/>
              <a:ext cx="7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31" y="2822"/>
              <a:ext cx="7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11" y="282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FF3300"/>
                  </a:solidFill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25" y="361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82912" y="1892771"/>
            <a:ext cx="5018088" cy="4424375"/>
            <a:chOff x="2839" y="1413"/>
            <a:chExt cx="3161" cy="2787"/>
          </a:xfrm>
        </p:grpSpPr>
        <p:sp>
          <p:nvSpPr>
            <p:cNvPr id="57351" name="Oval 36"/>
            <p:cNvSpPr>
              <a:spLocks noChangeArrowheads="1"/>
            </p:cNvSpPr>
            <p:nvPr/>
          </p:nvSpPr>
          <p:spPr bwMode="auto">
            <a:xfrm>
              <a:off x="2839" y="3959"/>
              <a:ext cx="791" cy="24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Oval 37"/>
            <p:cNvSpPr>
              <a:spLocks noChangeArrowheads="1"/>
            </p:cNvSpPr>
            <p:nvPr/>
          </p:nvSpPr>
          <p:spPr bwMode="auto">
            <a:xfrm>
              <a:off x="5232" y="1413"/>
              <a:ext cx="768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353" name="AutoShape 38"/>
            <p:cNvCxnSpPr>
              <a:cxnSpLocks noChangeShapeType="1"/>
              <a:stCxn id="57352" idx="4"/>
              <a:endCxn id="57351" idx="0"/>
            </p:cNvCxnSpPr>
            <p:nvPr/>
          </p:nvCxnSpPr>
          <p:spPr bwMode="auto">
            <a:xfrm flipH="1">
              <a:off x="3235" y="1653"/>
              <a:ext cx="2381" cy="2306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Group 35"/>
          <p:cNvGrpSpPr>
            <a:grpSpLocks/>
          </p:cNvGrpSpPr>
          <p:nvPr/>
        </p:nvGrpSpPr>
        <p:grpSpPr bwMode="auto">
          <a:xfrm>
            <a:off x="355608" y="2972378"/>
            <a:ext cx="3073400" cy="1749438"/>
            <a:chOff x="2631" y="1800"/>
            <a:chExt cx="1936" cy="1102"/>
          </a:xfrm>
        </p:grpSpPr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631" y="2664"/>
              <a:ext cx="1936" cy="238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463" y="1800"/>
              <a:ext cx="740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38"/>
            <p:cNvCxnSpPr>
              <a:cxnSpLocks noChangeShapeType="1"/>
              <a:stCxn id="49" idx="4"/>
              <a:endCxn id="48" idx="0"/>
            </p:cNvCxnSpPr>
            <p:nvPr/>
          </p:nvCxnSpPr>
          <p:spPr bwMode="auto">
            <a:xfrm flipH="1">
              <a:off x="3599" y="2040"/>
              <a:ext cx="234" cy="624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50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in both ARP and DHCP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Broadcasting</a:t>
            </a:r>
            <a:r>
              <a:rPr lang="en-US" dirty="0"/>
              <a:t>: Can use broadcast to make contact</a:t>
            </a:r>
          </a:p>
          <a:p>
            <a:pPr lvl="1"/>
            <a:r>
              <a:rPr lang="en-US" dirty="0"/>
              <a:t>Scalable because of limited size</a:t>
            </a:r>
          </a:p>
          <a:p>
            <a:r>
              <a:rPr lang="en-US" dirty="0">
                <a:solidFill>
                  <a:srgbClr val="0000FF"/>
                </a:solidFill>
              </a:rPr>
              <a:t>Caching</a:t>
            </a:r>
            <a:r>
              <a:rPr lang="en-US" dirty="0"/>
              <a:t>: remember the past for a while</a:t>
            </a:r>
          </a:p>
          <a:p>
            <a:pPr lvl="1"/>
            <a:r>
              <a:rPr lang="en-US" dirty="0"/>
              <a:t>Store the information you learn to reduce overhead</a:t>
            </a:r>
          </a:p>
          <a:p>
            <a:r>
              <a:rPr lang="en-US" dirty="0">
                <a:solidFill>
                  <a:srgbClr val="0000FF"/>
                </a:solidFill>
              </a:rPr>
              <a:t>Soft state</a:t>
            </a:r>
            <a:r>
              <a:rPr lang="en-US" dirty="0"/>
              <a:t>: eventually forget the past</a:t>
            </a:r>
          </a:p>
          <a:p>
            <a:pPr lvl="1"/>
            <a:r>
              <a:rPr lang="en-US" dirty="0"/>
              <a:t>Associate a time-to-live field with the information</a:t>
            </a:r>
          </a:p>
          <a:p>
            <a:pPr lvl="1"/>
            <a:r>
              <a:rPr lang="en-US" dirty="0"/>
              <a:t>… and either refresh or discard the information</a:t>
            </a:r>
          </a:p>
          <a:p>
            <a:pPr lvl="1"/>
            <a:r>
              <a:rPr lang="en-US" dirty="0"/>
              <a:t>Key for robustness in the face of unpredictable change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8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resolution in the networking stack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2252663"/>
          <a:ext cx="8534400" cy="33861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66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Layer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Examples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Structure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Configuration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Resolution</a:t>
                      </a:r>
                    </a:p>
                    <a:p>
                      <a:pPr algn="ctr"/>
                      <a:r>
                        <a:rPr lang="en-US" sz="1600" dirty="0"/>
                        <a:t>Service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App.</a:t>
                      </a:r>
                    </a:p>
                    <a:p>
                      <a:pPr algn="ctr"/>
                      <a:r>
                        <a:rPr lang="en-US" sz="1600" dirty="0"/>
                        <a:t>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cse.umich.edu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Organizational hierarchy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~ manual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Network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123.45.6.78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topological</a:t>
                      </a:r>
                      <a:r>
                        <a:rPr lang="en-US" sz="1600" baseline="0" dirty="0"/>
                        <a:t> hierarchy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DHCP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Link 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45-CC-4E-12-F0-97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vendor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(flat)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hard-coded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Up-Down Arrow 4"/>
          <p:cNvSpPr/>
          <p:nvPr/>
        </p:nvSpPr>
        <p:spPr bwMode="auto">
          <a:xfrm>
            <a:off x="7620000" y="3962400"/>
            <a:ext cx="152400" cy="457200"/>
          </a:xfrm>
          <a:prstGeom prst="upDownArrow">
            <a:avLst/>
          </a:prstGeom>
          <a:solidFill>
            <a:srgbClr val="D3A600"/>
          </a:solidFill>
          <a:ln w="9525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22977" y="3962400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b="0" dirty="0">
                <a:ea typeface="Arial" charset="0"/>
                <a:cs typeface="Arial" charset="0"/>
              </a:rPr>
              <a:t>DNS</a:t>
            </a:r>
          </a:p>
        </p:txBody>
      </p:sp>
      <p:sp>
        <p:nvSpPr>
          <p:cNvPr id="8" name="Up-Down Arrow 7"/>
          <p:cNvSpPr/>
          <p:nvPr/>
        </p:nvSpPr>
        <p:spPr bwMode="auto">
          <a:xfrm>
            <a:off x="7620000" y="4724400"/>
            <a:ext cx="152400" cy="457200"/>
          </a:xfrm>
          <a:prstGeom prst="upDownArrow">
            <a:avLst/>
          </a:prstGeom>
          <a:solidFill>
            <a:srgbClr val="D3A600"/>
          </a:solidFill>
          <a:ln w="9525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7147" y="4781490"/>
            <a:ext cx="65915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b="0" dirty="0">
                <a:ea typeface="Arial" charset="0"/>
                <a:cs typeface="Arial" charset="0"/>
              </a:rPr>
              <a:t>ARP</a:t>
            </a:r>
          </a:p>
        </p:txBody>
      </p:sp>
    </p:spTree>
    <p:extLst>
      <p:ext uri="{BB962C8B-B14F-4D97-AF65-F5344CB8AC3E}">
        <p14:creationId xmlns:p14="http://schemas.microsoft.com/office/powerpoint/2010/main" val="19092669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Discovery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seen two approaches</a:t>
            </a:r>
          </a:p>
          <a:p>
            <a:pPr lvl="1"/>
            <a:r>
              <a:rPr lang="en-US" dirty="0"/>
              <a:t>Broadcast (ARP, DHCP)</a:t>
            </a:r>
          </a:p>
          <a:p>
            <a:pPr lvl="2"/>
            <a:r>
              <a:rPr lang="en-US" dirty="0"/>
              <a:t>Flooding does not scale </a:t>
            </a:r>
          </a:p>
          <a:p>
            <a:pPr lvl="2"/>
            <a:r>
              <a:rPr lang="en-US" dirty="0"/>
              <a:t>No centralized point of failure</a:t>
            </a:r>
          </a:p>
          <a:p>
            <a:pPr lvl="2"/>
            <a:r>
              <a:rPr lang="en-US" dirty="0"/>
              <a:t>Zero configuration</a:t>
            </a:r>
          </a:p>
          <a:p>
            <a:pPr lvl="1"/>
            <a:r>
              <a:rPr lang="en-US" dirty="0"/>
              <a:t>Directory service (DNS)</a:t>
            </a:r>
          </a:p>
          <a:p>
            <a:pPr lvl="2"/>
            <a:r>
              <a:rPr lang="en-US" dirty="0"/>
              <a:t>No flooding = scalable</a:t>
            </a:r>
          </a:p>
          <a:p>
            <a:pPr lvl="2"/>
            <a:r>
              <a:rPr lang="en-US" dirty="0"/>
              <a:t>Root of the directory is vulnerable (caching is key)</a:t>
            </a:r>
          </a:p>
          <a:p>
            <a:pPr lvl="2"/>
            <a:r>
              <a:rPr lang="en-US" dirty="0"/>
              <a:t>Needs configuration to bootstrap (local, root servers, etc.)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2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link layer transfers data between adjacent nodes or nodes connected to the same switch</a:t>
            </a:r>
          </a:p>
          <a:p>
            <a:r>
              <a:rPr lang="en-US" dirty="0"/>
              <a:t>Ethernet evolved from a broadcast medium to switched</a:t>
            </a:r>
          </a:p>
          <a:p>
            <a:r>
              <a:rPr lang="en-US" dirty="0"/>
              <a:t>Spanning tree enables Ethernet to efficiently flood a network to learn routes while forwarding packets</a:t>
            </a:r>
          </a:p>
          <a:p>
            <a:r>
              <a:rPr lang="en-US" dirty="0"/>
              <a:t>DHCP and ARP form the discovery backplane of networking and make everything work together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0FDF-AD8C-E4C0-4E5A-E7F4F0E1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Additional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A7B39-0613-4AF3-9505-0E3A5CB4C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14863-8991-F550-D4F6-30A4C81876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314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 (Collision Detection)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this to work, </a:t>
            </a:r>
            <a:r>
              <a:rPr lang="en-US" dirty="0">
                <a:solidFill>
                  <a:srgbClr val="0000FF"/>
                </a:solidFill>
              </a:rPr>
              <a:t>need restrictions on minimum frame size and maximum distance</a:t>
            </a:r>
          </a:p>
          <a:p>
            <a:pPr lvl="1"/>
            <a:r>
              <a:rPr lang="en-US" dirty="0"/>
              <a:t>Why?</a:t>
            </a: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59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363860" y="1798910"/>
            <a:ext cx="4433887" cy="3956050"/>
            <a:chOff x="1999481" y="1446213"/>
            <a:chExt cx="4433887" cy="3956050"/>
          </a:xfrm>
        </p:grpSpPr>
        <p:pic>
          <p:nvPicPr>
            <p:cNvPr id="103427" name="Picture 3" descr="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9481" y="1531938"/>
              <a:ext cx="4433887" cy="387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5" name="Rectangle 29"/>
            <p:cNvSpPr>
              <a:spLocks noChangeArrowheads="1"/>
            </p:cNvSpPr>
            <p:nvPr/>
          </p:nvSpPr>
          <p:spPr bwMode="auto">
            <a:xfrm>
              <a:off x="2185218" y="1446213"/>
              <a:ext cx="4135438" cy="1211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76" name="Rectangle 9"/>
            <p:cNvSpPr>
              <a:spLocks noChangeArrowheads="1"/>
            </p:cNvSpPr>
            <p:nvPr/>
          </p:nvSpPr>
          <p:spPr bwMode="auto">
            <a:xfrm>
              <a:off x="2921818" y="1595438"/>
              <a:ext cx="25685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S</a:t>
              </a:r>
              <a:r>
                <a:rPr lang="en-US" sz="1600" i="0" dirty="0">
                  <a:latin typeface="Arial" charset="0"/>
                  <a:cs typeface="+mn-cs"/>
                </a:rPr>
                <a:t>patial layout of nodes </a:t>
              </a:r>
              <a:endParaRPr lang="en-US" sz="2000" i="0" dirty="0">
                <a:latin typeface="Arial" charset="0"/>
                <a:cs typeface="+mn-cs"/>
              </a:endParaRPr>
            </a:p>
          </p:txBody>
        </p:sp>
        <p:grpSp>
          <p:nvGrpSpPr>
            <p:cNvPr id="103432" name="Group 30"/>
            <p:cNvGrpSpPr>
              <a:grpSpLocks/>
            </p:cNvGrpSpPr>
            <p:nvPr/>
          </p:nvGrpSpPr>
          <p:grpSpPr bwMode="auto">
            <a:xfrm>
              <a:off x="2685281" y="1985963"/>
              <a:ext cx="3263900" cy="195262"/>
              <a:chOff x="4220" y="1231"/>
              <a:chExt cx="1989" cy="90"/>
            </a:xfrm>
          </p:grpSpPr>
          <p:sp>
            <p:nvSpPr>
              <p:cNvPr id="32790" name="Line 23"/>
              <p:cNvSpPr>
                <a:spLocks noChangeShapeType="1"/>
              </p:cNvSpPr>
              <p:nvPr/>
            </p:nvSpPr>
            <p:spPr bwMode="auto">
              <a:xfrm>
                <a:off x="4220" y="1232"/>
                <a:ext cx="19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1" name="Line 24"/>
              <p:cNvSpPr>
                <a:spLocks noChangeShapeType="1"/>
              </p:cNvSpPr>
              <p:nvPr/>
            </p:nvSpPr>
            <p:spPr bwMode="auto">
              <a:xfrm>
                <a:off x="4220" y="1231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2" name="Line 25"/>
              <p:cNvSpPr>
                <a:spLocks noChangeShapeType="1"/>
              </p:cNvSpPr>
              <p:nvPr/>
            </p:nvSpPr>
            <p:spPr bwMode="auto">
              <a:xfrm>
                <a:off x="4886" y="1234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3" name="Line 26"/>
              <p:cNvSpPr>
                <a:spLocks noChangeShapeType="1"/>
              </p:cNvSpPr>
              <p:nvPr/>
            </p:nvSpPr>
            <p:spPr bwMode="auto">
              <a:xfrm>
                <a:off x="5489" y="1234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4" name="Line 27"/>
              <p:cNvSpPr>
                <a:spLocks noChangeShapeType="1"/>
              </p:cNvSpPr>
              <p:nvPr/>
            </p:nvSpPr>
            <p:spPr bwMode="auto">
              <a:xfrm>
                <a:off x="6200" y="1231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3433" name="Group 11"/>
            <p:cNvGrpSpPr>
              <a:grpSpLocks/>
            </p:cNvGrpSpPr>
            <p:nvPr/>
          </p:nvGrpSpPr>
          <p:grpSpPr bwMode="auto">
            <a:xfrm flipH="1">
              <a:off x="2331268" y="2119313"/>
              <a:ext cx="501650" cy="512762"/>
              <a:chOff x="2839" y="3501"/>
              <a:chExt cx="755" cy="803"/>
            </a:xfrm>
          </p:grpSpPr>
          <p:pic>
            <p:nvPicPr>
              <p:cNvPr id="103443" name="Picture 1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4" name="Freeform 1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4" name="Group 14"/>
            <p:cNvGrpSpPr>
              <a:grpSpLocks/>
            </p:cNvGrpSpPr>
            <p:nvPr/>
          </p:nvGrpSpPr>
          <p:grpSpPr bwMode="auto">
            <a:xfrm flipH="1">
              <a:off x="3423468" y="2101850"/>
              <a:ext cx="501650" cy="512763"/>
              <a:chOff x="2839" y="3501"/>
              <a:chExt cx="755" cy="803"/>
            </a:xfrm>
          </p:grpSpPr>
          <p:pic>
            <p:nvPicPr>
              <p:cNvPr id="103441" name="Picture 1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2" name="Freeform 1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5" name="Group 17"/>
            <p:cNvGrpSpPr>
              <a:grpSpLocks/>
            </p:cNvGrpSpPr>
            <p:nvPr/>
          </p:nvGrpSpPr>
          <p:grpSpPr bwMode="auto">
            <a:xfrm flipH="1">
              <a:off x="4422006" y="2092325"/>
              <a:ext cx="501650" cy="512763"/>
              <a:chOff x="2839" y="3501"/>
              <a:chExt cx="755" cy="803"/>
            </a:xfrm>
          </p:grpSpPr>
          <p:pic>
            <p:nvPicPr>
              <p:cNvPr id="103439" name="Picture 1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0" name="Freeform 1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6" name="Group 20"/>
            <p:cNvGrpSpPr>
              <a:grpSpLocks/>
            </p:cNvGrpSpPr>
            <p:nvPr/>
          </p:nvGrpSpPr>
          <p:grpSpPr bwMode="auto">
            <a:xfrm flipH="1">
              <a:off x="5541193" y="2106613"/>
              <a:ext cx="501650" cy="512762"/>
              <a:chOff x="2839" y="3501"/>
              <a:chExt cx="755" cy="803"/>
            </a:xfrm>
          </p:grpSpPr>
          <p:pic>
            <p:nvPicPr>
              <p:cNvPr id="103437" name="Picture 2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38" name="Freeform 2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011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access algorithm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Context: a shared broadcast channel</a:t>
            </a:r>
          </a:p>
          <a:p>
            <a:pPr lvl="1"/>
            <a:r>
              <a:rPr lang="en-US" dirty="0"/>
              <a:t>Must avoid having multiple nodes speaking at once</a:t>
            </a:r>
          </a:p>
          <a:p>
            <a:pPr lvl="2"/>
            <a:r>
              <a:rPr lang="en-US" dirty="0"/>
              <a:t>Otherwise, collisions lead to garbled data</a:t>
            </a:r>
          </a:p>
          <a:p>
            <a:pPr lvl="1"/>
            <a:r>
              <a:rPr lang="en-US" dirty="0"/>
              <a:t>Need distributed algorithm to determine which node can transmit</a:t>
            </a:r>
          </a:p>
          <a:p>
            <a:r>
              <a:rPr lang="en-US" dirty="0"/>
              <a:t>Three classes of techniques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Channel partitioning</a:t>
            </a:r>
            <a:r>
              <a:rPr lang="en-US" dirty="0"/>
              <a:t>: divide channel into pieces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Taking turns</a:t>
            </a:r>
            <a:r>
              <a:rPr lang="en-US" dirty="0"/>
              <a:t>: scheme for deciding who transmits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Random access</a:t>
            </a:r>
            <a:r>
              <a:rPr lang="en-US" dirty="0"/>
              <a:t>: allow collisions, and then recover</a:t>
            </a:r>
          </a:p>
          <a:p>
            <a:pPr lvl="2"/>
            <a:r>
              <a:rPr lang="en-US" dirty="0"/>
              <a:t>More in the Internet style!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1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04456"/>
            <a:ext cx="7924800" cy="3015343"/>
          </a:xfrm>
        </p:spPr>
        <p:txBody>
          <a:bodyPr/>
          <a:lstStyle/>
          <a:p>
            <a:r>
              <a:rPr lang="en-US" dirty="0"/>
              <a:t>Latency depends on physical length of link</a:t>
            </a:r>
          </a:p>
          <a:p>
            <a:pPr lvl="1"/>
            <a:r>
              <a:rPr lang="en-US" dirty="0"/>
              <a:t>Time to propagate a frame from one end to other</a:t>
            </a:r>
          </a:p>
          <a:p>
            <a:r>
              <a:rPr lang="en-US" dirty="0"/>
              <a:t> Suppose A sends a frame at time </a:t>
            </a:r>
            <a:r>
              <a:rPr lang="en-US" b="1" dirty="0"/>
              <a:t>t</a:t>
            </a:r>
          </a:p>
          <a:p>
            <a:pPr lvl="1"/>
            <a:r>
              <a:rPr lang="en-US" dirty="0"/>
              <a:t>And B sees an idle line at a time just before </a:t>
            </a:r>
            <a:r>
              <a:rPr lang="en-US" b="1" dirty="0"/>
              <a:t>t + d</a:t>
            </a:r>
          </a:p>
          <a:p>
            <a:pPr lvl="1"/>
            <a:r>
              <a:rPr lang="en-US" dirty="0"/>
              <a:t>… so B happily starts transmitting a frame</a:t>
            </a:r>
          </a:p>
          <a:p>
            <a:r>
              <a:rPr lang="en-US" dirty="0"/>
              <a:t>B detects a collision, and sends jamming signal</a:t>
            </a:r>
          </a:p>
          <a:p>
            <a:pPr lvl="1"/>
            <a:r>
              <a:rPr lang="en-US" dirty="0"/>
              <a:t>But A cannot see collision until </a:t>
            </a:r>
            <a:r>
              <a:rPr lang="en-US" b="1" dirty="0"/>
              <a:t>t + 2d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914400" y="1410746"/>
            <a:ext cx="7354389" cy="1362047"/>
            <a:chOff x="517525" y="1201738"/>
            <a:chExt cx="8554585" cy="1584325"/>
          </a:xfrm>
        </p:grpSpPr>
        <p:pic>
          <p:nvPicPr>
            <p:cNvPr id="9626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6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26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6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7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8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DB5558-E65E-B74E-BB12-173292128204}"/>
                  </a:ext>
                </a:extLst>
              </p14:cNvPr>
              <p14:cNvContentPartPr/>
              <p14:nvPr/>
            </p14:nvContentPartPr>
            <p14:xfrm>
              <a:off x="557280" y="613080"/>
              <a:ext cx="8073000" cy="6043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DB5558-E65E-B74E-BB12-1732921282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1080" y="596880"/>
                <a:ext cx="8105400" cy="607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106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17520"/>
            <a:ext cx="7924800" cy="3002280"/>
          </a:xfrm>
        </p:spPr>
        <p:txBody>
          <a:bodyPr/>
          <a:lstStyle/>
          <a:p>
            <a:r>
              <a:rPr lang="en-US" dirty="0"/>
              <a:t>A needs to wait for time </a:t>
            </a:r>
            <a:r>
              <a:rPr lang="en-US" b="1" dirty="0"/>
              <a:t>2d</a:t>
            </a:r>
            <a:r>
              <a:rPr lang="en-US" dirty="0"/>
              <a:t> to detect collision</a:t>
            </a:r>
          </a:p>
          <a:p>
            <a:pPr lvl="1"/>
            <a:r>
              <a:rPr lang="en-US" dirty="0"/>
              <a:t>So, A should keep transmitting during this period</a:t>
            </a:r>
          </a:p>
          <a:p>
            <a:pPr lvl="1"/>
            <a:r>
              <a:rPr lang="en-US" dirty="0"/>
              <a:t>AND keep an eye out for a possible collision</a:t>
            </a:r>
          </a:p>
          <a:p>
            <a:r>
              <a:rPr lang="en-US" dirty="0"/>
              <a:t>Imposes restrictions; e.g., for 10 Mbps Ethernet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Maximum length</a:t>
            </a:r>
            <a:r>
              <a:rPr lang="en-US" dirty="0"/>
              <a:t> of the wire: 2,500 meters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Minimum length</a:t>
            </a:r>
            <a:r>
              <a:rPr lang="en-US" dirty="0"/>
              <a:t> of a frame: 512 bits (64 bytes)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61</a:t>
            </a:fld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14400" y="1410746"/>
            <a:ext cx="7354389" cy="1362047"/>
            <a:chOff x="517525" y="1201738"/>
            <a:chExt cx="8554585" cy="1584325"/>
          </a:xfrm>
        </p:grpSpPr>
        <p:pic>
          <p:nvPicPr>
            <p:cNvPr id="1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932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Framing frames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layer puts bits on a link</a:t>
            </a:r>
          </a:p>
          <a:p>
            <a:r>
              <a:rPr lang="en-US" dirty="0"/>
              <a:t>But, two hosts connected on the same physical medium need to be able to exchange frames</a:t>
            </a:r>
          </a:p>
          <a:p>
            <a:pPr lvl="1"/>
            <a:r>
              <a:rPr lang="en-US" dirty="0"/>
              <a:t>Service provided by the link layer</a:t>
            </a:r>
          </a:p>
          <a:p>
            <a:pPr lvl="1"/>
            <a:r>
              <a:rPr lang="en-US" dirty="0"/>
              <a:t>Implemented by the network adaptor</a:t>
            </a:r>
          </a:p>
          <a:p>
            <a:r>
              <a:rPr lang="en-US" dirty="0">
                <a:solidFill>
                  <a:srgbClr val="0000FF"/>
                </a:solidFill>
              </a:rPr>
              <a:t>Framing problem</a:t>
            </a:r>
            <a:r>
              <a:rPr lang="en-US" dirty="0"/>
              <a:t>: how does the link layer determine where each frame begins and ends?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1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approach: Count bytes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includes number of bytes in header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Receiver extracts this number of bytes of body</a:t>
            </a:r>
          </a:p>
          <a:p>
            <a:r>
              <a:rPr lang="en-US" dirty="0">
                <a:solidFill>
                  <a:srgbClr val="0000FF"/>
                </a:solidFill>
              </a:rPr>
              <a:t>What if the Count field is corrupted?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L2 will frame the wrong bytes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 framing error</a:t>
            </a:r>
          </a:p>
          <a:p>
            <a:pPr lvl="1"/>
            <a:r>
              <a:rPr lang="en-US" dirty="0"/>
              <a:t>CRC tells you to discard this frame, but what about the next one?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82017" y="2318771"/>
            <a:ext cx="6779967" cy="763616"/>
            <a:chOff x="1178378" y="2221468"/>
            <a:chExt cx="6779967" cy="763616"/>
          </a:xfrm>
        </p:grpSpPr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1178378" y="2221468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53</a:t>
              </a: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1876878" y="2221468"/>
              <a:ext cx="1913229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Body</a:t>
              </a: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3790107" y="2221468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80</a:t>
              </a:r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4488607" y="2221468"/>
              <a:ext cx="3469738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Body</a:t>
              </a:r>
            </a:p>
          </p:txBody>
        </p:sp>
        <p:sp>
          <p:nvSpPr>
            <p:cNvPr id="29" name="Left Brace 28"/>
            <p:cNvSpPr/>
            <p:nvPr/>
          </p:nvSpPr>
          <p:spPr>
            <a:xfrm rot="16200000">
              <a:off x="2745416" y="1708337"/>
              <a:ext cx="135332" cy="1872407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3953" y="2645613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53 bytes of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78999" y="2646530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80 bytes of data</a:t>
              </a:r>
            </a:p>
          </p:txBody>
        </p:sp>
        <p:sp>
          <p:nvSpPr>
            <p:cNvPr id="32" name="Left Brace 31"/>
            <p:cNvSpPr/>
            <p:nvPr/>
          </p:nvSpPr>
          <p:spPr>
            <a:xfrm rot="16200000">
              <a:off x="6155810" y="926740"/>
              <a:ext cx="135332" cy="3469737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9623" y="4067017"/>
            <a:ext cx="7584754" cy="1264746"/>
            <a:chOff x="1178376" y="4841625"/>
            <a:chExt cx="7584754" cy="1264746"/>
          </a:xfrm>
        </p:grpSpPr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1178376" y="5343672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61</a:t>
              </a:r>
            </a:p>
          </p:txBody>
        </p:sp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1876876" y="5343672"/>
              <a:ext cx="1913229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Body</a:t>
              </a: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790105" y="5343672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80</a:t>
              </a: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4488605" y="5343672"/>
              <a:ext cx="3469740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Body</a:t>
              </a:r>
            </a:p>
          </p:txBody>
        </p:sp>
        <p:sp>
          <p:nvSpPr>
            <p:cNvPr id="39" name="Left Brace 38"/>
            <p:cNvSpPr/>
            <p:nvPr/>
          </p:nvSpPr>
          <p:spPr>
            <a:xfrm rot="16200000">
              <a:off x="3284129" y="4291827"/>
              <a:ext cx="135332" cy="2949835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53951" y="5767817"/>
              <a:ext cx="28536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61 bytes of data </a:t>
              </a:r>
              <a:r>
                <a:rPr lang="en-US" b="0" dirty="0">
                  <a:solidFill>
                    <a:srgbClr val="FF0000"/>
                  </a:solidFill>
                </a:rPr>
                <a:t>misdelivered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95651" y="5767817"/>
              <a:ext cx="29674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??? bytes of data </a:t>
              </a:r>
              <a:r>
                <a:rPr lang="en-US" b="0" dirty="0">
                  <a:solidFill>
                    <a:srgbClr val="FF0000"/>
                  </a:solidFill>
                </a:rPr>
                <a:t>misdelivered</a:t>
              </a:r>
            </a:p>
          </p:txBody>
        </p:sp>
        <p:sp>
          <p:nvSpPr>
            <p:cNvPr id="42" name="Left Brace 41"/>
            <p:cNvSpPr/>
            <p:nvPr/>
          </p:nvSpPr>
          <p:spPr>
            <a:xfrm rot="16200000">
              <a:off x="6691102" y="4568240"/>
              <a:ext cx="135332" cy="2399154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521470" y="5165969"/>
              <a:ext cx="355406" cy="3554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0" dirty="0"/>
            </a:p>
          </p:txBody>
        </p:sp>
        <p:sp>
          <p:nvSpPr>
            <p:cNvPr id="44" name="Rectangle 7"/>
            <p:cNvSpPr>
              <a:spLocks noChangeArrowheads="1"/>
            </p:cNvSpPr>
            <p:nvPr/>
          </p:nvSpPr>
          <p:spPr bwMode="auto">
            <a:xfrm>
              <a:off x="4860691" y="5343671"/>
              <a:ext cx="698500" cy="3554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???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51315" y="4841625"/>
              <a:ext cx="17572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Bogus count field</a:t>
              </a:r>
            </a:p>
          </p:txBody>
        </p:sp>
        <p:cxnSp>
          <p:nvCxnSpPr>
            <p:cNvPr id="48" name="Straight Arrow Connector 47"/>
            <p:cNvCxnSpPr>
              <a:stCxn id="46" idx="1"/>
              <a:endCxn id="44" idx="0"/>
            </p:cNvCxnSpPr>
            <p:nvPr/>
          </p:nvCxnSpPr>
          <p:spPr>
            <a:xfrm flipH="1">
              <a:off x="5209941" y="5010902"/>
              <a:ext cx="941374" cy="332769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33C3D9-9DAE-C64E-92C2-1FFE12C17510}"/>
                  </a:ext>
                </a:extLst>
              </p14:cNvPr>
              <p14:cNvContentPartPr/>
              <p14:nvPr/>
            </p14:nvContentPartPr>
            <p14:xfrm>
              <a:off x="1360800" y="2732040"/>
              <a:ext cx="6182640" cy="3176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33C3D9-9DAE-C64E-92C2-1FFE12C175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4600" y="2715840"/>
                <a:ext cx="6215040" cy="320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16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framing on a link is desynchronized, it can stay that way</a:t>
            </a:r>
          </a:p>
          <a:p>
            <a:r>
              <a:rPr lang="en-US" dirty="0"/>
              <a:t>Need a method to </a:t>
            </a:r>
            <a:r>
              <a:rPr lang="en-US" dirty="0">
                <a:solidFill>
                  <a:srgbClr val="0000FF"/>
                </a:solidFill>
              </a:rPr>
              <a:t>resynchronize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808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Framing with sentinel bits</a:t>
            </a:r>
            <a:endParaRPr lang="en-US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Delineate frame with special “sentinel” bit pattern</a:t>
            </a:r>
          </a:p>
          <a:p>
            <a:pPr lvl="1"/>
            <a:r>
              <a:rPr lang="en-US" dirty="0"/>
              <a:t>e.g., 01111110 </a:t>
            </a:r>
            <a:r>
              <a:rPr lang="en-US" dirty="0">
                <a:sym typeface="Symbol" charset="0"/>
              </a:rPr>
              <a:t> start, </a:t>
            </a:r>
            <a:r>
              <a:rPr lang="en-US" dirty="0"/>
              <a:t>01111111 </a:t>
            </a:r>
            <a:r>
              <a:rPr lang="en-US" dirty="0">
                <a:sym typeface="Symbol" charset="0"/>
              </a:rPr>
              <a:t> end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What if sentinel occurs within frame?</a:t>
            </a:r>
          </a:p>
          <a:p>
            <a:r>
              <a:rPr lang="en-US" dirty="0"/>
              <a:t>Solution: bit stuffing</a:t>
            </a:r>
          </a:p>
          <a:p>
            <a:pPr lvl="1"/>
            <a:r>
              <a:rPr lang="en-US" dirty="0"/>
              <a:t>Sender always inserts a 0 after five 1s in the frame contents</a:t>
            </a:r>
          </a:p>
          <a:p>
            <a:pPr lvl="1"/>
            <a:r>
              <a:rPr lang="en-US" dirty="0"/>
              <a:t>Receiver always removes a 0 appearing after five 1s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65</a:t>
            </a:fld>
            <a:endParaRPr lang="en-US"/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1422402" y="3176954"/>
            <a:ext cx="6259513" cy="500063"/>
            <a:chOff x="969" y="2184"/>
            <a:chExt cx="3943" cy="315"/>
          </a:xfrm>
        </p:grpSpPr>
        <p:sp>
          <p:nvSpPr>
            <p:cNvPr id="37894" name="Rectangle 5"/>
            <p:cNvSpPr>
              <a:spLocks noChangeArrowheads="1"/>
            </p:cNvSpPr>
            <p:nvPr/>
          </p:nvSpPr>
          <p:spPr bwMode="auto">
            <a:xfrm>
              <a:off x="969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5" name="Text Box 6"/>
            <p:cNvSpPr txBox="1">
              <a:spLocks noChangeArrowheads="1"/>
            </p:cNvSpPr>
            <p:nvPr/>
          </p:nvSpPr>
          <p:spPr bwMode="auto">
            <a:xfrm>
              <a:off x="1045" y="2208"/>
              <a:ext cx="7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01111110</a:t>
              </a:r>
            </a:p>
          </p:txBody>
        </p:sp>
        <p:sp>
          <p:nvSpPr>
            <p:cNvPr id="37896" name="Rectangle 7"/>
            <p:cNvSpPr>
              <a:spLocks noChangeArrowheads="1"/>
            </p:cNvSpPr>
            <p:nvPr/>
          </p:nvSpPr>
          <p:spPr bwMode="auto">
            <a:xfrm>
              <a:off x="1889" y="2184"/>
              <a:ext cx="2104" cy="315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7" name="Rectangle 8"/>
            <p:cNvSpPr>
              <a:spLocks noChangeArrowheads="1"/>
            </p:cNvSpPr>
            <p:nvPr/>
          </p:nvSpPr>
          <p:spPr bwMode="auto">
            <a:xfrm>
              <a:off x="3993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8" name="Text Box 9"/>
            <p:cNvSpPr txBox="1">
              <a:spLocks noChangeArrowheads="1"/>
            </p:cNvSpPr>
            <p:nvPr/>
          </p:nvSpPr>
          <p:spPr bwMode="auto">
            <a:xfrm>
              <a:off x="4065" y="2208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01111111</a:t>
              </a:r>
            </a:p>
          </p:txBody>
        </p:sp>
        <p:sp>
          <p:nvSpPr>
            <p:cNvPr id="37899" name="Text Box 10"/>
            <p:cNvSpPr txBox="1">
              <a:spLocks noChangeArrowheads="1"/>
            </p:cNvSpPr>
            <p:nvPr/>
          </p:nvSpPr>
          <p:spPr bwMode="auto">
            <a:xfrm>
              <a:off x="2309" y="2208"/>
              <a:ext cx="123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Frame contents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FCF3CA7-465B-A94A-98F1-9B1A998D2293}"/>
                  </a:ext>
                </a:extLst>
              </p14:cNvPr>
              <p14:cNvContentPartPr/>
              <p14:nvPr/>
            </p14:nvContentPartPr>
            <p14:xfrm>
              <a:off x="916920" y="2138040"/>
              <a:ext cx="6837840" cy="2887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FCF3CA7-465B-A94A-98F1-9B1A998D22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0720" y="2121840"/>
                <a:ext cx="6870240" cy="291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95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receiver sees five 1s…</a:t>
            </a:r>
            <a:endParaRPr lang="en-US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If next bit 0, remove it; begin counting again</a:t>
            </a:r>
          </a:p>
          <a:p>
            <a:pPr lvl="1"/>
            <a:r>
              <a:rPr lang="en-US" dirty="0"/>
              <a:t>Because this must be a stuffed bit; we can’t be at beginning/end of frame (those had six or seven 1s)</a:t>
            </a:r>
          </a:p>
          <a:p>
            <a:r>
              <a:rPr lang="en-US" dirty="0"/>
              <a:t>If next bit 1 (i.e., we’ve seen six 1s) then:</a:t>
            </a:r>
          </a:p>
          <a:p>
            <a:pPr lvl="1"/>
            <a:r>
              <a:rPr lang="en-US" dirty="0"/>
              <a:t>If following bit is 0, this is start of frame</a:t>
            </a:r>
          </a:p>
          <a:p>
            <a:pPr lvl="2"/>
            <a:r>
              <a:rPr lang="en-US" dirty="0"/>
              <a:t>Because the receiver has seen 01111110</a:t>
            </a:r>
          </a:p>
          <a:p>
            <a:pPr lvl="1"/>
            <a:r>
              <a:rPr lang="en-US" dirty="0"/>
              <a:t>If following bit is 1, this is end of frame</a:t>
            </a:r>
          </a:p>
          <a:p>
            <a:pPr lvl="2"/>
            <a:r>
              <a:rPr lang="en-US" dirty="0"/>
              <a:t>Because the receiver has seen 01111111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66</a:t>
            </a:fld>
            <a:endParaRPr lang="en-US"/>
          </a:p>
        </p:txBody>
      </p:sp>
      <p:grpSp>
        <p:nvGrpSpPr>
          <p:cNvPr id="39941" name="Group 4"/>
          <p:cNvGrpSpPr>
            <a:grpSpLocks/>
          </p:cNvGrpSpPr>
          <p:nvPr/>
        </p:nvGrpSpPr>
        <p:grpSpPr bwMode="auto">
          <a:xfrm>
            <a:off x="1442244" y="1920347"/>
            <a:ext cx="6259513" cy="500063"/>
            <a:chOff x="969" y="2184"/>
            <a:chExt cx="3943" cy="315"/>
          </a:xfrm>
        </p:grpSpPr>
        <p:sp>
          <p:nvSpPr>
            <p:cNvPr id="39942" name="Rectangle 5"/>
            <p:cNvSpPr>
              <a:spLocks noChangeArrowheads="1"/>
            </p:cNvSpPr>
            <p:nvPr/>
          </p:nvSpPr>
          <p:spPr bwMode="auto">
            <a:xfrm>
              <a:off x="969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3" name="Text Box 6"/>
            <p:cNvSpPr txBox="1">
              <a:spLocks noChangeArrowheads="1"/>
            </p:cNvSpPr>
            <p:nvPr/>
          </p:nvSpPr>
          <p:spPr bwMode="auto">
            <a:xfrm>
              <a:off x="1045" y="2208"/>
              <a:ext cx="7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01111110</a:t>
              </a:r>
            </a:p>
          </p:txBody>
        </p:sp>
        <p:sp>
          <p:nvSpPr>
            <p:cNvPr id="39944" name="Rectangle 7"/>
            <p:cNvSpPr>
              <a:spLocks noChangeArrowheads="1"/>
            </p:cNvSpPr>
            <p:nvPr/>
          </p:nvSpPr>
          <p:spPr bwMode="auto">
            <a:xfrm>
              <a:off x="1889" y="2184"/>
              <a:ext cx="2104" cy="315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5" name="Rectangle 8"/>
            <p:cNvSpPr>
              <a:spLocks noChangeArrowheads="1"/>
            </p:cNvSpPr>
            <p:nvPr/>
          </p:nvSpPr>
          <p:spPr bwMode="auto">
            <a:xfrm>
              <a:off x="3993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6" name="Text Box 9"/>
            <p:cNvSpPr txBox="1">
              <a:spLocks noChangeArrowheads="1"/>
            </p:cNvSpPr>
            <p:nvPr/>
          </p:nvSpPr>
          <p:spPr bwMode="auto">
            <a:xfrm>
              <a:off x="4065" y="2208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01111111</a:t>
              </a:r>
            </a:p>
          </p:txBody>
        </p:sp>
        <p:sp>
          <p:nvSpPr>
            <p:cNvPr id="39947" name="Text Box 10"/>
            <p:cNvSpPr txBox="1">
              <a:spLocks noChangeArrowheads="1"/>
            </p:cNvSpPr>
            <p:nvPr/>
          </p:nvSpPr>
          <p:spPr bwMode="auto">
            <a:xfrm>
              <a:off x="2350" y="2208"/>
              <a:ext cx="11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Frame content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054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sentinel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Original data, including </a:t>
            </a:r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start/end of frame</a:t>
            </a:r>
            <a:r>
              <a:rPr lang="en-US" sz="2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1"/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0111111011111011111001</a:t>
            </a:r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Sender rule: five 1s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Wingdings"/>
              </a:rPr>
              <a:t> insert a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0</a:t>
            </a:r>
            <a:endParaRPr lang="en-US" sz="28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After bit stuffing at the sender:</a:t>
            </a:r>
          </a:p>
          <a:p>
            <a:pPr lvl="1"/>
            <a:r>
              <a:rPr lang="en-US" sz="2400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001</a:t>
            </a:r>
            <a:r>
              <a:rPr lang="en-US" sz="2400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Receiver rule: five 1s and next bit 0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Wingdings"/>
              </a:rPr>
              <a:t> remove 0</a:t>
            </a:r>
            <a:endParaRPr lang="en-US" dirty="0">
              <a:solidFill>
                <a:srgbClr val="0000E5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lvl="1"/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001</a:t>
            </a:r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2800" dirty="0">
              <a:solidFill>
                <a:srgbClr val="0000E5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8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learning: Handling misses</a:t>
            </a:r>
          </a:p>
        </p:txBody>
      </p:sp>
      <p:sp>
        <p:nvSpPr>
          <p:cNvPr id="686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packet arrives with unfamiliar destination</a:t>
            </a:r>
          </a:p>
          <a:p>
            <a:r>
              <a:rPr lang="en-US"/>
              <a:t>Forward packet out all other ports</a:t>
            </a:r>
          </a:p>
          <a:p>
            <a:r>
              <a:rPr lang="en-US"/>
              <a:t>Response may teach switch about that destination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68617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948" imgH="1084823" progId="MS_ClipArt_Gallery.2">
                  <p:embed/>
                </p:oleObj>
              </mc:Choice>
              <mc:Fallback>
                <p:oleObj name="Clip" r:id="rId3" imgW="1307948" imgH="1084823" progId="MS_ClipArt_Gallery.2">
                  <p:embed/>
                  <p:pic>
                    <p:nvPicPr>
                      <p:cNvPr id="686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948" imgH="1084823" progId="MS_ClipArt_Gallery.2">
                  <p:embed/>
                </p:oleObj>
              </mc:Choice>
              <mc:Fallback>
                <p:oleObj name="Clip" r:id="rId5" imgW="1307948" imgH="1084823" progId="MS_ClipArt_Gallery.2">
                  <p:embed/>
                  <p:pic>
                    <p:nvPicPr>
                      <p:cNvPr id="686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686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686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3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4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5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6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8627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8628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8629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8631" name="Rectangle 22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Rectangle 23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3" name="Freeform 24"/>
          <p:cNvSpPr>
            <a:spLocks/>
          </p:cNvSpPr>
          <p:nvPr/>
        </p:nvSpPr>
        <p:spPr bwMode="auto">
          <a:xfrm>
            <a:off x="3957638" y="4581525"/>
            <a:ext cx="179387" cy="363538"/>
          </a:xfrm>
          <a:custGeom>
            <a:avLst/>
            <a:gdLst>
              <a:gd name="T0" fmla="*/ 0 w 113"/>
              <a:gd name="T1" fmla="*/ 2147483647 h 229"/>
              <a:gd name="T2" fmla="*/ 2147483647 w 113"/>
              <a:gd name="T3" fmla="*/ 2147483647 h 229"/>
              <a:gd name="T4" fmla="*/ 2147483647 w 113"/>
              <a:gd name="T5" fmla="*/ 0 h 229"/>
              <a:gd name="T6" fmla="*/ 0 60000 65536"/>
              <a:gd name="T7" fmla="*/ 0 60000 65536"/>
              <a:gd name="T8" fmla="*/ 0 60000 65536"/>
              <a:gd name="T9" fmla="*/ 0 w 113"/>
              <a:gd name="T10" fmla="*/ 0 h 229"/>
              <a:gd name="T11" fmla="*/ 113 w 113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" h="229">
                <a:moveTo>
                  <a:pt x="0" y="218"/>
                </a:moveTo>
                <a:cubicBezTo>
                  <a:pt x="40" y="223"/>
                  <a:pt x="81" y="229"/>
                  <a:pt x="97" y="193"/>
                </a:cubicBezTo>
                <a:cubicBezTo>
                  <a:pt x="113" y="157"/>
                  <a:pt x="105" y="78"/>
                  <a:pt x="97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4" name="Freeform 25"/>
          <p:cNvSpPr>
            <a:spLocks/>
          </p:cNvSpPr>
          <p:nvPr/>
        </p:nvSpPr>
        <p:spPr bwMode="auto">
          <a:xfrm>
            <a:off x="3649663" y="5272088"/>
            <a:ext cx="498475" cy="538162"/>
          </a:xfrm>
          <a:custGeom>
            <a:avLst/>
            <a:gdLst>
              <a:gd name="T0" fmla="*/ 0 w 314"/>
              <a:gd name="T1" fmla="*/ 0 h 339"/>
              <a:gd name="T2" fmla="*/ 2147483647 w 314"/>
              <a:gd name="T3" fmla="*/ 2147483647 h 339"/>
              <a:gd name="T4" fmla="*/ 2147483647 w 314"/>
              <a:gd name="T5" fmla="*/ 2147483647 h 339"/>
              <a:gd name="T6" fmla="*/ 0 60000 65536"/>
              <a:gd name="T7" fmla="*/ 0 60000 65536"/>
              <a:gd name="T8" fmla="*/ 0 60000 65536"/>
              <a:gd name="T9" fmla="*/ 0 w 314"/>
              <a:gd name="T10" fmla="*/ 0 h 339"/>
              <a:gd name="T11" fmla="*/ 314 w 314"/>
              <a:gd name="T12" fmla="*/ 339 h 3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4" h="339">
                <a:moveTo>
                  <a:pt x="0" y="0"/>
                </a:moveTo>
                <a:cubicBezTo>
                  <a:pt x="109" y="32"/>
                  <a:pt x="218" y="65"/>
                  <a:pt x="266" y="121"/>
                </a:cubicBezTo>
                <a:cubicBezTo>
                  <a:pt x="314" y="177"/>
                  <a:pt x="302" y="258"/>
                  <a:pt x="290" y="339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Line 26"/>
          <p:cNvSpPr>
            <a:spLocks noChangeShapeType="1"/>
          </p:cNvSpPr>
          <p:nvPr/>
        </p:nvSpPr>
        <p:spPr bwMode="auto">
          <a:xfrm>
            <a:off x="3957638" y="5003800"/>
            <a:ext cx="12287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8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 </a:t>
            </a:r>
          </a:p>
          <a:p>
            <a:pPr lvl="1"/>
            <a:r>
              <a:rPr lang="en-US" dirty="0"/>
              <a:t>IP address pool, netmask, DNS servers, etc.</a:t>
            </a:r>
          </a:p>
          <a:p>
            <a:pPr lvl="1"/>
            <a:r>
              <a:rPr lang="en-US" dirty="0"/>
              <a:t>Application that listens on UDP port 67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57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MAC protocols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node has packet</a:t>
            </a:r>
            <a:r>
              <a:rPr lang="en-US" altLang="zh-CN" dirty="0"/>
              <a:t>s</a:t>
            </a:r>
            <a:r>
              <a:rPr lang="en-US" dirty="0"/>
              <a:t> to send</a:t>
            </a:r>
          </a:p>
          <a:p>
            <a:pPr lvl="1"/>
            <a:r>
              <a:rPr lang="en-US" dirty="0"/>
              <a:t>Transmit at full channel data rate </a:t>
            </a:r>
            <a:r>
              <a:rPr lang="en-US" b="1" dirty="0"/>
              <a:t>w/o</a:t>
            </a:r>
            <a:r>
              <a:rPr lang="en-US" dirty="0"/>
              <a:t> coordination</a:t>
            </a:r>
          </a:p>
          <a:p>
            <a:r>
              <a:rPr lang="en-US" dirty="0"/>
              <a:t>Two or more transmitting nodes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collision</a:t>
            </a:r>
          </a:p>
          <a:p>
            <a:pPr lvl="1"/>
            <a:r>
              <a:rPr lang="en-US" dirty="0"/>
              <a:t>Data lost</a:t>
            </a:r>
          </a:p>
          <a:p>
            <a:r>
              <a:rPr lang="en-US" dirty="0"/>
              <a:t>Random access MAC protocol specifies</a:t>
            </a:r>
          </a:p>
          <a:p>
            <a:pPr lvl="1"/>
            <a:r>
              <a:rPr lang="en-US" dirty="0"/>
              <a:t>How to </a:t>
            </a:r>
            <a:r>
              <a:rPr lang="en-US" dirty="0">
                <a:solidFill>
                  <a:srgbClr val="0000FF"/>
                </a:solidFill>
              </a:rPr>
              <a:t>detect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recover</a:t>
            </a:r>
            <a:r>
              <a:rPr lang="en-US" dirty="0"/>
              <a:t> from collisions </a:t>
            </a:r>
          </a:p>
          <a:p>
            <a:r>
              <a:rPr lang="en-US" dirty="0"/>
              <a:t>Examples </a:t>
            </a:r>
          </a:p>
          <a:p>
            <a:pPr lvl="1"/>
            <a:r>
              <a:rPr lang="en-US" dirty="0"/>
              <a:t>ALOHA and Slotted ALOHA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CSMA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CSMA/CD</a:t>
            </a:r>
            <a:r>
              <a:rPr lang="en-US" dirty="0"/>
              <a:t>, CSMA/CA (wireless)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pPr lvl="1"/>
            <a:r>
              <a:rPr lang="en-US" dirty="0"/>
              <a:t>L2 broadcast, to MAC address FF:FF:FF:FF:FF:FF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845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pPr lvl="1"/>
            <a:r>
              <a:rPr lang="en-US" dirty="0"/>
              <a:t>Proposed IP address for client, lease time</a:t>
            </a:r>
          </a:p>
          <a:p>
            <a:pPr lvl="1"/>
            <a:r>
              <a:rPr lang="en-US" dirty="0"/>
              <a:t>Other parameters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597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</a:t>
            </a:r>
            <a:r>
              <a:rPr lang="en-US" dirty="0">
                <a:solidFill>
                  <a:srgbClr val="0000FF"/>
                </a:solidFill>
              </a:rPr>
              <a:t>discovery</a:t>
            </a:r>
            <a:r>
              <a:rPr lang="en-US" dirty="0"/>
              <a:t>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</a:t>
            </a:r>
            <a:r>
              <a:rPr lang="en-US" dirty="0">
                <a:solidFill>
                  <a:srgbClr val="0000FF"/>
                </a:solidFill>
              </a:rPr>
              <a:t>request</a:t>
            </a:r>
            <a:r>
              <a:rPr lang="en-US" dirty="0"/>
              <a:t> message</a:t>
            </a:r>
          </a:p>
          <a:p>
            <a:pPr lvl="1"/>
            <a:r>
              <a:rPr lang="en-US" dirty="0"/>
              <a:t>Specifies which offer it wants </a:t>
            </a:r>
          </a:p>
          <a:p>
            <a:pPr lvl="1"/>
            <a:r>
              <a:rPr lang="en-US" dirty="0"/>
              <a:t>Echoes accepted parameters</a:t>
            </a:r>
          </a:p>
          <a:p>
            <a:pPr lvl="1"/>
            <a:r>
              <a:rPr lang="en-US" dirty="0"/>
              <a:t>Other DHCP servers learn they were not chosen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776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request message</a:t>
            </a:r>
          </a:p>
          <a:p>
            <a:r>
              <a:rPr lang="en-US" dirty="0"/>
              <a:t>Selected DHCP server responds with an ACK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694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request message</a:t>
            </a:r>
          </a:p>
          <a:p>
            <a:r>
              <a:rPr lang="en-US" dirty="0"/>
              <a:t>Selected DHCP server responds with an ACK</a:t>
            </a:r>
          </a:p>
          <a:p>
            <a:r>
              <a:rPr lang="en-US" dirty="0">
                <a:solidFill>
                  <a:srgbClr val="0000FF"/>
                </a:solidFill>
              </a:rPr>
              <a:t>DHCP “relay agents” used when the DHCP server is not on the same broadcast domain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973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 uses “soft state”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 state: if not refreshed, state is forgotten</a:t>
            </a:r>
          </a:p>
          <a:p>
            <a:pPr lvl="1"/>
            <a:r>
              <a:rPr lang="en-US" dirty="0"/>
              <a:t>Hard state: allocation/revocation is deliberate</a:t>
            </a:r>
          </a:p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Address allocations have a </a:t>
            </a:r>
            <a:r>
              <a:rPr lang="en-US" dirty="0">
                <a:solidFill>
                  <a:srgbClr val="0000FF"/>
                </a:solidFill>
              </a:rPr>
              <a:t>lease</a:t>
            </a:r>
            <a:r>
              <a:rPr lang="en-US" dirty="0"/>
              <a:t> period</a:t>
            </a:r>
          </a:p>
          <a:p>
            <a:pPr lvl="1"/>
            <a:r>
              <a:rPr lang="en-US" dirty="0"/>
              <a:t>Server sets a timer for each allocation</a:t>
            </a:r>
          </a:p>
          <a:p>
            <a:pPr lvl="1"/>
            <a:r>
              <a:rPr lang="en-US" dirty="0"/>
              <a:t>Client must request a refresh before lease expires</a:t>
            </a:r>
          </a:p>
          <a:p>
            <a:pPr lvl="1"/>
            <a:r>
              <a:rPr lang="en-US" dirty="0"/>
              <a:t>Server resets timer when a refresh arrives and ACKs</a:t>
            </a:r>
          </a:p>
          <a:p>
            <a:pPr lvl="2"/>
            <a:r>
              <a:rPr lang="en-US" dirty="0"/>
              <a:t>OR reclaims allocated address when timer expires</a:t>
            </a:r>
          </a:p>
          <a:p>
            <a:r>
              <a:rPr lang="en-US" dirty="0"/>
              <a:t>Simple, yet robust under failure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8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as a broadcast technology</a:t>
            </a:r>
          </a:p>
          <a:p>
            <a:pPr lvl="1"/>
            <a:r>
              <a:rPr lang="en-US" dirty="0"/>
              <a:t>Hosts share channel</a:t>
            </a:r>
          </a:p>
          <a:p>
            <a:pPr lvl="1"/>
            <a:r>
              <a:rPr lang="en-US" dirty="0"/>
              <a:t>Each packet received by all attached hosts</a:t>
            </a:r>
          </a:p>
          <a:p>
            <a:pPr lvl="1"/>
            <a:r>
              <a:rPr lang="en-US" dirty="0"/>
              <a:t>CSMA/CD for media access control</a:t>
            </a:r>
          </a:p>
          <a:p>
            <a:r>
              <a:rPr lang="en-US" dirty="0">
                <a:solidFill>
                  <a:srgbClr val="0000FF"/>
                </a:solidFill>
              </a:rPr>
              <a:t>Modern Ethernets are “switched”</a:t>
            </a:r>
            <a:r>
              <a:rPr lang="en-US" dirty="0"/>
              <a:t> (later)</a:t>
            </a:r>
          </a:p>
          <a:p>
            <a:pPr lvl="1"/>
            <a:r>
              <a:rPr lang="en-US" dirty="0"/>
              <a:t>Point-to-point links between switches and between a host and switch</a:t>
            </a:r>
          </a:p>
          <a:p>
            <a:pPr lvl="1"/>
            <a:r>
              <a:rPr lang="en-US" dirty="0"/>
              <a:t>No sharing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no CSMA/CD</a:t>
            </a:r>
          </a:p>
          <a:p>
            <a:pPr lvl="2"/>
            <a:r>
              <a:rPr lang="en-US" dirty="0"/>
              <a:t>Uses “self learning” and “spanning tree” algorithms for routing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16E49D-9D63-F131-237F-A70B4EDE0C7F}"/>
                  </a:ext>
                </a:extLst>
              </p14:cNvPr>
              <p14:cNvContentPartPr/>
              <p14:nvPr/>
            </p14:nvContentPartPr>
            <p14:xfrm>
              <a:off x="3231000" y="1986840"/>
              <a:ext cx="1582920" cy="68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16E49D-9D63-F131-237F-A70B4EDE0C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1640" y="1977480"/>
                <a:ext cx="1601640" cy="8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74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CSMA:</a:t>
            </a:r>
            <a:r>
              <a:rPr lang="zh-CN" altLang="en-US" dirty="0"/>
              <a:t> </a:t>
            </a:r>
            <a:r>
              <a:rPr lang="en-US" altLang="zh-CN" dirty="0"/>
              <a:t>Carrier</a:t>
            </a:r>
            <a:r>
              <a:rPr lang="zh-CN" altLang="en-US" dirty="0"/>
              <a:t> </a:t>
            </a:r>
            <a:r>
              <a:rPr lang="en-US" altLang="zh-CN" dirty="0"/>
              <a:t>sense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endParaRPr lang="en-US" dirty="0"/>
          </a:p>
          <a:p>
            <a:r>
              <a:rPr lang="en-US" dirty="0"/>
              <a:t>CSMA: </a:t>
            </a:r>
            <a:r>
              <a:rPr lang="en-US" dirty="0">
                <a:solidFill>
                  <a:srgbClr val="0000FF"/>
                </a:solidFill>
              </a:rPr>
              <a:t>listen before transmit</a:t>
            </a:r>
          </a:p>
          <a:p>
            <a:pPr lvl="1"/>
            <a:r>
              <a:rPr lang="en-US" dirty="0"/>
              <a:t>If channel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sensed idle: transmit entire frame</a:t>
            </a:r>
          </a:p>
          <a:p>
            <a:pPr lvl="1"/>
            <a:r>
              <a:rPr lang="en-US" dirty="0"/>
              <a:t>If channel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sensed busy</a:t>
            </a:r>
            <a:r>
              <a:rPr lang="en-US" altLang="zh-CN" dirty="0"/>
              <a:t>:</a:t>
            </a:r>
            <a:r>
              <a:rPr lang="en-US" dirty="0"/>
              <a:t> defer transmission </a:t>
            </a:r>
          </a:p>
          <a:p>
            <a:r>
              <a:rPr lang="en-US" dirty="0"/>
              <a:t>Human analogy: don’t interrupt others!</a:t>
            </a:r>
          </a:p>
          <a:p>
            <a:r>
              <a:rPr lang="en-US" dirty="0"/>
              <a:t>Does not eliminate collisions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Why?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BC9D7B-98BF-BF67-0F71-427516541AF1}"/>
                  </a:ext>
                </a:extLst>
              </p14:cNvPr>
              <p14:cNvContentPartPr/>
              <p14:nvPr/>
            </p14:nvContentPartPr>
            <p14:xfrm>
              <a:off x="3419640" y="1170360"/>
              <a:ext cx="1437840" cy="108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BC9D7B-98BF-BF67-0F71-427516541A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10280" y="1161000"/>
                <a:ext cx="1456560" cy="110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9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theme/theme1.xml><?xml version="1.0" encoding="utf-8"?>
<a:theme xmlns:a="http://schemas.openxmlformats.org/drawingml/2006/main" name="csci teaching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 teaching" id="{CAC89F1B-4FFB-964B-9A2D-A8369A14651A}" vid="{8051F690-D81E-0040-802C-B071D1B3EDD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csci teaching</Template>
  <TotalTime>1490453904</TotalTime>
  <Pages>7</Pages>
  <Words>3454</Words>
  <Application>Microsoft Macintosh PowerPoint</Application>
  <PresentationFormat>On-screen Show (4:3)</PresentationFormat>
  <Paragraphs>733</Paragraphs>
  <Slides>75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7" baseType="lpstr">
      <vt:lpstr>Arial</vt:lpstr>
      <vt:lpstr>Arial Black</vt:lpstr>
      <vt:lpstr>Calibri</vt:lpstr>
      <vt:lpstr>Courier New</vt:lpstr>
      <vt:lpstr>Gill Sans</vt:lpstr>
      <vt:lpstr>Helvetica</vt:lpstr>
      <vt:lpstr>Helvetica Neue</vt:lpstr>
      <vt:lpstr>Monotype Sorts</vt:lpstr>
      <vt:lpstr>Times New Roman</vt:lpstr>
      <vt:lpstr>Wingdings</vt:lpstr>
      <vt:lpstr>csci teaching</vt:lpstr>
      <vt:lpstr>Clip</vt:lpstr>
      <vt:lpstr>CSCI4430 Computer Networks  Lecture 16: Link Layer – Ethernet</vt:lpstr>
      <vt:lpstr>Data link layer</vt:lpstr>
      <vt:lpstr>Data link layer</vt:lpstr>
      <vt:lpstr>Packets are now “frames”</vt:lpstr>
      <vt:lpstr>Point-to-point vs. broadcast medium</vt:lpstr>
      <vt:lpstr>Multiple access algorithm</vt:lpstr>
      <vt:lpstr>Random access MAC protocols</vt:lpstr>
      <vt:lpstr>Ethernet</vt:lpstr>
      <vt:lpstr>CSMA</vt:lpstr>
      <vt:lpstr>CSMA collisions</vt:lpstr>
      <vt:lpstr>CSMA/CD (Collision Detection)</vt:lpstr>
      <vt:lpstr>Three key ideas of random access</vt:lpstr>
      <vt:lpstr>Three key ideas of random access</vt:lpstr>
      <vt:lpstr>How long should you wait?</vt:lpstr>
      <vt:lpstr>Ethernet: CSMA/CD Protocol</vt:lpstr>
      <vt:lpstr>Switched Ethernet</vt:lpstr>
      <vt:lpstr>Why switched Ethernet?</vt:lpstr>
      <vt:lpstr>The evolution of Ethernet</vt:lpstr>
      <vt:lpstr>Turing Award 2022</vt:lpstr>
      <vt:lpstr>Topics</vt:lpstr>
      <vt:lpstr>Ethernet “Frames”</vt:lpstr>
      <vt:lpstr>Topics</vt:lpstr>
      <vt:lpstr>Medium Access Control (MAC) Address</vt:lpstr>
      <vt:lpstr>MAC address vs. IP address</vt:lpstr>
      <vt:lpstr>Topics</vt:lpstr>
      <vt:lpstr>“Routing” with broadcast Ethernet</vt:lpstr>
      <vt:lpstr>“Routing” with broadcast Ethernet</vt:lpstr>
      <vt:lpstr>Why does Ethernet not use LS/DV? </vt:lpstr>
      <vt:lpstr>Routing in extended LANs</vt:lpstr>
      <vt:lpstr>Easiest way to avoid loops</vt:lpstr>
      <vt:lpstr>Consider a graph</vt:lpstr>
      <vt:lpstr>A spanning tree</vt:lpstr>
      <vt:lpstr>Another spanning tree</vt:lpstr>
      <vt:lpstr>Spanning tree protocol (Perlman’85)</vt:lpstr>
      <vt:lpstr>Routing with switched Ethernet?</vt:lpstr>
      <vt:lpstr>Flooding on spanning tree</vt:lpstr>
      <vt:lpstr>Ethernet topics</vt:lpstr>
      <vt:lpstr>But isn’t flooding wasteful?</vt:lpstr>
      <vt:lpstr>Nodes can “learn” routes</vt:lpstr>
      <vt:lpstr>General approach</vt:lpstr>
      <vt:lpstr>Learning from flood packets</vt:lpstr>
      <vt:lpstr>Node B responds</vt:lpstr>
      <vt:lpstr>Ethernet switches are “self learning”</vt:lpstr>
      <vt:lpstr>Contrast</vt:lpstr>
      <vt:lpstr>Link layer topics</vt:lpstr>
      <vt:lpstr>Discovery</vt:lpstr>
      <vt:lpstr>ARP and DHCP</vt:lpstr>
      <vt:lpstr>ARP and DHCP</vt:lpstr>
      <vt:lpstr>DHCP</vt:lpstr>
      <vt:lpstr>Are we there yet?</vt:lpstr>
      <vt:lpstr>Sending packets over link Layer</vt:lpstr>
      <vt:lpstr>ARP: Address Resolution Protocol</vt:lpstr>
      <vt:lpstr>What if the destination is remote?</vt:lpstr>
      <vt:lpstr>Key ideas in both ARP and DHCP</vt:lpstr>
      <vt:lpstr>ID resolution in the networking stack</vt:lpstr>
      <vt:lpstr>Discovery mechanisms</vt:lpstr>
      <vt:lpstr>Summary</vt:lpstr>
      <vt:lpstr>Additional slides</vt:lpstr>
      <vt:lpstr>CSMA/CD (Collision Detection)</vt:lpstr>
      <vt:lpstr>Limits on CSMA/CD network length</vt:lpstr>
      <vt:lpstr>Limits on CSMA/CD network length</vt:lpstr>
      <vt:lpstr>Framing frames</vt:lpstr>
      <vt:lpstr>Simple approach: Count bytes</vt:lpstr>
      <vt:lpstr>Desynchronization</vt:lpstr>
      <vt:lpstr>Framing with sentinel bits</vt:lpstr>
      <vt:lpstr>When receiver sees five 1s…</vt:lpstr>
      <vt:lpstr>Example: sentinel bits</vt:lpstr>
      <vt:lpstr>Self learning: Handling misses</vt:lpstr>
      <vt:lpstr>DHCP: Operation</vt:lpstr>
      <vt:lpstr>DHCP: Operation</vt:lpstr>
      <vt:lpstr>DHCP: Operation</vt:lpstr>
      <vt:lpstr>DHCP: Operation</vt:lpstr>
      <vt:lpstr>DHCP: Operation</vt:lpstr>
      <vt:lpstr>DHCP: Operation</vt:lpstr>
      <vt:lpstr>DHCP uses “soft state”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1298</cp:revision>
  <cp:lastPrinted>1999-09-08T17:25:07Z</cp:lastPrinted>
  <dcterms:created xsi:type="dcterms:W3CDTF">2014-01-14T18:15:50Z</dcterms:created>
  <dcterms:modified xsi:type="dcterms:W3CDTF">2023-04-18T02:29:41Z</dcterms:modified>
  <cp:category/>
</cp:coreProperties>
</file>