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3" r:id="rId1"/>
  </p:sldMasterIdLst>
  <p:notesMasterIdLst>
    <p:notesMasterId r:id="rId63"/>
  </p:notesMasterIdLst>
  <p:handoutMasterIdLst>
    <p:handoutMasterId r:id="rId64"/>
  </p:handoutMasterIdLst>
  <p:sldIdLst>
    <p:sldId id="638" r:id="rId2"/>
    <p:sldId id="487" r:id="rId3"/>
    <p:sldId id="311" r:id="rId4"/>
    <p:sldId id="313" r:id="rId5"/>
    <p:sldId id="314" r:id="rId6"/>
    <p:sldId id="315" r:id="rId7"/>
    <p:sldId id="316" r:id="rId8"/>
    <p:sldId id="317" r:id="rId9"/>
    <p:sldId id="318" r:id="rId10"/>
    <p:sldId id="406" r:id="rId11"/>
    <p:sldId id="407" r:id="rId12"/>
    <p:sldId id="408" r:id="rId13"/>
    <p:sldId id="409" r:id="rId14"/>
    <p:sldId id="410" r:id="rId15"/>
    <p:sldId id="320" r:id="rId16"/>
    <p:sldId id="321" r:id="rId17"/>
    <p:sldId id="322" r:id="rId18"/>
    <p:sldId id="393" r:id="rId19"/>
    <p:sldId id="394" r:id="rId20"/>
    <p:sldId id="395" r:id="rId21"/>
    <p:sldId id="396" r:id="rId22"/>
    <p:sldId id="639" r:id="rId23"/>
    <p:sldId id="515" r:id="rId24"/>
    <p:sldId id="547" r:id="rId25"/>
    <p:sldId id="582" r:id="rId26"/>
    <p:sldId id="581" r:id="rId27"/>
    <p:sldId id="517" r:id="rId28"/>
    <p:sldId id="580" r:id="rId29"/>
    <p:sldId id="635" r:id="rId30"/>
    <p:sldId id="637" r:id="rId31"/>
    <p:sldId id="518" r:id="rId32"/>
    <p:sldId id="549" r:id="rId33"/>
    <p:sldId id="522" r:id="rId34"/>
    <p:sldId id="644" r:id="rId35"/>
    <p:sldId id="523" r:id="rId36"/>
    <p:sldId id="551" r:id="rId37"/>
    <p:sldId id="524" r:id="rId38"/>
    <p:sldId id="550" r:id="rId39"/>
    <p:sldId id="641" r:id="rId40"/>
    <p:sldId id="525" r:id="rId41"/>
    <p:sldId id="642" r:id="rId42"/>
    <p:sldId id="643" r:id="rId43"/>
    <p:sldId id="526" r:id="rId44"/>
    <p:sldId id="527" r:id="rId45"/>
    <p:sldId id="528" r:id="rId46"/>
    <p:sldId id="645" r:id="rId47"/>
    <p:sldId id="552" r:id="rId48"/>
    <p:sldId id="640" r:id="rId49"/>
    <p:sldId id="554" r:id="rId50"/>
    <p:sldId id="571" r:id="rId51"/>
    <p:sldId id="572" r:id="rId52"/>
    <p:sldId id="573" r:id="rId53"/>
    <p:sldId id="558" r:id="rId54"/>
    <p:sldId id="574" r:id="rId55"/>
    <p:sldId id="575" r:id="rId56"/>
    <p:sldId id="559" r:id="rId57"/>
    <p:sldId id="560" r:id="rId58"/>
    <p:sldId id="561" r:id="rId59"/>
    <p:sldId id="562" r:id="rId60"/>
    <p:sldId id="563" r:id="rId61"/>
    <p:sldId id="512" r:id="rId6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8"/>
    <p:restoredTop sz="95467"/>
  </p:normalViewPr>
  <p:slideViewPr>
    <p:cSldViewPr>
      <p:cViewPr varScale="1">
        <p:scale>
          <a:sx n="128" d="100"/>
          <a:sy n="128" d="100"/>
        </p:scale>
        <p:origin x="20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8T08:18:54.464"/>
    </inkml:context>
    <inkml:brush xml:id="br0">
      <inkml:brushProperty name="width" value="0.12114" units="cm"/>
      <inkml:brushProperty name="height" value="0.12114" units="cm"/>
      <inkml:brushProperty name="color" value="#FF0000"/>
    </inkml:brush>
  </inkml:definitions>
  <inkml:trace contextRef="#ctx0" brushRef="#br0">21471 5413 10625,'7'-5'1106,"-2"-1"-521,-5-5-444,5-1 1,-4 1 601,3-1-339,-3 1 0,-1 0 425,0-1-557,0 6 1,-1-3-527,-3 5 0,1 0-73,-4 4 276,4 0 1,-7 5 0,4 2 0</inkml:trace>
  <inkml:trace contextRef="#ctx0" brushRef="#br0" timeOffset="1">22739 6864 12577,'-11'0'-335,"-6"-5"0,8-1 919,-2-6 404,7 6-507,-1-4-58,5 8-1808,0-3 1606,-5 15 1,3-2 0,-3 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09"/>
    </inkml:context>
    <inkml:brush xml:id="br0">
      <inkml:brushProperty name="width" value="0.09086" units="cm"/>
      <inkml:brushProperty name="height" value="0.09086" units="cm"/>
      <inkml:brushProperty name="color" value="#FF0000"/>
    </inkml:brush>
  </inkml:definitions>
  <inkml:trace contextRef="#ctx0" brushRef="#br0">5379 6990 8021,'-10'-8'0,"1"2"1549,2 1-380,4-4-496,-7 7 755,9-3-899,-4 10 0,5 7 522,0 7-667,0 7 0,0 1-281,0 7 0,1-1-9,3 9 0,-1-4-47,9 4 0,-3 0 149,6 4 1,3-1-641,1 1 0,-1-5-112,1-3 1,-2-6-488,2-2 1,3-5 405,-3 2 0,-3-8-90,0-4 1,-4-2 177,0-2 1,-5-4-187,1-3 311,-5-3 1,2-2 48,-5-3 1,0-6 374,0-6 0,-5-4 0,-2 2 0</inkml:trace>
  <inkml:trace contextRef="#ctx0" brushRef="#br0" timeOffset="1">5391 7492 8021,'-12'0'-19,"1"0"1,-2 4 667,-2 0-303,2 0 0,-3-3 1424,4 3-706,1-3 765,-1 9-776,1-9-432,5 9 0,6-3-164,7 4 0,5 1 130,3-1 0,1 0-180,3 1 1,4 3 206,0 0 0,0 1-141,4-5 1,-3 0-89,-1 1 0,-1-2 67,1-2 1,-1 0-108,-3-4 1,1 0-74,-5-4 1,1-1-16,-5-3 1,0-4-829,1-7 0,-4-4-378,-1-8 0,-1-7-922,2-8 1,2-7 358,-2-4 0,1-8 168,-5 29 0,-1-1 1,2-2-1,1-1 1344,-3 0 0,1 0 0,0-3 0,0 1 0,0 2 0,1 0 0,-1 0 0,1 1 0,-2 0 0,1 0 0</inkml:trace>
  <inkml:trace contextRef="#ctx0" brushRef="#br0" timeOffset="2">5665 6213 8394,'-12'-6'601,"-4"-5"1,3 10-117,-2-3 0,2 3-66,2 1 1351,-1 0-1117,-4 5 1,7 3 77,-2 7 25,2 3-408,2 5 0,2 5 124,5 2 0,2 8 184,1 4 0,5 7-6,7 5-1236,3-3 943,5-1 0,5-10 513,2-6-518,-2-5 1,8-7 45,-6-3 0,4-4-168,-7-8 1,3-3-70,-3-8 0,-2-7 70,-5-8 0,0-8-324,-5-3 1,-1-8-436,-6-4 0,0-2-637,-4-2 1,0-1-676,-4-3 1,-1-2 653,-3-5 0,-2 1-416,-6 3 1,1 5 801,-1 10 1,2 2-809,3 14 1608,-3-4 0,8 19 0,-2-1 0</inkml:trace>
  <inkml:trace contextRef="#ctx0" brushRef="#br0" timeOffset="3">6213 5985 8041,'-11'0'784,"-1"0"-539,1 0 0,3 0 995,0 0 1145,6 0-1398,-3 5 1,5 1-417,0 5 1,1 6-99,3 2 1,2 8-189,6 3 1,-1 8 92,1 4 1,-2 9-531,-3 6 0,2 1 170,-7-25 0,0-1 0,7 28 10,-2 0 1,0-2 157,0-5 1,0-9-659,0-9 0,2-11 77,-5-9-256,5-8 0,-4-3 265,3-8 0,1-8-191,-6-11 0,1-5 2,-4-6 0,0-6-75,0-1 1,0-5 178,0-4 1,-1-7 258,-1 25 0,0 0 0,1-2 0,0 0-297,-3 0 0,0 0 1,0 0-1,0-1 273,-1 1 0,-1 0 1,0 0-1,0 0 453,1 1 1,-1 2-1,-5-19-140,-1 16 1,5 11 2429,-1 16-1968,5 1 1,-2 8-285,5 2 0,0 2 532,0 5 0,5 1-69,3-1 0,6-1 172,1-2 1,4 1-487,-3-5 1,4-1-160,-1-3 0,2 4-14,2 0 0,-4 0-689,0-4 0,-3 1-804,3 3 0,-5-2 1749,1 6 1,-6 1-991,-2 6 1,-4-1 44,1 5 0,-3 4 165,-1 4 0,-5 4 48,-3 0 0,-2 2 175,-1 1 1,-2-1-103,-2-2 0,2 0 601,-2-4 0,2 0 202,2-5 0,-1 0 605,1-3 0,4-2 517,4-6 1,-2 0 7,1 1 192,0-6-1371,4 4 1,5-7-385,3 4 1,3-3-7,4 4 1,-1-4-166,5 3 1,0-3-320,4 4 1,1-2-391,3 2 1,-2 1-871,6-6 0,-1 5 682,5-4 0,-2 0-683,-3-4 0,-2 0 752,-5 0 1,2-5-554,-2-3 1,-3-2 644,-8-2 0,-1 0-553,1-4 1,-6-1 156,-2-6 1105,-3 0 0,-1-10 0,0-3 0</inkml:trace>
  <inkml:trace contextRef="#ctx0" brushRef="#br0" timeOffset="4">6818 5699 8006,'-11'0'0,"-1"0"0,2 1 1711,3 3 0,-2-1-763,5 4 1,-4 6 1063,5 6 0,-1 8-1017,4 3 1,0 12-496,0 4 1,0 11-314,0 0 0,4 1 412,-1-4 1,7 0 521,2-4-750,-1-1 0,7-10 94,-3-4 1,-1-4 70,5-8 1,0 1-49,4-8 502,0-1-581,0-4 0,0-4-333,0-4-76,4-1 0,-2-7 0,6-2 0,-4-4 0,5-1 0,-7-4 0,6-3 0,-2 1-325,1-1 326,-2 5-1761,-5-7 1188,-5 8 1,2 0 110,-5 6-3258,0-1 1197,-3 2 2522,-1 0 0,-4 1 0,-2-1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2"/>
    </inkml:context>
    <inkml:brush xml:id="br0">
      <inkml:brushProperty name="width" value="0.12114" units="cm"/>
      <inkml:brushProperty name="height" value="0.12114" units="cm"/>
      <inkml:brushProperty name="color" value="#FF0000"/>
    </inkml:brush>
  </inkml:definitions>
  <inkml:trace contextRef="#ctx0" brushRef="#br0">22065 12175 10359,'-16'0'-276,"2"-4"329,-5 0 0,5-4 145,-2 5 605,9-1-85,-3 4-101,8-5-238,-3 3-129,5-3-113,0 5 6,5 0-53,-3 5 0,7-2-148,-6 5 0,2-6-128,-1 2 98,-2 2 0,4-4 25,-2 1-136,-3 4 137,4-6 93,0 4-194,-4 0-256,4-4-521,-5 4-1199,0-5 1519,6 0 620,-5 0 0,9-5 0,-4-1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1.725"/>
    </inkml:context>
    <inkml:brush xml:id="br0">
      <inkml:brushProperty name="width" value="0.09086" units="cm"/>
      <inkml:brushProperty name="height" value="0.09086" units="cm"/>
      <inkml:brushProperty name="color" value="#FF0000"/>
    </inkml:brush>
    <inkml:brush xml:id="br1">
      <inkml:brushProperty name="width" value="0.12114" units="cm"/>
      <inkml:brushProperty name="height" value="0.12114" units="cm"/>
      <inkml:brushProperty name="color" value="#FF0000"/>
    </inkml:brush>
  </inkml:definitions>
  <inkml:trace contextRef="#ctx0" brushRef="#br0">18125 9388 8476,'5'-23'-784,"-4"0"315,3 0 33,2 6 1,-3 5 435,5 8 0,-6 8 0,3 3 0,-5 4 0</inkml:trace>
  <inkml:trace contextRef="#ctx0" brushRef="#br1" timeOffset="1">18034 9708 12359,'-7'-5'23,"-3"3"541,9-8-962,-4 9 1,5-3 413,0 8 1,4 2-1065,-1 6 973,1-1 0,1 6 0,2 0 0</inkml:trace>
  <inkml:trace contextRef="#ctx0" brushRef="#br0" timeOffset="2">18034 10039 8422,'-12'0'133,"6"0"0,-3-1 721,5-3-957,-5 3-918,8-4 644,-4 10 1,9-3-140,-1 6 1,1-4 515,-4 3 0,5 1 0,2 3 0</inkml:trace>
  <inkml:trace contextRef="#ctx0" brushRef="#br0" timeOffset="3">18091 10153 10155,'-7'1'-239,"3"3"0,3-1-1119,1 4 1358,-5 6 0,-1 0 0,-6 3 0</inkml:trace>
  <inkml:trace contextRef="#ctx0" brushRef="#br1" timeOffset="4">22191 10519 18080,'6'-2'-1145,"-2"-1"0,-2 1 367,2-2-80,-2 3 317,3 1 514,-5 0 39,0-5-846,0 4-297,0-4 157,0 5 838,-5 0 169,3 0 1,-3 0-1,5 0 1</inkml:trace>
  <inkml:trace contextRef="#ctx0" brushRef="#br0" timeOffset="5">14916 12163 7764,'0'-7'-886,"0"-1"0,0 4 1227,0-3 0,0 3 81,0-4 0,0 4-121,0-3 1,0 3 239,0-4 1,0 1 1,0-5 0,0 5-26,0-1 0,3 0-188,1-3 0,5 1-50,-1 2 1,-2-2-36,2 2 0,1 2 17,6-1 0,-1 4-130,5-1 1,4 3 86,3 1 1,5 0-164,-5 0 0,10 0-18,-2 0 1,4 1-172,0 3 0,-1-3 85,5 3 1,-4-3-176,4-1 1,-6 0 57,-2 0 0,-1-5-193,-7-2 0,1 0-113,-4 0 1,-5 3 185,-3-4 0,-4 4-693,-3-3 0,-2 4 209,-2-1 0,-4 3 472,0 1 0,-10 0 1,-8 0-1</inkml:trace>
  <inkml:trace contextRef="#ctx0" brushRef="#br0" timeOffset="6">15612 11763 8433,'-11'-12'352,"-1"-3"0,1 2-5,0-2 0,0 2 155,4 2 1,1 3 316,2 0 249,2 6-783,-3-3 0,10 5-125,3 0 1,2 1-42,2 3 1,0 1 100,4 2 0,0 5-267,3-1 1,6 1-92,-2 3 0,3-2-145,-3-2 1,-1 0 131,1 1 0,4-1 18,0 1 1,-1-1 43,-3 1 1,-4-2-124,0-3 1,-5 6 36,1-5 1,-3 4 52,-5-4 1,-2-2 106,-5 2 0,-6 3-108,-5 5 0,-11 0 2,-8-1 0,-5-1-50,-3 5 0,-2 0-147,-6 4 0,-1-4-161,-2 0 1,0 2 133,-4 5 0,-3 0-224,-1 4 0,2-5-92,10 2 661,-1 2 0,3-6 0,2 5 0,6 1 0,2-2 0,2-2 0</inkml:trace>
  <inkml:trace contextRef="#ctx0" brushRef="#br1" timeOffset="7">16206 8908 14162,'-11'-5'-795,"3"0"421,1-2 1,0-4 193,0 4 1,-2 0 1710,5 0-1238,0 4-711,4-2 251,0 5 1,5 1 114,3 3 0,-2 3 40,2 4 1,3-3 133,4-1 0,2 1-53,-2 3 0,-1 1 6,5-1 1,0 3 34,4-3 1,-4 3-37,0-6 0,1 2 292,7 2 0,-2-1-248,6 0 1,-1 1 138,5-1 1,-2-1-163,-3-2 0,6 2 0,-6-2 1,4 1-24,-7-2 0,3 4 74,-3-4 0,7 5-212,-3 3 1,4-3-9,-4 4 0,3 1-242,4 2 1,-1 2 181,5-2 0,1 2-163,6-2 0,1-1 273,7 1 1,-1-5-116,-24-6 1,1-1 0,-1 0 0,0-1 270,2 0 0,1 0 0,1-1 0,1 1-28,1 0 0,1-1 0,-2 1 0,0-1 18,1-2 1,1 1 0,-2 1 0,2 0-14,0-1 0,2 0 0,1 1 0,1 0 98,0 1 1,1-1 0,-1 1-1,-1 0-313,0 0 1,0-1 0,1 1 0,0 0 179,1-1 0,0 1 1,-1 2-1,1-1-27,2 1 1,0 0 0,-2 0-1,1 0-93,2 0 0,1-1 0,-2 0 1,0 0-46,0 3 1,0-1-1,2-1 1,1 0 69,3 1 0,-1 1 1,1-2-1,-1 1-430,2 1 0,1-1 0,0 2 0,1 0 343,0-1 1,0-1 0,2 2 0,0 0 58,2 0 1,0 0-1,-3 0 1,0 0 47,1-1 0,0-1 1,-1 2-1,0 0 3,1-2 0,0 1 0,0 0 0,0 1 16,1 1 1,-1-1 0,-3 0-1,1 1 94,-2-1 0,0 1 0,-2 1 0,-1 0-79,-1 1 0,1-1 0,-1 1 0,0-1-120,3-2 1,-1 1 0,-3-2 0,-2 1 88,0-1 0,0-1 1,-5 0-1,0-1 20,-1-2 0,0-1 0,0 1 0,-1-1-14,-3 1 0,0 0 0,26 4-161,-9-2 1,-9-3 20,-6-5 132,-8 5 0,-4 0 0,-11 2 0,-5-1 0</inkml:trace>
  <inkml:trace contextRef="#ctx0" brushRef="#br1" timeOffset="8">15818 9879 10309,'11'-11'12,"1"4"0,3-2-36,0 6 1,5-1-72,0 4 0,2 0 447,5 0 0,1 4-106,2-1 1,3 6 198,-2-1 1,3-2-38,4 2 1,3-1-175,4 5 1,2-1-273,3 1 0,2-1 132,5 1 1,0-1-223,0 0 0,5 1 155,-29-7 1,-1 1 0,2 2 0,1-1-29,1 1 0,0 0 1,1 0-1,1 0 49,2 0 0,0-1 1,0 0-1,1 0-302,1 3 1,0-1-1,2 1 1,1-1 237,4 3 0,1-1 0,-3 0 0,0 0-337,2-2 0,0 1 0,3 1 0,-1-1 346,0 0 0,1 0 1,4 0-1,1 0-6,2-1 0,0 1 1,-3 0-1,0 0 44,2-2 0,2-1 0,-2 0 0,0-2-5,1-1 0,0-1 1,3 1-1,1 0 147,0 2 0,-1-1 1,-1-1-1,-1 0-304,1 0 0,0 0 1,-4-1-1,-1 0 264,-1 1 0,0 0 1,-2 1-1,1 0-63,1-1 1,0-1 0,-5 2 0,-1-1-193,-1 0 1,-1 0 0,-1 1 0,-2 0 76,-3-1 0,-2 0 0,2-1 0,0 0-51,-5 1 1,0 0-1,27-2-186,-6 2 0,-8 1-329,-4-1 1,-3 0 545,-4-4 0,-8 3-333,-4 1 1,-4 1 63,-11-1 0,2-1-743,-9 4 1077,-1 1 0,-3-2 0</inkml:trace>
  <inkml:trace contextRef="#ctx0" brushRef="#br1" timeOffset="9">16138 10644 14845,'11'2'691,"1"1"0,4 0-370,3 4 1,4 1 33,4 4 0,3-5-38,8 1 1,9-4 316,10 3 0,7-4-738,-29-2 1,2 2-1,1-1 1,0 1 264,3-2 1,2 1 0,1 3 0,2-1-53,1 0 1,1 0 0,3 1-1,1 0 21,-3 1 1,1-1 0,0 1 0,-1 0-203,-3-1 0,-1 1 0,1 2 1,0 1 128,-1 0 1,1 1-1,1 0 1,0 1-107,-1 0 1,-1 1-1,0 1 1,-2 1 59,-5-1 0,0 1 0,1-1 0,1 1-163,-2 0 0,0-1 1,0-1-1,0 0 132,-2 1 1,0 1-1,-1-2 1,-1 0-71,-4-1 0,1 1 1,-2 1-1,1 0 30,3 1 1,-1-1 0,24 10-177,1-4 0,-8-4 11,1 4 1,-3-6-342,-1-2 0,-2 0-250,-2-8 0,-3 1 377,-5-4 0,-3-1-326,-1-3 1,-9-2-233,-2-6 997,-5 6 0,-4-5 0,-3-1 0,-2-4 0</inkml:trace>
  <inkml:trace contextRef="#ctx0" brushRef="#br1" timeOffset="10">7275 11935 13664,'8'-4'-624,"-1"0"0,-3 0 571,4 4 1,-4-1 249,3-3 1,-3 3-121,4-3 1,-5 2-8,5-2 1,-4 3 47,3-3 1,0 1-41,0-1 1,0 3 123,-3-3-221,-3-2 78,9 5 0,-8-8-423,6 5 434,-5 0-321,2 4 154,-5 0 29,5-5 1,-3 4 240,6-3 93,-6 3-237,9 1 1,-9 0 372,6 0-372,-1 0 0,5 0 69,-1 0 1,1 0-32,-1 0 0,2 0-40,2 0 0,-1 0-89,5 0 1,-4-4 51,4 0 1,0 0 25,4 4 0,0-1 49,0-3 1,-4 3 1,0-3 0,4 2 7,3-2 0,1 3-14,-4-3 1,-4-1 46,0 1 0,0-1-18,4 1 1,-2 3-81,-2-3 1,3-1 59,-3 1 1,-1 0-34,1 4 1,-1-3-2,1-1 1,2 0-31,-2 4 0,2 0-54,-2 0 1,2 0 11,-2 0 1,3 0-55,1 0 1,-3 0 79,3 0 0,-7 0-25,7 0 1,-3 0 33,3 0 1,-4 0-23,0 0 1,0 0 30,4 0 0,-4 0 32,0 0 1,0 0-19,4 0 0,0 0 5,0 0 0,3 1-68,1 3 0,5-3 30,-2 3 1,-1-3 7,2-1 1,-2 2-15,2 1 0,3-1 0,0 1 1,-3-1 35,3-2 1,-4 0 7,1 0 0,2 0 67,-3 0 0,3-2-27,1-1 0,1 1-9,-1-1 1,0 1-45,0 2 1,1-3 33,-1-1 1,0 0-9,1 4 1,0 0-35,3 0 0,1 0 1,3 0 0,3 0-3,-3 0 1,3 0-32,5 0 1,-7 0-109,3 0 1,-3 5 83,2 3 0,1-2-1,0 2 1,0-1-1,-1 5 1,-3-5 31,0 1 1,4-1-3,3 5 0,1-1-22,-5 1 1,1-2 15,0-3 1,3 6 38,1-5 0,4 3 17,0-7 0,1 4-191,2-5 1,4 2 192,0-1 1,-28-3 0,0 0-177,0 0 0,-1 1 1,2-1-1,1 0 161,1-1 0,0 0 0,1-2 0,-1-1-43,3-1 0,-1 0 0,-1 1 0,-1 0 1,-1-1 0,-1 0 0,-1 0 0,1 0-116,-2-1 1,1-1 0,1 0 0,0 1-462,27-7 1,-3 5 303,-12-1 1,-5 2 299,-3-2 0,-8-5 0,-3 6 0,-3 2 0,-1 2 0</inkml:trace>
  <inkml:trace contextRef="#ctx0" brushRef="#br1" timeOffset="11">3917 12631 21324,'-11'-5'-2704,"3"3"2391,1-6-529,4 6 331,-2-8 1,6 8 1067,3-2 0,3 3 28,4 1 0,5 0-134,3 0 0,7 0-328,0 0 0,7 0 393,2 0 1,3 0-233,4 0 0,7 4 270,1 0 1,6 0-235,4-4 0,-26 0 0,1 1-340,3 1 0,0 0 0,0-2 0,-1 1-53,1 1 0,0 0 1,2-1-1,0-1-76,2 0 1,0 0 0,2 0 0,1-1 87,-1-1 0,-1 0 1,0 1-1,-1-1 57,0-1 1,0-1 0,0 0 0,1 0 88,-1-1 0,0-1 0,3-2 0,0 1-113,-3-1 0,0 0 1,0 1-1,1-1 18,-7 2 1,0 1-1,0-1 1,-1 0-56,-2 1 0,-1-1 0,0 1 1,0 0-54,26-3 1,-5-1-126,-11 5 0,-3 1-253,-5 3 0,-4 1-131,-4 3 0,-8 3 627,-7 9 0,1 1 0,-6 6 0</inkml:trace>
  <inkml:trace contextRef="#ctx0" brushRef="#br0" timeOffset="12">20032 7458 8339,'-7'0'0,"-1"0"928,5 0-454,-2 0 1,7 0-41,1 0 0,4 0-76,4 0 0,2 0-16,2 0 0,3-1-129,5-3 1,1-3 63,2-4 0,4-2 0,4-2 1,0-3-1,0-5 0,1-1-93,-1-2 0,0 0-42,1-4 0,-6 1-194,-3-2 1,-2-2 93,-1 3 0,-1-2-128,-3 2 0,-3-3-272,-4 2 0,-1-2 189,1-1 1,-6-2-364,-2-2 0,1 3 190,-1-3 0,-2-2-201,-6 2 1,-2 0 143,-5 4 1,-6 3-36,-2 1 0,-6 6 299,-2 1 1,-5 10 225,2 10 1,-7 3-76,-1 3 0,-8 6-130,4 10 1,-4 2 305,4 9 1,-3 4 41,0 4 0,0 6 449,3-3 0,3 0-48,5 1 0,-1 0 214,1 3 1,5 5-396,2-1 1,4 1-55,4-4 0,8-2 64,7-2 1,3-4-148,1-8 0,6-3-545,6-8 1,4-2 276,7-6 0,5-1-1128,2-2 0,7-3-128,1-5 1,9-9-1999,-1-2 3205,2-8 0,2-3 0,-1-5 0,-1 2 0,-1 1 0</inkml:trace>
  <inkml:trace contextRef="#ctx0" brushRef="#br1" timeOffset="13">20512 8029 10192,'-12'0'47,"1"0"0,0 0 81,-1 0 0,5 1-35,-1 3 0,4-3 19,-3 3 0,3-1-223,-4 0 1,6 0-736,-2 5 904,-3-6 0,6 8 0,-4-3 0</inkml:trace>
  <inkml:trace contextRef="#ctx0" brushRef="#br1" timeOffset="14">20455 8760 11268,'-8'0'-338,"1"0"1,3 1-897,-4 3 1233,6-3 226,-3 4 1,5-4 185,0 3-122,0-2 167,0 3 1197,0-5-1571,5 0-506,-4 0-205,4 0 531,0 0 0,1 0 0,6 0 0</inkml:trace>
  <inkml:trace contextRef="#ctx0" brushRef="#br0" timeOffset="15">20752 7092 8093,'-12'2'226,"1"1"173,-1-1 0,5 3 177,-1-5 58,6 0-440,-3-5 1,6 2 193,3-4-134,2-1 1,5-2-19,1 2 0,-1-1 135,1 5 1,0-3-1,4 3 1,-2-4-76,5 5 1,-4-1-75,4 4 1,1-4 29,7 0 0,-2-1-98,6 1 1,0 3-109,7-3 0,-1-1-21,5 1 0,0-1 41,4 1 1,-2 2-662,-2-6 1,1 6 59,-5-2 1,-4-1-185,-3 1 0,-7-1 112,-1 1 0,-5 3-1233,-7-3 1840,0 3 0,-4-4 0,-2-2 0</inkml:trace>
  <inkml:trace contextRef="#ctx0" brushRef="#br0" timeOffset="16">21323 6647 8173,'-8'-1'461,"1"-3"244,4 3 209,-2-4 0,10 5-36,3 0 0,3 1-362,4 3 1,3 1 86,5 2 0,1 3-214,3-2 1,2 2-277,5 2 1,0-1 83,1 0 1,4 1-124,3-1 1,-3 1 25,-1-1 1,-2-1-201,-2-2 1,0 2-299,1-2 1,-11 1 188,-5-2 1,-7 3-130,-4-2 1,-4 2 184,-8 2 0,-7-1 117,-8 0 1,-9 7-121,-7 5 1,-5 1-107,-10 7 1,-1-5-285,-2 5 1,-1-1 177,4 4 1,-1 1-654,2-1 1,12-5 1020,3-2 0,7-3 0,7-4 0,5-5 0,4-4 0</inkml:trace>
  <inkml:trace contextRef="#ctx0" brushRef="#br0" timeOffset="17">22511 6339 8263,'-17'-30'0,"4"4"2419,-2 7-1722,7-3 1,2 15 607,2-1-811,3 5 1,-4 8-417,5 3 1,0 3 9,0 5 0,0 1-71,0 6 0,1 4 90,3 0 0,-3 3-86,3-3 1,1 4 44,-1 0 0,4 2-269,-5 1 1,1-1 39,-4-2 1,0 5 60,0-1 0,0 1 47,0-1 1,0-5 69,0 1 1,0-1-20,0 4 0,0-4-36,0-4 1,2-6-84,1 0 0,-1-7-642,1 3 291,4-9-358,-1-2 0,6-10 301,-1-2 0,-3-7 531,-1-1 0,1-11 0,3 2 0</inkml:trace>
  <inkml:trace contextRef="#ctx0" brushRef="#br0" timeOffset="18">22431 6590 8278,'-12'0'245,"-4"0"0,3-1 476,-2-3 1,2 1 663,2-4 0,3 0 606,0 0 770,6-3-1616,-3 8 0,10-3-516,2 5 1,5 5-40,3 3 1,-1 7-130,5 4 1,-4 3-163,4 1 0,-3-1-108,3 1 1,-4 0-158,4 0 1,-1 0 152,1 0 0,1-4 15,-5 0 1,4-5-170,-3 1 54,-1-2-256,-4-7 1,-1-2 71,-2-8 1,-3-8-410,-5-7 0,0-3-556,0-5 1,0-6-1010,0-5 1,5-1 743,3 0 1,-2 4-340,2-3 0,3 6 131,4 2 0,6 8 251,-2-1 1284,2 8 0,2-1 0,0 4 0</inkml:trace>
  <inkml:trace contextRef="#ctx0" brushRef="#br0" timeOffset="19">22990 6487 8251,'0'8'1141,"0"-1"1,1-4 1903,3 1-718,-2 2-1098,3-5 0,-5 6-284,0-4-722,0-1 1,1 3 128,3-5-297,-3 5 1,8 1-552,-5 6 0,5-1 373,-2 0 1,-1 2-747,2 2 1,0 3 138,3 5 1,1-4-385,-1 0 1,0-1 264,1 1 0,-1-3 27,1-4 0,-1-5 279,1 1 0,-1-7 6,0-1 1,0-6-626,-4-9 1162,3-8 0,-8-11 0,3-7 0</inkml:trace>
  <inkml:trace contextRef="#ctx0" brushRef="#br0" timeOffset="20">23104 6122 8251,'-29'-18'1488,"6"3"2144,8 7-2618,8 3-763,1 5 1,12 5-727,1 3 0,5 2-259,3 1 0,4 4-1596,7 1 2330,-1-1 0,13 1 0,-3 2 0</inkml:trace>
  <inkml:trace contextRef="#ctx0" brushRef="#br0" timeOffset="21">23618 6430 8259,'-16'-18'1348,"-1"-2"-777,-2 5 0,3-4 9,4 3 1,5 0-75,-1 1 0,1 3 140,-5 1 0,5 1-198,-1 6 1,0 0 378,-3 4-311,-1 0 0,1 10-90,0 5 1,-1 11 374,1 4 0,-1 3-209,1 2 1,5-1-8,2 0 0,3 0-208,1 1 0,0-2-79,0-3 1,5-2-124,2-5 1,5-5-140,3-3 0,-1-8-233,5-3 0,0-9 264,4-6 0,3-7-894,1-9 1,0-2 167,-4-5 1,-1-7-795,1-4 0,0-6 507,0-6 0,-2-2-347,-2-2 1,-2 3 816,-6-3 0,-3 4 58,0 4 1,-7 8 682,-1 11 0,-1 6-275,-7 9 1,-3 4 1142,-5 7 1,1 3 16,4 5 0,-5 1 811,1 3 0,0 6-960,4 6 0,0 4 186,4-1 1,2 3-637,5 0 0,0 6-73,0 3 1,5-2-62,2 1 0,4-3-92,0 3 0,6 0-168,2 0 1,-2-2-30,2-5 0,4 0-155,4 0 1,3-1 41,-3 1 0,3-5-222,-3-3 0,4-7-24,-5-4 0,6-3-320,-2-1 1,0-5 157,0-3 0,-3-7 104,3-4 0,-5-3-299,2 0 1,-7-3 152,-1-1 1,-5 0 92,2-4 1,-5 1 17,-3-2 0,-3 3-120,-5 6 0,0-1 81,0 0 0,-9 1-87,-3 3 0,-3 3 212,0 4 0,-3 6-46,-5 2 0,2 3 290,2 1 1,-3 5 357,3 3 0,3 2 460,0 1 1,4 4-81,0 1 1,2 0 712,3-1 1,1-1-651,6 5 1,0-1-57,0 1 1,7 1-902,4-4 0,6 3 205,6-4 0,3 0-1466,1-3 1,8-2 405,0-3 1,3 2-279,0-5 1,1 0-28,3-4 0,-3-5-722,-4-3 1,-2-2 837,-3-1 0,2-6 1194,-6-2 0,1-2 0,-4-2 0</inkml:trace>
  <inkml:trace contextRef="#ctx0" brushRef="#br0" timeOffset="22">24646 5962 8257,'-23'0'0,"6"5"0,0 0 3119,6 2 0,1 4-811,2-4 0,3 3-89,5 2 1,0-1-1313,0 1 1,5 0-142,3 4 1,3-4-274,4 3 0,-1 2-100,5-2 1,0 0-394,4-3 0,1-5 0,3 1 0,-3-5-69,3 0 0,-3-1-320,-1-2 0,1-9-404,2-3 0,-5-10-214,1-1 1,-6-9-848,-1-2 0,-6-2 562,-2-6 1,-5 2-384,-2-2 0,-7 4-520,-8 7 2139,-8 8 1,-11 7-1,-7 5 1</inkml:trace>
  <inkml:trace contextRef="#ctx0" brushRef="#br1" timeOffset="23">8714 10119 15711,'-5'-6'-1672,"3"-5"1,-5 4 780,2-3 347,1 3 596,4-3 156,0 9 1,-1-5-142,-3 2-293,3 2-584,-4-3 1243,5 5 331,0-5-483,0 4-40,0-4 109,0 5 661,0 5-717,5 1 1,3 6 55,7-1 1,0-3 318,8-1 1,-2-3-274,10 4 0,6-6 317,8 2 1,12-3-703,-23 0 0,1-2 0,2 1 0,2-1 242,4 0 1,2-2 0,1 1 0,2-2-433,4-1 0,2-1 0,0-1 0,0 1 316,1-2 0,0 1 1,-1 0-1,-1 1-44,-3-2 0,-1 1 1,-1 0-1,0 1 37,-2 0 1,0 1-1,-1-1 1,0 0-265,-1 1 0,-1-1 0,-2 1 0,-2 0-127,-2 1 0,-1 0 0,-1 1 0,0 1 25,-1 2 0,0 0 1,-1 0-1,0 0-335,28 0 0,-6 1 7,-14 3 1,-2 2-42,-9 6 0,0-1 251,-7 1 1,-2-1-808,-10 1 0,-5-1 639,-2 0 382,-3 6 1,-11-4-1,-2 3 1</inkml:trace>
  <inkml:trace contextRef="#ctx0" brushRef="#br1" timeOffset="24">3849 17143 9479,'6'0'784,"4"0"0,-3 0-410,4 0 1,4 4-95,1-1 1,4 1-235,-1-4 0,4 1 41,3 3 0,4-3-3,4 3 1,4 1-15,0-1 0,5 4-219,-1-4 1,2 1 74,2-2 0,4 0-210,-1 5 0,1-5 136,-5 5 1,6-4 106,2 3 0,2-3-81,-2 4 1,3-4 13,-3 3 1,3-4 40,1 1 0,0 1-245,0-1 1,1 1 260,-1-2 1,-4-1 3,0 1 1,-5-1 8,2-2 0,-4 4 36,-4-1 0,-3 1 14,-5-4 0,-5 0 43,-2 0 0,-4 1-133,-4 3 0,-3-2-21,-4 1-284,-1 4 30,1-1 33,-6 5 1,-1 1 303,-5-1 0,0 1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3"/>
    </inkml:context>
    <inkml:brush xml:id="br0">
      <inkml:brushProperty name="width" value="0.09086" units="cm"/>
      <inkml:brushProperty name="height" value="0.09086" units="cm"/>
      <inkml:brushProperty name="color" value="#FF0000"/>
    </inkml:brush>
  </inkml:definitions>
  <inkml:trace contextRef="#ctx0" brushRef="#br0">14733 1976 8175,'-34'-5'0,"1"0"0,2-3 0,2-2 1046,2 2-612,8 3 0,-2-1-62,9 2 1,5 3-120,-1-3 0,6 1-71,-2 0 0,4 1-125,4-1 1,3 0 13,8-1 1,3 2 50,5-6 1,5 4 235,2-3 1,7 4-165,1-1 0,10-2 207,2-2 0,5 2-550,2-2 0,2 1 280,-27 1 0,1 0 0,2 0 0,1 0-31,6-2 1,0 0 0,-1 0 0,0 0-327,3-1 1,0-1 0,-1-1 0,0 0-50,1 2 1,0-1 0,-1 0 0,0-1 170,-5-1 0,0 1 0,0 2 0,-1 0 104,24-6 0,-29 8 0,-1 0 0,26-6 0,-4 2 0,-5 2 0</inkml:trace>
  <inkml:trace contextRef="#ctx0" brushRef="#br0" timeOffset="1">10324 8863 8176,'-5'-12'0,"0"1"-214,-2-1 31,-3 1 0,4-1 266,-1 1 1,2 3 503,5 1 0,0-1-338,0-3 0,5 3-165,2 1 0,5 0-130,3 0 0,-1-4 69,5 4 1,0-2-31,4 1 0,1-2 105,3 3 1,-2 0 28,6 0 0,-5 0 6,5 0 0,-1-2-25,4 5 1,1-5-11,-1 1 0,0 2 146,0-1 1,1 4 4,-1-1 1,5-1-125,3 1 1,-1 0 75,1 4 0,-2 0-71,2 0 0,4 6 2,0 1 0,-1 3-202,5 2 1,-3-1 70,-2 1 1,4 3 59,4 0 1,-5 4-156,5-4 0,-1 2 91,-2-2 0,6-2 53,1 2 0,-4-4 46,4-3 0,-2 1-54,2-5 1,1 1 4,3-1 1,-2-3-408,1 3 0,0-2 176,1 2 0,2-1 171,-28 0 0,-1 1 13,29 9 0,-30-5 0,-1 2 0,28 12 0,-1 1 0,-27-11 0,0-1 0,1 1 0,0-1 0</inkml:trace>
  <inkml:trace contextRef="#ctx0" brushRef="#br0" timeOffset="2">11158 9011 8161,'23'-6'0,"5"-3"0,2 5 0,3 0 0,12 4 0,4 0 0,-17-2 0,1-1 0,2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6"/>
    </inkml:context>
    <inkml:brush xml:id="br0">
      <inkml:brushProperty name="width" value="0.09086" units="cm"/>
      <inkml:brushProperty name="height" value="0.09086" units="cm"/>
      <inkml:brushProperty name="color" value="#FF0000"/>
    </inkml:brush>
  </inkml:definitions>
  <inkml:trace contextRef="#ctx0" brushRef="#br0">18981 5825 7960,'-11'-5'0,"-4"2"0,0-5 1668,-1 6-1067,0-8 0,3 8 80,-2-1 1225,2 1-492,2 2-631,-1 0 842,1 0-414,5 0-526,1 0 119,5 0-440,5 0 1,2 0 415,9 0-400,1 0 0,6 0 149,5 0-362,6 0 0,3 4 167,5 0-1085,0 5 931,4-8 1,4 8-132,4-5 0,5 3-183,2-3 1,-28-1 0,0-1 159,-1 0 0,1 0-649,0-1 1,1-1 364,1 3 1,-1-1 0,24 2-1236,-5 0 713,-4 0 441,-14 1 1,2-4-855,-11 3 613,-4-3 178,-11 4-1384,0-3 447,-10 3 1339,4 0 0,-5 1 0,0 6 0</inkml:trace>
  <inkml:trace contextRef="#ctx0" brushRef="#br0" timeOffset="1">16366 1633 7970,'-46'-28'213,"10"4"1,3-2 396,3 1 659,4 8-739,3-5 0,0 9 319,0-2 1,5 4-328,3 3 0,4 2 990,3 2-1061,3 3 0,6-4-315,3 5 0,4 0 76,7 0 1,4 5 244,8 2 1,8 3-29,11 2 1,6 1-1245,9 2 875,-25-9 0,2 0 1,-2 5-1,1-1-43,4-2 1,2-1 68,1 1 0,1-1 1,6 1-1,3-1-461,4 1 0,2 0 0,-16-2 1,1 0-1,1-1 378,2 0 0,2-2 0,0 1 1,3 0-1,0 1 0,1-1-1253,-1-3 0,0 0 1,1 0 1118,0 1 0,0-1 0,0 0 0,-2-1 0,0 0 0,-1 0 9,0 0 1,1 0-1,-3 0-261,17 1 0,-2-2 13,-2-1 0,-1-1 0,-10 0 1,-1 0-88,0-3 1,-1 0 270,0 3 0,-1 0 0,-3-3 0,0-1 16,-1 4 1,-1-1 83,-2-5 0,-2 0 0,0 5 0,-1 0-115,-4-3 0,0-1 182,2 2 1,-1-1-58,18-4 0,3 1 143,-10 2-622,-5-2 1357,-7 4 1,-8-1-1150,-6 4 669,-9 1-1091,-6 2 532,-5 0-235,-5 0 721,-6 0 1,-17 10 0,-8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4T04:23:07.688"/>
    </inkml:context>
    <inkml:brush xml:id="br0">
      <inkml:brushProperty name="width" value="0.09086" units="cm"/>
      <inkml:brushProperty name="height" value="0.09086" units="cm"/>
      <inkml:brushProperty name="color" value="#FF0000"/>
    </inkml:brush>
  </inkml:definitions>
  <inkml:trace contextRef="#ctx0" brushRef="#br0">15327 15018 8467,'6'-5'194,"0"3"108,-2-6 0,3 4 40,4-3 0,0 3-1,1-4 1,1 6-40,2-2 1,-1-1-13,5 1 1,-4-3 90,4 3 1,-1-1-109,1 1 1,2 3 55,-2-3 0,3 2-62,1 2 1,-4 0-18,0 0 0,0 0-7,4 0 1,0 0-94,0 0 0,-1 0-122,1 0 0,4 0 70,0 0 0,6 0-96,1 0 1,1 0 30,7 0 1,-4 0-25,4 0 0,1-3 58,7-1 1,-3-4-209,2 4 1,2 1 230,-2 3 1,6 0 1,-2 0 0,-2 0-119,-1 0 0,0 0 113,0 0 0,6 1-170,1 3 0,0-2 109,4 6 1,-2-1-263,2 5 0,-29-8 0,1 0 246,3-1 0,0 1 0,-2-1 0,0 0-9,2 1 0,0 0 1,-2 1-1,0 0 2,4-1 0,1 0 0,-3-1 0,1 0-10,3 1 1,0 0 0,-4-1 0,1 0-166,0 1 1,2 0 0,-1 0 0,0 1 201,0-3 0,0-1 1,0 3-1,0 0 14,2-2 1,0 0 0,-2 2 0,0 0-28,2-3 0,0 1 0,2 3 1,0-1-84,-2 0 1,0 0 0,2-1 0,0 0 33,-1 1 0,1 0 1,1-3-1,-1 0-81,2 1 1,0 0 0,0-1 0,1-1 38,-3 0 1,-1 0 0,2 0 0,-1 0-54,1 0 0,-2 0 0,-2 0 0,-2 0-160,2 0 0,-1 0 0,-3 0 0,1 0 26,-2 0 1,0 0 0,30 0-801,-4 0 1,-8 0 450,-6 0 1,-10 0 610,-10 0 0,0 0 0,-7 0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47</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a:t>Click to edit Master subtitle style</a:t>
            </a:r>
            <a:endParaRPr lang="en-US" dirty="0"/>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8776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872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76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lang="en-US"/>
              <a:t>Click to edit Master title style</a:t>
            </a:r>
            <a:endParaRP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1858863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819F1C90-BCC2-4A38-9B30-6926C9F242B2}" type="datetime1">
              <a:rPr lang="en-US" altLang="en-US" smtClean="0"/>
              <a:t>1/16/23</a:t>
            </a:fld>
            <a:endParaRPr lang="en-US" altLang="en-US"/>
          </a:p>
        </p:txBody>
      </p:sp>
      <p:sp>
        <p:nvSpPr>
          <p:cNvPr id="7" name="Slide Number Placeholder 6"/>
          <p:cNvSpPr>
            <a:spLocks noGrp="1"/>
          </p:cNvSpPr>
          <p:nvPr>
            <p:ph type="sldNum" sz="quarter" idx="12"/>
          </p:nvPr>
        </p:nvSpPr>
        <p:spPr>
          <a:xfrm>
            <a:off x="8305800" y="6400800"/>
            <a:ext cx="625475" cy="457200"/>
          </a:xfrm>
        </p:spPr>
        <p:txBody>
          <a:bodyPr/>
          <a:lstStyle>
            <a:lvl1pPr>
              <a:defRPr/>
            </a:lvl1pPr>
          </a:lstStyle>
          <a:p>
            <a:fld id="{C9399570-805F-4B6D-83F4-39FC9E49A71F}" type="slidenum">
              <a:rPr lang="en-US" altLang="en-US" smtClean="0"/>
              <a:pPr/>
              <a:t>‹#›</a:t>
            </a:fld>
            <a:endParaRPr lang="en-US" altLang="en-US" dirty="0"/>
          </a:p>
        </p:txBody>
      </p:sp>
    </p:spTree>
    <p:extLst>
      <p:ext uri="{BB962C8B-B14F-4D97-AF65-F5344CB8AC3E}">
        <p14:creationId xmlns:p14="http://schemas.microsoft.com/office/powerpoint/2010/main" val="209622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808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115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8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11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630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37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04339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39237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extLst>
      <p:ext uri="{BB962C8B-B14F-4D97-AF65-F5344CB8AC3E}">
        <p14:creationId xmlns:p14="http://schemas.microsoft.com/office/powerpoint/2010/main" val="93091116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hf hdr="0" ftr="0" dt="0"/>
  <p:txStyles>
    <p:titleStyle>
      <a:lvl1pPr algn="l" rtl="0" eaLnBrk="1" fontAlgn="base" hangingPunct="1">
        <a:spcBef>
          <a:spcPct val="0"/>
        </a:spcBef>
        <a:spcAft>
          <a:spcPct val="0"/>
        </a:spcAft>
        <a:defRPr sz="4500" b="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defRPr>
      </a:lvl1pPr>
      <a:lvl2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1" fontAlgn="base" hangingPunct="1">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1" fontAlgn="base" hangingPunct="1">
        <a:spcBef>
          <a:spcPct val="20000"/>
        </a:spcBef>
        <a:spcAft>
          <a:spcPct val="0"/>
        </a:spcAft>
        <a:buClr>
          <a:schemeClr val="tx1"/>
        </a:buClr>
        <a:buSzPct val="50000"/>
        <a:buFont typeface="Wingdings" pitchFamily="2" charset="2"/>
        <a:buChar char="Ø"/>
        <a:defRPr sz="2800">
          <a:solidFill>
            <a:schemeClr val="accent2"/>
          </a:solidFill>
          <a:latin typeface="+mn-lt"/>
          <a:ea typeface="ＭＳ Ｐゴシック" charset="-128"/>
          <a:cs typeface="ＭＳ Ｐゴシック" charset="-128"/>
        </a:defRPr>
      </a:lvl1pPr>
      <a:lvl2pPr marL="557213" indent="-214313" algn="l" rtl="0" eaLnBrk="1" fontAlgn="base" hangingPunct="1">
        <a:spcBef>
          <a:spcPct val="20000"/>
        </a:spcBef>
        <a:spcAft>
          <a:spcPct val="0"/>
        </a:spcAft>
        <a:buClr>
          <a:schemeClr val="tx1"/>
        </a:buClr>
        <a:buSzPct val="50000"/>
        <a:buFont typeface="Wingdings" pitchFamily="2" charset="2"/>
        <a:buChar char="q"/>
        <a:defRPr sz="2400">
          <a:solidFill>
            <a:schemeClr val="accent2"/>
          </a:solidFill>
          <a:latin typeface="+mn-lt"/>
          <a:ea typeface="ＭＳ Ｐゴシック" charset="-128"/>
        </a:defRPr>
      </a:lvl2pPr>
      <a:lvl3pPr marL="857250" indent="-171450" algn="l" rtl="0" eaLnBrk="1" fontAlgn="base" hangingPunct="1">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1" fontAlgn="base" hangingPunct="1">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1" fontAlgn="base" hangingPunct="1">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1" fontAlgn="base" hangingPunct="1">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13.xml"/><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henryhxu/CSCI4430-ESTR4120/tree/2022_spring/lect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514350" y="3808553"/>
            <a:ext cx="8115300" cy="1828800"/>
          </a:xfrm>
        </p:spPr>
        <p:txBody>
          <a:bodyPr/>
          <a:lstStyle/>
          <a:p>
            <a:r>
              <a:rPr lang="en-US" altLang="zh-CN" dirty="0">
                <a:latin typeface="Arial" charset="0"/>
                <a:ea typeface="ＭＳ Ｐゴシック" charset="0"/>
                <a:cs typeface="ＭＳ Ｐゴシック" charset="0"/>
              </a:rPr>
              <a:t>Hong</a:t>
            </a:r>
            <a:r>
              <a:rPr lang="zh-CN" altLang="en-US" dirty="0">
                <a:latin typeface="Arial" charset="0"/>
                <a:ea typeface="ＭＳ Ｐゴシック" charset="0"/>
                <a:cs typeface="ＭＳ Ｐゴシック" charset="0"/>
              </a:rPr>
              <a:t> </a:t>
            </a:r>
            <a:r>
              <a:rPr lang="en-US" altLang="zh-CN" dirty="0">
                <a:latin typeface="Arial" charset="0"/>
                <a:ea typeface="ＭＳ Ｐゴシック" charset="0"/>
                <a:cs typeface="ＭＳ Ｐゴシック" charset="0"/>
              </a:rPr>
              <a:t>Xu</a:t>
            </a: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Patri</a:t>
            </a:r>
            <a:r>
              <a:rPr lang="en-US" altLang="zh-CN" sz="1800" i="1" dirty="0">
                <a:latin typeface="Arial" charset="0"/>
                <a:ea typeface="ＭＳ Ｐゴシック" charset="0"/>
                <a:cs typeface="ＭＳ Ｐゴシック" charset="0"/>
              </a:rPr>
              <a:t>ck</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Lee,</a:t>
            </a:r>
            <a:r>
              <a:rPr lang="zh-CN" altLang="en-US" sz="1800" i="1" dirty="0">
                <a:latin typeface="Arial" charset="0"/>
                <a:ea typeface="ＭＳ Ｐゴシック" charset="0"/>
                <a:cs typeface="ＭＳ Ｐゴシック" charset="0"/>
              </a:rPr>
              <a:t> </a:t>
            </a:r>
            <a:r>
              <a:rPr lang="en-US" altLang="zh-CN" sz="1800" i="1" dirty="0" err="1">
                <a:latin typeface="Arial" charset="0"/>
                <a:ea typeface="ＭＳ Ｐゴシック" charset="0"/>
                <a:cs typeface="ＭＳ Ｐゴシック" charset="0"/>
              </a:rPr>
              <a:t>Mosharaf</a:t>
            </a:r>
            <a:r>
              <a:rPr lang="zh-CN" altLang="en-US" sz="1800" i="1" dirty="0">
                <a:latin typeface="Arial" charset="0"/>
                <a:ea typeface="ＭＳ Ｐゴシック" charset="0"/>
                <a:cs typeface="ＭＳ Ｐゴシック" charset="0"/>
              </a:rPr>
              <a:t> </a:t>
            </a:r>
            <a:r>
              <a:rPr lang="en-US" altLang="zh-CN" sz="1800" i="1" dirty="0">
                <a:latin typeface="Arial" charset="0"/>
                <a:ea typeface="ＭＳ Ｐゴシック" charset="0"/>
                <a:cs typeface="ＭＳ Ｐゴシック" charset="0"/>
              </a:rPr>
              <a:t>Chowdhury,</a:t>
            </a:r>
            <a:r>
              <a:rPr lang="zh-CN" altLang="en-US" sz="1800" i="1" dirty="0">
                <a:latin typeface="Arial" charset="0"/>
                <a:ea typeface="ＭＳ Ｐゴシック" charset="0"/>
                <a:cs typeface="ＭＳ Ｐゴシック" charset="0"/>
              </a:rPr>
              <a:t> </a:t>
            </a:r>
            <a:r>
              <a:rPr lang="en-US" sz="1800" i="1" dirty="0">
                <a:latin typeface="Arial" charset="0"/>
                <a:ea typeface="ＭＳ Ｐゴシック" charset="0"/>
                <a:cs typeface="ＭＳ Ｐゴシック" charset="0"/>
              </a:rPr>
              <a:t>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
        <p:nvSpPr>
          <p:cNvPr id="17410" name="Rectangle 2"/>
          <p:cNvSpPr>
            <a:spLocks noGrp="1" noChangeArrowheads="1"/>
          </p:cNvSpPr>
          <p:nvPr>
            <p:ph type="ctrTitle"/>
          </p:nvPr>
        </p:nvSpPr>
        <p:spPr>
          <a:xfrm>
            <a:off x="-3858" y="1090432"/>
            <a:ext cx="9144000" cy="2286000"/>
          </a:xfrm>
        </p:spPr>
        <p:txBody>
          <a:bodyPr/>
          <a:lstStyle/>
          <a:p>
            <a:pPr algn="ctr"/>
            <a:r>
              <a:rPr lang="en-US" altLang="zh-CN" dirty="0">
                <a:effectLst/>
              </a:rPr>
              <a:t>CSCI4430</a:t>
            </a:r>
            <a:r>
              <a:rPr lang="zh-CN" altLang="en-US" b="1" dirty="0">
                <a:ea typeface="ＭＳ Ｐゴシック" charset="0"/>
              </a:rPr>
              <a:t> </a:t>
            </a: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altLang="zh-CN" sz="3200" b="1" dirty="0">
                <a:latin typeface="Arial" panose="020B0604020202020204" pitchFamily="34" charset="0"/>
                <a:ea typeface="ＭＳ Ｐゴシック" charset="0"/>
                <a:cs typeface="Arial" panose="020B0604020202020204" pitchFamily="34" charset="0"/>
              </a:rPr>
              <a:t>Lecture</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3:</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Application</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Layer</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a:t>
            </a:r>
            <a:br>
              <a:rPr lang="en-HK" altLang="zh-CN" sz="3200" b="1" dirty="0">
                <a:latin typeface="Arial" panose="020B0604020202020204" pitchFamily="34" charset="0"/>
                <a:ea typeface="ＭＳ Ｐゴシック" charset="0"/>
                <a:cs typeface="Arial" panose="020B0604020202020204" pitchFamily="34" charset="0"/>
              </a:rPr>
            </a:br>
            <a:r>
              <a:rPr lang="en-US" altLang="zh-CN" sz="3200" b="1" dirty="0">
                <a:latin typeface="Arial" panose="020B0604020202020204" pitchFamily="34" charset="0"/>
                <a:ea typeface="ＭＳ Ｐゴシック" charset="0"/>
                <a:cs typeface="Arial" panose="020B0604020202020204" pitchFamily="34" charset="0"/>
              </a:rPr>
              <a:t>Socket</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programming,</a:t>
            </a:r>
            <a:r>
              <a:rPr lang="zh-CN" altLang="en-US" sz="3200" b="1" dirty="0">
                <a:latin typeface="Arial" panose="020B0604020202020204" pitchFamily="34" charset="0"/>
                <a:ea typeface="ＭＳ Ｐゴシック" charset="0"/>
                <a:cs typeface="Arial" panose="020B0604020202020204" pitchFamily="34" charset="0"/>
              </a:rPr>
              <a:t> </a:t>
            </a:r>
            <a:r>
              <a:rPr lang="en-US" altLang="zh-CN" sz="3200" b="1" dirty="0">
                <a:latin typeface="Arial" panose="020B0604020202020204" pitchFamily="34" charset="0"/>
                <a:ea typeface="ＭＳ Ｐゴシック" charset="0"/>
                <a:cs typeface="Arial" panose="020B0604020202020204" pitchFamily="34" charset="0"/>
              </a:rPr>
              <a:t>HTTP</a:t>
            </a:r>
            <a:endParaRPr lang="en-US" b="1" dirty="0">
              <a:effectLst/>
              <a:latin typeface="Arial" panose="020B0604020202020204" pitchFamily="34" charset="0"/>
              <a:ea typeface="ＭＳ Ｐゴシック"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6085" name="Rectangle 3"/>
          <p:cNvSpPr>
            <a:spLocks noGrp="1" noChangeArrowheads="1"/>
          </p:cNvSpPr>
          <p:nvPr>
            <p:ph type="title"/>
          </p:nvPr>
        </p:nvSpPr>
        <p:spPr>
          <a:xfrm>
            <a:off x="533400" y="125568"/>
            <a:ext cx="7772400" cy="1143000"/>
          </a:xfrm>
        </p:spPr>
        <p:txBody>
          <a:bodyPr/>
          <a:lstStyle/>
          <a:p>
            <a:r>
              <a:rPr lang="en-US" altLang="zh-TW" dirty="0"/>
              <a:t>Programming stuff...client</a:t>
            </a:r>
          </a:p>
        </p:txBody>
      </p:sp>
      <p:graphicFrame>
        <p:nvGraphicFramePr>
          <p:cNvPr id="140292"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6105" name="Text Box 23"/>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46106"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6107"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6108" name="Text Box 26"/>
          <p:cNvSpPr txBox="1">
            <a:spLocks noChangeArrowheads="1"/>
          </p:cNvSpPr>
          <p:nvPr/>
        </p:nvSpPr>
        <p:spPr bwMode="auto">
          <a:xfrm>
            <a:off x="4495800" y="1509713"/>
            <a:ext cx="1322388"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6109" name="Text Box 27"/>
          <p:cNvSpPr txBox="1">
            <a:spLocks noChangeArrowheads="1"/>
          </p:cNvSpPr>
          <p:nvPr/>
        </p:nvSpPr>
        <p:spPr bwMode="auto">
          <a:xfrm>
            <a:off x="6927850" y="13573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6110" name="Text Box 28"/>
          <p:cNvSpPr txBox="1">
            <a:spLocks noChangeArrowheads="1"/>
          </p:cNvSpPr>
          <p:nvPr/>
        </p:nvSpPr>
        <p:spPr bwMode="auto">
          <a:xfrm>
            <a:off x="7080250" y="19716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6111"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2"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6113"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6114" name="Line 32"/>
          <p:cNvSpPr>
            <a:spLocks noChangeShapeType="1"/>
          </p:cNvSpPr>
          <p:nvPr/>
        </p:nvSpPr>
        <p:spPr bwMode="auto">
          <a:xfrm flipV="1">
            <a:off x="6019800" y="1524000"/>
            <a:ext cx="838200" cy="152400"/>
          </a:xfrm>
          <a:prstGeom prst="line">
            <a:avLst/>
          </a:prstGeom>
          <a:noFill/>
          <a:ln w="9525">
            <a:solidFill>
              <a:schemeClr val="tx1"/>
            </a:solidFill>
            <a:round/>
            <a:headEnd/>
            <a:tailEnd type="triangle" w="med" len="med"/>
          </a:ln>
        </p:spPr>
        <p:txBody>
          <a:bodyPr/>
          <a:lstStyle/>
          <a:p>
            <a:endParaRPr lang="en-US"/>
          </a:p>
        </p:txBody>
      </p:sp>
      <p:sp>
        <p:nvSpPr>
          <p:cNvPr id="46115" name="Line 33"/>
          <p:cNvSpPr>
            <a:spLocks noChangeShapeType="1"/>
          </p:cNvSpPr>
          <p:nvPr/>
        </p:nvSpPr>
        <p:spPr bwMode="auto">
          <a:xfrm>
            <a:off x="6096000" y="1752600"/>
            <a:ext cx="914400" cy="381000"/>
          </a:xfrm>
          <a:prstGeom prst="line">
            <a:avLst/>
          </a:prstGeom>
          <a:noFill/>
          <a:ln w="9525">
            <a:solidFill>
              <a:schemeClr val="tx1"/>
            </a:solidFill>
            <a:round/>
            <a:headEnd/>
            <a:tailEnd type="triangle" w="med" len="med"/>
          </a:ln>
        </p:spPr>
        <p:txBody>
          <a:bodyPr/>
          <a:lstStyle/>
          <a:p>
            <a:endParaRPr lang="en-US"/>
          </a:p>
        </p:txBody>
      </p:sp>
      <p:sp>
        <p:nvSpPr>
          <p:cNvPr id="46116"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6117"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29" name="Text Box 35"/>
          <p:cNvSpPr txBox="1">
            <a:spLocks noChangeArrowheads="1"/>
          </p:cNvSpPr>
          <p:nvPr/>
        </p:nvSpPr>
        <p:spPr bwMode="auto">
          <a:xfrm>
            <a:off x="593725" y="2982913"/>
            <a:ext cx="4054475" cy="677862"/>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(1). </a:t>
            </a:r>
            <a:r>
              <a:rPr kumimoji="0" lang="en-US" altLang="zh-TW" sz="1600" b="1" kern="0" dirty="0">
                <a:solidFill>
                  <a:sysClr val="windowText" lastClr="000000"/>
                </a:solidFill>
                <a:latin typeface="Calibri" pitchFamily="34" charset="0"/>
              </a:rPr>
              <a:t>socket()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Create a socket.</a:t>
            </a:r>
          </a:p>
        </p:txBody>
      </p:sp>
      <p:sp>
        <p:nvSpPr>
          <p:cNvPr id="30" name="Text Box 38"/>
          <p:cNvSpPr txBox="1">
            <a:spLocks noChangeArrowheads="1"/>
          </p:cNvSpPr>
          <p:nvPr/>
        </p:nvSpPr>
        <p:spPr bwMode="auto">
          <a:xfrm>
            <a:off x="609600" y="3806825"/>
            <a:ext cx="4054475" cy="1169988"/>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(2). </a:t>
            </a:r>
            <a:r>
              <a:rPr kumimoji="0" lang="en-US" altLang="zh-TW" sz="1600" b="1" kern="0" dirty="0">
                <a:solidFill>
                  <a:sysClr val="windowText" lastClr="000000"/>
                </a:solidFill>
                <a:latin typeface="Calibri" pitchFamily="34" charset="0"/>
              </a:rPr>
              <a:t>bind() [optional]</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Assign the socket a port number.</a:t>
            </a:r>
          </a:p>
          <a:p>
            <a:pPr fontAlgn="auto">
              <a:spcBef>
                <a:spcPts val="0"/>
              </a:spcBef>
              <a:spcAft>
                <a:spcPts val="0"/>
              </a:spcAft>
              <a:defRPr/>
            </a:pPr>
            <a:r>
              <a:rPr kumimoji="0" lang="en-US" altLang="zh-TW" sz="1600" kern="0" dirty="0">
                <a:solidFill>
                  <a:sysClr val="windowText" lastClr="000000"/>
                </a:solidFill>
                <a:latin typeface="Calibri" pitchFamily="34" charset="0"/>
              </a:rPr>
              <a:t>- Skip this step and will have a random port number assigned.</a:t>
            </a:r>
          </a:p>
        </p:txBody>
      </p:sp>
      <p:sp>
        <p:nvSpPr>
          <p:cNvPr id="31" name="Text Box 39"/>
          <p:cNvSpPr txBox="1">
            <a:spLocks noChangeArrowheads="1"/>
          </p:cNvSpPr>
          <p:nvPr/>
        </p:nvSpPr>
        <p:spPr bwMode="auto">
          <a:xfrm>
            <a:off x="609600" y="5105400"/>
            <a:ext cx="4054475" cy="923925"/>
          </a:xfrm>
          <a:prstGeom prst="rect">
            <a:avLst/>
          </a:prstGeom>
          <a:solidFill>
            <a:srgbClr val="FFCCFF"/>
          </a:solidFill>
          <a:ln w="9525">
            <a:solidFill>
              <a:srgbClr val="000000"/>
            </a:solidFill>
            <a:miter lim="800000"/>
            <a:headEnd/>
            <a:tailEnd/>
          </a:ln>
          <a:effectLst/>
        </p:spPr>
        <p:txBody>
          <a:bodyPr tIns="91440" bIns="91440">
            <a:spAutoFit/>
          </a:bodyPr>
          <a:lstStyle/>
          <a:p>
            <a:pPr fontAlgn="auto">
              <a:spcBef>
                <a:spcPts val="0"/>
              </a:spcBef>
              <a:spcAft>
                <a:spcPts val="0"/>
              </a:spcAft>
              <a:defRPr/>
            </a:pPr>
            <a:r>
              <a:rPr kumimoji="0" lang="en-US" altLang="zh-TW" sz="1600" kern="0" dirty="0">
                <a:solidFill>
                  <a:sysClr val="windowText" lastClr="000000"/>
                </a:solidFill>
                <a:latin typeface="Calibri" pitchFamily="34" charset="0"/>
              </a:rPr>
              <a:t>Step (3). </a:t>
            </a:r>
            <a:r>
              <a:rPr kumimoji="0" lang="en-US" altLang="zh-TW" sz="1600" b="1" kern="0" dirty="0">
                <a:solidFill>
                  <a:sysClr val="windowText" lastClr="000000"/>
                </a:solidFill>
                <a:latin typeface="Calibri" pitchFamily="34" charset="0"/>
              </a:rPr>
              <a:t>connect()</a:t>
            </a:r>
            <a:endParaRPr kumimoji="0" lang="en-US" altLang="zh-TW" sz="1600" kern="0" dirty="0">
              <a:solidFill>
                <a:sysClr val="windowText" lastClr="000000"/>
              </a:solidFill>
              <a:latin typeface="Calibri" pitchFamily="34" charset="0"/>
            </a:endParaRPr>
          </a:p>
          <a:p>
            <a:pPr fontAlgn="auto">
              <a:spcBef>
                <a:spcPts val="0"/>
              </a:spcBef>
              <a:spcAft>
                <a:spcPts val="0"/>
              </a:spcAft>
              <a:defRPr/>
            </a:pPr>
            <a:r>
              <a:rPr kumimoji="0" lang="en-US" altLang="zh-TW" sz="1600" kern="0" dirty="0">
                <a:solidFill>
                  <a:sysClr val="windowText" lastClr="000000"/>
                </a:solidFill>
                <a:latin typeface="Calibri" pitchFamily="34" charset="0"/>
              </a:rPr>
              <a:t>- Connect to the remote server.</a:t>
            </a:r>
          </a:p>
          <a:p>
            <a:pPr fontAlgn="auto">
              <a:spcBef>
                <a:spcPts val="0"/>
              </a:spcBef>
              <a:spcAft>
                <a:spcPts val="0"/>
              </a:spcAft>
              <a:defRPr/>
            </a:pPr>
            <a:r>
              <a:rPr kumimoji="0" lang="en-US" altLang="zh-TW" sz="1600" kern="0" dirty="0">
                <a:solidFill>
                  <a:sysClr val="windowText" lastClr="000000"/>
                </a:solidFill>
                <a:latin typeface="Calibri" pitchFamily="34" charset="0"/>
              </a:rPr>
              <a:t>- It is a blocking system call.</a:t>
            </a:r>
          </a:p>
        </p:txBody>
      </p:sp>
      <p:sp>
        <p:nvSpPr>
          <p:cNvPr id="32" name="Text Box 40"/>
          <p:cNvSpPr txBox="1">
            <a:spLocks noChangeArrowheads="1"/>
          </p:cNvSpPr>
          <p:nvPr/>
        </p:nvSpPr>
        <p:spPr bwMode="auto">
          <a:xfrm>
            <a:off x="5410200" y="2889250"/>
            <a:ext cx="2500313" cy="830263"/>
          </a:xfrm>
          <a:prstGeom prst="rect">
            <a:avLst/>
          </a:prstGeom>
          <a:noFill/>
          <a:ln w="9525">
            <a:noFill/>
            <a:miter lim="800000"/>
            <a:headEnd/>
            <a:tailEnd/>
          </a:ln>
          <a:effectLst/>
        </p:spPr>
        <p:txBody>
          <a:bodyPr wrap="none">
            <a:spAutoFit/>
          </a:bodyPr>
          <a:lstStyle/>
          <a:p>
            <a:pPr fontAlgn="auto">
              <a:spcBef>
                <a:spcPts val="0"/>
              </a:spcBef>
              <a:spcAft>
                <a:spcPts val="0"/>
              </a:spcAft>
              <a:defRPr/>
            </a:pPr>
            <a:r>
              <a:rPr kumimoji="0" lang="en-US" altLang="zh-TW" sz="1600" b="1" kern="0">
                <a:solidFill>
                  <a:sysClr val="windowText" lastClr="000000"/>
                </a:solidFill>
                <a:latin typeface="Calibri" pitchFamily="34" charset="0"/>
              </a:rPr>
              <a:t>read()</a:t>
            </a:r>
            <a:r>
              <a:rPr kumimoji="0" lang="en-US" altLang="zh-TW" sz="1600" kern="0">
                <a:solidFill>
                  <a:sysClr val="windowText" lastClr="000000"/>
                </a:solidFill>
                <a:latin typeface="Calibri" pitchFamily="34" charset="0"/>
              </a:rPr>
              <a:t> – to receive data.</a:t>
            </a:r>
          </a:p>
          <a:p>
            <a:pPr fontAlgn="auto">
              <a:spcBef>
                <a:spcPts val="0"/>
              </a:spcBef>
              <a:spcAft>
                <a:spcPts val="0"/>
              </a:spcAft>
              <a:defRPr/>
            </a:pPr>
            <a:r>
              <a:rPr kumimoji="0" lang="en-US" altLang="zh-TW" sz="1600" b="1" kern="0">
                <a:solidFill>
                  <a:sysClr val="windowText" lastClr="000000"/>
                </a:solidFill>
                <a:latin typeface="Calibri" pitchFamily="34" charset="0"/>
              </a:rPr>
              <a:t>write()</a:t>
            </a:r>
            <a:r>
              <a:rPr kumimoji="0" lang="en-US" altLang="zh-TW" sz="1600" kern="0">
                <a:solidFill>
                  <a:sysClr val="windowText" lastClr="000000"/>
                </a:solidFill>
                <a:latin typeface="Calibri" pitchFamily="34" charset="0"/>
              </a:rPr>
              <a:t> – to send data.</a:t>
            </a:r>
          </a:p>
          <a:p>
            <a:pPr fontAlgn="auto">
              <a:spcBef>
                <a:spcPts val="0"/>
              </a:spcBef>
              <a:spcAft>
                <a:spcPts val="0"/>
              </a:spcAft>
              <a:defRPr/>
            </a:pPr>
            <a:r>
              <a:rPr kumimoji="0" lang="en-US" altLang="zh-TW" sz="1600" b="1" kern="0">
                <a:solidFill>
                  <a:sysClr val="windowText" lastClr="000000"/>
                </a:solidFill>
                <a:latin typeface="Calibri" pitchFamily="34" charset="0"/>
              </a:rPr>
              <a:t>close()</a:t>
            </a:r>
            <a:r>
              <a:rPr kumimoji="0" lang="en-US" altLang="zh-TW" sz="1600" kern="0">
                <a:solidFill>
                  <a:sysClr val="windowText" lastClr="000000"/>
                </a:solidFill>
                <a:latin typeface="Calibri" pitchFamily="34" charset="0"/>
              </a:rPr>
              <a:t> – to close the socket</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10</a:t>
            </a:fld>
            <a:endParaRPr lang="en-US" altLang="en-US" dirty="0"/>
          </a:p>
        </p:txBody>
      </p:sp>
    </p:spTree>
    <p:extLst>
      <p:ext uri="{BB962C8B-B14F-4D97-AF65-F5344CB8AC3E}">
        <p14:creationId xmlns:p14="http://schemas.microsoft.com/office/powerpoint/2010/main" val="129577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57200" y="2819400"/>
            <a:ext cx="4419600" cy="34290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7109" name="Rectangle 3"/>
          <p:cNvSpPr>
            <a:spLocks noGrp="1" noChangeArrowheads="1"/>
          </p:cNvSpPr>
          <p:nvPr>
            <p:ph type="title"/>
          </p:nvPr>
        </p:nvSpPr>
        <p:spPr>
          <a:xfrm>
            <a:off x="533400" y="125568"/>
            <a:ext cx="7772400" cy="1143000"/>
          </a:xfrm>
        </p:spPr>
        <p:txBody>
          <a:bodyPr/>
          <a:lstStyle/>
          <a:p>
            <a:r>
              <a:rPr lang="en-US" altLang="zh-TW" dirty="0"/>
              <a:t>Programming stuff...server</a:t>
            </a:r>
          </a:p>
        </p:txBody>
      </p:sp>
      <p:graphicFrame>
        <p:nvGraphicFramePr>
          <p:cNvPr id="141316" name="Group 4"/>
          <p:cNvGraphicFramePr>
            <a:graphicFrameLocks noGrp="1"/>
          </p:cNvGraphicFramePr>
          <p:nvPr/>
        </p:nvGraphicFramePr>
        <p:xfrm>
          <a:off x="5181600" y="3868738"/>
          <a:ext cx="3505200" cy="2377440"/>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Important System calls</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n-US"/>
                    </a:p>
                  </a:txBody>
                  <a:tcPr/>
                </a:tc>
                <a:extLst>
                  <a:ext uri="{0D108BD9-81ED-4DB2-BD59-A6C34878D82A}">
                    <a16:rowId xmlns:a16="http://schemas.microsoft.com/office/drawing/2014/main" val="10000"/>
                  </a:ext>
                </a:extLst>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Client side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bg1"/>
                          </a:solidFill>
                          <a:effectLst/>
                          <a:latin typeface="Calibri" pitchFamily="34" charset="0"/>
                          <a:ea typeface="新細明體" pitchFamily="18" charset="-120"/>
                        </a:rPr>
                        <a:t>Server side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206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socket()</a:t>
                      </a:r>
                    </a:p>
                  </a:txBody>
                  <a:tcPr marT="91440" marB="914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en-US"/>
                    </a:p>
                  </a:txBody>
                  <a:tcPr/>
                </a:tc>
                <a:extLst>
                  <a:ext uri="{0D108BD9-81ED-4DB2-BD59-A6C34878D82A}">
                    <a16:rowId xmlns:a16="http://schemas.microsoft.com/office/drawing/2014/main" val="10002"/>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bind()</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connect()</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1" i="0" u="none" strike="noStrike" cap="none" normalizeH="0" baseline="0">
                          <a:ln>
                            <a:noFill/>
                          </a:ln>
                          <a:solidFill>
                            <a:schemeClr val="tx1"/>
                          </a:solidFill>
                          <a:effectLst/>
                          <a:latin typeface="Consolas" pitchFamily="49" charset="0"/>
                          <a:ea typeface="新細明體" pitchFamily="18" charset="-120"/>
                        </a:rPr>
                        <a:t>listen() and accept()</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47129" name="Rectangle 24"/>
          <p:cNvSpPr>
            <a:spLocks noChangeArrowheads="1"/>
          </p:cNvSpPr>
          <p:nvPr/>
        </p:nvSpPr>
        <p:spPr bwMode="auto">
          <a:xfrm>
            <a:off x="457200" y="1143000"/>
            <a:ext cx="8153400" cy="1524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7130" name="Text Box 2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dirty="0">
                <a:latin typeface="Consolas" pitchFamily="49" charset="0"/>
              </a:rPr>
              <a:t>socket()</a:t>
            </a:r>
          </a:p>
        </p:txBody>
      </p:sp>
      <p:sp>
        <p:nvSpPr>
          <p:cNvPr id="47131" name="Text Box 2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7132" name="Text Box 27"/>
          <p:cNvSpPr txBox="1">
            <a:spLocks noChangeArrowheads="1"/>
          </p:cNvSpPr>
          <p:nvPr/>
        </p:nvSpPr>
        <p:spPr bwMode="auto">
          <a:xfrm>
            <a:off x="7232650" y="152876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read()</a:t>
            </a:r>
          </a:p>
        </p:txBody>
      </p:sp>
      <p:sp>
        <p:nvSpPr>
          <p:cNvPr id="47133" name="Text Box 28"/>
          <p:cNvSpPr txBox="1">
            <a:spLocks noChangeArrowheads="1"/>
          </p:cNvSpPr>
          <p:nvPr/>
        </p:nvSpPr>
        <p:spPr bwMode="auto">
          <a:xfrm>
            <a:off x="7385050" y="2138363"/>
            <a:ext cx="1071563"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write()</a:t>
            </a:r>
          </a:p>
        </p:txBody>
      </p:sp>
      <p:sp>
        <p:nvSpPr>
          <p:cNvPr id="47134" name="Line 29"/>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5" name="Text Box 30"/>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7136" name="Line 31"/>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7137" name="Line 32"/>
          <p:cNvSpPr>
            <a:spLocks noChangeShapeType="1"/>
          </p:cNvSpPr>
          <p:nvPr/>
        </p:nvSpPr>
        <p:spPr bwMode="auto">
          <a:xfrm flipV="1">
            <a:off x="5867400" y="1752600"/>
            <a:ext cx="1219200" cy="457200"/>
          </a:xfrm>
          <a:prstGeom prst="line">
            <a:avLst/>
          </a:prstGeom>
          <a:noFill/>
          <a:ln w="9525">
            <a:solidFill>
              <a:schemeClr val="tx1"/>
            </a:solidFill>
            <a:round/>
            <a:headEnd/>
            <a:tailEnd type="triangle" w="med" len="med"/>
          </a:ln>
        </p:spPr>
        <p:txBody>
          <a:bodyPr/>
          <a:lstStyle/>
          <a:p>
            <a:endParaRPr lang="en-US"/>
          </a:p>
        </p:txBody>
      </p:sp>
      <p:sp>
        <p:nvSpPr>
          <p:cNvPr id="47138" name="Line 33"/>
          <p:cNvSpPr>
            <a:spLocks noChangeShapeType="1"/>
          </p:cNvSpPr>
          <p:nvPr/>
        </p:nvSpPr>
        <p:spPr bwMode="auto">
          <a:xfrm flipV="1">
            <a:off x="5867400" y="2362200"/>
            <a:ext cx="1447800" cy="0"/>
          </a:xfrm>
          <a:prstGeom prst="line">
            <a:avLst/>
          </a:prstGeom>
          <a:noFill/>
          <a:ln w="9525">
            <a:solidFill>
              <a:schemeClr val="tx1"/>
            </a:solidFill>
            <a:round/>
            <a:headEnd/>
            <a:tailEnd type="triangle" w="med" len="med"/>
          </a:ln>
        </p:spPr>
        <p:txBody>
          <a:bodyPr/>
          <a:lstStyle/>
          <a:p>
            <a:endParaRPr lang="en-US"/>
          </a:p>
        </p:txBody>
      </p:sp>
      <p:sp>
        <p:nvSpPr>
          <p:cNvPr id="47139" name="Text Box 34"/>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7140" name="Text Box 35"/>
          <p:cNvSpPr txBox="1">
            <a:spLocks noChangeArrowheads="1"/>
          </p:cNvSpPr>
          <p:nvPr/>
        </p:nvSpPr>
        <p:spPr bwMode="auto">
          <a:xfrm>
            <a:off x="593725" y="2982913"/>
            <a:ext cx="4054475" cy="4381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(1) &amp; Step(2) [ you know them now. ]</a:t>
            </a:r>
          </a:p>
        </p:txBody>
      </p:sp>
      <p:sp>
        <p:nvSpPr>
          <p:cNvPr id="47141" name="Rectangle 36"/>
          <p:cNvSpPr>
            <a:spLocks noChangeArrowheads="1"/>
          </p:cNvSpPr>
          <p:nvPr/>
        </p:nvSpPr>
        <p:spPr bwMode="auto">
          <a:xfrm>
            <a:off x="5181600" y="2819400"/>
            <a:ext cx="3505200" cy="914400"/>
          </a:xfrm>
          <a:prstGeom prst="rect">
            <a:avLst/>
          </a:prstGeom>
          <a:solidFill>
            <a:srgbClr val="FFCCFF"/>
          </a:solidFill>
          <a:ln w="9525">
            <a:solidFill>
              <a:schemeClr val="tx1"/>
            </a:solidFill>
            <a:miter lim="800000"/>
            <a:headEnd/>
            <a:tailEnd/>
          </a:ln>
        </p:spPr>
        <p:txBody>
          <a:bodyPr wrap="none" anchor="ctr"/>
          <a:lstStyle/>
          <a:p>
            <a:endParaRPr lang="en-US"/>
          </a:p>
        </p:txBody>
      </p:sp>
      <p:sp>
        <p:nvSpPr>
          <p:cNvPr id="47142" name="Text Box 37"/>
          <p:cNvSpPr txBox="1">
            <a:spLocks noChangeArrowheads="1"/>
          </p:cNvSpPr>
          <p:nvPr/>
        </p:nvSpPr>
        <p:spPr bwMode="auto">
          <a:xfrm>
            <a:off x="609600" y="3806825"/>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(3). </a:t>
            </a:r>
            <a:r>
              <a:rPr lang="en-US" altLang="zh-TW" sz="1600" b="1">
                <a:latin typeface="Calibri" pitchFamily="34" charset="0"/>
              </a:rPr>
              <a:t>listen()</a:t>
            </a:r>
            <a:endParaRPr lang="en-US" altLang="zh-TW" sz="1600">
              <a:latin typeface="Calibri" pitchFamily="34" charset="0"/>
            </a:endParaRPr>
          </a:p>
          <a:p>
            <a:r>
              <a:rPr lang="en-US" altLang="zh-TW" sz="1600">
                <a:latin typeface="Calibri" pitchFamily="34" charset="0"/>
              </a:rPr>
              <a:t>- It sets the port to be listening to incoming connections, for TCP only.</a:t>
            </a:r>
          </a:p>
        </p:txBody>
      </p:sp>
      <p:sp>
        <p:nvSpPr>
          <p:cNvPr id="47143" name="Text Box 38"/>
          <p:cNvSpPr txBox="1">
            <a:spLocks noChangeArrowheads="1"/>
          </p:cNvSpPr>
          <p:nvPr/>
        </p:nvSpPr>
        <p:spPr bwMode="auto">
          <a:xfrm>
            <a:off x="609600" y="5105400"/>
            <a:ext cx="4054475" cy="92710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a:latin typeface="Calibri" pitchFamily="34" charset="0"/>
              </a:rPr>
              <a:t>Step (4). </a:t>
            </a:r>
            <a:r>
              <a:rPr lang="en-US" altLang="zh-TW" sz="1600" b="1">
                <a:latin typeface="Calibri" pitchFamily="34" charset="0"/>
              </a:rPr>
              <a:t>accept()</a:t>
            </a:r>
            <a:endParaRPr lang="en-US" altLang="zh-TW" sz="1600">
              <a:latin typeface="Calibri" pitchFamily="34" charset="0"/>
            </a:endParaRPr>
          </a:p>
          <a:p>
            <a:r>
              <a:rPr lang="en-US" altLang="zh-TW" sz="1600">
                <a:latin typeface="Calibri" pitchFamily="34" charset="0"/>
              </a:rPr>
              <a:t>- Accept incoming connections.</a:t>
            </a:r>
          </a:p>
          <a:p>
            <a:r>
              <a:rPr lang="en-US" altLang="zh-TW" sz="1600">
                <a:latin typeface="Calibri" pitchFamily="34" charset="0"/>
              </a:rPr>
              <a:t>- A blocking system call.</a:t>
            </a:r>
          </a:p>
        </p:txBody>
      </p:sp>
      <p:sp>
        <p:nvSpPr>
          <p:cNvPr id="47144" name="Text Box 39"/>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7145" name="Text Box 40"/>
          <p:cNvSpPr txBox="1">
            <a:spLocks noChangeArrowheads="1"/>
          </p:cNvSpPr>
          <p:nvPr/>
        </p:nvSpPr>
        <p:spPr bwMode="auto">
          <a:xfrm>
            <a:off x="5410200" y="2889250"/>
            <a:ext cx="2490788" cy="830263"/>
          </a:xfrm>
          <a:prstGeom prst="rect">
            <a:avLst/>
          </a:prstGeom>
          <a:noFill/>
          <a:ln w="9525">
            <a:noFill/>
            <a:miter lim="800000"/>
            <a:headEnd/>
            <a:tailEnd/>
          </a:ln>
        </p:spPr>
        <p:txBody>
          <a:bodyPr wrap="none">
            <a:spAutoFit/>
          </a:bodyPr>
          <a:lstStyle/>
          <a:p>
            <a:r>
              <a:rPr lang="en-US" altLang="zh-TW" sz="1600" b="1">
                <a:latin typeface="Calibri" pitchFamily="34" charset="0"/>
              </a:rPr>
              <a:t>read()</a:t>
            </a:r>
            <a:r>
              <a:rPr lang="en-US" altLang="zh-TW" sz="1600">
                <a:latin typeface="Calibri" pitchFamily="34" charset="0"/>
              </a:rPr>
              <a:t> – to receive data.</a:t>
            </a:r>
          </a:p>
          <a:p>
            <a:r>
              <a:rPr lang="en-US" altLang="zh-TW" sz="1600" b="1">
                <a:latin typeface="Calibri" pitchFamily="34" charset="0"/>
              </a:rPr>
              <a:t>write()</a:t>
            </a:r>
            <a:r>
              <a:rPr lang="en-US" altLang="zh-TW" sz="1600">
                <a:latin typeface="Calibri" pitchFamily="34" charset="0"/>
              </a:rPr>
              <a:t> – to send data.</a:t>
            </a:r>
          </a:p>
          <a:p>
            <a:r>
              <a:rPr lang="en-US" altLang="zh-TW" sz="1600" b="1">
                <a:latin typeface="Calibri" pitchFamily="34" charset="0"/>
              </a:rPr>
              <a:t>close()</a:t>
            </a:r>
            <a:r>
              <a:rPr lang="en-US" altLang="zh-TW" sz="1600">
                <a:latin typeface="Calibri" pitchFamily="34" charset="0"/>
              </a:rPr>
              <a:t> – to close the socket</a:t>
            </a:r>
          </a:p>
        </p:txBody>
      </p:sp>
      <p:sp>
        <p:nvSpPr>
          <p:cNvPr id="47146" name="Line 41"/>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7147" name="Text Box 42"/>
          <p:cNvSpPr txBox="1">
            <a:spLocks noChangeArrowheads="1"/>
          </p:cNvSpPr>
          <p:nvPr/>
        </p:nvSpPr>
        <p:spPr bwMode="auto">
          <a:xfrm>
            <a:off x="6172200" y="6330950"/>
            <a:ext cx="1624013" cy="284163"/>
          </a:xfrm>
          <a:prstGeom prst="rect">
            <a:avLst/>
          </a:prstGeom>
          <a:noFill/>
          <a:ln w="9525">
            <a:solidFill>
              <a:schemeClr val="tx1"/>
            </a:solidFill>
            <a:miter lim="800000"/>
            <a:headEnd/>
            <a:tailEnd/>
          </a:ln>
        </p:spPr>
        <p:txBody>
          <a:bodyPr wrap="none">
            <a:spAutoFit/>
          </a:bodyPr>
          <a:lstStyle/>
          <a:p>
            <a:r>
              <a:rPr lang="en-US" altLang="zh-TW" sz="1200" b="1">
                <a:latin typeface="Consolas" pitchFamily="49" charset="0"/>
              </a:rPr>
              <a:t>* means optional.</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11</a:t>
            </a:fld>
            <a:endParaRPr lang="en-US" alt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F134BA9-2809-0B41-85C1-5ED48ECB6EED}"/>
                  </a:ext>
                </a:extLst>
              </p14:cNvPr>
              <p14:cNvContentPartPr/>
              <p14:nvPr/>
            </p14:nvContentPartPr>
            <p14:xfrm>
              <a:off x="7725600" y="1907640"/>
              <a:ext cx="460800" cy="563760"/>
            </p14:xfrm>
          </p:contentPart>
        </mc:Choice>
        <mc:Fallback xmlns="">
          <p:pic>
            <p:nvPicPr>
              <p:cNvPr id="2" name="Ink 1">
                <a:extLst>
                  <a:ext uri="{FF2B5EF4-FFF2-40B4-BE49-F238E27FC236}">
                    <a16:creationId xmlns:a16="http://schemas.microsoft.com/office/drawing/2014/main" id="{3F134BA9-2809-0B41-85C1-5ED48ECB6EED}"/>
                  </a:ext>
                </a:extLst>
              </p:cNvPr>
              <p:cNvPicPr/>
              <p:nvPr/>
            </p:nvPicPr>
            <p:blipFill>
              <a:blip r:embed="rId3"/>
              <a:stretch>
                <a:fillRect/>
              </a:stretch>
            </p:blipFill>
            <p:spPr>
              <a:xfrm>
                <a:off x="7703640" y="1885680"/>
                <a:ext cx="504000" cy="606960"/>
              </a:xfrm>
              <a:prstGeom prst="rect">
                <a:avLst/>
              </a:prstGeom>
            </p:spPr>
          </p:pic>
        </mc:Fallback>
      </mc:AlternateContent>
    </p:spTree>
    <p:extLst>
      <p:ext uri="{BB962C8B-B14F-4D97-AF65-F5344CB8AC3E}">
        <p14:creationId xmlns:p14="http://schemas.microsoft.com/office/powerpoint/2010/main" val="423405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533400" y="138447"/>
            <a:ext cx="7772400" cy="1143000"/>
          </a:xfrm>
        </p:spPr>
        <p:txBody>
          <a:bodyPr/>
          <a:lstStyle/>
          <a:p>
            <a:r>
              <a:rPr lang="en-US" altLang="zh-TW" dirty="0"/>
              <a:t>Programming stuff...</a:t>
            </a:r>
            <a:r>
              <a:rPr lang="en-US" altLang="zh-TW" b="1" dirty="0">
                <a:latin typeface="Consolas" pitchFamily="49" charset="0"/>
              </a:rPr>
              <a:t>accept()</a:t>
            </a:r>
          </a:p>
        </p:txBody>
      </p:sp>
      <p:sp>
        <p:nvSpPr>
          <p:cNvPr id="48133" name="Rectangle 5"/>
          <p:cNvSpPr>
            <a:spLocks noChangeArrowheads="1"/>
          </p:cNvSpPr>
          <p:nvPr/>
        </p:nvSpPr>
        <p:spPr bwMode="auto">
          <a:xfrm>
            <a:off x="457200" y="1143000"/>
            <a:ext cx="8153400" cy="2667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34" name="Text Box 6"/>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8135" name="Text Box 7"/>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8136" name="Text Box 9"/>
          <p:cNvSpPr txBox="1">
            <a:spLocks noChangeArrowheads="1"/>
          </p:cNvSpPr>
          <p:nvPr/>
        </p:nvSpPr>
        <p:spPr bwMode="auto">
          <a:xfrm>
            <a:off x="7239000" y="1905000"/>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37" name="Line 10"/>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8138" name="Text Box 11"/>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8139" name="Line 12"/>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8140" name="Line 14"/>
          <p:cNvSpPr>
            <a:spLocks noChangeShapeType="1"/>
          </p:cNvSpPr>
          <p:nvPr/>
        </p:nvSpPr>
        <p:spPr bwMode="auto">
          <a:xfrm flipV="1">
            <a:off x="5715000" y="2251075"/>
            <a:ext cx="1447800" cy="0"/>
          </a:xfrm>
          <a:prstGeom prst="line">
            <a:avLst/>
          </a:prstGeom>
          <a:noFill/>
          <a:ln w="9525">
            <a:solidFill>
              <a:schemeClr val="tx1"/>
            </a:solidFill>
            <a:round/>
            <a:headEnd/>
            <a:tailEnd type="triangle" w="med" len="med"/>
          </a:ln>
        </p:spPr>
        <p:txBody>
          <a:bodyPr/>
          <a:lstStyle/>
          <a:p>
            <a:endParaRPr lang="en-US"/>
          </a:p>
        </p:txBody>
      </p:sp>
      <p:sp>
        <p:nvSpPr>
          <p:cNvPr id="48141" name="Text Box 15"/>
          <p:cNvSpPr txBox="1">
            <a:spLocks noChangeArrowheads="1"/>
          </p:cNvSpPr>
          <p:nvPr/>
        </p:nvSpPr>
        <p:spPr bwMode="auto">
          <a:xfrm>
            <a:off x="685800" y="3343275"/>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8142" name="Text Box 16"/>
          <p:cNvSpPr txBox="1">
            <a:spLocks noChangeArrowheads="1"/>
          </p:cNvSpPr>
          <p:nvPr/>
        </p:nvSpPr>
        <p:spPr bwMode="auto">
          <a:xfrm>
            <a:off x="4495800" y="21193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8143" name="Line 17"/>
          <p:cNvSpPr>
            <a:spLocks noChangeShapeType="1"/>
          </p:cNvSpPr>
          <p:nvPr/>
        </p:nvSpPr>
        <p:spPr bwMode="auto">
          <a:xfrm>
            <a:off x="5105400" y="1905000"/>
            <a:ext cx="0" cy="228600"/>
          </a:xfrm>
          <a:prstGeom prst="line">
            <a:avLst/>
          </a:prstGeom>
          <a:noFill/>
          <a:ln w="9525">
            <a:solidFill>
              <a:schemeClr val="tx1"/>
            </a:solidFill>
            <a:round/>
            <a:headEnd/>
            <a:tailEnd type="triangle" w="med" len="med"/>
          </a:ln>
        </p:spPr>
        <p:txBody>
          <a:bodyPr/>
          <a:lstStyle/>
          <a:p>
            <a:endParaRPr lang="en-US"/>
          </a:p>
        </p:txBody>
      </p:sp>
      <p:sp>
        <p:nvSpPr>
          <p:cNvPr id="48144" name="Rectangle 18"/>
          <p:cNvSpPr>
            <a:spLocks noChangeArrowheads="1"/>
          </p:cNvSpPr>
          <p:nvPr/>
        </p:nvSpPr>
        <p:spPr bwMode="auto">
          <a:xfrm>
            <a:off x="838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5" name="Rectangle 19"/>
          <p:cNvSpPr>
            <a:spLocks noChangeArrowheads="1"/>
          </p:cNvSpPr>
          <p:nvPr/>
        </p:nvSpPr>
        <p:spPr bwMode="auto">
          <a:xfrm>
            <a:off x="2743200" y="18288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6" name="Rectangle 20"/>
          <p:cNvSpPr>
            <a:spLocks noChangeArrowheads="1"/>
          </p:cNvSpPr>
          <p:nvPr/>
        </p:nvSpPr>
        <p:spPr bwMode="auto">
          <a:xfrm>
            <a:off x="4572000" y="12192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7" name="Rectangle 21"/>
          <p:cNvSpPr>
            <a:spLocks noChangeArrowheads="1"/>
          </p:cNvSpPr>
          <p:nvPr/>
        </p:nvSpPr>
        <p:spPr bwMode="auto">
          <a:xfrm>
            <a:off x="4572000" y="2438400"/>
            <a:ext cx="990600" cy="304800"/>
          </a:xfrm>
          <a:prstGeom prst="rect">
            <a:avLst/>
          </a:prstGeom>
          <a:solidFill>
            <a:schemeClr val="folHlink"/>
          </a:solidFill>
          <a:ln w="9525" algn="ctr">
            <a:solidFill>
              <a:schemeClr val="tx1"/>
            </a:solidFill>
            <a:miter lim="800000"/>
            <a:headEnd/>
            <a:tailEnd/>
          </a:ln>
        </p:spPr>
        <p:txBody>
          <a:bodyPr wrap="none" anchor="ctr"/>
          <a:lstStyle/>
          <a:p>
            <a:r>
              <a:rPr lang="en-US" altLang="zh-TW" sz="1400" b="1">
                <a:latin typeface="Consolas" pitchFamily="49" charset="0"/>
              </a:rPr>
              <a:t>Socket FD</a:t>
            </a:r>
          </a:p>
        </p:txBody>
      </p:sp>
      <p:sp>
        <p:nvSpPr>
          <p:cNvPr id="48148" name="Rectangle 22"/>
          <p:cNvSpPr>
            <a:spLocks noChangeArrowheads="1"/>
          </p:cNvSpPr>
          <p:nvPr/>
        </p:nvSpPr>
        <p:spPr bwMode="auto">
          <a:xfrm>
            <a:off x="7315200" y="1641475"/>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49" name="Text Box 23"/>
          <p:cNvSpPr txBox="1">
            <a:spLocks noChangeArrowheads="1"/>
          </p:cNvSpPr>
          <p:nvPr/>
        </p:nvSpPr>
        <p:spPr bwMode="auto">
          <a:xfrm>
            <a:off x="6858000" y="3006725"/>
            <a:ext cx="1219200" cy="650875"/>
          </a:xfrm>
          <a:prstGeom prst="rect">
            <a:avLst/>
          </a:prstGeom>
          <a:solidFill>
            <a:srgbClr val="FFFF99"/>
          </a:solidFill>
          <a:ln w="9525">
            <a:solidFill>
              <a:schemeClr val="tx1"/>
            </a:solidFill>
            <a:miter lim="800000"/>
            <a:headEnd/>
            <a:tailEnd/>
          </a:ln>
        </p:spPr>
        <p:txBody>
          <a:bodyPr>
            <a:spAutoFit/>
          </a:bodyPr>
          <a:lstStyle/>
          <a:p>
            <a:r>
              <a:rPr lang="en-US" altLang="zh-TW" b="1">
                <a:latin typeface="Consolas" pitchFamily="49" charset="0"/>
              </a:rPr>
              <a:t>read() &amp; write()</a:t>
            </a:r>
          </a:p>
        </p:txBody>
      </p:sp>
      <p:sp>
        <p:nvSpPr>
          <p:cNvPr id="48150" name="Line 24"/>
          <p:cNvSpPr>
            <a:spLocks noChangeShapeType="1"/>
          </p:cNvSpPr>
          <p:nvPr/>
        </p:nvSpPr>
        <p:spPr bwMode="auto">
          <a:xfrm>
            <a:off x="5791200" y="2514600"/>
            <a:ext cx="990600" cy="685800"/>
          </a:xfrm>
          <a:prstGeom prst="line">
            <a:avLst/>
          </a:prstGeom>
          <a:noFill/>
          <a:ln w="9525">
            <a:solidFill>
              <a:schemeClr val="tx1"/>
            </a:solidFill>
            <a:round/>
            <a:headEnd/>
            <a:tailEnd type="triangle" w="med" len="med"/>
          </a:ln>
        </p:spPr>
        <p:txBody>
          <a:bodyPr/>
          <a:lstStyle/>
          <a:p>
            <a:endParaRPr lang="en-US"/>
          </a:p>
        </p:txBody>
      </p:sp>
      <p:sp>
        <p:nvSpPr>
          <p:cNvPr id="48151" name="Rectangle 25"/>
          <p:cNvSpPr>
            <a:spLocks noChangeArrowheads="1"/>
          </p:cNvSpPr>
          <p:nvPr/>
        </p:nvSpPr>
        <p:spPr bwMode="auto">
          <a:xfrm>
            <a:off x="6934200" y="2743200"/>
            <a:ext cx="990600" cy="304800"/>
          </a:xfrm>
          <a:prstGeom prst="rect">
            <a:avLst/>
          </a:prstGeom>
          <a:solidFill>
            <a:schemeClr val="hlink"/>
          </a:solidFill>
          <a:ln w="9525" algn="ctr">
            <a:solidFill>
              <a:schemeClr val="tx1"/>
            </a:solidFill>
            <a:miter lim="800000"/>
            <a:headEnd/>
            <a:tailEnd/>
          </a:ln>
        </p:spPr>
        <p:txBody>
          <a:bodyPr wrap="none" anchor="ctr"/>
          <a:lstStyle/>
          <a:p>
            <a:r>
              <a:rPr lang="en-US" altLang="zh-TW" sz="1400" b="1">
                <a:solidFill>
                  <a:schemeClr val="bg1"/>
                </a:solidFill>
                <a:latin typeface="Consolas" pitchFamily="49" charset="0"/>
              </a:rPr>
              <a:t>Accept FD</a:t>
            </a:r>
          </a:p>
        </p:txBody>
      </p:sp>
      <p:sp>
        <p:nvSpPr>
          <p:cNvPr id="48152" name="Oval 26"/>
          <p:cNvSpPr>
            <a:spLocks noChangeArrowheads="1"/>
          </p:cNvSpPr>
          <p:nvPr/>
        </p:nvSpPr>
        <p:spPr bwMode="auto">
          <a:xfrm>
            <a:off x="6477000" y="23622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3" name="Oval 27"/>
          <p:cNvSpPr>
            <a:spLocks noChangeArrowheads="1"/>
          </p:cNvSpPr>
          <p:nvPr/>
        </p:nvSpPr>
        <p:spPr bwMode="auto">
          <a:xfrm>
            <a:off x="6477000" y="25146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4" name="Oval 28"/>
          <p:cNvSpPr>
            <a:spLocks noChangeArrowheads="1"/>
          </p:cNvSpPr>
          <p:nvPr/>
        </p:nvSpPr>
        <p:spPr bwMode="auto">
          <a:xfrm>
            <a:off x="6477000" y="2667000"/>
            <a:ext cx="76200" cy="76200"/>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48155" name="Rectangle 29"/>
          <p:cNvSpPr>
            <a:spLocks noChangeArrowheads="1"/>
          </p:cNvSpPr>
          <p:nvPr/>
        </p:nvSpPr>
        <p:spPr bwMode="auto">
          <a:xfrm>
            <a:off x="457200" y="3810000"/>
            <a:ext cx="8153400" cy="2362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8156" name="Text Box 30"/>
          <p:cNvSpPr txBox="1">
            <a:spLocks noChangeArrowheads="1"/>
          </p:cNvSpPr>
          <p:nvPr/>
        </p:nvSpPr>
        <p:spPr bwMode="auto">
          <a:xfrm>
            <a:off x="685800" y="3962400"/>
            <a:ext cx="7696200" cy="430213"/>
          </a:xfrm>
          <a:prstGeom prst="rect">
            <a:avLst/>
          </a:prstGeom>
          <a:solidFill>
            <a:schemeClr val="bg1"/>
          </a:solidFill>
          <a:ln w="9525">
            <a:solidFill>
              <a:schemeClr val="tx1"/>
            </a:solidFill>
            <a:miter lim="800000"/>
            <a:headEnd/>
            <a:tailEnd/>
          </a:ln>
        </p:spPr>
        <p:txBody>
          <a:bodyPr tIns="91440" bIns="91440">
            <a:spAutoFit/>
          </a:bodyPr>
          <a:lstStyle/>
          <a:p>
            <a:r>
              <a:rPr lang="en-US" altLang="zh-TW" sz="1600">
                <a:latin typeface="Calibri" pitchFamily="34" charset="0"/>
              </a:rPr>
              <a:t>An interesting thing about </a:t>
            </a:r>
            <a:r>
              <a:rPr lang="en-US" altLang="zh-TW" sz="1600" b="1">
                <a:latin typeface="Calibri" pitchFamily="34" charset="0"/>
              </a:rPr>
              <a:t>accept()</a:t>
            </a:r>
            <a:r>
              <a:rPr lang="en-US" altLang="zh-TW" sz="1600">
                <a:latin typeface="Calibri" pitchFamily="34" charset="0"/>
              </a:rPr>
              <a:t> is the creation of a </a:t>
            </a:r>
            <a:r>
              <a:rPr lang="en-US" altLang="zh-TW" sz="1600" b="1">
                <a:solidFill>
                  <a:srgbClr val="FF3300"/>
                </a:solidFill>
                <a:latin typeface="Calibri" pitchFamily="34" charset="0"/>
              </a:rPr>
              <a:t>new file descriptor</a:t>
            </a:r>
            <a:r>
              <a:rPr lang="en-US" altLang="zh-TW" sz="1600">
                <a:latin typeface="Calibri" pitchFamily="34" charset="0"/>
              </a:rPr>
              <a:t>!</a:t>
            </a:r>
          </a:p>
        </p:txBody>
      </p:sp>
      <p:sp>
        <p:nvSpPr>
          <p:cNvPr id="48157" name="Text Box 31"/>
          <p:cNvSpPr txBox="1">
            <a:spLocks noChangeArrowheads="1"/>
          </p:cNvSpPr>
          <p:nvPr/>
        </p:nvSpPr>
        <p:spPr bwMode="auto">
          <a:xfrm>
            <a:off x="685800" y="4572000"/>
            <a:ext cx="3733800" cy="1416050"/>
          </a:xfrm>
          <a:prstGeom prst="rect">
            <a:avLst/>
          </a:prstGeom>
          <a:solidFill>
            <a:srgbClr val="FFCCFF"/>
          </a:solidFill>
          <a:ln w="9525">
            <a:solidFill>
              <a:schemeClr val="tx1"/>
            </a:solidFill>
            <a:miter lim="800000"/>
            <a:headEnd/>
            <a:tailEnd/>
          </a:ln>
        </p:spPr>
        <p:txBody>
          <a:bodyPr tIns="91440" bIns="91440">
            <a:spAutoFit/>
          </a:bodyPr>
          <a:lstStyle/>
          <a:p>
            <a:r>
              <a:rPr lang="en-US" altLang="zh-TW" sz="1600" b="1" u="sng">
                <a:latin typeface="Calibri" pitchFamily="34" charset="0"/>
              </a:rPr>
              <a:t>Application layer’s point of view.</a:t>
            </a:r>
          </a:p>
          <a:p>
            <a:endParaRPr lang="en-US" altLang="zh-TW" sz="1600">
              <a:latin typeface="Calibri" pitchFamily="34" charset="0"/>
            </a:endParaRPr>
          </a:p>
          <a:p>
            <a:r>
              <a:rPr lang="en-US" altLang="zh-TW" sz="1600">
                <a:latin typeface="Calibri" pitchFamily="34" charset="0"/>
              </a:rPr>
              <a:t>Good!  It provides each connection a new handler and we can distinguish every connection!</a:t>
            </a:r>
          </a:p>
        </p:txBody>
      </p:sp>
      <p:sp>
        <p:nvSpPr>
          <p:cNvPr id="48158" name="Rectangle 32"/>
          <p:cNvSpPr>
            <a:spLocks noChangeArrowheads="1"/>
          </p:cNvSpPr>
          <p:nvPr/>
        </p:nvSpPr>
        <p:spPr bwMode="auto">
          <a:xfrm>
            <a:off x="5791200" y="18288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#1</a:t>
            </a:r>
          </a:p>
        </p:txBody>
      </p:sp>
      <p:sp>
        <p:nvSpPr>
          <p:cNvPr id="48159" name="Rectangle 33"/>
          <p:cNvSpPr>
            <a:spLocks noChangeArrowheads="1"/>
          </p:cNvSpPr>
          <p:nvPr/>
        </p:nvSpPr>
        <p:spPr bwMode="auto">
          <a:xfrm>
            <a:off x="5257800" y="3048000"/>
            <a:ext cx="1295400" cy="304800"/>
          </a:xfrm>
          <a:prstGeom prst="rect">
            <a:avLst/>
          </a:prstGeom>
          <a:solidFill>
            <a:schemeClr val="bg1"/>
          </a:solidFill>
          <a:ln w="9525" algn="ctr">
            <a:solidFill>
              <a:schemeClr val="tx1"/>
            </a:solidFill>
            <a:miter lim="800000"/>
            <a:headEnd/>
            <a:tailEnd/>
          </a:ln>
        </p:spPr>
        <p:txBody>
          <a:bodyPr wrap="none" anchor="ctr"/>
          <a:lstStyle/>
          <a:p>
            <a:r>
              <a:rPr lang="en-US" altLang="zh-TW" sz="1200" b="1">
                <a:latin typeface="Consolas" pitchFamily="49" charset="0"/>
              </a:rPr>
              <a:t>connection #n</a:t>
            </a:r>
          </a:p>
        </p:txBody>
      </p:sp>
      <p:sp>
        <p:nvSpPr>
          <p:cNvPr id="48160" name="Text Box 34"/>
          <p:cNvSpPr txBox="1">
            <a:spLocks noChangeArrowheads="1"/>
          </p:cNvSpPr>
          <p:nvPr/>
        </p:nvSpPr>
        <p:spPr bwMode="auto">
          <a:xfrm>
            <a:off x="4648200" y="4572000"/>
            <a:ext cx="3733800" cy="1416050"/>
          </a:xfrm>
          <a:prstGeom prst="rect">
            <a:avLst/>
          </a:prstGeom>
          <a:solidFill>
            <a:schemeClr val="accent1"/>
          </a:solidFill>
          <a:ln w="9525">
            <a:solidFill>
              <a:schemeClr val="tx1"/>
            </a:solidFill>
            <a:miter lim="800000"/>
            <a:headEnd/>
            <a:tailEnd/>
          </a:ln>
        </p:spPr>
        <p:txBody>
          <a:bodyPr tIns="91440" bIns="91440">
            <a:spAutoFit/>
          </a:bodyPr>
          <a:lstStyle/>
          <a:p>
            <a:r>
              <a:rPr lang="en-US" altLang="zh-TW" sz="1600" b="1" u="sng">
                <a:latin typeface="Calibri" pitchFamily="34" charset="0"/>
              </a:rPr>
              <a:t>Transport layer’s point of view.</a:t>
            </a:r>
          </a:p>
          <a:p>
            <a:endParaRPr lang="en-US" altLang="zh-TW" sz="1600">
              <a:latin typeface="Calibri" pitchFamily="34" charset="0"/>
            </a:endParaRPr>
          </a:p>
          <a:p>
            <a:r>
              <a:rPr lang="en-US" altLang="zh-TW" sz="1600">
                <a:latin typeface="Calibri" pitchFamily="34" charset="0"/>
              </a:rPr>
              <a:t>Well, for TCP, every FD points to </a:t>
            </a:r>
            <a:r>
              <a:rPr lang="en-US" altLang="zh-TW" sz="1600" b="1">
                <a:solidFill>
                  <a:srgbClr val="C00000"/>
                </a:solidFill>
                <a:latin typeface="Calibri" pitchFamily="34" charset="0"/>
              </a:rPr>
              <a:t>an unique TCP control structure</a:t>
            </a:r>
            <a:r>
              <a:rPr lang="en-US" altLang="zh-TW" sz="1600">
                <a:latin typeface="Calibri" pitchFamily="34" charset="0"/>
              </a:rPr>
              <a:t>. It is a necessary for reliable data transfer!</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12</a:t>
            </a:fld>
            <a:endParaRPr lang="en-US" altLang="en-US" dirty="0"/>
          </a:p>
        </p:txBody>
      </p:sp>
    </p:spTree>
    <p:extLst>
      <p:ext uri="{BB962C8B-B14F-4D97-AF65-F5344CB8AC3E}">
        <p14:creationId xmlns:p14="http://schemas.microsoft.com/office/powerpoint/2010/main" val="38033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a:xfrm>
            <a:off x="296213" y="164205"/>
            <a:ext cx="8512935" cy="1143000"/>
          </a:xfrm>
        </p:spPr>
        <p:txBody>
          <a:bodyPr/>
          <a:lstStyle/>
          <a:p>
            <a:r>
              <a:rPr lang="en-US" altLang="zh-TW" dirty="0"/>
              <a:t>Programming stuff...complete flow</a:t>
            </a:r>
          </a:p>
        </p:txBody>
      </p:sp>
      <p:sp>
        <p:nvSpPr>
          <p:cNvPr id="49157" name="Rectangle 23"/>
          <p:cNvSpPr>
            <a:spLocks noChangeArrowheads="1"/>
          </p:cNvSpPr>
          <p:nvPr/>
        </p:nvSpPr>
        <p:spPr bwMode="auto">
          <a:xfrm>
            <a:off x="457200" y="11430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58" name="Text Box 24"/>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59" name="Text Box 25"/>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49160" name="Line 28"/>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1" name="Text Box 29"/>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62" name="Line 30"/>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3" name="Line 32"/>
          <p:cNvSpPr>
            <a:spLocks noChangeShapeType="1"/>
          </p:cNvSpPr>
          <p:nvPr/>
        </p:nvSpPr>
        <p:spPr bwMode="auto">
          <a:xfrm>
            <a:off x="67818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4" name="Text Box 33"/>
          <p:cNvSpPr txBox="1">
            <a:spLocks noChangeArrowheads="1"/>
          </p:cNvSpPr>
          <p:nvPr/>
        </p:nvSpPr>
        <p:spPr bwMode="auto">
          <a:xfrm>
            <a:off x="685800" y="2205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flow chart</a:t>
            </a:r>
          </a:p>
        </p:txBody>
      </p:sp>
      <p:sp>
        <p:nvSpPr>
          <p:cNvPr id="49165" name="Text Box 38"/>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49166" name="Text Box 40"/>
          <p:cNvSpPr txBox="1">
            <a:spLocks noChangeArrowheads="1"/>
          </p:cNvSpPr>
          <p:nvPr/>
        </p:nvSpPr>
        <p:spPr bwMode="auto">
          <a:xfrm>
            <a:off x="4876800" y="2667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67" name="Line 41"/>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49168" name="Line 42"/>
          <p:cNvSpPr>
            <a:spLocks noChangeShapeType="1"/>
          </p:cNvSpPr>
          <p:nvPr/>
        </p:nvSpPr>
        <p:spPr bwMode="auto">
          <a:xfrm flipV="1">
            <a:off x="7239000" y="1981200"/>
            <a:ext cx="0" cy="685800"/>
          </a:xfrm>
          <a:prstGeom prst="line">
            <a:avLst/>
          </a:prstGeom>
          <a:noFill/>
          <a:ln w="9525">
            <a:solidFill>
              <a:schemeClr val="tx1"/>
            </a:solidFill>
            <a:round/>
            <a:headEnd/>
            <a:tailEnd type="triangle" w="med" len="med"/>
          </a:ln>
        </p:spPr>
        <p:txBody>
          <a:bodyPr/>
          <a:lstStyle/>
          <a:p>
            <a:endParaRPr lang="en-US"/>
          </a:p>
        </p:txBody>
      </p:sp>
      <p:sp>
        <p:nvSpPr>
          <p:cNvPr id="49169" name="Text Box 43"/>
          <p:cNvSpPr txBox="1">
            <a:spLocks noChangeArrowheads="1"/>
          </p:cNvSpPr>
          <p:nvPr/>
        </p:nvSpPr>
        <p:spPr bwMode="auto">
          <a:xfrm>
            <a:off x="7391400" y="1981200"/>
            <a:ext cx="10906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49170" name="Rectangle 44"/>
          <p:cNvSpPr>
            <a:spLocks noChangeArrowheads="1"/>
          </p:cNvSpPr>
          <p:nvPr/>
        </p:nvSpPr>
        <p:spPr bwMode="auto">
          <a:xfrm>
            <a:off x="457200" y="3657600"/>
            <a:ext cx="8153400" cy="2514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9171" name="Text Box 45"/>
          <p:cNvSpPr txBox="1">
            <a:spLocks noChangeArrowheads="1"/>
          </p:cNvSpPr>
          <p:nvPr/>
        </p:nvSpPr>
        <p:spPr bwMode="auto">
          <a:xfrm>
            <a:off x="762000" y="5095875"/>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49172" name="Text Box 46"/>
          <p:cNvSpPr txBox="1">
            <a:spLocks noChangeArrowheads="1"/>
          </p:cNvSpPr>
          <p:nvPr/>
        </p:nvSpPr>
        <p:spPr bwMode="auto">
          <a:xfrm>
            <a:off x="4343400" y="5095875"/>
            <a:ext cx="1322388"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connect()</a:t>
            </a:r>
          </a:p>
        </p:txBody>
      </p:sp>
      <p:sp>
        <p:nvSpPr>
          <p:cNvPr id="49173" name="Line 49"/>
          <p:cNvSpPr>
            <a:spLocks noChangeShapeType="1"/>
          </p:cNvSpPr>
          <p:nvPr/>
        </p:nvSpPr>
        <p:spPr bwMode="auto">
          <a:xfrm>
            <a:off x="19812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4" name="Text Box 50"/>
          <p:cNvSpPr txBox="1">
            <a:spLocks noChangeArrowheads="1"/>
          </p:cNvSpPr>
          <p:nvPr/>
        </p:nvSpPr>
        <p:spPr bwMode="auto">
          <a:xfrm>
            <a:off x="259080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49175" name="Line 51"/>
          <p:cNvSpPr>
            <a:spLocks noChangeShapeType="1"/>
          </p:cNvSpPr>
          <p:nvPr/>
        </p:nvSpPr>
        <p:spPr bwMode="auto">
          <a:xfrm>
            <a:off x="3733800" y="5262563"/>
            <a:ext cx="457200" cy="0"/>
          </a:xfrm>
          <a:prstGeom prst="line">
            <a:avLst/>
          </a:prstGeom>
          <a:noFill/>
          <a:ln w="9525">
            <a:solidFill>
              <a:schemeClr val="tx1"/>
            </a:solidFill>
            <a:round/>
            <a:headEnd/>
            <a:tailEnd type="triangle" w="med" len="med"/>
          </a:ln>
        </p:spPr>
        <p:txBody>
          <a:bodyPr/>
          <a:lstStyle/>
          <a:p>
            <a:endParaRPr lang="en-US"/>
          </a:p>
        </p:txBody>
      </p:sp>
      <p:sp>
        <p:nvSpPr>
          <p:cNvPr id="49176" name="Line 52"/>
          <p:cNvSpPr>
            <a:spLocks noChangeShapeType="1"/>
          </p:cNvSpPr>
          <p:nvPr/>
        </p:nvSpPr>
        <p:spPr bwMode="auto">
          <a:xfrm flipV="1">
            <a:off x="5562600" y="4572000"/>
            <a:ext cx="0" cy="533400"/>
          </a:xfrm>
          <a:prstGeom prst="line">
            <a:avLst/>
          </a:prstGeom>
          <a:noFill/>
          <a:ln w="9525">
            <a:solidFill>
              <a:schemeClr val="tx1"/>
            </a:solidFill>
            <a:round/>
            <a:headEnd/>
            <a:tailEnd type="triangle" w="med" len="med"/>
          </a:ln>
        </p:spPr>
        <p:txBody>
          <a:bodyPr/>
          <a:lstStyle/>
          <a:p>
            <a:endParaRPr lang="en-US"/>
          </a:p>
        </p:txBody>
      </p:sp>
      <p:sp>
        <p:nvSpPr>
          <p:cNvPr id="49177" name="Text Box 54"/>
          <p:cNvSpPr txBox="1">
            <a:spLocks noChangeArrowheads="1"/>
          </p:cNvSpPr>
          <p:nvPr/>
        </p:nvSpPr>
        <p:spPr bwMode="auto">
          <a:xfrm>
            <a:off x="685800" y="5634038"/>
            <a:ext cx="1866900" cy="314325"/>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Client flow chart</a:t>
            </a:r>
          </a:p>
        </p:txBody>
      </p:sp>
      <p:sp>
        <p:nvSpPr>
          <p:cNvPr id="49178" name="Text Box 55"/>
          <p:cNvSpPr txBox="1">
            <a:spLocks noChangeArrowheads="1"/>
          </p:cNvSpPr>
          <p:nvPr/>
        </p:nvSpPr>
        <p:spPr bwMode="auto">
          <a:xfrm>
            <a:off x="4876800" y="4191000"/>
            <a:ext cx="2952750" cy="376238"/>
          </a:xfrm>
          <a:prstGeom prst="rect">
            <a:avLst/>
          </a:prstGeom>
          <a:solidFill>
            <a:srgbClr val="FFCCFF"/>
          </a:solidFill>
          <a:ln w="9525">
            <a:solidFill>
              <a:schemeClr val="tx1"/>
            </a:solidFill>
            <a:miter lim="800000"/>
            <a:headEnd/>
            <a:tailEnd/>
          </a:ln>
        </p:spPr>
        <p:txBody>
          <a:bodyPr wrap="none">
            <a:spAutoFit/>
          </a:bodyPr>
          <a:lstStyle/>
          <a:p>
            <a:r>
              <a:rPr lang="en-US" altLang="zh-TW" b="1">
                <a:latin typeface="Consolas" pitchFamily="49" charset="0"/>
              </a:rPr>
              <a:t>Application-layer code</a:t>
            </a:r>
          </a:p>
        </p:txBody>
      </p:sp>
      <p:sp>
        <p:nvSpPr>
          <p:cNvPr id="49179" name="Line 56"/>
          <p:cNvSpPr>
            <a:spLocks noChangeShapeType="1"/>
          </p:cNvSpPr>
          <p:nvPr/>
        </p:nvSpPr>
        <p:spPr bwMode="auto">
          <a:xfrm>
            <a:off x="6477000" y="4572000"/>
            <a:ext cx="0" cy="533400"/>
          </a:xfrm>
          <a:prstGeom prst="line">
            <a:avLst/>
          </a:prstGeom>
          <a:noFill/>
          <a:ln w="9525">
            <a:solidFill>
              <a:schemeClr val="tx1"/>
            </a:solidFill>
            <a:round/>
            <a:headEnd/>
            <a:tailEnd type="triangle" w="med" len="med"/>
          </a:ln>
        </p:spPr>
        <p:txBody>
          <a:bodyPr/>
          <a:lstStyle/>
          <a:p>
            <a:endParaRPr lang="en-US"/>
          </a:p>
        </p:txBody>
      </p:sp>
      <p:sp>
        <p:nvSpPr>
          <p:cNvPr id="49180" name="Text Box 58"/>
          <p:cNvSpPr txBox="1">
            <a:spLocks noChangeArrowheads="1"/>
          </p:cNvSpPr>
          <p:nvPr/>
        </p:nvSpPr>
        <p:spPr bwMode="auto">
          <a:xfrm>
            <a:off x="6553200" y="4668838"/>
            <a:ext cx="609600" cy="284162"/>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DONE!</a:t>
            </a:r>
          </a:p>
        </p:txBody>
      </p:sp>
      <p:sp>
        <p:nvSpPr>
          <p:cNvPr id="49181" name="Text Box 59"/>
          <p:cNvSpPr txBox="1">
            <a:spLocks noChangeArrowheads="1"/>
          </p:cNvSpPr>
          <p:nvPr/>
        </p:nvSpPr>
        <p:spPr bwMode="auto">
          <a:xfrm>
            <a:off x="5943600" y="5095875"/>
            <a:ext cx="1071563"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close()</a:t>
            </a:r>
          </a:p>
        </p:txBody>
      </p:sp>
      <p:sp>
        <p:nvSpPr>
          <p:cNvPr id="49182" name="Text Box 60"/>
          <p:cNvSpPr txBox="1">
            <a:spLocks noChangeArrowheads="1"/>
          </p:cNvSpPr>
          <p:nvPr/>
        </p:nvSpPr>
        <p:spPr bwMode="auto">
          <a:xfrm>
            <a:off x="7512050" y="5095875"/>
            <a:ext cx="946150"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a:t>
            </a:r>
          </a:p>
        </p:txBody>
      </p:sp>
      <p:sp>
        <p:nvSpPr>
          <p:cNvPr id="49183" name="Line 61"/>
          <p:cNvSpPr>
            <a:spLocks noChangeShapeType="1"/>
          </p:cNvSpPr>
          <p:nvPr/>
        </p:nvSpPr>
        <p:spPr bwMode="auto">
          <a:xfrm>
            <a:off x="7086600" y="5334000"/>
            <a:ext cx="304800" cy="0"/>
          </a:xfrm>
          <a:prstGeom prst="line">
            <a:avLst/>
          </a:prstGeom>
          <a:noFill/>
          <a:ln w="9525">
            <a:solidFill>
              <a:schemeClr val="tx1"/>
            </a:solidFill>
            <a:round/>
            <a:headEnd/>
            <a:tailEnd type="triangle" w="med" len="med"/>
          </a:ln>
        </p:spPr>
        <p:txBody>
          <a:bodyPr/>
          <a:lstStyle/>
          <a:p>
            <a:endParaRPr lang="en-US"/>
          </a:p>
        </p:txBody>
      </p:sp>
      <p:sp>
        <p:nvSpPr>
          <p:cNvPr id="49184" name="AutoShape 62"/>
          <p:cNvSpPr>
            <a:spLocks noChangeArrowheads="1"/>
          </p:cNvSpPr>
          <p:nvPr/>
        </p:nvSpPr>
        <p:spPr bwMode="auto">
          <a:xfrm>
            <a:off x="5334000" y="3124200"/>
            <a:ext cx="1981200" cy="990600"/>
          </a:xfrm>
          <a:prstGeom prst="upDownArrow">
            <a:avLst>
              <a:gd name="adj1" fmla="val 50000"/>
              <a:gd name="adj2" fmla="val 20000"/>
            </a:avLst>
          </a:prstGeom>
          <a:solidFill>
            <a:srgbClr val="FFCCFF"/>
          </a:solidFill>
          <a:ln w="9525" algn="ctr">
            <a:solidFill>
              <a:schemeClr val="tx1"/>
            </a:solidFill>
            <a:miter lim="800000"/>
            <a:headEnd/>
            <a:tailEnd/>
          </a:ln>
        </p:spPr>
        <p:txBody>
          <a:bodyPr wrap="none" anchor="ctr"/>
          <a:lstStyle/>
          <a:p>
            <a:pPr algn="ctr"/>
            <a:r>
              <a:rPr lang="en-US" altLang="zh-TW" b="1">
                <a:latin typeface="Consolas" pitchFamily="49" charset="0"/>
              </a:rPr>
              <a:t>read()</a:t>
            </a:r>
          </a:p>
          <a:p>
            <a:pPr algn="ctr"/>
            <a:r>
              <a:rPr lang="en-US" altLang="zh-TW" b="1">
                <a:latin typeface="Consolas" pitchFamily="49" charset="0"/>
              </a:rPr>
              <a:t>&amp;</a:t>
            </a:r>
          </a:p>
          <a:p>
            <a:pPr algn="ctr"/>
            <a:r>
              <a:rPr lang="en-US" altLang="zh-TW" b="1">
                <a:latin typeface="Consolas" pitchFamily="49" charset="0"/>
              </a:rPr>
              <a:t>write()</a:t>
            </a:r>
          </a:p>
        </p:txBody>
      </p:sp>
      <p:sp>
        <p:nvSpPr>
          <p:cNvPr id="142400" name="AutoShape 64"/>
          <p:cNvSpPr>
            <a:spLocks noChangeArrowheads="1"/>
          </p:cNvSpPr>
          <p:nvPr/>
        </p:nvSpPr>
        <p:spPr bwMode="auto">
          <a:xfrm>
            <a:off x="1066800" y="3179763"/>
            <a:ext cx="2895600" cy="1011237"/>
          </a:xfrm>
          <a:prstGeom prst="flowChartAlternateProcess">
            <a:avLst/>
          </a:prstGeom>
          <a:solidFill>
            <a:srgbClr val="DDDDDD"/>
          </a:solidFill>
          <a:ln w="9525" algn="ctr">
            <a:solidFill>
              <a:schemeClr val="tx1"/>
            </a:solidFill>
            <a:miter lim="800000"/>
            <a:headEnd/>
            <a:tailEnd/>
          </a:ln>
        </p:spPr>
        <p:txBody>
          <a:bodyPr anchor="ctr"/>
          <a:lstStyle/>
          <a:p>
            <a:r>
              <a:rPr lang="en-US" altLang="zh-TW" sz="1600" b="1" u="sng" dirty="0">
                <a:latin typeface="Calibri" pitchFamily="34" charset="0"/>
              </a:rPr>
              <a:t>Limitation: </a:t>
            </a:r>
          </a:p>
          <a:p>
            <a:r>
              <a:rPr lang="en-US" altLang="zh-TW" sz="1600" dirty="0">
                <a:latin typeface="Calibri" pitchFamily="34" charset="0"/>
              </a:rPr>
              <a:t>Only supports a single client!</a:t>
            </a:r>
          </a:p>
        </p:txBody>
      </p:sp>
      <p:sp>
        <p:nvSpPr>
          <p:cNvPr id="49186" name="Text Box 65"/>
          <p:cNvSpPr txBox="1">
            <a:spLocks noChangeArrowheads="1"/>
          </p:cNvSpPr>
          <p:nvPr/>
        </p:nvSpPr>
        <p:spPr bwMode="auto">
          <a:xfrm>
            <a:off x="5233988" y="1981200"/>
            <a:ext cx="13954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13</a:t>
            </a:fld>
            <a:endParaRPr lang="en-US" altLang="en-US" dirty="0"/>
          </a:p>
        </p:txBody>
      </p:sp>
    </p:spTree>
    <p:extLst>
      <p:ext uri="{BB962C8B-B14F-4D97-AF65-F5344CB8AC3E}">
        <p14:creationId xmlns:p14="http://schemas.microsoft.com/office/powerpoint/2010/main" val="79823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400"/>
                                        </p:tgtEl>
                                        <p:attrNameLst>
                                          <p:attrName>style.visibility</p:attrName>
                                        </p:attrNameLst>
                                      </p:cBhvr>
                                      <p:to>
                                        <p:strVal val="visible"/>
                                      </p:to>
                                    </p:set>
                                    <p:animEffect transition="in" filter="fade">
                                      <p:cBhvr>
                                        <p:cTn id="7" dur="500"/>
                                        <p:tgtEl>
                                          <p:spTgt spid="142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9"/>
          <p:cNvSpPr>
            <a:spLocks noChangeArrowheads="1"/>
          </p:cNvSpPr>
          <p:nvPr/>
        </p:nvSpPr>
        <p:spPr bwMode="auto">
          <a:xfrm>
            <a:off x="457200" y="3581400"/>
            <a:ext cx="8153400" cy="1524000"/>
          </a:xfrm>
          <a:prstGeom prst="rect">
            <a:avLst/>
          </a:prstGeom>
          <a:solidFill>
            <a:srgbClr val="DDDDDD"/>
          </a:solidFill>
          <a:ln w="9525" algn="ctr">
            <a:solidFill>
              <a:schemeClr val="tx1"/>
            </a:solidFill>
            <a:miter lim="800000"/>
            <a:headEnd/>
            <a:tailEnd/>
          </a:ln>
        </p:spPr>
        <p:txBody>
          <a:bodyPr wrap="none" anchor="ctr"/>
          <a:lstStyle/>
          <a:p>
            <a:endParaRPr lang="en-US"/>
          </a:p>
        </p:txBody>
      </p:sp>
      <p:sp>
        <p:nvSpPr>
          <p:cNvPr id="143362" name="Rectangle 2"/>
          <p:cNvSpPr>
            <a:spLocks noGrp="1" noChangeArrowheads="1"/>
          </p:cNvSpPr>
          <p:nvPr>
            <p:ph type="title"/>
          </p:nvPr>
        </p:nvSpPr>
        <p:spPr>
          <a:xfrm>
            <a:off x="193185" y="125568"/>
            <a:ext cx="8744755" cy="1143000"/>
          </a:xfrm>
        </p:spPr>
        <p:txBody>
          <a:bodyPr>
            <a:normAutofit fontScale="90000"/>
          </a:bodyPr>
          <a:lstStyle/>
          <a:p>
            <a:pPr>
              <a:defRPr/>
            </a:pPr>
            <a:r>
              <a:rPr lang="en-US" altLang="zh-TW" dirty="0"/>
              <a:t>Programming stuff...server parallelization</a:t>
            </a:r>
          </a:p>
        </p:txBody>
      </p:sp>
      <p:sp>
        <p:nvSpPr>
          <p:cNvPr id="50182" name="Rectangle 4"/>
          <p:cNvSpPr>
            <a:spLocks noChangeArrowheads="1"/>
          </p:cNvSpPr>
          <p:nvPr/>
        </p:nvSpPr>
        <p:spPr bwMode="auto">
          <a:xfrm>
            <a:off x="457200" y="1219200"/>
            <a:ext cx="8153400" cy="2362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3" name="Text Box 5"/>
          <p:cNvSpPr txBox="1">
            <a:spLocks noChangeArrowheads="1"/>
          </p:cNvSpPr>
          <p:nvPr/>
        </p:nvSpPr>
        <p:spPr bwMode="auto">
          <a:xfrm>
            <a:off x="7620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socket()</a:t>
            </a:r>
          </a:p>
        </p:txBody>
      </p:sp>
      <p:sp>
        <p:nvSpPr>
          <p:cNvPr id="50184" name="Text Box 6"/>
          <p:cNvSpPr txBox="1">
            <a:spLocks noChangeArrowheads="1"/>
          </p:cNvSpPr>
          <p:nvPr/>
        </p:nvSpPr>
        <p:spPr bwMode="auto">
          <a:xfrm>
            <a:off x="4495800" y="1509713"/>
            <a:ext cx="1196975"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listen()</a:t>
            </a:r>
          </a:p>
        </p:txBody>
      </p:sp>
      <p:sp>
        <p:nvSpPr>
          <p:cNvPr id="50185" name="Line 7"/>
          <p:cNvSpPr>
            <a:spLocks noChangeShapeType="1"/>
          </p:cNvSpPr>
          <p:nvPr/>
        </p:nvSpPr>
        <p:spPr bwMode="auto">
          <a:xfrm>
            <a:off x="21336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6" name="Text Box 8"/>
          <p:cNvSpPr txBox="1">
            <a:spLocks noChangeArrowheads="1"/>
          </p:cNvSpPr>
          <p:nvPr/>
        </p:nvSpPr>
        <p:spPr bwMode="auto">
          <a:xfrm>
            <a:off x="2743200" y="1509713"/>
            <a:ext cx="946150" cy="376237"/>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bind()</a:t>
            </a:r>
          </a:p>
        </p:txBody>
      </p:sp>
      <p:sp>
        <p:nvSpPr>
          <p:cNvPr id="50187" name="Line 9"/>
          <p:cNvSpPr>
            <a:spLocks noChangeShapeType="1"/>
          </p:cNvSpPr>
          <p:nvPr/>
        </p:nvSpPr>
        <p:spPr bwMode="auto">
          <a:xfrm>
            <a:off x="3886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88" name="Text Box 11"/>
          <p:cNvSpPr txBox="1">
            <a:spLocks noChangeArrowheads="1"/>
          </p:cNvSpPr>
          <p:nvPr/>
        </p:nvSpPr>
        <p:spPr bwMode="auto">
          <a:xfrm>
            <a:off x="685800" y="2205038"/>
            <a:ext cx="1276350" cy="527050"/>
          </a:xfrm>
          <a:prstGeom prst="rect">
            <a:avLst/>
          </a:prstGeom>
          <a:solidFill>
            <a:schemeClr val="bg1"/>
          </a:solidFill>
          <a:ln w="9525">
            <a:solidFill>
              <a:srgbClr val="FF3300"/>
            </a:solidFill>
            <a:miter lim="800000"/>
            <a:headEnd/>
            <a:tailEnd/>
          </a:ln>
        </p:spPr>
        <p:txBody>
          <a:bodyPr wrap="none">
            <a:spAutoFit/>
          </a:bodyPr>
          <a:lstStyle/>
          <a:p>
            <a:r>
              <a:rPr lang="en-US" altLang="zh-TW" sz="1400" b="1">
                <a:latin typeface="Consolas" pitchFamily="49" charset="0"/>
              </a:rPr>
              <a:t>Server main</a:t>
            </a:r>
          </a:p>
          <a:p>
            <a:r>
              <a:rPr lang="en-US" altLang="zh-TW" sz="1400" b="1">
                <a:latin typeface="Consolas" pitchFamily="49" charset="0"/>
              </a:rPr>
              <a:t>flow chart</a:t>
            </a:r>
          </a:p>
        </p:txBody>
      </p:sp>
      <p:sp>
        <p:nvSpPr>
          <p:cNvPr id="50189" name="Text Box 12"/>
          <p:cNvSpPr txBox="1">
            <a:spLocks noChangeArrowheads="1"/>
          </p:cNvSpPr>
          <p:nvPr/>
        </p:nvSpPr>
        <p:spPr bwMode="auto">
          <a:xfrm>
            <a:off x="6400800" y="1524000"/>
            <a:ext cx="1196975" cy="376238"/>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accept()</a:t>
            </a:r>
          </a:p>
        </p:txBody>
      </p:sp>
      <p:sp>
        <p:nvSpPr>
          <p:cNvPr id="50190" name="Text Box 13"/>
          <p:cNvSpPr txBox="1">
            <a:spLocks noChangeArrowheads="1"/>
          </p:cNvSpPr>
          <p:nvPr/>
        </p:nvSpPr>
        <p:spPr bwMode="auto">
          <a:xfrm>
            <a:off x="6419850" y="4073525"/>
            <a:ext cx="1657350" cy="650875"/>
          </a:xfrm>
          <a:prstGeom prst="rect">
            <a:avLst/>
          </a:prstGeom>
          <a:solidFill>
            <a:srgbClr val="FFCCFF"/>
          </a:solidFill>
          <a:ln w="9525">
            <a:solidFill>
              <a:schemeClr val="tx1"/>
            </a:solidFill>
            <a:miter lim="800000"/>
            <a:headEnd/>
            <a:tailEnd/>
          </a:ln>
        </p:spPr>
        <p:txBody>
          <a:bodyPr>
            <a:spAutoFit/>
          </a:bodyPr>
          <a:lstStyle/>
          <a:p>
            <a:r>
              <a:rPr lang="en-US" altLang="zh-TW" b="1">
                <a:latin typeface="Consolas" pitchFamily="49" charset="0"/>
              </a:rPr>
              <a:t>Application-layer code</a:t>
            </a:r>
          </a:p>
        </p:txBody>
      </p:sp>
      <p:sp>
        <p:nvSpPr>
          <p:cNvPr id="50191" name="Line 14"/>
          <p:cNvSpPr>
            <a:spLocks noChangeShapeType="1"/>
          </p:cNvSpPr>
          <p:nvPr/>
        </p:nvSpPr>
        <p:spPr bwMode="auto">
          <a:xfrm>
            <a:off x="5791200" y="1676400"/>
            <a:ext cx="457200" cy="0"/>
          </a:xfrm>
          <a:prstGeom prst="line">
            <a:avLst/>
          </a:prstGeom>
          <a:noFill/>
          <a:ln w="9525">
            <a:solidFill>
              <a:schemeClr val="tx1"/>
            </a:solidFill>
            <a:round/>
            <a:headEnd/>
            <a:tailEnd type="triangle" w="med" len="med"/>
          </a:ln>
        </p:spPr>
        <p:txBody>
          <a:bodyPr/>
          <a:lstStyle/>
          <a:p>
            <a:endParaRPr lang="en-US"/>
          </a:p>
        </p:txBody>
      </p:sp>
      <p:sp>
        <p:nvSpPr>
          <p:cNvPr id="50192" name="Text Box 18"/>
          <p:cNvSpPr txBox="1">
            <a:spLocks noChangeArrowheads="1"/>
          </p:cNvSpPr>
          <p:nvPr/>
        </p:nvSpPr>
        <p:spPr bwMode="auto">
          <a:xfrm>
            <a:off x="3581400" y="2747963"/>
            <a:ext cx="3917950" cy="376237"/>
          </a:xfrm>
          <a:prstGeom prst="rect">
            <a:avLst/>
          </a:prstGeom>
          <a:solidFill>
            <a:srgbClr val="FFFF99"/>
          </a:solidFill>
          <a:ln w="9525">
            <a:solidFill>
              <a:schemeClr val="tx1"/>
            </a:solidFill>
            <a:miter lim="800000"/>
            <a:headEnd/>
            <a:tailEnd/>
          </a:ln>
        </p:spPr>
        <p:txBody>
          <a:bodyPr>
            <a:spAutoFit/>
          </a:bodyPr>
          <a:lstStyle/>
          <a:p>
            <a:pPr algn="ctr"/>
            <a:r>
              <a:rPr lang="en-US" altLang="zh-TW" b="1" dirty="0">
                <a:latin typeface="Consolas" pitchFamily="49" charset="0"/>
              </a:rPr>
              <a:t>fork() or </a:t>
            </a:r>
            <a:r>
              <a:rPr lang="en-US" altLang="zh-TW" b="1" dirty="0" err="1">
                <a:latin typeface="Consolas" pitchFamily="49" charset="0"/>
              </a:rPr>
              <a:t>pthread_create</a:t>
            </a:r>
            <a:r>
              <a:rPr lang="en-US" altLang="zh-TW" b="1" dirty="0">
                <a:latin typeface="Consolas" pitchFamily="49" charset="0"/>
              </a:rPr>
              <a:t>()</a:t>
            </a:r>
          </a:p>
        </p:txBody>
      </p:sp>
      <p:sp>
        <p:nvSpPr>
          <p:cNvPr id="50193" name="Line 21"/>
          <p:cNvSpPr>
            <a:spLocks noChangeShapeType="1"/>
          </p:cNvSpPr>
          <p:nvPr/>
        </p:nvSpPr>
        <p:spPr bwMode="auto">
          <a:xfrm flipH="1">
            <a:off x="4743450" y="4419600"/>
            <a:ext cx="1600200" cy="0"/>
          </a:xfrm>
          <a:prstGeom prst="line">
            <a:avLst/>
          </a:prstGeom>
          <a:noFill/>
          <a:ln w="9525">
            <a:solidFill>
              <a:schemeClr val="tx1"/>
            </a:solidFill>
            <a:round/>
            <a:headEnd/>
            <a:tailEnd type="triangle" w="med" len="med"/>
          </a:ln>
        </p:spPr>
        <p:txBody>
          <a:bodyPr anchor="ctr"/>
          <a:lstStyle/>
          <a:p>
            <a:endParaRPr lang="en-US"/>
          </a:p>
        </p:txBody>
      </p:sp>
      <p:sp>
        <p:nvSpPr>
          <p:cNvPr id="50194" name="Text Box 16"/>
          <p:cNvSpPr txBox="1">
            <a:spLocks noChangeArrowheads="1"/>
          </p:cNvSpPr>
          <p:nvPr/>
        </p:nvSpPr>
        <p:spPr bwMode="auto">
          <a:xfrm>
            <a:off x="5024438" y="4181475"/>
            <a:ext cx="1090612"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connection is closed.</a:t>
            </a:r>
          </a:p>
        </p:txBody>
      </p:sp>
      <p:sp>
        <p:nvSpPr>
          <p:cNvPr id="50195" name="Text Box 23"/>
          <p:cNvSpPr txBox="1">
            <a:spLocks noChangeArrowheads="1"/>
          </p:cNvSpPr>
          <p:nvPr/>
        </p:nvSpPr>
        <p:spPr bwMode="auto">
          <a:xfrm>
            <a:off x="2686050" y="4038600"/>
            <a:ext cx="1949450" cy="650875"/>
          </a:xfrm>
          <a:prstGeom prst="rect">
            <a:avLst/>
          </a:prstGeom>
          <a:solidFill>
            <a:srgbClr val="FFFF99"/>
          </a:solidFill>
          <a:ln w="9525">
            <a:solidFill>
              <a:schemeClr val="tx1"/>
            </a:solidFill>
            <a:miter lim="800000"/>
            <a:headEnd/>
            <a:tailEnd/>
          </a:ln>
        </p:spPr>
        <p:txBody>
          <a:bodyPr wrap="none">
            <a:spAutoFit/>
          </a:bodyPr>
          <a:lstStyle/>
          <a:p>
            <a:r>
              <a:rPr lang="en-US" altLang="zh-TW" b="1">
                <a:latin typeface="Consolas" pitchFamily="49" charset="0"/>
              </a:rPr>
              <a:t>exit() or</a:t>
            </a:r>
          </a:p>
          <a:p>
            <a:r>
              <a:rPr lang="en-US" altLang="zh-TW" b="1">
                <a:latin typeface="Consolas" pitchFamily="49" charset="0"/>
              </a:rPr>
              <a:t>pthread_exit()</a:t>
            </a:r>
          </a:p>
        </p:txBody>
      </p:sp>
      <p:sp>
        <p:nvSpPr>
          <p:cNvPr id="50196" name="Line 24"/>
          <p:cNvSpPr>
            <a:spLocks noChangeShapeType="1"/>
          </p:cNvSpPr>
          <p:nvPr/>
        </p:nvSpPr>
        <p:spPr bwMode="auto">
          <a:xfrm>
            <a:off x="7010400" y="3200400"/>
            <a:ext cx="0" cy="838200"/>
          </a:xfrm>
          <a:prstGeom prst="line">
            <a:avLst/>
          </a:prstGeom>
          <a:noFill/>
          <a:ln w="9525">
            <a:solidFill>
              <a:schemeClr val="tx1"/>
            </a:solidFill>
            <a:round/>
            <a:headEnd/>
            <a:tailEnd type="triangle" w="med" len="med"/>
          </a:ln>
        </p:spPr>
        <p:txBody>
          <a:bodyPr anchor="ctr"/>
          <a:lstStyle/>
          <a:p>
            <a:endParaRPr lang="en-US"/>
          </a:p>
        </p:txBody>
      </p:sp>
      <p:sp>
        <p:nvSpPr>
          <p:cNvPr id="50197" name="Text Box 25"/>
          <p:cNvSpPr txBox="1">
            <a:spLocks noChangeArrowheads="1"/>
          </p:cNvSpPr>
          <p:nvPr/>
        </p:nvSpPr>
        <p:spPr bwMode="auto">
          <a:xfrm>
            <a:off x="6629400" y="3429000"/>
            <a:ext cx="6858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child</a:t>
            </a:r>
          </a:p>
        </p:txBody>
      </p:sp>
      <p:sp>
        <p:nvSpPr>
          <p:cNvPr id="50198" name="Line 26"/>
          <p:cNvSpPr>
            <a:spLocks noChangeShapeType="1"/>
          </p:cNvSpPr>
          <p:nvPr/>
        </p:nvSpPr>
        <p:spPr bwMode="auto">
          <a:xfrm>
            <a:off x="7010400" y="1981200"/>
            <a:ext cx="0" cy="762000"/>
          </a:xfrm>
          <a:prstGeom prst="line">
            <a:avLst/>
          </a:prstGeom>
          <a:noFill/>
          <a:ln w="9525">
            <a:solidFill>
              <a:schemeClr val="tx1"/>
            </a:solidFill>
            <a:round/>
            <a:headEnd/>
            <a:tailEnd type="triangle" w="med" len="med"/>
          </a:ln>
        </p:spPr>
        <p:txBody>
          <a:bodyPr anchor="ctr"/>
          <a:lstStyle/>
          <a:p>
            <a:endParaRPr lang="en-US"/>
          </a:p>
        </p:txBody>
      </p:sp>
      <p:sp>
        <p:nvSpPr>
          <p:cNvPr id="50199" name="Line 27"/>
          <p:cNvSpPr>
            <a:spLocks noChangeShapeType="1"/>
          </p:cNvSpPr>
          <p:nvPr/>
        </p:nvSpPr>
        <p:spPr bwMode="auto">
          <a:xfrm flipH="1">
            <a:off x="7620000" y="1676400"/>
            <a:ext cx="381000" cy="0"/>
          </a:xfrm>
          <a:prstGeom prst="line">
            <a:avLst/>
          </a:prstGeom>
          <a:noFill/>
          <a:ln w="9525">
            <a:solidFill>
              <a:schemeClr val="tx1"/>
            </a:solidFill>
            <a:round/>
            <a:headEnd/>
            <a:tailEnd type="triangle" w="med" len="med"/>
          </a:ln>
        </p:spPr>
        <p:txBody>
          <a:bodyPr anchor="ctr"/>
          <a:lstStyle/>
          <a:p>
            <a:endParaRPr lang="en-US"/>
          </a:p>
        </p:txBody>
      </p:sp>
      <p:sp>
        <p:nvSpPr>
          <p:cNvPr id="50200" name="Line 28"/>
          <p:cNvSpPr>
            <a:spLocks noChangeShapeType="1"/>
          </p:cNvSpPr>
          <p:nvPr/>
        </p:nvSpPr>
        <p:spPr bwMode="auto">
          <a:xfrm>
            <a:off x="8001000" y="1676400"/>
            <a:ext cx="0" cy="1219200"/>
          </a:xfrm>
          <a:prstGeom prst="line">
            <a:avLst/>
          </a:prstGeom>
          <a:noFill/>
          <a:ln w="9525">
            <a:solidFill>
              <a:schemeClr val="tx1"/>
            </a:solidFill>
            <a:round/>
            <a:headEnd/>
            <a:tailEnd/>
          </a:ln>
        </p:spPr>
        <p:txBody>
          <a:bodyPr anchor="ctr"/>
          <a:lstStyle/>
          <a:p>
            <a:endParaRPr lang="en-US"/>
          </a:p>
        </p:txBody>
      </p:sp>
      <p:sp>
        <p:nvSpPr>
          <p:cNvPr id="50201" name="Line 29"/>
          <p:cNvSpPr>
            <a:spLocks noChangeShapeType="1"/>
          </p:cNvSpPr>
          <p:nvPr/>
        </p:nvSpPr>
        <p:spPr bwMode="auto">
          <a:xfrm>
            <a:off x="7543800" y="2895600"/>
            <a:ext cx="457200" cy="0"/>
          </a:xfrm>
          <a:prstGeom prst="line">
            <a:avLst/>
          </a:prstGeom>
          <a:noFill/>
          <a:ln w="9525">
            <a:solidFill>
              <a:schemeClr val="tx1"/>
            </a:solidFill>
            <a:round/>
            <a:headEnd/>
            <a:tailEnd/>
          </a:ln>
        </p:spPr>
        <p:txBody>
          <a:bodyPr anchor="ctr"/>
          <a:lstStyle/>
          <a:p>
            <a:endParaRPr lang="en-US"/>
          </a:p>
        </p:txBody>
      </p:sp>
      <p:sp>
        <p:nvSpPr>
          <p:cNvPr id="50202" name="Text Box 30"/>
          <p:cNvSpPr txBox="1">
            <a:spLocks noChangeArrowheads="1"/>
          </p:cNvSpPr>
          <p:nvPr/>
        </p:nvSpPr>
        <p:spPr bwMode="auto">
          <a:xfrm>
            <a:off x="7543800" y="1981200"/>
            <a:ext cx="914400" cy="284163"/>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parent</a:t>
            </a:r>
          </a:p>
        </p:txBody>
      </p:sp>
      <p:sp>
        <p:nvSpPr>
          <p:cNvPr id="50203" name="Text Box 31"/>
          <p:cNvSpPr txBox="1">
            <a:spLocks noChangeArrowheads="1"/>
          </p:cNvSpPr>
          <p:nvPr/>
        </p:nvSpPr>
        <p:spPr bwMode="auto">
          <a:xfrm>
            <a:off x="685800" y="3962400"/>
            <a:ext cx="1600200" cy="739775"/>
          </a:xfrm>
          <a:prstGeom prst="rect">
            <a:avLst/>
          </a:prstGeom>
          <a:solidFill>
            <a:schemeClr val="bg1"/>
          </a:solidFill>
          <a:ln w="9525">
            <a:solidFill>
              <a:srgbClr val="FF3300"/>
            </a:solidFill>
            <a:miter lim="800000"/>
            <a:headEnd/>
            <a:tailEnd/>
          </a:ln>
        </p:spPr>
        <p:txBody>
          <a:bodyPr>
            <a:spAutoFit/>
          </a:bodyPr>
          <a:lstStyle/>
          <a:p>
            <a:r>
              <a:rPr lang="en-US" altLang="zh-TW" sz="1400" b="1">
                <a:latin typeface="Consolas" pitchFamily="49" charset="0"/>
              </a:rPr>
              <a:t>Server client-handler flow chart</a:t>
            </a:r>
          </a:p>
        </p:txBody>
      </p:sp>
      <p:sp>
        <p:nvSpPr>
          <p:cNvPr id="50204" name="Text Box 33"/>
          <p:cNvSpPr txBox="1">
            <a:spLocks noChangeArrowheads="1"/>
          </p:cNvSpPr>
          <p:nvPr/>
        </p:nvSpPr>
        <p:spPr bwMode="auto">
          <a:xfrm>
            <a:off x="5486400" y="2057400"/>
            <a:ext cx="1395413" cy="466725"/>
          </a:xfrm>
          <a:prstGeom prst="rect">
            <a:avLst/>
          </a:prstGeom>
          <a:solidFill>
            <a:schemeClr val="bg1"/>
          </a:solidFill>
          <a:ln w="9525">
            <a:solidFill>
              <a:schemeClr val="tx1"/>
            </a:solidFill>
            <a:miter lim="800000"/>
            <a:headEnd/>
            <a:tailEnd/>
          </a:ln>
        </p:spPr>
        <p:txBody>
          <a:bodyPr>
            <a:spAutoFit/>
          </a:bodyPr>
          <a:lstStyle/>
          <a:p>
            <a:r>
              <a:rPr lang="en-US" altLang="zh-TW" sz="1200" b="1">
                <a:latin typeface="Consolas" pitchFamily="49" charset="0"/>
              </a:rPr>
              <a:t>New connection arrives</a:t>
            </a:r>
          </a:p>
        </p:txBody>
      </p:sp>
      <p:sp>
        <p:nvSpPr>
          <p:cNvPr id="3" name="Slide Number Placeholder 2"/>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14</a:t>
            </a:fld>
            <a:endParaRPr lang="en-US" altLang="en-US" dirty="0"/>
          </a:p>
        </p:txBody>
      </p:sp>
    </p:spTree>
    <p:extLst>
      <p:ext uri="{BB962C8B-B14F-4D97-AF65-F5344CB8AC3E}">
        <p14:creationId xmlns:p14="http://schemas.microsoft.com/office/powerpoint/2010/main" val="227689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Addressing processes</a:t>
            </a:r>
          </a:p>
        </p:txBody>
      </p:sp>
      <p:sp>
        <p:nvSpPr>
          <p:cNvPr id="304131" name="Rectangle 3"/>
          <p:cNvSpPr>
            <a:spLocks noGrp="1" noChangeArrowheads="1"/>
          </p:cNvSpPr>
          <p:nvPr>
            <p:ph type="body" idx="1"/>
          </p:nvPr>
        </p:nvSpPr>
        <p:spPr>
          <a:xfrm>
            <a:off x="533400" y="1371600"/>
            <a:ext cx="8389938" cy="4876800"/>
          </a:xfrm>
        </p:spPr>
        <p:txBody>
          <a:bodyPr/>
          <a:lstStyle/>
          <a:p>
            <a:r>
              <a:rPr lang="en-US" altLang="en-US"/>
              <a:t>A server can run many processes (or threads), each serving a client</a:t>
            </a:r>
          </a:p>
          <a:p>
            <a:r>
              <a:rPr lang="en-US" altLang="en-US"/>
              <a:t>If I’m a client, how to identify a server process? </a:t>
            </a:r>
          </a:p>
          <a:p>
            <a:r>
              <a:rPr lang="en-US" altLang="en-US"/>
              <a:t>IP address of host may work, but </a:t>
            </a:r>
            <a:r>
              <a:rPr lang="en-US" altLang="en-US" i="1"/>
              <a:t>many</a:t>
            </a:r>
            <a:r>
              <a:rPr lang="en-US" altLang="en-US"/>
              <a:t> processes can be running on same host</a:t>
            </a:r>
          </a:p>
          <a:p>
            <a:r>
              <a:rPr lang="en-US" altLang="en-US"/>
              <a:t>Use </a:t>
            </a:r>
            <a:r>
              <a:rPr lang="en-US" altLang="en-US">
                <a:solidFill>
                  <a:srgbClr val="FF0000"/>
                </a:solidFill>
              </a:rPr>
              <a:t>(IP address, port number)</a:t>
            </a:r>
          </a:p>
          <a:p>
            <a:pPr lvl="1"/>
            <a:r>
              <a:rPr lang="en-US" altLang="en-US"/>
              <a:t>Analogous to mailing a letter to a professor in a department:</a:t>
            </a:r>
          </a:p>
          <a:p>
            <a:pPr lvl="2"/>
            <a:r>
              <a:rPr lang="en-US" altLang="en-US"/>
              <a:t>IP address is the address of the department</a:t>
            </a:r>
          </a:p>
          <a:p>
            <a:pPr lvl="2"/>
            <a:r>
              <a:rPr lang="en-US" altLang="en-US"/>
              <a:t>Port number is the mail box of the professor</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15</a:t>
            </a:fld>
            <a:endParaRPr lang="en-US" altLang="en-US" dirty="0"/>
          </a:p>
        </p:txBody>
      </p:sp>
    </p:spTree>
    <p:extLst>
      <p:ext uri="{BB962C8B-B14F-4D97-AF65-F5344CB8AC3E}">
        <p14:creationId xmlns:p14="http://schemas.microsoft.com/office/powerpoint/2010/main" val="398922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en-US"/>
              <a:t>Addressing processes</a:t>
            </a:r>
          </a:p>
        </p:txBody>
      </p:sp>
      <p:sp>
        <p:nvSpPr>
          <p:cNvPr id="305155" name="Rectangle 3"/>
          <p:cNvSpPr>
            <a:spLocks noGrp="1" noChangeArrowheads="1"/>
          </p:cNvSpPr>
          <p:nvPr>
            <p:ph type="body" idx="1"/>
          </p:nvPr>
        </p:nvSpPr>
        <p:spPr>
          <a:xfrm>
            <a:off x="533400" y="1470025"/>
            <a:ext cx="7772400" cy="4778375"/>
          </a:xfrm>
        </p:spPr>
        <p:txBody>
          <a:bodyPr/>
          <a:lstStyle/>
          <a:p>
            <a:pPr>
              <a:lnSpc>
                <a:spcPct val="90000"/>
              </a:lnSpc>
            </a:pPr>
            <a:r>
              <a:rPr lang="en-US" altLang="en-US" dirty="0"/>
              <a:t>Identifier of a server process includes both </a:t>
            </a:r>
            <a:r>
              <a:rPr lang="en-US" altLang="en-US" dirty="0">
                <a:solidFill>
                  <a:srgbClr val="FF0000"/>
                </a:solidFill>
              </a:rPr>
              <a:t>IP address</a:t>
            </a:r>
            <a:r>
              <a:rPr lang="en-US" altLang="en-US" dirty="0"/>
              <a:t> of the server host and </a:t>
            </a:r>
            <a:r>
              <a:rPr lang="en-US" altLang="en-US" dirty="0">
                <a:solidFill>
                  <a:srgbClr val="FF0000"/>
                </a:solidFill>
              </a:rPr>
              <a:t>port number</a:t>
            </a:r>
            <a:r>
              <a:rPr lang="en-US" altLang="en-US" dirty="0"/>
              <a:t>.</a:t>
            </a:r>
          </a:p>
          <a:p>
            <a:pPr>
              <a:lnSpc>
                <a:spcPct val="90000"/>
              </a:lnSpc>
            </a:pPr>
            <a:r>
              <a:rPr lang="en-US" altLang="zh-CN" dirty="0"/>
              <a:t>Port</a:t>
            </a:r>
            <a:r>
              <a:rPr lang="zh-CN" altLang="en-US" dirty="0"/>
              <a:t> </a:t>
            </a:r>
            <a:r>
              <a:rPr lang="en-US" altLang="zh-CN" dirty="0"/>
              <a:t>number:</a:t>
            </a:r>
            <a:r>
              <a:rPr lang="zh-CN" altLang="en-US" dirty="0"/>
              <a:t> </a:t>
            </a:r>
            <a:r>
              <a:rPr lang="en-US" altLang="zh-CN" dirty="0"/>
              <a:t>16</a:t>
            </a:r>
            <a:r>
              <a:rPr lang="zh-CN" altLang="en-US" dirty="0"/>
              <a:t> </a:t>
            </a:r>
            <a:r>
              <a:rPr lang="en-US" altLang="zh-CN" dirty="0"/>
              <a:t>bits,</a:t>
            </a:r>
            <a:r>
              <a:rPr lang="zh-CN" altLang="en-US" dirty="0"/>
              <a:t> </a:t>
            </a:r>
            <a:r>
              <a:rPr lang="en-US" altLang="zh-CN" dirty="0"/>
              <a:t>0–65535</a:t>
            </a:r>
            <a:endParaRPr lang="en-US" altLang="en-US" dirty="0"/>
          </a:p>
          <a:p>
            <a:pPr>
              <a:lnSpc>
                <a:spcPct val="90000"/>
              </a:lnSpc>
            </a:pPr>
            <a:r>
              <a:rPr lang="en-US" altLang="en-US" dirty="0"/>
              <a:t>Example port numbers:</a:t>
            </a:r>
          </a:p>
          <a:p>
            <a:pPr lvl="1">
              <a:lnSpc>
                <a:spcPct val="90000"/>
              </a:lnSpc>
            </a:pPr>
            <a:r>
              <a:rPr lang="en-US" altLang="en-US" dirty="0"/>
              <a:t>HTTP server: 80</a:t>
            </a:r>
            <a:r>
              <a:rPr lang="en-US" altLang="zh-CN" dirty="0"/>
              <a:t>;</a:t>
            </a:r>
            <a:r>
              <a:rPr lang="zh-CN" altLang="en-US" dirty="0"/>
              <a:t> </a:t>
            </a:r>
            <a:r>
              <a:rPr lang="en-US" altLang="zh-CN" dirty="0"/>
              <a:t>HTTPS:</a:t>
            </a:r>
            <a:r>
              <a:rPr lang="zh-CN" altLang="en-US" dirty="0"/>
              <a:t> </a:t>
            </a:r>
            <a:r>
              <a:rPr lang="en-US" altLang="zh-CN" dirty="0"/>
              <a:t>443</a:t>
            </a:r>
            <a:endParaRPr lang="en-US" altLang="en-US" dirty="0"/>
          </a:p>
          <a:p>
            <a:pPr lvl="1">
              <a:lnSpc>
                <a:spcPct val="90000"/>
              </a:lnSpc>
            </a:pPr>
            <a:r>
              <a:rPr lang="en-US" altLang="en-US" dirty="0"/>
              <a:t>Mail server: 25</a:t>
            </a:r>
          </a:p>
          <a:p>
            <a:pPr lvl="1">
              <a:lnSpc>
                <a:spcPct val="90000"/>
              </a:lnSpc>
            </a:pPr>
            <a:r>
              <a:rPr lang="en-US" altLang="en-US" dirty="0"/>
              <a:t>See </a:t>
            </a:r>
            <a:r>
              <a:rPr lang="en-US" altLang="en-US" dirty="0">
                <a:solidFill>
                  <a:srgbClr val="FF0000"/>
                </a:solidFill>
              </a:rPr>
              <a:t>/</a:t>
            </a:r>
            <a:r>
              <a:rPr lang="en-US" altLang="en-US" dirty="0" err="1">
                <a:solidFill>
                  <a:srgbClr val="FF0000"/>
                </a:solidFill>
              </a:rPr>
              <a:t>etc</a:t>
            </a:r>
            <a:r>
              <a:rPr lang="en-US" altLang="en-US" dirty="0">
                <a:solidFill>
                  <a:srgbClr val="FF0000"/>
                </a:solidFill>
              </a:rPr>
              <a:t>/services</a:t>
            </a:r>
            <a:r>
              <a:rPr lang="en-US" altLang="en-US" dirty="0"/>
              <a:t> on a Linux machine for more</a:t>
            </a:r>
          </a:p>
          <a:p>
            <a:pPr>
              <a:lnSpc>
                <a:spcPct val="90000"/>
              </a:lnSpc>
            </a:pPr>
            <a:r>
              <a:rPr lang="en-US" altLang="zh-CN" dirty="0"/>
              <a:t>T</a:t>
            </a:r>
            <a:r>
              <a:rPr lang="en-US" altLang="en-US" dirty="0"/>
              <a:t>o send HTTP message</a:t>
            </a:r>
            <a:r>
              <a:rPr lang="en-US" altLang="zh-CN" dirty="0"/>
              <a:t>s</a:t>
            </a:r>
            <a:r>
              <a:rPr lang="en-US" altLang="en-US" dirty="0"/>
              <a:t> to </a:t>
            </a:r>
            <a:r>
              <a:rPr lang="en-US" altLang="en-US" dirty="0" err="1"/>
              <a:t>www.cse.cuhk.edu.hk</a:t>
            </a:r>
            <a:r>
              <a:rPr lang="en-US" altLang="en-US" dirty="0"/>
              <a:t>:</a:t>
            </a:r>
          </a:p>
          <a:p>
            <a:pPr lvl="1">
              <a:lnSpc>
                <a:spcPct val="90000"/>
              </a:lnSpc>
            </a:pPr>
            <a:r>
              <a:rPr lang="en-US" altLang="en-US" dirty="0"/>
              <a:t>IP address: 137.189.91.182</a:t>
            </a:r>
          </a:p>
          <a:p>
            <a:pPr lvl="1">
              <a:lnSpc>
                <a:spcPct val="90000"/>
              </a:lnSpc>
            </a:pPr>
            <a:r>
              <a:rPr lang="en-US" altLang="en-US" dirty="0"/>
              <a:t>Port number: </a:t>
            </a:r>
            <a:r>
              <a:rPr lang="en-US" altLang="zh-CN" dirty="0"/>
              <a:t>443</a:t>
            </a:r>
            <a:endParaRPr lang="en-US" altLang="en-US"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16</a:t>
            </a:fld>
            <a:endParaRPr lang="en-US" altLang="en-US" dirty="0"/>
          </a:p>
        </p:txBody>
      </p:sp>
    </p:spTree>
    <p:extLst>
      <p:ext uri="{BB962C8B-B14F-4D97-AF65-F5344CB8AC3E}">
        <p14:creationId xmlns:p14="http://schemas.microsoft.com/office/powerpoint/2010/main" val="90423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a:t>Addressing processes</a:t>
            </a:r>
          </a:p>
        </p:txBody>
      </p:sp>
      <p:sp>
        <p:nvSpPr>
          <p:cNvPr id="306179" name="Rectangle 3"/>
          <p:cNvSpPr>
            <a:spLocks noGrp="1" noChangeArrowheads="1"/>
          </p:cNvSpPr>
          <p:nvPr>
            <p:ph type="body" idx="1"/>
          </p:nvPr>
        </p:nvSpPr>
        <p:spPr>
          <a:xfrm>
            <a:off x="609600" y="1638300"/>
            <a:ext cx="7924800" cy="4419600"/>
          </a:xfrm>
        </p:spPr>
        <p:txBody>
          <a:bodyPr/>
          <a:lstStyle/>
          <a:p>
            <a:r>
              <a:rPr lang="en-US" altLang="en-US" dirty="0"/>
              <a:t>A </a:t>
            </a:r>
            <a:r>
              <a:rPr lang="en-US" altLang="zh-CN" dirty="0"/>
              <a:t>service</a:t>
            </a:r>
            <a:r>
              <a:rPr lang="zh-CN" altLang="en-US" dirty="0"/>
              <a:t> </a:t>
            </a:r>
            <a:r>
              <a:rPr lang="en-US" altLang="zh-CN" dirty="0"/>
              <a:t>on</a:t>
            </a:r>
            <a:r>
              <a:rPr lang="zh-CN" altLang="en-US" dirty="0"/>
              <a:t> </a:t>
            </a:r>
            <a:r>
              <a:rPr lang="en-US" altLang="zh-CN" dirty="0"/>
              <a:t>the</a:t>
            </a:r>
            <a:r>
              <a:rPr lang="zh-CN" altLang="en-US" dirty="0"/>
              <a:t> </a:t>
            </a:r>
            <a:r>
              <a:rPr lang="en-US" altLang="en-US" dirty="0"/>
              <a:t>server usually has a </a:t>
            </a:r>
            <a:r>
              <a:rPr lang="en-US" altLang="en-US" dirty="0">
                <a:solidFill>
                  <a:srgbClr val="FF0000"/>
                </a:solidFill>
              </a:rPr>
              <a:t>fixed</a:t>
            </a:r>
            <a:r>
              <a:rPr lang="en-US" altLang="en-US" dirty="0"/>
              <a:t> port number so that clients know where to connect.</a:t>
            </a:r>
          </a:p>
          <a:p>
            <a:pPr lvl="1"/>
            <a:r>
              <a:rPr lang="en-US" altLang="en-US" dirty="0"/>
              <a:t>When a socket is created, a fixed port number is associated.</a:t>
            </a:r>
          </a:p>
          <a:p>
            <a:r>
              <a:rPr lang="en-US" altLang="en-US" dirty="0"/>
              <a:t>However, client’s port number is </a:t>
            </a:r>
            <a:r>
              <a:rPr lang="en-US" altLang="en-US" dirty="0">
                <a:solidFill>
                  <a:schemeClr val="accent6"/>
                </a:solidFill>
              </a:rPr>
              <a:t>allocated on demand </a:t>
            </a:r>
            <a:r>
              <a:rPr lang="en-US" altLang="en-US" dirty="0"/>
              <a:t>when a socket is created.</a:t>
            </a:r>
          </a:p>
          <a:p>
            <a:r>
              <a:rPr lang="en-US" altLang="en-US" dirty="0">
                <a:solidFill>
                  <a:srgbClr val="FF0000"/>
                </a:solidFill>
              </a:rPr>
              <a:t>In summary, the IP address and port number are together used to address a server process.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17</a:t>
            </a:fld>
            <a:endParaRPr lang="en-US" altLang="en-US" dirty="0"/>
          </a:p>
        </p:txBody>
      </p:sp>
    </p:spTree>
    <p:extLst>
      <p:ext uri="{BB962C8B-B14F-4D97-AF65-F5344CB8AC3E}">
        <p14:creationId xmlns:p14="http://schemas.microsoft.com/office/powerpoint/2010/main" val="2701245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8099" name="Rectangle 3"/>
          <p:cNvSpPr>
            <a:spLocks noGrp="1" noChangeArrowheads="1"/>
          </p:cNvSpPr>
          <p:nvPr>
            <p:ph type="body" idx="1"/>
          </p:nvPr>
        </p:nvSpPr>
        <p:spPr>
          <a:xfrm>
            <a:off x="533400" y="5294313"/>
            <a:ext cx="7772400" cy="954087"/>
          </a:xfrm>
        </p:spPr>
        <p:txBody>
          <a:bodyPr/>
          <a:lstStyle/>
          <a:p>
            <a:r>
              <a:rPr lang="en-US" altLang="en-US" sz="2400">
                <a:latin typeface="Arial" panose="020B0604020202020204" pitchFamily="34" charset="0"/>
                <a:cs typeface="Arial" panose="020B0604020202020204" pitchFamily="34" charset="0"/>
              </a:rPr>
              <a:t>Step 1: Server waits for clients’ connections (i.e., calling accept())</a:t>
            </a:r>
          </a:p>
        </p:txBody>
      </p:sp>
      <p:grpSp>
        <p:nvGrpSpPr>
          <p:cNvPr id="388100" name="Group 4"/>
          <p:cNvGrpSpPr>
            <a:grpSpLocks/>
          </p:cNvGrpSpPr>
          <p:nvPr/>
        </p:nvGrpSpPr>
        <p:grpSpPr bwMode="auto">
          <a:xfrm>
            <a:off x="3987800" y="1577975"/>
            <a:ext cx="565150" cy="681038"/>
            <a:chOff x="4180" y="783"/>
            <a:chExt cx="150" cy="307"/>
          </a:xfrm>
        </p:grpSpPr>
        <p:sp>
          <p:nvSpPr>
            <p:cNvPr id="388101"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2"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3"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4"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5"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6"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7"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8108"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8109"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8110"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8111"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8112"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8113"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18</a:t>
            </a:fld>
            <a:endParaRPr lang="en-US" altLang="en-US" dirty="0"/>
          </a:p>
        </p:txBody>
      </p:sp>
    </p:spTree>
    <p:extLst>
      <p:ext uri="{BB962C8B-B14F-4D97-AF65-F5344CB8AC3E}">
        <p14:creationId xmlns:p14="http://schemas.microsoft.com/office/powerpoint/2010/main" val="290383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89123" name="Rectangle 3"/>
          <p:cNvSpPr>
            <a:spLocks noGrp="1" noChangeArrowheads="1"/>
          </p:cNvSpPr>
          <p:nvPr>
            <p:ph type="body" sz="half" idx="1"/>
          </p:nvPr>
        </p:nvSpPr>
        <p:spPr>
          <a:xfrm>
            <a:off x="533400" y="5602288"/>
            <a:ext cx="8096250" cy="646112"/>
          </a:xfrm>
        </p:spPr>
        <p:txBody>
          <a:bodyPr/>
          <a:lstStyle/>
          <a:p>
            <a:r>
              <a:rPr lang="en-US" altLang="en-US" sz="2400">
                <a:latin typeface="Arial" panose="020B0604020202020204" pitchFamily="34" charset="0"/>
                <a:cs typeface="Arial" panose="020B0604020202020204" pitchFamily="34" charset="0"/>
              </a:rPr>
              <a:t>Step 2: Client makes a connection via connect().</a:t>
            </a:r>
          </a:p>
        </p:txBody>
      </p:sp>
      <p:grpSp>
        <p:nvGrpSpPr>
          <p:cNvPr id="389124" name="Group 4"/>
          <p:cNvGrpSpPr>
            <a:grpSpLocks/>
          </p:cNvGrpSpPr>
          <p:nvPr/>
        </p:nvGrpSpPr>
        <p:grpSpPr bwMode="auto">
          <a:xfrm>
            <a:off x="3987800" y="1577975"/>
            <a:ext cx="565150" cy="681038"/>
            <a:chOff x="4180" y="783"/>
            <a:chExt cx="150" cy="307"/>
          </a:xfrm>
        </p:grpSpPr>
        <p:sp>
          <p:nvSpPr>
            <p:cNvPr id="389125"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6"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7"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8"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29"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0"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1"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89132"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89133"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89134"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89135"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89136"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37"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89138"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8913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39"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89140" name="Rectangle 20"/>
          <p:cNvSpPr>
            <a:spLocks noChangeArrowheads="1"/>
          </p:cNvSpPr>
          <p:nvPr/>
        </p:nvSpPr>
        <p:spPr bwMode="auto">
          <a:xfrm>
            <a:off x="1365250" y="396557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137.189.x.y</a:t>
            </a:r>
          </a:p>
          <a:p>
            <a:pPr algn="ctr"/>
            <a:r>
              <a:rPr lang="en-US" altLang="en-US" sz="1400">
                <a:latin typeface="Arial" panose="020B0604020202020204" pitchFamily="34" charset="0"/>
                <a:cs typeface="Arial" panose="020B0604020202020204" pitchFamily="34" charset="0"/>
              </a:rPr>
              <a:t>Port: 12345</a:t>
            </a:r>
          </a:p>
        </p:txBody>
      </p:sp>
      <p:sp>
        <p:nvSpPr>
          <p:cNvPr id="389141" name="Line 21"/>
          <p:cNvSpPr>
            <a:spLocks noChangeShapeType="1"/>
          </p:cNvSpPr>
          <p:nvPr/>
        </p:nvSpPr>
        <p:spPr bwMode="auto">
          <a:xfrm flipV="1">
            <a:off x="2197100" y="3325813"/>
            <a:ext cx="854075" cy="617537"/>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89142" name="Text Box 22"/>
          <p:cNvSpPr txBox="1">
            <a:spLocks noChangeArrowheads="1"/>
          </p:cNvSpPr>
          <p:nvPr/>
        </p:nvSpPr>
        <p:spPr bwMode="auto">
          <a:xfrm>
            <a:off x="157163" y="3927475"/>
            <a:ext cx="1179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connect()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19</a:t>
            </a:fld>
            <a:endParaRPr lang="en-US" altLang="en-US" dirty="0"/>
          </a:p>
        </p:txBody>
      </p:sp>
    </p:spTree>
    <p:extLst>
      <p:ext uri="{BB962C8B-B14F-4D97-AF65-F5344CB8AC3E}">
        <p14:creationId xmlns:p14="http://schemas.microsoft.com/office/powerpoint/2010/main" val="75706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 and the Web</a:t>
            </a:r>
          </a:p>
          <a:p>
            <a:r>
              <a:rPr lang="en-US" dirty="0"/>
              <a:t>Improving HTTP </a:t>
            </a:r>
            <a:r>
              <a:rPr lang="en-US" altLang="zh-CN" dirty="0"/>
              <a:t>p</a:t>
            </a:r>
            <a:r>
              <a:rPr lang="en-US" dirty="0"/>
              <a:t>erformance</a:t>
            </a: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0147" name="Rectangle 3"/>
          <p:cNvSpPr>
            <a:spLocks noGrp="1" noChangeArrowheads="1"/>
          </p:cNvSpPr>
          <p:nvPr>
            <p:ph type="body" sz="half" idx="1"/>
          </p:nvPr>
        </p:nvSpPr>
        <p:spPr>
          <a:xfrm>
            <a:off x="533400" y="5602288"/>
            <a:ext cx="8096250" cy="835025"/>
          </a:xfrm>
        </p:spPr>
        <p:txBody>
          <a:bodyPr/>
          <a:lstStyle/>
          <a:p>
            <a:r>
              <a:rPr lang="en-US" altLang="en-US" sz="2400">
                <a:latin typeface="Arial" panose="020B0604020202020204" pitchFamily="34" charset="0"/>
                <a:cs typeface="Arial" panose="020B0604020202020204" pitchFamily="34" charset="0"/>
              </a:rPr>
              <a:t>Step 3: Server creates a new TCP socket to serve the connection</a:t>
            </a:r>
          </a:p>
        </p:txBody>
      </p:sp>
      <p:grpSp>
        <p:nvGrpSpPr>
          <p:cNvPr id="390148" name="Group 4"/>
          <p:cNvGrpSpPr>
            <a:grpSpLocks/>
          </p:cNvGrpSpPr>
          <p:nvPr/>
        </p:nvGrpSpPr>
        <p:grpSpPr bwMode="auto">
          <a:xfrm>
            <a:off x="3987800" y="1577975"/>
            <a:ext cx="565150" cy="681038"/>
            <a:chOff x="4180" y="783"/>
            <a:chExt cx="150" cy="307"/>
          </a:xfrm>
        </p:grpSpPr>
        <p:sp>
          <p:nvSpPr>
            <p:cNvPr id="390149"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0"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1"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2"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3"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4"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5"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0156"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0157"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0158"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0159" name="Text Box 15"/>
          <p:cNvSpPr txBox="1">
            <a:spLocks noChangeArrowheads="1"/>
          </p:cNvSpPr>
          <p:nvPr/>
        </p:nvSpPr>
        <p:spPr bwMode="auto">
          <a:xfrm>
            <a:off x="53101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0160"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1"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0162"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01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63"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0164"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0165"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6"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0167" name="Text Box 23"/>
          <p:cNvSpPr txBox="1">
            <a:spLocks noChangeArrowheads="1"/>
          </p:cNvSpPr>
          <p:nvPr/>
        </p:nvSpPr>
        <p:spPr bwMode="auto">
          <a:xfrm>
            <a:off x="5667375" y="3322638"/>
            <a:ext cx="2877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Arial" panose="020B0604020202020204" pitchFamily="34" charset="0"/>
                <a:cs typeface="Arial" panose="020B0604020202020204" pitchFamily="34" charset="0"/>
              </a:rPr>
              <a:t>Connection is identified by</a:t>
            </a:r>
          </a:p>
          <a:p>
            <a:r>
              <a:rPr lang="en-US" altLang="en-US">
                <a:solidFill>
                  <a:srgbClr val="FF0000"/>
                </a:solidFill>
                <a:latin typeface="Arial" panose="020B0604020202020204" pitchFamily="34" charset="0"/>
                <a:cs typeface="Arial" panose="020B0604020202020204" pitchFamily="34" charset="0"/>
              </a:rPr>
              <a:t>(server’s IP, server’s port,</a:t>
            </a:r>
          </a:p>
          <a:p>
            <a:r>
              <a:rPr lang="en-US" altLang="en-US">
                <a:solidFill>
                  <a:srgbClr val="FF0000"/>
                </a:solidFill>
                <a:latin typeface="Arial" panose="020B0604020202020204" pitchFamily="34" charset="0"/>
                <a:cs typeface="Arial" panose="020B0604020202020204" pitchFamily="34" charset="0"/>
              </a:rPr>
              <a:t>client’s IP, client’s port)</a:t>
            </a: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20</a:t>
            </a:fld>
            <a:endParaRPr lang="en-US" altLang="en-US" dirty="0"/>
          </a:p>
        </p:txBody>
      </p:sp>
    </p:spTree>
    <p:extLst>
      <p:ext uri="{BB962C8B-B14F-4D97-AF65-F5344CB8AC3E}">
        <p14:creationId xmlns:p14="http://schemas.microsoft.com/office/powerpoint/2010/main" val="21958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533400" y="228600"/>
            <a:ext cx="8610600" cy="1143000"/>
          </a:xfrm>
        </p:spPr>
        <p:txBody>
          <a:bodyPr/>
          <a:lstStyle/>
          <a:p>
            <a:r>
              <a:rPr lang="en-US" altLang="en-US" sz="3600">
                <a:latin typeface="Arial" panose="020B0604020202020204" pitchFamily="34" charset="0"/>
                <a:cs typeface="Arial" panose="020B0604020202020204" pitchFamily="34" charset="0"/>
              </a:rPr>
              <a:t>Illustrations on Socket Use with TCP</a:t>
            </a:r>
          </a:p>
        </p:txBody>
      </p:sp>
      <p:sp>
        <p:nvSpPr>
          <p:cNvPr id="391171" name="Rectangle 3"/>
          <p:cNvSpPr>
            <a:spLocks noGrp="1" noChangeArrowheads="1"/>
          </p:cNvSpPr>
          <p:nvPr>
            <p:ph type="body" sz="half" idx="1"/>
          </p:nvPr>
        </p:nvSpPr>
        <p:spPr>
          <a:xfrm>
            <a:off x="533400" y="5708650"/>
            <a:ext cx="8096250" cy="728663"/>
          </a:xfrm>
        </p:spPr>
        <p:txBody>
          <a:bodyPr/>
          <a:lstStyle/>
          <a:p>
            <a:r>
              <a:rPr lang="en-US" altLang="en-US" sz="2400">
                <a:latin typeface="Arial" panose="020B0604020202020204" pitchFamily="34" charset="0"/>
                <a:cs typeface="Arial" panose="020B0604020202020204" pitchFamily="34" charset="0"/>
              </a:rPr>
              <a:t>Step 4: Server can accept more connections…</a:t>
            </a:r>
          </a:p>
        </p:txBody>
      </p:sp>
      <p:grpSp>
        <p:nvGrpSpPr>
          <p:cNvPr id="391172" name="Group 4"/>
          <p:cNvGrpSpPr>
            <a:grpSpLocks/>
          </p:cNvGrpSpPr>
          <p:nvPr/>
        </p:nvGrpSpPr>
        <p:grpSpPr bwMode="auto">
          <a:xfrm>
            <a:off x="3987800" y="1577975"/>
            <a:ext cx="565150" cy="681038"/>
            <a:chOff x="4180" y="783"/>
            <a:chExt cx="150" cy="307"/>
          </a:xfrm>
        </p:grpSpPr>
        <p:sp>
          <p:nvSpPr>
            <p:cNvPr id="391173" name="AutoShape 5"/>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4" name="Rectangle 6"/>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5" name="Rectangle 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6" name="AutoShape 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7" name="Line 9"/>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8" name="Line 10"/>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79" name="Rectangle 1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391180" name="Rectangle 12"/>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sp>
        <p:nvSpPr>
          <p:cNvPr id="391181" name="Text Box 13"/>
          <p:cNvSpPr txBox="1">
            <a:spLocks noChangeArrowheads="1"/>
          </p:cNvSpPr>
          <p:nvPr/>
        </p:nvSpPr>
        <p:spPr bwMode="auto">
          <a:xfrm>
            <a:off x="4646613" y="1387475"/>
            <a:ext cx="1488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server</a:t>
            </a:r>
          </a:p>
        </p:txBody>
      </p:sp>
      <p:sp>
        <p:nvSpPr>
          <p:cNvPr id="391182" name="Rectangle 14"/>
          <p:cNvSpPr>
            <a:spLocks noChangeArrowheads="1"/>
          </p:cNvSpPr>
          <p:nvPr/>
        </p:nvSpPr>
        <p:spPr bwMode="auto">
          <a:xfrm>
            <a:off x="3254375" y="2219325"/>
            <a:ext cx="179228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a:t>
            </a:r>
          </a:p>
          <a:p>
            <a:pPr algn="ctr"/>
            <a:r>
              <a:rPr lang="en-US" altLang="en-US" sz="1400">
                <a:latin typeface="Arial" panose="020B0604020202020204" pitchFamily="34" charset="0"/>
                <a:cs typeface="Arial" panose="020B0604020202020204" pitchFamily="34" charset="0"/>
              </a:rPr>
              <a:t>Port: 80</a:t>
            </a:r>
          </a:p>
        </p:txBody>
      </p:sp>
      <p:sp>
        <p:nvSpPr>
          <p:cNvPr id="391183" name="Text Box 15"/>
          <p:cNvSpPr txBox="1">
            <a:spLocks noChangeArrowheads="1"/>
          </p:cNvSpPr>
          <p:nvPr/>
        </p:nvSpPr>
        <p:spPr bwMode="auto">
          <a:xfrm>
            <a:off x="5132388" y="2301875"/>
            <a:ext cx="10182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accept()</a:t>
            </a:r>
          </a:p>
        </p:txBody>
      </p:sp>
      <p:sp>
        <p:nvSpPr>
          <p:cNvPr id="391184" name="Line 16"/>
          <p:cNvSpPr>
            <a:spLocks noChangeShapeType="1"/>
          </p:cNvSpPr>
          <p:nvPr/>
        </p:nvSpPr>
        <p:spPr bwMode="auto">
          <a:xfrm>
            <a:off x="2862263" y="1924050"/>
            <a:ext cx="355600" cy="273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5" name="Text Box 17"/>
          <p:cNvSpPr txBox="1">
            <a:spLocks noChangeArrowheads="1"/>
          </p:cNvSpPr>
          <p:nvPr/>
        </p:nvSpPr>
        <p:spPr bwMode="auto">
          <a:xfrm>
            <a:off x="2354263" y="1589088"/>
            <a:ext cx="8515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socket</a:t>
            </a:r>
          </a:p>
        </p:txBody>
      </p:sp>
      <p:graphicFrame>
        <p:nvGraphicFramePr>
          <p:cNvPr id="391186" name="Object 18"/>
          <p:cNvGraphicFramePr>
            <a:graphicFrameLocks noGrp="1" noChangeAspect="1"/>
          </p:cNvGraphicFramePr>
          <p:nvPr>
            <p:ph sz="half" idx="2"/>
          </p:nvPr>
        </p:nvGraphicFramePr>
        <p:xfrm>
          <a:off x="1463675" y="4343400"/>
          <a:ext cx="876300" cy="730250"/>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391186"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4343400"/>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87" name="Text Box 19"/>
          <p:cNvSpPr txBox="1">
            <a:spLocks noChangeArrowheads="1"/>
          </p:cNvSpPr>
          <p:nvPr/>
        </p:nvSpPr>
        <p:spPr bwMode="auto">
          <a:xfrm>
            <a:off x="0" y="4592638"/>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88" name="Line 20"/>
          <p:cNvSpPr>
            <a:spLocks noChangeShapeType="1"/>
          </p:cNvSpPr>
          <p:nvPr/>
        </p:nvSpPr>
        <p:spPr bwMode="auto">
          <a:xfrm flipV="1">
            <a:off x="2197100" y="3444875"/>
            <a:ext cx="414338" cy="498475"/>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91189" name="Rectangle 21"/>
          <p:cNvSpPr>
            <a:spLocks noChangeArrowheads="1"/>
          </p:cNvSpPr>
          <p:nvPr/>
        </p:nvSpPr>
        <p:spPr bwMode="auto">
          <a:xfrm>
            <a:off x="1163638" y="2897188"/>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sp>
        <p:nvSpPr>
          <p:cNvPr id="391190" name="Rectangle 22"/>
          <p:cNvSpPr>
            <a:spLocks noChangeArrowheads="1"/>
          </p:cNvSpPr>
          <p:nvPr/>
        </p:nvSpPr>
        <p:spPr bwMode="auto">
          <a:xfrm>
            <a:off x="890588" y="3930650"/>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137.189.x.y, port 12345</a:t>
            </a:r>
          </a:p>
        </p:txBody>
      </p:sp>
      <p:graphicFrame>
        <p:nvGraphicFramePr>
          <p:cNvPr id="391191" name="Object 23"/>
          <p:cNvGraphicFramePr>
            <a:graphicFrameLocks noChangeAspect="1"/>
          </p:cNvGraphicFramePr>
          <p:nvPr/>
        </p:nvGraphicFramePr>
        <p:xfrm>
          <a:off x="5489575" y="4354513"/>
          <a:ext cx="876300" cy="730250"/>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39119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4354513"/>
                        <a:ext cx="8763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1192" name="Text Box 24"/>
          <p:cNvSpPr txBox="1">
            <a:spLocks noChangeArrowheads="1"/>
          </p:cNvSpPr>
          <p:nvPr/>
        </p:nvSpPr>
        <p:spPr bwMode="auto">
          <a:xfrm>
            <a:off x="4025900" y="4603750"/>
            <a:ext cx="13859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HTTP client</a:t>
            </a:r>
          </a:p>
        </p:txBody>
      </p:sp>
      <p:sp>
        <p:nvSpPr>
          <p:cNvPr id="391193" name="Rectangle 25"/>
          <p:cNvSpPr>
            <a:spLocks noChangeArrowheads="1"/>
          </p:cNvSpPr>
          <p:nvPr/>
        </p:nvSpPr>
        <p:spPr bwMode="auto">
          <a:xfrm>
            <a:off x="4916488" y="3941763"/>
            <a:ext cx="2611437"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4" name="Rectangle 26"/>
          <p:cNvSpPr>
            <a:spLocks noChangeArrowheads="1"/>
          </p:cNvSpPr>
          <p:nvPr/>
        </p:nvSpPr>
        <p:spPr bwMode="auto">
          <a:xfrm>
            <a:off x="4511675" y="2884488"/>
            <a:ext cx="2611438" cy="536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latin typeface="Arial" panose="020B0604020202020204" pitchFamily="34" charset="0"/>
                <a:cs typeface="Arial" panose="020B0604020202020204" pitchFamily="34" charset="0"/>
              </a:rPr>
              <a:t>IP: 137.189.91.182, port 80</a:t>
            </a:r>
          </a:p>
          <a:p>
            <a:pPr algn="ctr"/>
            <a:r>
              <a:rPr lang="en-US" altLang="en-US" sz="1400">
                <a:latin typeface="Arial" panose="020B0604020202020204" pitchFamily="34" charset="0"/>
                <a:cs typeface="Arial" panose="020B0604020202020204" pitchFamily="34" charset="0"/>
              </a:rPr>
              <a:t>IP: 137.189.u.v, port 16876</a:t>
            </a:r>
          </a:p>
        </p:txBody>
      </p:sp>
      <p:sp>
        <p:nvSpPr>
          <p:cNvPr id="391195" name="Line 27"/>
          <p:cNvSpPr>
            <a:spLocks noChangeShapeType="1"/>
          </p:cNvSpPr>
          <p:nvPr/>
        </p:nvSpPr>
        <p:spPr bwMode="auto">
          <a:xfrm flipH="1" flipV="1">
            <a:off x="5756275" y="3408363"/>
            <a:ext cx="263525" cy="558800"/>
          </a:xfrm>
          <a:prstGeom prst="line">
            <a:avLst/>
          </a:prstGeom>
          <a:noFill/>
          <a:ln w="19050">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C9399570-805F-4B6D-83F4-39FC9E49A71F}" type="slidenum">
              <a:rPr lang="en-US" altLang="en-US" smtClean="0"/>
              <a:pPr/>
              <a:t>21</a:t>
            </a:fld>
            <a:endParaRPr lang="en-US" altLang="en-US" dirty="0"/>
          </a:p>
        </p:txBody>
      </p:sp>
    </p:spTree>
    <p:extLst>
      <p:ext uri="{BB962C8B-B14F-4D97-AF65-F5344CB8AC3E}">
        <p14:creationId xmlns:p14="http://schemas.microsoft.com/office/powerpoint/2010/main" val="2662885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2F743D-41A2-194A-AF1B-63C82F7E1F94}"/>
              </a:ext>
            </a:extLst>
          </p:cNvPr>
          <p:cNvSpPr>
            <a:spLocks noGrp="1"/>
          </p:cNvSpPr>
          <p:nvPr>
            <p:ph type="title"/>
          </p:nvPr>
        </p:nvSpPr>
        <p:spPr/>
        <p:txBody>
          <a:bodyPr/>
          <a:lstStyle/>
          <a:p>
            <a:r>
              <a:rPr lang="en-US" altLang="zh-CN" dirty="0"/>
              <a:t>HTTP</a:t>
            </a:r>
            <a:r>
              <a:rPr lang="zh-CN" altLang="en-US" dirty="0"/>
              <a:t> </a:t>
            </a:r>
            <a:r>
              <a:rPr lang="en-US" altLang="zh-CN" dirty="0"/>
              <a:t>and</a:t>
            </a:r>
            <a:r>
              <a:rPr lang="zh-CN" altLang="en-US" dirty="0"/>
              <a:t> </a:t>
            </a:r>
            <a:r>
              <a:rPr lang="en-US" altLang="zh-CN" dirty="0"/>
              <a:t>the</a:t>
            </a:r>
            <a:r>
              <a:rPr lang="zh-CN" altLang="en-US" dirty="0"/>
              <a:t> </a:t>
            </a:r>
            <a:r>
              <a:rPr lang="en-US" altLang="zh-CN" dirty="0"/>
              <a:t>web</a:t>
            </a:r>
            <a:endParaRPr lang="en-US" dirty="0"/>
          </a:p>
        </p:txBody>
      </p:sp>
      <p:sp>
        <p:nvSpPr>
          <p:cNvPr id="7" name="Text Placeholder 6">
            <a:extLst>
              <a:ext uri="{FF2B5EF4-FFF2-40B4-BE49-F238E27FC236}">
                <a16:creationId xmlns:a16="http://schemas.microsoft.com/office/drawing/2014/main" id="{ACD27B45-108D-634B-8CA7-5F2F75121398}"/>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593F52-E34E-164D-94C8-2DD97157956A}"/>
              </a:ext>
            </a:extLst>
          </p:cNvPr>
          <p:cNvSpPr>
            <a:spLocks noGrp="1"/>
          </p:cNvSpPr>
          <p:nvPr>
            <p:ph type="sldNum" sz="quarter" idx="4294967295"/>
          </p:nvPr>
        </p:nvSpPr>
        <p:spPr>
          <a:xfrm>
            <a:off x="8518525" y="6400800"/>
            <a:ext cx="625475" cy="457200"/>
          </a:xfrm>
        </p:spPr>
        <p:txBody>
          <a:bodyPr/>
          <a:lstStyle/>
          <a:p>
            <a:fld id="{C9399570-805F-4B6D-83F4-39FC9E49A71F}" type="slidenum">
              <a:rPr lang="en-US" altLang="en-US" smtClean="0"/>
              <a:pPr/>
              <a:t>22</a:t>
            </a:fld>
            <a:endParaRPr lang="en-US" altLang="en-US" dirty="0"/>
          </a:p>
        </p:txBody>
      </p:sp>
    </p:spTree>
    <p:extLst>
      <p:ext uri="{BB962C8B-B14F-4D97-AF65-F5344CB8AC3E}">
        <p14:creationId xmlns:p14="http://schemas.microsoft.com/office/powerpoint/2010/main" val="856117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23</a:t>
            </a:fld>
            <a:endParaRPr lang="en-US"/>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40751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222796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686483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29</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04FADAC-6B36-454D-B6B9-CABF222863B8}"/>
                  </a:ext>
                </a:extLst>
              </p14:cNvPr>
              <p14:cNvContentPartPr/>
              <p14:nvPr/>
            </p14:nvContentPartPr>
            <p14:xfrm>
              <a:off x="1893240" y="2051640"/>
              <a:ext cx="771480" cy="723960"/>
            </p14:xfrm>
          </p:contentPart>
        </mc:Choice>
        <mc:Fallback xmlns="">
          <p:pic>
            <p:nvPicPr>
              <p:cNvPr id="4" name="Ink 3">
                <a:extLst>
                  <a:ext uri="{FF2B5EF4-FFF2-40B4-BE49-F238E27FC236}">
                    <a16:creationId xmlns:a16="http://schemas.microsoft.com/office/drawing/2014/main" id="{E04FADAC-6B36-454D-B6B9-CABF222863B8}"/>
                  </a:ext>
                </a:extLst>
              </p:cNvPr>
              <p:cNvPicPr/>
              <p:nvPr/>
            </p:nvPicPr>
            <p:blipFill>
              <a:blip r:embed="rId9"/>
              <a:stretch>
                <a:fillRect/>
              </a:stretch>
            </p:blipFill>
            <p:spPr>
              <a:xfrm>
                <a:off x="1877040" y="2035440"/>
                <a:ext cx="803880" cy="756360"/>
              </a:xfrm>
              <a:prstGeom prst="rect">
                <a:avLst/>
              </a:prstGeom>
            </p:spPr>
          </p:pic>
        </mc:Fallback>
      </mc:AlternateContent>
    </p:spTree>
    <p:extLst>
      <p:ext uri="{BB962C8B-B14F-4D97-AF65-F5344CB8AC3E}">
        <p14:creationId xmlns:p14="http://schemas.microsoft.com/office/powerpoint/2010/main" val="311524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33400" y="228600"/>
            <a:ext cx="7796213" cy="1143000"/>
          </a:xfrm>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92867" name="Rectangle 3"/>
          <p:cNvSpPr>
            <a:spLocks noGrp="1" noChangeArrowheads="1"/>
          </p:cNvSpPr>
          <p:nvPr>
            <p:ph type="body" idx="1"/>
          </p:nvPr>
        </p:nvSpPr>
        <p:spPr>
          <a:xfrm>
            <a:off x="533400" y="1931988"/>
            <a:ext cx="4090988" cy="4316412"/>
          </a:xfrm>
        </p:spPr>
        <p:txBody>
          <a:bodyPr/>
          <a:lstStyle/>
          <a:p>
            <a:r>
              <a:rPr lang="en-US" altLang="en-US" sz="2400">
                <a:latin typeface="Arial" panose="020B0604020202020204" pitchFamily="34" charset="0"/>
                <a:cs typeface="Arial" panose="020B0604020202020204" pitchFamily="34" charset="0"/>
              </a:rPr>
              <a:t>Implementation of each protocol layer is located in either the user-space, kernel-space, or the device (hardware)</a:t>
            </a:r>
          </a:p>
        </p:txBody>
      </p:sp>
      <p:sp>
        <p:nvSpPr>
          <p:cNvPr id="292868" name="Rectangle 4"/>
          <p:cNvSpPr>
            <a:spLocks noChangeArrowheads="1"/>
          </p:cNvSpPr>
          <p:nvPr/>
        </p:nvSpPr>
        <p:spPr bwMode="auto">
          <a:xfrm>
            <a:off x="4830763" y="4927600"/>
            <a:ext cx="3429000" cy="838200"/>
          </a:xfrm>
          <a:prstGeom prst="rect">
            <a:avLst/>
          </a:prstGeom>
          <a:solidFill>
            <a:schemeClr val="bg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69" name="Rectangle 5"/>
          <p:cNvSpPr>
            <a:spLocks noChangeArrowheads="1"/>
          </p:cNvSpPr>
          <p:nvPr/>
        </p:nvSpPr>
        <p:spPr bwMode="auto">
          <a:xfrm>
            <a:off x="5135563" y="5232400"/>
            <a:ext cx="1447800" cy="4572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Physical</a:t>
            </a:r>
          </a:p>
        </p:txBody>
      </p:sp>
      <p:sp>
        <p:nvSpPr>
          <p:cNvPr id="292870" name="Text Box 6"/>
          <p:cNvSpPr txBox="1">
            <a:spLocks noChangeArrowheads="1"/>
          </p:cNvSpPr>
          <p:nvPr/>
        </p:nvSpPr>
        <p:spPr bwMode="auto">
          <a:xfrm>
            <a:off x="7269163" y="5327650"/>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Device</a:t>
            </a:r>
          </a:p>
        </p:txBody>
      </p:sp>
      <p:sp>
        <p:nvSpPr>
          <p:cNvPr id="292871" name="Rectangle 7"/>
          <p:cNvSpPr>
            <a:spLocks noChangeArrowheads="1"/>
          </p:cNvSpPr>
          <p:nvPr/>
        </p:nvSpPr>
        <p:spPr bwMode="auto">
          <a:xfrm>
            <a:off x="4830763" y="1955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2" name="Rectangle 8"/>
          <p:cNvSpPr>
            <a:spLocks noChangeArrowheads="1"/>
          </p:cNvSpPr>
          <p:nvPr/>
        </p:nvSpPr>
        <p:spPr bwMode="auto">
          <a:xfrm>
            <a:off x="5135563" y="3175000"/>
            <a:ext cx="1447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2873" name="Rectangle 9"/>
          <p:cNvSpPr>
            <a:spLocks noChangeArrowheads="1"/>
          </p:cNvSpPr>
          <p:nvPr/>
        </p:nvSpPr>
        <p:spPr bwMode="auto">
          <a:xfrm>
            <a:off x="4830763" y="3708400"/>
            <a:ext cx="3429000" cy="12192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2874" name="Rectangle 10"/>
          <p:cNvSpPr>
            <a:spLocks noChangeArrowheads="1"/>
          </p:cNvSpPr>
          <p:nvPr/>
        </p:nvSpPr>
        <p:spPr bwMode="auto">
          <a:xfrm>
            <a:off x="5135563" y="37846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2875" name="Rectangle 11"/>
          <p:cNvSpPr>
            <a:spLocks noChangeArrowheads="1"/>
          </p:cNvSpPr>
          <p:nvPr/>
        </p:nvSpPr>
        <p:spPr bwMode="auto">
          <a:xfrm>
            <a:off x="5135563" y="4241800"/>
            <a:ext cx="1447800" cy="457200"/>
          </a:xfrm>
          <a:prstGeom prst="rect">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Network</a:t>
            </a:r>
          </a:p>
        </p:txBody>
      </p:sp>
      <p:sp>
        <p:nvSpPr>
          <p:cNvPr id="292876" name="Rectangle 12"/>
          <p:cNvSpPr>
            <a:spLocks noChangeArrowheads="1"/>
          </p:cNvSpPr>
          <p:nvPr/>
        </p:nvSpPr>
        <p:spPr bwMode="auto">
          <a:xfrm>
            <a:off x="5135563" y="4699000"/>
            <a:ext cx="1447800" cy="4572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Data Link</a:t>
            </a:r>
          </a:p>
        </p:txBody>
      </p:sp>
      <p:sp>
        <p:nvSpPr>
          <p:cNvPr id="292877" name="Text Box 13"/>
          <p:cNvSpPr txBox="1">
            <a:spLocks noChangeArrowheads="1"/>
          </p:cNvSpPr>
          <p:nvPr/>
        </p:nvSpPr>
        <p:spPr bwMode="auto">
          <a:xfrm>
            <a:off x="7269163" y="4551363"/>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2878" name="Text Box 14"/>
          <p:cNvSpPr txBox="1">
            <a:spLocks noChangeArrowheads="1"/>
          </p:cNvSpPr>
          <p:nvPr/>
        </p:nvSpPr>
        <p:spPr bwMode="auto">
          <a:xfrm>
            <a:off x="7415213" y="3270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2879" name="Oval 15"/>
          <p:cNvSpPr>
            <a:spLocks noChangeArrowheads="1"/>
          </p:cNvSpPr>
          <p:nvPr/>
        </p:nvSpPr>
        <p:spPr bwMode="auto">
          <a:xfrm>
            <a:off x="5668963" y="2108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3</a:t>
            </a:fld>
            <a:endParaRPr lang="en-US" altLang="en-US" dirty="0"/>
          </a:p>
        </p:txBody>
      </p:sp>
    </p:spTree>
    <p:extLst>
      <p:ext uri="{BB962C8B-B14F-4D97-AF65-F5344CB8AC3E}">
        <p14:creationId xmlns:p14="http://schemas.microsoft.com/office/powerpoint/2010/main" val="566059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30</a:t>
            </a:fld>
            <a:endParaRPr lang="en-US"/>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hlinkClick r:id="rId2"/>
              </a:rPr>
              <a:t>https://github.com/henryhxu/CSCI4430-ESTR4120/tree/202</a:t>
            </a:r>
            <a:r>
              <a:rPr lang="en-US" altLang="zh-CN" sz="1800" dirty="0">
                <a:solidFill>
                  <a:schemeClr val="accent2">
                    <a:lumMod val="50000"/>
                    <a:lumOff val="50000"/>
                  </a:schemeClr>
                </a:solidFill>
                <a:latin typeface="Lucida Console" charset="0"/>
                <a:ea typeface="Lucida Console" charset="0"/>
                <a:cs typeface="Lucida Console" charset="0"/>
                <a:hlinkClick r:id="rId2"/>
              </a:rPr>
              <a:t>3</a:t>
            </a:r>
            <a:r>
              <a:rPr lang="en-US" sz="1800" dirty="0">
                <a:solidFill>
                  <a:schemeClr val="accent2">
                    <a:lumMod val="50000"/>
                    <a:lumOff val="50000"/>
                  </a:schemeClr>
                </a:solidFill>
                <a:latin typeface="Lucida Console" charset="0"/>
                <a:ea typeface="Lucida Console" charset="0"/>
                <a:cs typeface="Lucida Console" charset="0"/>
                <a:hlinkClick r:id="rId2"/>
              </a:rPr>
              <a:t>_spring/lecture</a:t>
            </a:r>
            <a:r>
              <a:rPr lang="en-US" altLang="zh-CN" sz="1800" dirty="0">
                <a:solidFill>
                  <a:schemeClr val="accent2">
                    <a:lumMod val="50000"/>
                    <a:lumOff val="50000"/>
                  </a:schemeClr>
                </a:solidFill>
                <a:latin typeface="Lucida Console" charset="0"/>
                <a:ea typeface="Lucida Console" charset="0"/>
                <a:cs typeface="Lucida Console" charset="0"/>
              </a:rPr>
              <a:t>/lec1.pptx</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a:t>
            </a:r>
            <a:r>
              <a:rPr lang="en-US" altLang="zh-CN" sz="1800" dirty="0">
                <a:solidFill>
                  <a:schemeClr val="accent2">
                    <a:lumMod val="50000"/>
                    <a:lumOff val="50000"/>
                  </a:schemeClr>
                </a:solidFill>
                <a:latin typeface="Lucida Console" charset="0"/>
                <a:ea typeface="Lucida Console" charset="0"/>
                <a:cs typeface="Lucida Console" charset="0"/>
              </a:rPr>
              <a:t>csci4430</a:t>
            </a:r>
            <a:endParaRPr lang="en-US" sz="1800" dirty="0">
              <a:solidFill>
                <a:schemeClr val="accent2">
                  <a:lumMod val="50000"/>
                  <a:lumOff val="50000"/>
                </a:schemeClr>
              </a:solidFill>
              <a:latin typeface="Lucida Console" charset="0"/>
              <a:ea typeface="Lucida Console" charset="0"/>
              <a:cs typeface="Lucida Console" charset="0"/>
            </a:endParaRPr>
          </a:p>
          <a:p>
            <a:pPr lvl="1"/>
            <a:r>
              <a:rPr lang="en-US" dirty="0"/>
              <a:t>Server-side processing can be included in the name</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37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5032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1C04-2D85-881F-CDC8-8ED1ED20EE1D}"/>
              </a:ext>
            </a:extLst>
          </p:cNvPr>
          <p:cNvSpPr>
            <a:spLocks noGrp="1"/>
          </p:cNvSpPr>
          <p:nvPr>
            <p:ph type="title"/>
          </p:nvPr>
        </p:nvSpPr>
        <p:spPr/>
        <p:txBody>
          <a:bodyPr/>
          <a:lstStyle/>
          <a:p>
            <a:r>
              <a:rPr lang="en-US" altLang="zh-CN" dirty="0"/>
              <a:t>HTTP</a:t>
            </a:r>
            <a:r>
              <a:rPr lang="zh-CN" altLang="en-US" dirty="0"/>
              <a:t> </a:t>
            </a:r>
            <a:r>
              <a:rPr lang="en-US" altLang="zh-CN" dirty="0"/>
              <a:t>variants</a:t>
            </a:r>
            <a:endParaRPr lang="en-US" dirty="0"/>
          </a:p>
        </p:txBody>
      </p:sp>
      <p:sp>
        <p:nvSpPr>
          <p:cNvPr id="3" name="Content Placeholder 2">
            <a:extLst>
              <a:ext uri="{FF2B5EF4-FFF2-40B4-BE49-F238E27FC236}">
                <a16:creationId xmlns:a16="http://schemas.microsoft.com/office/drawing/2014/main" id="{96C4645A-63D5-1527-2CA1-A750828E8B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5072C7-E08B-C4C5-1372-E45BDEB5A26F}"/>
              </a:ext>
            </a:extLst>
          </p:cNvPr>
          <p:cNvPicPr>
            <a:picLocks noChangeAspect="1"/>
          </p:cNvPicPr>
          <p:nvPr/>
        </p:nvPicPr>
        <p:blipFill>
          <a:blip r:embed="rId2"/>
          <a:stretch>
            <a:fillRect/>
          </a:stretch>
        </p:blipFill>
        <p:spPr>
          <a:xfrm>
            <a:off x="1263650" y="1600200"/>
            <a:ext cx="6616700" cy="4548982"/>
          </a:xfrm>
          <a:prstGeom prst="rect">
            <a:avLst/>
          </a:prstGeom>
        </p:spPr>
      </p:pic>
    </p:spTree>
    <p:extLst>
      <p:ext uri="{BB962C8B-B14F-4D97-AF65-F5344CB8AC3E}">
        <p14:creationId xmlns:p14="http://schemas.microsoft.com/office/powerpoint/2010/main" val="106359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4294967295"/>
          </p:nvPr>
        </p:nvSpPr>
        <p:spPr>
          <a:xfrm>
            <a:off x="8534400" y="6248400"/>
            <a:ext cx="609600" cy="457200"/>
          </a:xfrm>
          <a:prstGeom prst="rect">
            <a:avLst/>
          </a:prstGeom>
        </p:spPr>
        <p:txBody>
          <a:bodyPr/>
          <a:lstStyle/>
          <a:p>
            <a:fld id="{9507A418-0CEB-9E4A-BA45-3B7D3D133EB9}" type="slidenum">
              <a:rPr lang="en-US" smtClean="0"/>
              <a:pPr/>
              <a:t>35</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2560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37</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altLang="zh-CN" dirty="0" err="1">
                <a:solidFill>
                  <a:srgbClr val="D3A600"/>
                </a:solidFill>
              </a:rPr>
              <a:t>en</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38</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3ACD-2086-D6D0-62E4-313FF5D29D32}"/>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56E78D4B-7F7F-AB8F-9A91-493795063B1E}"/>
              </a:ext>
            </a:extLst>
          </p:cNvPr>
          <p:cNvSpPr>
            <a:spLocks noGrp="1"/>
          </p:cNvSpPr>
          <p:nvPr>
            <p:ph idx="1"/>
          </p:nvPr>
        </p:nvSpPr>
        <p:spPr/>
        <p:txBody>
          <a:bodyPr/>
          <a:lstStyle/>
          <a:p>
            <a:endParaRPr lang="en-US"/>
          </a:p>
        </p:txBody>
      </p:sp>
      <p:pic>
        <p:nvPicPr>
          <p:cNvPr id="4" name="Picture 3" descr="Graphical user interface, text, application, Word&#10;&#10;Description automatically generated">
            <a:extLst>
              <a:ext uri="{FF2B5EF4-FFF2-40B4-BE49-F238E27FC236}">
                <a16:creationId xmlns:a16="http://schemas.microsoft.com/office/drawing/2014/main" id="{00A5D751-110C-FC3E-9678-C9445D91F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2433"/>
            <a:ext cx="7467600" cy="5296653"/>
          </a:xfrm>
          <a:prstGeom prst="rect">
            <a:avLst/>
          </a:prstGeom>
        </p:spPr>
      </p:pic>
    </p:spTree>
    <p:extLst>
      <p:ext uri="{BB962C8B-B14F-4D97-AF65-F5344CB8AC3E}">
        <p14:creationId xmlns:p14="http://schemas.microsoft.com/office/powerpoint/2010/main" val="332766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533400" y="1600200"/>
            <a:ext cx="4600575" cy="4648200"/>
          </a:xfrm>
        </p:spPr>
        <p:txBody>
          <a:bodyPr/>
          <a:lstStyle/>
          <a:p>
            <a:r>
              <a:rPr lang="en-US" altLang="en-US" sz="2400">
                <a:latin typeface="Arial" panose="020B0604020202020204" pitchFamily="34" charset="0"/>
                <a:cs typeface="Arial" panose="020B0604020202020204" pitchFamily="34" charset="0"/>
              </a:rPr>
              <a:t>We need a “door” so that a network application can send/receive messages to/from the network</a:t>
            </a:r>
          </a:p>
          <a:p>
            <a:r>
              <a:rPr lang="en-US" altLang="en-US" sz="2400">
                <a:latin typeface="Arial" panose="020B0604020202020204" pitchFamily="34" charset="0"/>
                <a:cs typeface="Arial" panose="020B0604020202020204" pitchFamily="34" charset="0"/>
              </a:rPr>
              <a:t>The door should appear between the user space and kernel space so that details of the kernel space can be hidden</a:t>
            </a:r>
          </a:p>
          <a:p>
            <a:r>
              <a:rPr lang="en-US" altLang="en-US" sz="2400">
                <a:latin typeface="Arial" panose="020B0604020202020204" pitchFamily="34" charset="0"/>
                <a:cs typeface="Arial" panose="020B0604020202020204" pitchFamily="34" charset="0"/>
              </a:rPr>
              <a:t>Socket is the door!</a:t>
            </a:r>
          </a:p>
        </p:txBody>
      </p:sp>
      <p:sp>
        <p:nvSpPr>
          <p:cNvPr id="294916" name="Rectangle 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7" name="Rectangle 5"/>
          <p:cNvSpPr>
            <a:spLocks noChangeArrowheads="1"/>
          </p:cNvSpPr>
          <p:nvPr/>
        </p:nvSpPr>
        <p:spPr bwMode="auto">
          <a:xfrm>
            <a:off x="5257800" y="51816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18" name="Rectangle 6"/>
          <p:cNvSpPr>
            <a:spLocks noChangeArrowheads="1"/>
          </p:cNvSpPr>
          <p:nvPr/>
        </p:nvSpPr>
        <p:spPr bwMode="auto">
          <a:xfrm>
            <a:off x="5562600" y="3048000"/>
            <a:ext cx="2209800" cy="4572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Application</a:t>
            </a:r>
          </a:p>
        </p:txBody>
      </p:sp>
      <p:sp>
        <p:nvSpPr>
          <p:cNvPr id="294919" name="Rectangle 7"/>
          <p:cNvSpPr>
            <a:spLocks noChangeArrowheads="1"/>
          </p:cNvSpPr>
          <p:nvPr/>
        </p:nvSpPr>
        <p:spPr bwMode="auto">
          <a:xfrm>
            <a:off x="5562600" y="5257800"/>
            <a:ext cx="2209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Transport</a:t>
            </a:r>
          </a:p>
        </p:txBody>
      </p:sp>
      <p:sp>
        <p:nvSpPr>
          <p:cNvPr id="294920" name="Text Box 8"/>
          <p:cNvSpPr txBox="1">
            <a:spLocks noChangeArrowheads="1"/>
          </p:cNvSpPr>
          <p:nvPr/>
        </p:nvSpPr>
        <p:spPr bwMode="auto">
          <a:xfrm>
            <a:off x="7696200" y="565785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Kernel</a:t>
            </a:r>
          </a:p>
        </p:txBody>
      </p:sp>
      <p:sp>
        <p:nvSpPr>
          <p:cNvPr id="294921" name="Text Box 9"/>
          <p:cNvSpPr txBox="1">
            <a:spLocks noChangeArrowheads="1"/>
          </p:cNvSpPr>
          <p:nvPr/>
        </p:nvSpPr>
        <p:spPr bwMode="auto">
          <a:xfrm>
            <a:off x="7842250" y="3143250"/>
            <a:ext cx="701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TW" b="1">
                <a:solidFill>
                  <a:schemeClr val="bg1"/>
                </a:solidFill>
                <a:latin typeface="Arial" panose="020B0604020202020204" pitchFamily="34" charset="0"/>
                <a:ea typeface="PMingLiU" pitchFamily="18" charset="-120"/>
                <a:cs typeface="Arial" panose="020B0604020202020204" pitchFamily="34" charset="0"/>
              </a:rPr>
              <a:t>User</a:t>
            </a:r>
          </a:p>
        </p:txBody>
      </p:sp>
      <p:sp>
        <p:nvSpPr>
          <p:cNvPr id="294922" name="Oval 10"/>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4923" name="Rectangle 11"/>
          <p:cNvSpPr>
            <a:spLocks noChangeArrowheads="1"/>
          </p:cNvSpPr>
          <p:nvPr/>
        </p:nvSpPr>
        <p:spPr bwMode="auto">
          <a:xfrm>
            <a:off x="5257800" y="4191000"/>
            <a:ext cx="3429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What is the interface?</a:t>
            </a:r>
          </a:p>
        </p:txBody>
      </p:sp>
      <p:sp>
        <p:nvSpPr>
          <p:cNvPr id="294924" name="AutoShape 12"/>
          <p:cNvSpPr>
            <a:spLocks noChangeArrowheads="1"/>
          </p:cNvSpPr>
          <p:nvPr/>
        </p:nvSpPr>
        <p:spPr bwMode="auto">
          <a:xfrm>
            <a:off x="5867400" y="36576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5" name="AutoShape 13"/>
          <p:cNvSpPr>
            <a:spLocks noChangeArrowheads="1"/>
          </p:cNvSpPr>
          <p:nvPr/>
        </p:nvSpPr>
        <p:spPr bwMode="auto">
          <a:xfrm>
            <a:off x="5867400" y="4648200"/>
            <a:ext cx="685800" cy="457200"/>
          </a:xfrm>
          <a:prstGeom prst="upDownArrow">
            <a:avLst>
              <a:gd name="adj1" fmla="val 50000"/>
              <a:gd name="adj2" fmla="val 2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4927" name="Rectangle 1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4</a:t>
            </a:fld>
            <a:endParaRPr lang="en-US" altLang="en-US" dirty="0"/>
          </a:p>
        </p:txBody>
      </p:sp>
    </p:spTree>
    <p:extLst>
      <p:ext uri="{BB962C8B-B14F-4D97-AF65-F5344CB8AC3E}">
        <p14:creationId xmlns:p14="http://schemas.microsoft.com/office/powerpoint/2010/main" val="3074376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40</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AB5E-E20B-ED61-01AB-2151F4D87E39}"/>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FEEB9AC3-25CC-BED0-F7E0-36B42B7DE57E}"/>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34604FA-0851-34A4-2C76-AF40503B9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97516"/>
            <a:ext cx="7772400" cy="5284284"/>
          </a:xfrm>
          <a:prstGeom prst="rect">
            <a:avLst/>
          </a:prstGeom>
        </p:spPr>
      </p:pic>
    </p:spTree>
    <p:extLst>
      <p:ext uri="{BB962C8B-B14F-4D97-AF65-F5344CB8AC3E}">
        <p14:creationId xmlns:p14="http://schemas.microsoft.com/office/powerpoint/2010/main" val="333623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59A8-5FBA-8C85-1D0E-3D4FA42C0BCA}"/>
              </a:ext>
            </a:extLst>
          </p:cNvPr>
          <p:cNvSpPr>
            <a:spLocks noGrp="1"/>
          </p:cNvSpPr>
          <p:nvPr>
            <p:ph type="title"/>
          </p:nvPr>
        </p:nvSpPr>
        <p:spPr/>
        <p:txBody>
          <a:bodyPr/>
          <a:lstStyle/>
          <a:p>
            <a:r>
              <a:rPr lang="en-US" altLang="zh-CN" dirty="0"/>
              <a:t>What</a:t>
            </a:r>
            <a:r>
              <a:rPr lang="zh-CN" altLang="en-US" dirty="0"/>
              <a:t> </a:t>
            </a:r>
            <a:r>
              <a:rPr lang="en-US" altLang="zh-CN" dirty="0"/>
              <a:t>about</a:t>
            </a:r>
            <a:r>
              <a:rPr lang="zh-CN" altLang="en-US" dirty="0"/>
              <a:t> </a:t>
            </a:r>
            <a:r>
              <a:rPr lang="en-US" altLang="zh-CN" dirty="0"/>
              <a:t>HTTPS?</a:t>
            </a:r>
            <a:endParaRPr lang="en-US" dirty="0"/>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578BF555-3883-A2FA-8DAC-D40F092BB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109" y="1447800"/>
            <a:ext cx="8205781" cy="5410200"/>
          </a:xfrm>
        </p:spPr>
      </p:pic>
    </p:spTree>
    <p:extLst>
      <p:ext uri="{BB962C8B-B14F-4D97-AF65-F5344CB8AC3E}">
        <p14:creationId xmlns:p14="http://schemas.microsoft.com/office/powerpoint/2010/main" val="4214753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89985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45</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E10-9BE8-602E-3B4A-C53691010495}"/>
              </a:ext>
            </a:extLst>
          </p:cNvPr>
          <p:cNvSpPr>
            <a:spLocks noGrp="1"/>
          </p:cNvSpPr>
          <p:nvPr>
            <p:ph type="title"/>
          </p:nvPr>
        </p:nvSpPr>
        <p:spPr/>
        <p:txBody>
          <a:bodyPr/>
          <a:lstStyle/>
          <a:p>
            <a:r>
              <a:rPr lang="en-US" altLang="zh-CN" dirty="0"/>
              <a:t>A</a:t>
            </a:r>
            <a:r>
              <a:rPr lang="zh-CN" altLang="en-US" dirty="0"/>
              <a:t> </a:t>
            </a:r>
            <a:r>
              <a:rPr lang="en-US" altLang="zh-CN" dirty="0"/>
              <a:t>real</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E1453E03-C9E3-C0AA-953D-FBB7AF798C3B}"/>
              </a:ext>
            </a:extLst>
          </p:cNvPr>
          <p:cNvSpPr>
            <a:spLocks noGrp="1"/>
          </p:cNvSpPr>
          <p:nvPr>
            <p:ph idx="1"/>
          </p:nvPr>
        </p:nvSpPr>
        <p:spPr/>
        <p:txBody>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D76663D-40A7-1785-480D-94740225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7" y="1600200"/>
            <a:ext cx="7772400" cy="4770032"/>
          </a:xfrm>
          <a:prstGeom prst="rect">
            <a:avLst/>
          </a:prstGeom>
        </p:spPr>
      </p:pic>
    </p:spTree>
    <p:extLst>
      <p:ext uri="{BB962C8B-B14F-4D97-AF65-F5344CB8AC3E}">
        <p14:creationId xmlns:p14="http://schemas.microsoft.com/office/powerpoint/2010/main" val="1791231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154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786E3-7A59-D84C-BD30-B634F4742D33}"/>
              </a:ext>
            </a:extLst>
          </p:cNvPr>
          <p:cNvSpPr>
            <a:spLocks noGrp="1"/>
          </p:cNvSpPr>
          <p:nvPr>
            <p:ph type="title"/>
          </p:nvPr>
        </p:nvSpPr>
        <p:spPr/>
        <p:txBody>
          <a:bodyPr/>
          <a:lstStyle/>
          <a:p>
            <a:r>
              <a:rPr lang="en-US" altLang="zh-CN" dirty="0"/>
              <a:t>Improving</a:t>
            </a:r>
            <a:r>
              <a:rPr lang="zh-CN" altLang="en-US" dirty="0"/>
              <a:t> </a:t>
            </a:r>
            <a:r>
              <a:rPr lang="en-US" altLang="zh-CN" dirty="0"/>
              <a:t>HTTP</a:t>
            </a:r>
            <a:r>
              <a:rPr lang="zh-CN" altLang="en-US" dirty="0"/>
              <a:t> </a:t>
            </a:r>
            <a:r>
              <a:rPr lang="en-US" altLang="zh-CN" dirty="0"/>
              <a:t>performance</a:t>
            </a:r>
            <a:endParaRPr lang="en-US" dirty="0"/>
          </a:p>
        </p:txBody>
      </p:sp>
      <p:sp>
        <p:nvSpPr>
          <p:cNvPr id="5" name="Text Placeholder 4">
            <a:extLst>
              <a:ext uri="{FF2B5EF4-FFF2-40B4-BE49-F238E27FC236}">
                <a16:creationId xmlns:a16="http://schemas.microsoft.com/office/drawing/2014/main" id="{6691F06E-B005-BD4E-BBF3-1951B4CB54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7327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49</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533400" y="1708150"/>
            <a:ext cx="4756150" cy="4540250"/>
          </a:xfrm>
        </p:spPr>
        <p:txBody>
          <a:bodyPr/>
          <a:lstStyle/>
          <a:p>
            <a:r>
              <a:rPr lang="en-US" altLang="en-US" sz="2000">
                <a:latin typeface="Arial" panose="020B0604020202020204" pitchFamily="34" charset="0"/>
                <a:cs typeface="Arial" panose="020B0604020202020204" pitchFamily="34" charset="0"/>
              </a:rPr>
              <a:t>A </a:t>
            </a:r>
            <a:r>
              <a:rPr lang="en-US" altLang="en-US" sz="2000">
                <a:solidFill>
                  <a:srgbClr val="FF0000"/>
                </a:solidFill>
                <a:latin typeface="Arial" panose="020B0604020202020204" pitchFamily="34" charset="0"/>
                <a:cs typeface="Arial" panose="020B0604020202020204" pitchFamily="34" charset="0"/>
              </a:rPr>
              <a:t>socket</a:t>
            </a:r>
            <a:r>
              <a:rPr lang="en-US" altLang="en-US" sz="2000">
                <a:latin typeface="Arial" panose="020B0604020202020204" pitchFamily="34" charset="0"/>
                <a:cs typeface="Arial" panose="020B0604020202020204" pitchFamily="34" charset="0"/>
              </a:rPr>
              <a:t> is a </a:t>
            </a:r>
            <a:r>
              <a:rPr lang="en-US" altLang="en-US" sz="2000" i="1">
                <a:solidFill>
                  <a:srgbClr val="FF0000"/>
                </a:solidFill>
                <a:latin typeface="Arial" panose="020B0604020202020204" pitchFamily="34" charset="0"/>
                <a:cs typeface="Arial" panose="020B0604020202020204" pitchFamily="34" charset="0"/>
              </a:rPr>
              <a:t>host-local</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application-created</a:t>
            </a:r>
            <a:r>
              <a:rPr lang="en-US" altLang="en-US" sz="2000">
                <a:latin typeface="Arial" panose="020B0604020202020204" pitchFamily="34" charset="0"/>
                <a:cs typeface="Arial" panose="020B0604020202020204" pitchFamily="34" charset="0"/>
              </a:rPr>
              <a:t>, </a:t>
            </a:r>
            <a:r>
              <a:rPr lang="en-US" altLang="en-US" sz="2000" i="1">
                <a:solidFill>
                  <a:srgbClr val="FF0000"/>
                </a:solidFill>
                <a:latin typeface="Arial" panose="020B0604020202020204" pitchFamily="34" charset="0"/>
                <a:cs typeface="Arial" panose="020B0604020202020204" pitchFamily="34" charset="0"/>
              </a:rPr>
              <a:t>OS-controlled</a:t>
            </a:r>
            <a:r>
              <a:rPr lang="en-US" altLang="en-US" sz="2000">
                <a:latin typeface="Arial" panose="020B0604020202020204" pitchFamily="34" charset="0"/>
                <a:cs typeface="Arial" panose="020B0604020202020204" pitchFamily="34" charset="0"/>
              </a:rPr>
              <a:t> interface (a “door”) into which application process can </a:t>
            </a:r>
            <a:r>
              <a:rPr lang="en-US" altLang="en-US" sz="2000">
                <a:solidFill>
                  <a:srgbClr val="FF0000"/>
                </a:solidFill>
                <a:latin typeface="Arial" panose="020B0604020202020204" pitchFamily="34" charset="0"/>
                <a:cs typeface="Arial" panose="020B0604020202020204" pitchFamily="34" charset="0"/>
              </a:rPr>
              <a:t>both send and receive</a:t>
            </a:r>
            <a:r>
              <a:rPr lang="en-US" altLang="en-US" sz="2000">
                <a:latin typeface="Arial" panose="020B0604020202020204" pitchFamily="34" charset="0"/>
                <a:cs typeface="Arial" panose="020B0604020202020204" pitchFamily="34" charset="0"/>
              </a:rPr>
              <a:t> messages to/from another application process</a:t>
            </a:r>
            <a:endParaRPr lang="en-US" altLang="en-US" sz="1800">
              <a:latin typeface="Arial" panose="020B0604020202020204" pitchFamily="34" charset="0"/>
              <a:cs typeface="Arial" panose="020B0604020202020204" pitchFamily="34" charset="0"/>
            </a:endParaRPr>
          </a:p>
          <a:p>
            <a:pPr lvl="1"/>
            <a:r>
              <a:rPr lang="en-US" altLang="en-US" sz="1600">
                <a:latin typeface="Arial" panose="020B0604020202020204" pitchFamily="34" charset="0"/>
                <a:cs typeface="Arial" panose="020B0604020202020204" pitchFamily="34" charset="0"/>
              </a:rPr>
              <a:t>Similar to a </a:t>
            </a:r>
            <a:r>
              <a:rPr lang="en-US" altLang="en-US" sz="1600">
                <a:solidFill>
                  <a:srgbClr val="FF0000"/>
                </a:solidFill>
                <a:latin typeface="Arial" panose="020B0604020202020204" pitchFamily="34" charset="0"/>
                <a:cs typeface="Arial" panose="020B0604020202020204" pitchFamily="34" charset="0"/>
              </a:rPr>
              <a:t>file descriptor</a:t>
            </a:r>
            <a:r>
              <a:rPr lang="en-US" altLang="en-US" sz="1600">
                <a:latin typeface="Arial" panose="020B0604020202020204" pitchFamily="34" charset="0"/>
                <a:cs typeface="Arial" panose="020B0604020202020204" pitchFamily="34" charset="0"/>
              </a:rPr>
              <a:t>, which interfaces between an application and a file</a:t>
            </a:r>
          </a:p>
          <a:p>
            <a:r>
              <a:rPr lang="en-US" altLang="en-US" sz="2000">
                <a:latin typeface="Arial" panose="020B0604020202020204" pitchFamily="34" charset="0"/>
                <a:cs typeface="Arial" panose="020B0604020202020204" pitchFamily="34" charset="0"/>
              </a:rPr>
              <a:t>One socket is tied to one application process (or thread)</a:t>
            </a:r>
          </a:p>
          <a:p>
            <a:pPr lvl="1"/>
            <a:r>
              <a:rPr lang="en-US" altLang="en-US" sz="1800">
                <a:latin typeface="Arial" panose="020B0604020202020204" pitchFamily="34" charset="0"/>
                <a:cs typeface="Arial" panose="020B0604020202020204" pitchFamily="34" charset="0"/>
              </a:rPr>
              <a:t>An application can create many processes (and hence sockets)</a:t>
            </a:r>
          </a:p>
        </p:txBody>
      </p:sp>
      <p:sp>
        <p:nvSpPr>
          <p:cNvPr id="295950" name="Rectangle 14"/>
          <p:cNvSpPr>
            <a:spLocks noChangeArrowheads="1"/>
          </p:cNvSpPr>
          <p:nvPr/>
        </p:nvSpPr>
        <p:spPr bwMode="auto">
          <a:xfrm>
            <a:off x="5257800" y="1828800"/>
            <a:ext cx="3429000" cy="1752600"/>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1" name="Rectangle 15"/>
          <p:cNvSpPr>
            <a:spLocks noChangeArrowheads="1"/>
          </p:cNvSpPr>
          <p:nvPr/>
        </p:nvSpPr>
        <p:spPr bwMode="auto">
          <a:xfrm>
            <a:off x="5257800" y="3810000"/>
            <a:ext cx="3429000" cy="990600"/>
          </a:xfrm>
          <a:prstGeom prst="rect">
            <a:avLst/>
          </a:prstGeom>
          <a:solidFill>
            <a:srgbClr val="3399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2" name="Oval 16"/>
          <p:cNvSpPr>
            <a:spLocks noChangeArrowheads="1"/>
          </p:cNvSpPr>
          <p:nvPr/>
        </p:nvSpPr>
        <p:spPr bwMode="auto">
          <a:xfrm>
            <a:off x="6019800" y="1981200"/>
            <a:ext cx="19812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Client/Server</a:t>
            </a:r>
          </a:p>
          <a:p>
            <a:pPr algn="ctr" eaLnBrk="1" hangingPunct="1"/>
            <a:r>
              <a:rPr kumimoji="1" lang="en-US" altLang="zh-TW">
                <a:latin typeface="Arial" panose="020B0604020202020204" pitchFamily="34" charset="0"/>
                <a:ea typeface="PMingLiU" pitchFamily="18" charset="-120"/>
                <a:cs typeface="Arial" panose="020B0604020202020204" pitchFamily="34" charset="0"/>
              </a:rPr>
              <a:t>Program</a:t>
            </a:r>
          </a:p>
        </p:txBody>
      </p:sp>
      <p:sp>
        <p:nvSpPr>
          <p:cNvPr id="295953" name="Rectangle 17"/>
          <p:cNvSpPr>
            <a:spLocks noChangeArrowheads="1"/>
          </p:cNvSpPr>
          <p:nvPr/>
        </p:nvSpPr>
        <p:spPr bwMode="auto">
          <a:xfrm>
            <a:off x="52578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4" name="Rectangle 18"/>
          <p:cNvSpPr>
            <a:spLocks noChangeArrowheads="1"/>
          </p:cNvSpPr>
          <p:nvPr/>
        </p:nvSpPr>
        <p:spPr bwMode="auto">
          <a:xfrm>
            <a:off x="64770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5" name="Rectangle 19"/>
          <p:cNvSpPr>
            <a:spLocks noChangeArrowheads="1"/>
          </p:cNvSpPr>
          <p:nvPr/>
        </p:nvSpPr>
        <p:spPr bwMode="auto">
          <a:xfrm>
            <a:off x="7696200" y="3505200"/>
            <a:ext cx="990600" cy="381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b="1">
                <a:latin typeface="Arial" panose="020B0604020202020204" pitchFamily="34" charset="0"/>
                <a:ea typeface="PMingLiU" pitchFamily="18" charset="-120"/>
                <a:cs typeface="Arial" panose="020B0604020202020204" pitchFamily="34" charset="0"/>
              </a:rPr>
              <a:t>Socket</a:t>
            </a:r>
          </a:p>
        </p:txBody>
      </p:sp>
      <p:sp>
        <p:nvSpPr>
          <p:cNvPr id="295956" name="AutoShape 20"/>
          <p:cNvSpPr>
            <a:spLocks noChangeArrowheads="1"/>
          </p:cNvSpPr>
          <p:nvPr/>
        </p:nvSpPr>
        <p:spPr bwMode="auto">
          <a:xfrm>
            <a:off x="6781800" y="2819400"/>
            <a:ext cx="457200" cy="685800"/>
          </a:xfrm>
          <a:prstGeom prst="upDownArrow">
            <a:avLst>
              <a:gd name="adj1" fmla="val 50000"/>
              <a:gd name="adj2" fmla="val 3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7" name="AutoShape 21"/>
          <p:cNvSpPr>
            <a:spLocks noChangeArrowheads="1"/>
          </p:cNvSpPr>
          <p:nvPr/>
        </p:nvSpPr>
        <p:spPr bwMode="auto">
          <a:xfrm rot="2711271">
            <a:off x="5867400" y="2667000"/>
            <a:ext cx="457200" cy="914400"/>
          </a:xfrm>
          <a:prstGeom prst="upDownArrow">
            <a:avLst>
              <a:gd name="adj1" fmla="val 50000"/>
              <a:gd name="adj2" fmla="val 4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8" name="AutoShape 22"/>
          <p:cNvSpPr>
            <a:spLocks noChangeArrowheads="1"/>
          </p:cNvSpPr>
          <p:nvPr/>
        </p:nvSpPr>
        <p:spPr bwMode="auto">
          <a:xfrm rot="-2577360">
            <a:off x="7620000" y="2667000"/>
            <a:ext cx="457200" cy="952500"/>
          </a:xfrm>
          <a:prstGeom prst="upDownArrow">
            <a:avLst>
              <a:gd name="adj1" fmla="val 50000"/>
              <a:gd name="adj2" fmla="val 41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5959" name="Rectangle 23"/>
          <p:cNvSpPr>
            <a:spLocks noChangeArrowheads="1"/>
          </p:cNvSpPr>
          <p:nvPr/>
        </p:nvSpPr>
        <p:spPr bwMode="auto">
          <a:xfrm>
            <a:off x="54102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TCP Control</a:t>
            </a:r>
          </a:p>
        </p:txBody>
      </p:sp>
      <p:sp>
        <p:nvSpPr>
          <p:cNvPr id="295960" name="Rectangle 24"/>
          <p:cNvSpPr>
            <a:spLocks noChangeArrowheads="1"/>
          </p:cNvSpPr>
          <p:nvPr/>
        </p:nvSpPr>
        <p:spPr bwMode="auto">
          <a:xfrm>
            <a:off x="7086600" y="4191000"/>
            <a:ext cx="1447800" cy="4572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TW">
                <a:latin typeface="Arial" panose="020B0604020202020204" pitchFamily="34" charset="0"/>
                <a:ea typeface="PMingLiU" pitchFamily="18" charset="-120"/>
                <a:cs typeface="Arial" panose="020B0604020202020204" pitchFamily="34" charset="0"/>
              </a:rPr>
              <a:t>UDP Control</a:t>
            </a:r>
          </a:p>
        </p:txBody>
      </p:sp>
      <p:sp>
        <p:nvSpPr>
          <p:cNvPr id="295961" name="Rectangle 25"/>
          <p:cNvSpPr>
            <a:spLocks noGrp="1" noChangeArrowheads="1"/>
          </p:cNvSpPr>
          <p:nvPr>
            <p:ph type="title"/>
          </p:nvPr>
        </p:nvSpPr>
        <p:spPr>
          <a:xfrm>
            <a:off x="533400" y="228600"/>
            <a:ext cx="7796213" cy="1143000"/>
          </a:xfrm>
          <a:noFill/>
          <a:ln/>
        </p:spPr>
        <p:txBody>
          <a:bodyPr/>
          <a:lstStyle/>
          <a:p>
            <a:r>
              <a:rPr lang="en-US" altLang="en-US" sz="3600">
                <a:latin typeface="Arial" panose="020B0604020202020204" pitchFamily="34" charset="0"/>
                <a:cs typeface="Arial" panose="020B0604020202020204" pitchFamily="34" charset="0"/>
              </a:rPr>
              <a:t>How to implement a network application?</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5</a:t>
            </a:fld>
            <a:endParaRPr lang="en-US" altLang="en-US" dirty="0"/>
          </a:p>
        </p:txBody>
      </p:sp>
      <p:pic>
        <p:nvPicPr>
          <p:cNvPr id="3" name="Picture 2">
            <a:extLst>
              <a:ext uri="{FF2B5EF4-FFF2-40B4-BE49-F238E27FC236}">
                <a16:creationId xmlns:a16="http://schemas.microsoft.com/office/drawing/2014/main" id="{92544BFF-38E9-29A2-1414-8E382429854B}"/>
              </a:ext>
            </a:extLst>
          </p:cNvPr>
          <p:cNvPicPr>
            <a:picLocks noChangeAspect="1"/>
          </p:cNvPicPr>
          <p:nvPr/>
        </p:nvPicPr>
        <p:blipFill>
          <a:blip r:embed="rId2"/>
          <a:stretch>
            <a:fillRect/>
          </a:stretch>
        </p:blipFill>
        <p:spPr>
          <a:xfrm>
            <a:off x="5189537" y="4830417"/>
            <a:ext cx="3429000" cy="1925320"/>
          </a:xfrm>
          <a:prstGeom prst="rect">
            <a:avLst/>
          </a:prstGeom>
        </p:spPr>
      </p:pic>
    </p:spTree>
    <p:extLst>
      <p:ext uri="{BB962C8B-B14F-4D97-AF65-F5344CB8AC3E}">
        <p14:creationId xmlns:p14="http://schemas.microsoft.com/office/powerpoint/2010/main" val="48628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50</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51</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idx="1"/>
          </p:nvPr>
        </p:nvSpPr>
        <p:spPr/>
        <p:txBody>
          <a:bodyPr/>
          <a:lstStyle/>
          <a:p>
            <a:r>
              <a:rPr lang="en-US"/>
              <a:t>Most </a:t>
            </a:r>
            <a:r>
              <a:rPr lang="en-US" altLang="zh-CN"/>
              <a:t>w</a:t>
            </a:r>
            <a:r>
              <a:rPr lang="en-US"/>
              <a:t>ebpages have multiple objects</a:t>
            </a:r>
          </a:p>
          <a:p>
            <a:pPr lvl="1"/>
            <a:r>
              <a:rPr lang="en-US" dirty="0"/>
              <a:t>e.g., HTML file and a bunch of embedded images</a:t>
            </a:r>
          </a:p>
          <a:p>
            <a:endParaRPr lang="en-US" dirty="0"/>
          </a:p>
          <a:p>
            <a:r>
              <a:rPr lang="en-US" dirty="0"/>
              <a:t>How do you retrieve those objects (naively)?</a:t>
            </a:r>
          </a:p>
          <a:p>
            <a:pPr lvl="1"/>
            <a:r>
              <a:rPr lang="en-US" dirty="0"/>
              <a:t>One item at a time</a:t>
            </a:r>
          </a:p>
          <a:p>
            <a:pPr lvl="1"/>
            <a:endParaRPr lang="en-US" dirty="0"/>
          </a:p>
          <a:p>
            <a:r>
              <a:rPr lang="en-US" dirty="0"/>
              <a:t>New TCP connection per (small) object!</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53</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54</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55</a:t>
            </a:fld>
            <a:endParaRPr lang="en-US"/>
          </a:p>
        </p:txBody>
      </p:sp>
    </p:spTree>
    <p:extLst>
      <p:ext uri="{BB962C8B-B14F-4D97-AF65-F5344CB8AC3E}">
        <p14:creationId xmlns:p14="http://schemas.microsoft.com/office/powerpoint/2010/main" val="1240149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56</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57</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DAFD5DF-A948-FC4A-9DD3-11ED9576D6B4}"/>
                  </a:ext>
                </a:extLst>
              </p14:cNvPr>
              <p14:cNvContentPartPr/>
              <p14:nvPr/>
            </p14:nvContentPartPr>
            <p14:xfrm>
              <a:off x="7906320" y="4370400"/>
              <a:ext cx="37440" cy="20880"/>
            </p14:xfrm>
          </p:contentPart>
        </mc:Choice>
        <mc:Fallback xmlns="">
          <p:pic>
            <p:nvPicPr>
              <p:cNvPr id="2" name="Ink 1">
                <a:extLst>
                  <a:ext uri="{FF2B5EF4-FFF2-40B4-BE49-F238E27FC236}">
                    <a16:creationId xmlns:a16="http://schemas.microsoft.com/office/drawing/2014/main" id="{5DAFD5DF-A948-FC4A-9DD3-11ED9576D6B4}"/>
                  </a:ext>
                </a:extLst>
              </p:cNvPr>
              <p:cNvPicPr/>
              <p:nvPr/>
            </p:nvPicPr>
            <p:blipFill>
              <a:blip r:embed="rId3"/>
              <a:stretch>
                <a:fillRect/>
              </a:stretch>
            </p:blipFill>
            <p:spPr>
              <a:xfrm>
                <a:off x="7884360" y="4348440"/>
                <a:ext cx="80640" cy="64080"/>
              </a:xfrm>
              <a:prstGeom prst="rect">
                <a:avLst/>
              </a:prstGeom>
            </p:spPr>
          </p:pic>
        </mc:Fallback>
      </mc:AlternateContent>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4294967295"/>
          </p:nvPr>
        </p:nvSpPr>
        <p:spPr>
          <a:xfrm>
            <a:off x="8534400" y="6248400"/>
            <a:ext cx="609600" cy="457200"/>
          </a:xfrm>
          <a:prstGeom prst="rect">
            <a:avLst/>
          </a:prstGeom>
        </p:spPr>
        <p:txBody>
          <a:bodyPr/>
          <a:lstStyle/>
          <a:p>
            <a:fld id="{F36FED86-94EF-254D-90EE-B810FE8299EE}" type="slidenum">
              <a:rPr lang="en-US" smtClean="0"/>
              <a:pPr/>
              <a:t>58</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65351E8-17A5-AF4B-A700-9471B90BF21E}"/>
                  </a:ext>
                </a:extLst>
              </p14:cNvPr>
              <p14:cNvContentPartPr/>
              <p14:nvPr/>
            </p14:nvContentPartPr>
            <p14:xfrm>
              <a:off x="1385640" y="2076480"/>
              <a:ext cx="7600320" cy="4177440"/>
            </p14:xfrm>
          </p:contentPart>
        </mc:Choice>
        <mc:Fallback xmlns="">
          <p:pic>
            <p:nvPicPr>
              <p:cNvPr id="2" name="Ink 1">
                <a:extLst>
                  <a:ext uri="{FF2B5EF4-FFF2-40B4-BE49-F238E27FC236}">
                    <a16:creationId xmlns:a16="http://schemas.microsoft.com/office/drawing/2014/main" id="{B65351E8-17A5-AF4B-A700-9471B90BF21E}"/>
                  </a:ext>
                </a:extLst>
              </p:cNvPr>
              <p:cNvPicPr/>
              <p:nvPr/>
            </p:nvPicPr>
            <p:blipFill>
              <a:blip r:embed="rId4"/>
              <a:stretch>
                <a:fillRect/>
              </a:stretch>
            </p:blipFill>
            <p:spPr>
              <a:xfrm>
                <a:off x="1363680" y="2060280"/>
                <a:ext cx="7638120" cy="4215240"/>
              </a:xfrm>
              <a:prstGeom prst="rect">
                <a:avLst/>
              </a:prstGeom>
            </p:spPr>
          </p:pic>
        </mc:Fallback>
      </mc:AlternateContent>
    </p:spTree>
    <p:extLst>
      <p:ext uri="{BB962C8B-B14F-4D97-AF65-F5344CB8AC3E}">
        <p14:creationId xmlns:p14="http://schemas.microsoft.com/office/powerpoint/2010/main" val="1335006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59</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52F1DE7-BEB2-AD48-BD2C-46DFA727DF12}"/>
                  </a:ext>
                </a:extLst>
              </p14:cNvPr>
              <p14:cNvContentPartPr/>
              <p14:nvPr/>
            </p14:nvContentPartPr>
            <p14:xfrm>
              <a:off x="3700440" y="575640"/>
              <a:ext cx="2080800" cy="2668680"/>
            </p14:xfrm>
          </p:contentPart>
        </mc:Choice>
        <mc:Fallback xmlns="">
          <p:pic>
            <p:nvPicPr>
              <p:cNvPr id="4" name="Ink 3">
                <a:extLst>
                  <a:ext uri="{FF2B5EF4-FFF2-40B4-BE49-F238E27FC236}">
                    <a16:creationId xmlns:a16="http://schemas.microsoft.com/office/drawing/2014/main" id="{952F1DE7-BEB2-AD48-BD2C-46DFA727DF12}"/>
                  </a:ext>
                </a:extLst>
              </p:cNvPr>
              <p:cNvPicPr/>
              <p:nvPr/>
            </p:nvPicPr>
            <p:blipFill>
              <a:blip r:embed="rId3"/>
              <a:stretch>
                <a:fillRect/>
              </a:stretch>
            </p:blipFill>
            <p:spPr>
              <a:xfrm>
                <a:off x="3684240" y="559440"/>
                <a:ext cx="2113200" cy="2701080"/>
              </a:xfrm>
              <a:prstGeom prst="rect">
                <a:avLst/>
              </a:prstGeom>
            </p:spPr>
          </p:pic>
        </mc:Fallback>
      </mc:AlternateContent>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3400" y="247650"/>
            <a:ext cx="7772400" cy="857250"/>
          </a:xfrm>
        </p:spPr>
        <p:txBody>
          <a:bodyPr/>
          <a:lstStyle/>
          <a:p>
            <a:r>
              <a:rPr lang="en-US" altLang="en-US" dirty="0"/>
              <a:t>Socket programming</a:t>
            </a:r>
          </a:p>
        </p:txBody>
      </p:sp>
      <p:sp>
        <p:nvSpPr>
          <p:cNvPr id="296963" name="Rectangle 3"/>
          <p:cNvSpPr>
            <a:spLocks noGrp="1" noChangeArrowheads="1"/>
          </p:cNvSpPr>
          <p:nvPr>
            <p:ph type="body" idx="1"/>
          </p:nvPr>
        </p:nvSpPr>
        <p:spPr>
          <a:xfrm>
            <a:off x="704850" y="2557463"/>
            <a:ext cx="7680325" cy="3433762"/>
          </a:xfrm>
        </p:spPr>
        <p:txBody>
          <a:bodyPr/>
          <a:lstStyle/>
          <a:p>
            <a:pPr>
              <a:buFont typeface="Wingdings" pitchFamily="2" charset="2"/>
              <a:buNone/>
            </a:pPr>
            <a:r>
              <a:rPr lang="en-US" altLang="en-US" sz="2400" dirty="0">
                <a:solidFill>
                  <a:srgbClr val="FF0000"/>
                </a:solidFill>
              </a:rPr>
              <a:t>Socket API</a:t>
            </a:r>
            <a:endParaRPr lang="en-US" altLang="en-US" sz="2400" dirty="0"/>
          </a:p>
          <a:p>
            <a:r>
              <a:rPr lang="en-US" altLang="en-US" sz="2000" dirty="0"/>
              <a:t>introduced in BSD</a:t>
            </a:r>
            <a:r>
              <a:rPr lang="zh-CN" altLang="en-US" sz="2000" dirty="0"/>
              <a:t> </a:t>
            </a:r>
            <a:r>
              <a:rPr lang="en-US" altLang="en-US" sz="2000" dirty="0"/>
              <a:t>4.1 UNIX, 1981</a:t>
            </a:r>
          </a:p>
          <a:p>
            <a:r>
              <a:rPr lang="en-US" altLang="en-US" sz="2000" dirty="0"/>
              <a:t>explicitly created, used, released by apps </a:t>
            </a:r>
          </a:p>
          <a:p>
            <a:r>
              <a:rPr lang="en-US" altLang="en-US" sz="2000" dirty="0"/>
              <a:t>client/server paradigm </a:t>
            </a:r>
          </a:p>
          <a:p>
            <a:r>
              <a:rPr lang="en-US" altLang="en-US" sz="2000" dirty="0"/>
              <a:t>two types of transport service via socket API: </a:t>
            </a:r>
          </a:p>
          <a:p>
            <a:pPr lvl="1"/>
            <a:r>
              <a:rPr lang="en-US" altLang="en-US" sz="2000" dirty="0"/>
              <a:t>unreliable datagram </a:t>
            </a:r>
          </a:p>
          <a:p>
            <a:pPr lvl="1"/>
            <a:r>
              <a:rPr lang="en-US" altLang="en-US" sz="2000" dirty="0"/>
              <a:t>reliable, byte stream-oriented </a:t>
            </a:r>
          </a:p>
        </p:txBody>
      </p:sp>
      <p:sp>
        <p:nvSpPr>
          <p:cNvPr id="296970" name="Rectangle 10"/>
          <p:cNvSpPr>
            <a:spLocks noChangeArrowheads="1"/>
          </p:cNvSpPr>
          <p:nvPr/>
        </p:nvSpPr>
        <p:spPr bwMode="auto">
          <a:xfrm>
            <a:off x="463550" y="1443038"/>
            <a:ext cx="8162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itchFamily="2" charset="2"/>
              <a:buChar char="q"/>
              <a:defRPr sz="2800">
                <a:solidFill>
                  <a:schemeClr val="tx1"/>
                </a:solidFill>
                <a:latin typeface="Arial" charset="0"/>
              </a:defRPr>
            </a:lvl1pPr>
            <a:lvl2pPr marL="742950" indent="-285750">
              <a:spcBef>
                <a:spcPct val="20000"/>
              </a:spcBef>
              <a:buClr>
                <a:schemeClr val="accent2"/>
              </a:buClr>
              <a:buSzPct val="75000"/>
              <a:buFont typeface="Wingdings" pitchFamily="2" charset="2"/>
              <a:buChar char="v"/>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buFont typeface="Wingdings" pitchFamily="2" charset="2"/>
              <a:buNone/>
            </a:pPr>
            <a:r>
              <a:rPr lang="en-US" altLang="en-US" sz="2400"/>
              <a:t>Socket programming is to build client/server application that communicate using sockets</a:t>
            </a:r>
            <a:endParaRPr lang="en-US" altLang="en-US" sz="200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6</a:t>
            </a:fld>
            <a:endParaRPr lang="en-US" altLang="en-US" dirty="0"/>
          </a:p>
        </p:txBody>
      </p:sp>
    </p:spTree>
    <p:extLst>
      <p:ext uri="{BB962C8B-B14F-4D97-AF65-F5344CB8AC3E}">
        <p14:creationId xmlns:p14="http://schemas.microsoft.com/office/powerpoint/2010/main" val="2534474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60</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4B71678-BAEF-6347-A5B2-970EDAD741D7}"/>
                  </a:ext>
                </a:extLst>
              </p14:cNvPr>
              <p14:cNvContentPartPr/>
              <p14:nvPr/>
            </p14:nvContentPartPr>
            <p14:xfrm>
              <a:off x="5784840" y="514080"/>
              <a:ext cx="1386000" cy="1612080"/>
            </p14:xfrm>
          </p:contentPart>
        </mc:Choice>
        <mc:Fallback xmlns="">
          <p:pic>
            <p:nvPicPr>
              <p:cNvPr id="4" name="Ink 3">
                <a:extLst>
                  <a:ext uri="{FF2B5EF4-FFF2-40B4-BE49-F238E27FC236}">
                    <a16:creationId xmlns:a16="http://schemas.microsoft.com/office/drawing/2014/main" id="{34B71678-BAEF-6347-A5B2-970EDAD741D7}"/>
                  </a:ext>
                </a:extLst>
              </p:cNvPr>
              <p:cNvPicPr/>
              <p:nvPr/>
            </p:nvPicPr>
            <p:blipFill>
              <a:blip r:embed="rId3"/>
              <a:stretch>
                <a:fillRect/>
              </a:stretch>
            </p:blipFill>
            <p:spPr>
              <a:xfrm>
                <a:off x="5768640" y="497880"/>
                <a:ext cx="1418400" cy="164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71E19A1-0D8F-3D4E-B1B4-B319DDFBFF98}"/>
                  </a:ext>
                </a:extLst>
              </p14:cNvPr>
              <p14:cNvContentPartPr/>
              <p14:nvPr/>
            </p14:nvContentPartPr>
            <p14:xfrm>
              <a:off x="5517720" y="5369760"/>
              <a:ext cx="1562760" cy="65880"/>
            </p14:xfrm>
          </p:contentPart>
        </mc:Choice>
        <mc:Fallback xmlns="">
          <p:pic>
            <p:nvPicPr>
              <p:cNvPr id="5" name="Ink 4">
                <a:extLst>
                  <a:ext uri="{FF2B5EF4-FFF2-40B4-BE49-F238E27FC236}">
                    <a16:creationId xmlns:a16="http://schemas.microsoft.com/office/drawing/2014/main" id="{B71E19A1-0D8F-3D4E-B1B4-B319DDFBFF98}"/>
                  </a:ext>
                </a:extLst>
              </p:cNvPr>
              <p:cNvPicPr/>
              <p:nvPr/>
            </p:nvPicPr>
            <p:blipFill>
              <a:blip r:embed="rId5"/>
              <a:stretch>
                <a:fillRect/>
              </a:stretch>
            </p:blipFill>
            <p:spPr>
              <a:xfrm>
                <a:off x="5501520" y="5353560"/>
                <a:ext cx="1595160" cy="98280"/>
              </a:xfrm>
              <a:prstGeom prst="rect">
                <a:avLst/>
              </a:prstGeom>
            </p:spPr>
          </p:pic>
        </mc:Fallback>
      </mc:AlternateContent>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altLang="zh-CN" dirty="0"/>
              <a:t>Socket</a:t>
            </a:r>
            <a:r>
              <a:rPr lang="zh-CN" altLang="en-US" dirty="0"/>
              <a:t> </a:t>
            </a:r>
            <a:r>
              <a:rPr lang="en-US" altLang="zh-CN" dirty="0"/>
              <a:t>programming</a:t>
            </a:r>
            <a:endParaRPr lang="en-US" dirty="0"/>
          </a:p>
          <a:p>
            <a:r>
              <a:rPr lang="en-US" dirty="0"/>
              <a:t>HTTP/1.1</a:t>
            </a:r>
          </a:p>
          <a:p>
            <a:pPr lvl="1"/>
            <a:r>
              <a:rPr lang="en-US" dirty="0"/>
              <a:t>Text-based protocol</a:t>
            </a:r>
          </a:p>
          <a:p>
            <a:pPr lvl="1"/>
            <a:r>
              <a:rPr lang="en-US" dirty="0"/>
              <a:t>Replaced by binary HTTP/2 protocol, which is</a:t>
            </a:r>
            <a:r>
              <a:rPr lang="zh-CN" altLang="en-US" dirty="0"/>
              <a:t> </a:t>
            </a:r>
            <a:r>
              <a:rPr lang="en-US" dirty="0"/>
              <a:t>being replaced by HTTP/3</a:t>
            </a:r>
          </a:p>
          <a:p>
            <a:r>
              <a:rPr lang="en-US" dirty="0"/>
              <a:t>Many ways to improve performance</a:t>
            </a:r>
          </a:p>
          <a:p>
            <a:pPr lvl="1"/>
            <a:r>
              <a:rPr lang="en-US" dirty="0"/>
              <a:t>Pipelining and batching</a:t>
            </a:r>
          </a:p>
          <a:p>
            <a:pPr lvl="1"/>
            <a:r>
              <a:rPr lang="en-US" dirty="0"/>
              <a:t>Caching in proxies and CDNs</a:t>
            </a:r>
            <a:r>
              <a:rPr lang="zh-CN" altLang="en-US" dirty="0"/>
              <a:t> （</a:t>
            </a:r>
            <a:r>
              <a:rPr lang="en-US" altLang="zh-CN" dirty="0"/>
              <a:t>next</a:t>
            </a:r>
            <a:r>
              <a:rPr lang="zh-CN" altLang="en-US" dirty="0"/>
              <a:t> </a:t>
            </a:r>
            <a:r>
              <a:rPr lang="en-US" altLang="zh-CN" dirty="0"/>
              <a:t>lecture</a:t>
            </a:r>
            <a:r>
              <a:rPr lang="zh-CN" altLang="en-US" dirty="0"/>
              <a:t>）</a:t>
            </a:r>
            <a:endParaRPr lang="en-US" dirty="0"/>
          </a:p>
          <a:p>
            <a:pPr lvl="1"/>
            <a:r>
              <a:rPr lang="en-US" dirty="0"/>
              <a:t>Datacenters</a:t>
            </a: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4294967295"/>
          </p:nvPr>
        </p:nvSpPr>
        <p:spPr>
          <a:xfrm>
            <a:off x="8534400" y="6248400"/>
            <a:ext cx="609600" cy="457200"/>
          </a:xfrm>
          <a:prstGeom prst="rect">
            <a:avLst/>
          </a:prstGeom>
        </p:spPr>
        <p:txBody>
          <a:bodyPr/>
          <a:lstStyle/>
          <a:p>
            <a:fld id="{A190D881-957A-7944-A8D0-1584E528B88F}" type="slidenum">
              <a:rPr lang="en-US" smtClean="0"/>
              <a:pPr/>
              <a:t>61</a:t>
            </a:fld>
            <a:endParaRPr lang="en-US"/>
          </a:p>
        </p:txBody>
      </p:sp>
    </p:spTree>
    <p:extLst>
      <p:ext uri="{BB962C8B-B14F-4D97-AF65-F5344CB8AC3E}">
        <p14:creationId xmlns:p14="http://schemas.microsoft.com/office/powerpoint/2010/main" val="12493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dirty="0"/>
              <a:t>Socket programming using TCP</a:t>
            </a:r>
          </a:p>
        </p:txBody>
      </p:sp>
      <p:sp>
        <p:nvSpPr>
          <p:cNvPr id="297987" name="Rectangle 3"/>
          <p:cNvSpPr>
            <a:spLocks noGrp="1" noChangeArrowheads="1"/>
          </p:cNvSpPr>
          <p:nvPr>
            <p:ph type="body" idx="1"/>
          </p:nvPr>
        </p:nvSpPr>
        <p:spPr>
          <a:xfrm>
            <a:off x="600075" y="1384300"/>
            <a:ext cx="7772400" cy="1568450"/>
          </a:xfrm>
        </p:spPr>
        <p:txBody>
          <a:bodyPr/>
          <a:lstStyle/>
          <a:p>
            <a:r>
              <a:rPr lang="en-US" altLang="en-US" sz="2400" u="sng">
                <a:solidFill>
                  <a:srgbClr val="FF0000"/>
                </a:solidFill>
                <a:latin typeface="Arial" panose="020B0604020202020204" pitchFamily="34" charset="0"/>
                <a:cs typeface="Arial" panose="020B0604020202020204" pitchFamily="34" charset="0"/>
              </a:rPr>
              <a:t>TCP service:</a:t>
            </a:r>
            <a:r>
              <a:rPr lang="en-US" altLang="en-US" sz="2400">
                <a:latin typeface="Arial" panose="020B0604020202020204" pitchFamily="34" charset="0"/>
                <a:cs typeface="Arial" panose="020B0604020202020204" pitchFamily="34" charset="0"/>
              </a:rPr>
              <a:t> reliable transfer of bytes</a:t>
            </a:r>
            <a:r>
              <a:rPr lang="en-US" altLang="en-US" sz="2400">
                <a:solidFill>
                  <a:schemeClr val="accent2"/>
                </a:solidFill>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from one process to another.</a:t>
            </a:r>
          </a:p>
          <a:p>
            <a:r>
              <a:rPr lang="en-US" altLang="en-US" sz="2400">
                <a:latin typeface="Arial" panose="020B0604020202020204" pitchFamily="34" charset="0"/>
                <a:cs typeface="Arial" panose="020B0604020202020204" pitchFamily="34" charset="0"/>
              </a:rPr>
              <a:t>An application may view TCP a reliable, in-order </a:t>
            </a:r>
            <a:r>
              <a:rPr lang="en-US" altLang="en-US" sz="2400">
                <a:solidFill>
                  <a:srgbClr val="FF0000"/>
                </a:solidFill>
                <a:latin typeface="Arial" panose="020B0604020202020204" pitchFamily="34" charset="0"/>
                <a:cs typeface="Arial" panose="020B0604020202020204" pitchFamily="34" charset="0"/>
              </a:rPr>
              <a:t>pipe</a:t>
            </a:r>
            <a:r>
              <a:rPr lang="en-US" altLang="en-US" sz="2400">
                <a:latin typeface="Arial" panose="020B0604020202020204" pitchFamily="34" charset="0"/>
                <a:cs typeface="Arial" panose="020B0604020202020204" pitchFamily="34" charset="0"/>
              </a:rPr>
              <a:t> (or </a:t>
            </a:r>
            <a:r>
              <a:rPr lang="en-US" altLang="en-US" sz="2400">
                <a:solidFill>
                  <a:srgbClr val="FF0000"/>
                </a:solidFill>
                <a:latin typeface="Arial" panose="020B0604020202020204" pitchFamily="34" charset="0"/>
                <a:cs typeface="Arial" panose="020B0604020202020204" pitchFamily="34" charset="0"/>
              </a:rPr>
              <a:t>stream</a:t>
            </a:r>
            <a:r>
              <a:rPr lang="en-US" altLang="en-US" sz="2400">
                <a:latin typeface="Arial" panose="020B0604020202020204" pitchFamily="34" charset="0"/>
                <a:cs typeface="Arial" panose="020B0604020202020204" pitchFamily="34" charset="0"/>
              </a:rPr>
              <a:t>).</a:t>
            </a:r>
            <a:endParaRPr lang="en-US" altLang="en-US">
              <a:latin typeface="Arial" panose="020B0604020202020204" pitchFamily="34" charset="0"/>
              <a:cs typeface="Arial" panose="020B0604020202020204" pitchFamily="34" charset="0"/>
            </a:endParaRPr>
          </a:p>
        </p:txBody>
      </p:sp>
      <p:graphicFrame>
        <p:nvGraphicFramePr>
          <p:cNvPr id="297988" name="Object 4"/>
          <p:cNvGraphicFramePr>
            <a:graphicFrameLocks noChangeAspect="1"/>
          </p:cNvGraphicFramePr>
          <p:nvPr/>
        </p:nvGraphicFramePr>
        <p:xfrm>
          <a:off x="2073275" y="3513138"/>
          <a:ext cx="1123950" cy="892175"/>
        </p:xfrm>
        <a:graphic>
          <a:graphicData uri="http://schemas.openxmlformats.org/presentationml/2006/ole">
            <mc:AlternateContent xmlns:mc="http://schemas.openxmlformats.org/markup-compatibility/2006">
              <mc:Choice xmlns:v="urn:schemas-microsoft-com:vml" Requires="v">
                <p:oleObj name="Clip" r:id="rId2" imgW="1305000" imgH="1085760" progId="MS_ClipArt_Gallery.2">
                  <p:embed/>
                </p:oleObj>
              </mc:Choice>
              <mc:Fallback>
                <p:oleObj name="Clip" r:id="rId2" imgW="1305000" imgH="1085760" progId="MS_ClipArt_Gallery.2">
                  <p:embed/>
                  <p:pic>
                    <p:nvPicPr>
                      <p:cNvPr id="29798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3513138"/>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989" name="Group 5"/>
          <p:cNvGrpSpPr>
            <a:grpSpLocks/>
          </p:cNvGrpSpPr>
          <p:nvPr/>
        </p:nvGrpSpPr>
        <p:grpSpPr bwMode="auto">
          <a:xfrm>
            <a:off x="2116138" y="3854450"/>
            <a:ext cx="1136650" cy="1584325"/>
            <a:chOff x="649" y="2260"/>
            <a:chExt cx="716" cy="998"/>
          </a:xfrm>
        </p:grpSpPr>
        <p:sp>
          <p:nvSpPr>
            <p:cNvPr id="297990"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7991" name="Text Box 7"/>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7992" name="Group 8"/>
            <p:cNvGrpSpPr>
              <a:grpSpLocks/>
            </p:cNvGrpSpPr>
            <p:nvPr/>
          </p:nvGrpSpPr>
          <p:grpSpPr bwMode="auto">
            <a:xfrm>
              <a:off x="649" y="2628"/>
              <a:ext cx="716" cy="630"/>
              <a:chOff x="637" y="2610"/>
              <a:chExt cx="716" cy="630"/>
            </a:xfrm>
          </p:grpSpPr>
          <p:sp>
            <p:nvSpPr>
              <p:cNvPr id="297993" name="Text Box 9"/>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7994" name="Rectangle 10"/>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7995" name="Group 11"/>
            <p:cNvGrpSpPr>
              <a:grpSpLocks/>
            </p:cNvGrpSpPr>
            <p:nvPr/>
          </p:nvGrpSpPr>
          <p:grpSpPr bwMode="auto">
            <a:xfrm>
              <a:off x="753" y="2470"/>
              <a:ext cx="536" cy="291"/>
              <a:chOff x="909" y="3706"/>
              <a:chExt cx="536" cy="291"/>
            </a:xfrm>
          </p:grpSpPr>
          <p:sp>
            <p:nvSpPr>
              <p:cNvPr id="297996" name="Rectangle 12"/>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7997" name="Text Box 13"/>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7998" name="Text Box 14"/>
          <p:cNvSpPr txBox="1">
            <a:spLocks noChangeArrowheads="1"/>
          </p:cNvSpPr>
          <p:nvPr/>
        </p:nvSpPr>
        <p:spPr bwMode="auto">
          <a:xfrm>
            <a:off x="601020" y="3678665"/>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application</a:t>
            </a:r>
          </a:p>
          <a:p>
            <a:pPr algn="r"/>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7999" name="Text Box 15"/>
          <p:cNvSpPr txBox="1">
            <a:spLocks noChangeArrowheads="1"/>
          </p:cNvSpPr>
          <p:nvPr/>
        </p:nvSpPr>
        <p:spPr bwMode="auto">
          <a:xfrm>
            <a:off x="572445" y="4545440"/>
            <a:ext cx="134684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r>
              <a:rPr lang="en-US" altLang="en-US" sz="1600">
                <a:latin typeface="Arial" panose="020B0604020202020204" pitchFamily="34" charset="0"/>
                <a:cs typeface="Arial" panose="020B0604020202020204" pitchFamily="34" charset="0"/>
              </a:rPr>
              <a:t>controlled by</a:t>
            </a:r>
          </a:p>
          <a:p>
            <a:pPr algn="r"/>
            <a:r>
              <a:rPr lang="en-US" altLang="en-US" sz="1600">
                <a:latin typeface="Arial" panose="020B0604020202020204" pitchFamily="34" charset="0"/>
                <a:cs typeface="Arial" panose="020B0604020202020204" pitchFamily="34" charset="0"/>
              </a:rPr>
              <a:t>operating</a:t>
            </a:r>
          </a:p>
          <a:p>
            <a:pPr algn="r"/>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00" name="Line 16"/>
          <p:cNvSpPr>
            <a:spLocks noChangeShapeType="1"/>
          </p:cNvSpPr>
          <p:nvPr/>
        </p:nvSpPr>
        <p:spPr bwMode="auto">
          <a:xfrm flipV="1">
            <a:off x="1943100" y="389572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1" name="Line 17"/>
          <p:cNvSpPr>
            <a:spLocks noChangeShapeType="1"/>
          </p:cNvSpPr>
          <p:nvPr/>
        </p:nvSpPr>
        <p:spPr bwMode="auto">
          <a:xfrm flipH="1" flipV="1">
            <a:off x="1933575" y="447675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02" name="Text Box 18"/>
          <p:cNvSpPr txBox="1">
            <a:spLocks noChangeArrowheads="1"/>
          </p:cNvSpPr>
          <p:nvPr/>
        </p:nvSpPr>
        <p:spPr bwMode="auto">
          <a:xfrm>
            <a:off x="2193060" y="5597595"/>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graphicFrame>
        <p:nvGraphicFramePr>
          <p:cNvPr id="298003" name="Object 19"/>
          <p:cNvGraphicFramePr>
            <a:graphicFrameLocks noChangeAspect="1"/>
          </p:cNvGraphicFramePr>
          <p:nvPr/>
        </p:nvGraphicFramePr>
        <p:xfrm>
          <a:off x="5730875" y="3408363"/>
          <a:ext cx="1123950" cy="892175"/>
        </p:xfrm>
        <a:graphic>
          <a:graphicData uri="http://schemas.openxmlformats.org/presentationml/2006/ole">
            <mc:AlternateContent xmlns:mc="http://schemas.openxmlformats.org/markup-compatibility/2006">
              <mc:Choice xmlns:v="urn:schemas-microsoft-com:vml" Requires="v">
                <p:oleObj name="Clip" r:id="rId4" imgW="1305000" imgH="1085760" progId="MS_ClipArt_Gallery.2">
                  <p:embed/>
                </p:oleObj>
              </mc:Choice>
              <mc:Fallback>
                <p:oleObj name="Clip" r:id="rId4" imgW="1305000" imgH="1085760" progId="MS_ClipArt_Gallery.2">
                  <p:embed/>
                  <p:pic>
                    <p:nvPicPr>
                      <p:cNvPr id="298003"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75" y="3408363"/>
                        <a:ext cx="112395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8004" name="Group 20"/>
          <p:cNvGrpSpPr>
            <a:grpSpLocks/>
          </p:cNvGrpSpPr>
          <p:nvPr/>
        </p:nvGrpSpPr>
        <p:grpSpPr bwMode="auto">
          <a:xfrm>
            <a:off x="5773738" y="3749675"/>
            <a:ext cx="1136650" cy="1584325"/>
            <a:chOff x="649" y="2260"/>
            <a:chExt cx="716" cy="998"/>
          </a:xfrm>
        </p:grpSpPr>
        <p:sp>
          <p:nvSpPr>
            <p:cNvPr id="298005"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bg1"/>
                </a:solidFill>
                <a:latin typeface="Arial" panose="020B0604020202020204" pitchFamily="34" charset="0"/>
                <a:cs typeface="Arial" panose="020B0604020202020204" pitchFamily="34" charset="0"/>
              </a:endParaRPr>
            </a:p>
          </p:txBody>
        </p:sp>
        <p:sp>
          <p:nvSpPr>
            <p:cNvPr id="298006" name="Text Box 22"/>
            <p:cNvSpPr txBox="1">
              <a:spLocks noChangeArrowheads="1"/>
            </p:cNvSpPr>
            <p:nvPr/>
          </p:nvSpPr>
          <p:spPr bwMode="auto">
            <a:xfrm>
              <a:off x="694" y="2260"/>
              <a:ext cx="63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process</a:t>
              </a:r>
            </a:p>
          </p:txBody>
        </p:sp>
        <p:grpSp>
          <p:nvGrpSpPr>
            <p:cNvPr id="298007" name="Group 23"/>
            <p:cNvGrpSpPr>
              <a:grpSpLocks/>
            </p:cNvGrpSpPr>
            <p:nvPr/>
          </p:nvGrpSpPr>
          <p:grpSpPr bwMode="auto">
            <a:xfrm>
              <a:off x="649" y="2628"/>
              <a:ext cx="716" cy="630"/>
              <a:chOff x="637" y="2610"/>
              <a:chExt cx="716" cy="630"/>
            </a:xfrm>
          </p:grpSpPr>
          <p:sp>
            <p:nvSpPr>
              <p:cNvPr id="298008" name="Text Box 24"/>
              <p:cNvSpPr txBox="1">
                <a:spLocks noChangeArrowheads="1"/>
              </p:cNvSpPr>
              <p:nvPr/>
            </p:nvSpPr>
            <p:spPr bwMode="auto">
              <a:xfrm>
                <a:off x="637" y="2658"/>
                <a:ext cx="71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Arial" panose="020B0604020202020204" pitchFamily="34" charset="0"/>
                    <a:cs typeface="Arial" panose="020B0604020202020204" pitchFamily="34" charset="0"/>
                  </a:rPr>
                  <a:t>TCP with</a:t>
                </a:r>
              </a:p>
              <a:p>
                <a:pPr algn="ctr"/>
                <a:r>
                  <a:rPr lang="en-US" altLang="en-US">
                    <a:latin typeface="Arial" panose="020B0604020202020204" pitchFamily="34" charset="0"/>
                    <a:cs typeface="Arial" panose="020B0604020202020204" pitchFamily="34" charset="0"/>
                  </a:rPr>
                  <a:t>buffers,</a:t>
                </a:r>
              </a:p>
              <a:p>
                <a:pPr algn="ctr"/>
                <a:r>
                  <a:rPr lang="en-US" altLang="en-US">
                    <a:latin typeface="Arial" panose="020B0604020202020204" pitchFamily="34" charset="0"/>
                    <a:cs typeface="Arial" panose="020B0604020202020204" pitchFamily="34" charset="0"/>
                  </a:rPr>
                  <a:t>variables</a:t>
                </a:r>
              </a:p>
            </p:txBody>
          </p:sp>
          <p:sp>
            <p:nvSpPr>
              <p:cNvPr id="298009" name="Rectangle 25"/>
              <p:cNvSpPr>
                <a:spLocks noChangeArrowheads="1"/>
              </p:cNvSpPr>
              <p:nvPr/>
            </p:nvSpPr>
            <p:spPr bwMode="auto">
              <a:xfrm>
                <a:off x="672" y="2610"/>
                <a:ext cx="642" cy="63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grpSp>
        <p:grpSp>
          <p:nvGrpSpPr>
            <p:cNvPr id="298010" name="Group 26"/>
            <p:cNvGrpSpPr>
              <a:grpSpLocks/>
            </p:cNvGrpSpPr>
            <p:nvPr/>
          </p:nvGrpSpPr>
          <p:grpSpPr bwMode="auto">
            <a:xfrm>
              <a:off x="753" y="2470"/>
              <a:ext cx="536" cy="291"/>
              <a:chOff x="909" y="3706"/>
              <a:chExt cx="536" cy="291"/>
            </a:xfrm>
          </p:grpSpPr>
          <p:sp>
            <p:nvSpPr>
              <p:cNvPr id="298011" name="Rectangle 27"/>
              <p:cNvSpPr>
                <a:spLocks noChangeArrowheads="1"/>
              </p:cNvSpPr>
              <p:nvPr/>
            </p:nvSpPr>
            <p:spPr bwMode="auto">
              <a:xfrm>
                <a:off x="924" y="3774"/>
                <a:ext cx="492" cy="15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2" name="Text Box 28"/>
              <p:cNvSpPr txBox="1">
                <a:spLocks noChangeArrowheads="1"/>
              </p:cNvSpPr>
              <p:nvPr/>
            </p:nvSpPr>
            <p:spPr bwMode="auto">
              <a:xfrm>
                <a:off x="909" y="3706"/>
                <a:ext cx="53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solidFill>
                      <a:schemeClr val="bg1"/>
                    </a:solidFill>
                    <a:latin typeface="Arial" panose="020B0604020202020204" pitchFamily="34" charset="0"/>
                    <a:cs typeface="Arial" panose="020B0604020202020204" pitchFamily="34" charset="0"/>
                  </a:rPr>
                  <a:t>socket</a:t>
                </a:r>
                <a:endParaRPr lang="en-US" altLang="en-US" sz="2400">
                  <a:latin typeface="Arial" panose="020B0604020202020204" pitchFamily="34" charset="0"/>
                  <a:cs typeface="Arial" panose="020B0604020202020204" pitchFamily="34" charset="0"/>
                </a:endParaRPr>
              </a:p>
            </p:txBody>
          </p:sp>
        </p:grpSp>
      </p:grpSp>
      <p:sp>
        <p:nvSpPr>
          <p:cNvPr id="298013" name="Text Box 29"/>
          <p:cNvSpPr txBox="1">
            <a:spLocks noChangeArrowheads="1"/>
          </p:cNvSpPr>
          <p:nvPr/>
        </p:nvSpPr>
        <p:spPr bwMode="auto">
          <a:xfrm>
            <a:off x="7118350" y="35167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application</a:t>
            </a:r>
          </a:p>
          <a:p>
            <a:r>
              <a:rPr lang="en-US" altLang="en-US" sz="1600">
                <a:latin typeface="Arial" panose="020B0604020202020204" pitchFamily="34" charset="0"/>
                <a:cs typeface="Arial" panose="020B0604020202020204" pitchFamily="34" charset="0"/>
              </a:rPr>
              <a:t>developer</a:t>
            </a:r>
            <a:endParaRPr lang="en-US" altLang="en-US" sz="2400">
              <a:latin typeface="Arial" panose="020B0604020202020204" pitchFamily="34" charset="0"/>
              <a:cs typeface="Arial" panose="020B0604020202020204" pitchFamily="34" charset="0"/>
            </a:endParaRPr>
          </a:p>
        </p:txBody>
      </p:sp>
      <p:sp>
        <p:nvSpPr>
          <p:cNvPr id="298014" name="Text Box 30"/>
          <p:cNvSpPr txBox="1">
            <a:spLocks noChangeArrowheads="1"/>
          </p:cNvSpPr>
          <p:nvPr/>
        </p:nvSpPr>
        <p:spPr bwMode="auto">
          <a:xfrm>
            <a:off x="7123113" y="4431140"/>
            <a:ext cx="134684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600">
                <a:latin typeface="Arial" panose="020B0604020202020204" pitchFamily="34" charset="0"/>
                <a:cs typeface="Arial" panose="020B0604020202020204" pitchFamily="34" charset="0"/>
              </a:rPr>
              <a:t>controlled by</a:t>
            </a:r>
          </a:p>
          <a:p>
            <a:r>
              <a:rPr lang="en-US" altLang="en-US" sz="1600">
                <a:latin typeface="Arial" panose="020B0604020202020204" pitchFamily="34" charset="0"/>
                <a:cs typeface="Arial" panose="020B0604020202020204" pitchFamily="34" charset="0"/>
              </a:rPr>
              <a:t>operating</a:t>
            </a:r>
          </a:p>
          <a:p>
            <a:r>
              <a:rPr lang="en-US" altLang="en-US" sz="1600">
                <a:latin typeface="Arial" panose="020B0604020202020204" pitchFamily="34" charset="0"/>
                <a:cs typeface="Arial" panose="020B0604020202020204" pitchFamily="34" charset="0"/>
              </a:rPr>
              <a:t>system</a:t>
            </a:r>
            <a:endParaRPr lang="en-US" altLang="en-US" sz="2400">
              <a:latin typeface="Arial" panose="020B0604020202020204" pitchFamily="34" charset="0"/>
              <a:cs typeface="Arial" panose="020B0604020202020204" pitchFamily="34" charset="0"/>
            </a:endParaRPr>
          </a:p>
        </p:txBody>
      </p:sp>
      <p:sp>
        <p:nvSpPr>
          <p:cNvPr id="298015" name="Line 31"/>
          <p:cNvSpPr>
            <a:spLocks noChangeShapeType="1"/>
          </p:cNvSpPr>
          <p:nvPr/>
        </p:nvSpPr>
        <p:spPr bwMode="auto">
          <a:xfrm flipV="1">
            <a:off x="7029450" y="3762375"/>
            <a:ext cx="0" cy="48577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6" name="Line 32"/>
          <p:cNvSpPr>
            <a:spLocks noChangeShapeType="1"/>
          </p:cNvSpPr>
          <p:nvPr/>
        </p:nvSpPr>
        <p:spPr bwMode="auto">
          <a:xfrm flipH="1" flipV="1">
            <a:off x="7019925" y="4343400"/>
            <a:ext cx="0" cy="100012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7" name="Text Box 33"/>
          <p:cNvSpPr txBox="1">
            <a:spLocks noChangeArrowheads="1"/>
          </p:cNvSpPr>
          <p:nvPr/>
        </p:nvSpPr>
        <p:spPr bwMode="auto">
          <a:xfrm>
            <a:off x="5850660" y="5492820"/>
            <a:ext cx="96693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host or</a:t>
            </a:r>
          </a:p>
          <a:p>
            <a:pPr algn="ctr"/>
            <a:r>
              <a:rPr lang="en-US" altLang="en-US" sz="2000">
                <a:latin typeface="Arial" panose="020B0604020202020204" pitchFamily="34" charset="0"/>
                <a:cs typeface="Arial" panose="020B0604020202020204" pitchFamily="34" charset="0"/>
              </a:rPr>
              <a:t>server</a:t>
            </a:r>
            <a:endParaRPr lang="en-US" altLang="en-US" sz="2400">
              <a:latin typeface="Arial" panose="020B0604020202020204" pitchFamily="34" charset="0"/>
              <a:cs typeface="Arial" panose="020B0604020202020204" pitchFamily="34" charset="0"/>
            </a:endParaRPr>
          </a:p>
        </p:txBody>
      </p:sp>
      <p:sp>
        <p:nvSpPr>
          <p:cNvPr id="298018" name="Freeform 34"/>
          <p:cNvSpPr>
            <a:spLocks/>
          </p:cNvSpPr>
          <p:nvPr/>
        </p:nvSpPr>
        <p:spPr bwMode="auto">
          <a:xfrm>
            <a:off x="3597275" y="4229100"/>
            <a:ext cx="1798638" cy="1674813"/>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98019" name="Text Box 35"/>
          <p:cNvSpPr txBox="1">
            <a:spLocks noChangeArrowheads="1"/>
          </p:cNvSpPr>
          <p:nvPr/>
        </p:nvSpPr>
        <p:spPr bwMode="auto">
          <a:xfrm>
            <a:off x="3996905" y="4837083"/>
            <a:ext cx="103906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a:latin typeface="Arial" panose="020B0604020202020204" pitchFamily="34" charset="0"/>
                <a:cs typeface="Arial" panose="020B0604020202020204" pitchFamily="34" charset="0"/>
              </a:rPr>
              <a:t>internet</a:t>
            </a:r>
            <a:endParaRPr lang="en-US" altLang="en-US" sz="2400">
              <a:latin typeface="Arial" panose="020B0604020202020204" pitchFamily="34" charset="0"/>
              <a:cs typeface="Arial" panose="020B0604020202020204" pitchFamily="34" charset="0"/>
            </a:endParaRPr>
          </a:p>
        </p:txBody>
      </p:sp>
      <p:sp>
        <p:nvSpPr>
          <p:cNvPr id="298020" name="Line 36"/>
          <p:cNvSpPr>
            <a:spLocks noChangeShapeType="1"/>
          </p:cNvSpPr>
          <p:nvPr/>
        </p:nvSpPr>
        <p:spPr bwMode="auto">
          <a:xfrm flipH="1">
            <a:off x="3228975" y="4733925"/>
            <a:ext cx="2533650" cy="9525"/>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7</a:t>
            </a:fld>
            <a:endParaRPr lang="en-US" altLang="en-US" dirty="0"/>
          </a:p>
        </p:txBody>
      </p:sp>
    </p:spTree>
    <p:extLst>
      <p:ext uri="{BB962C8B-B14F-4D97-AF65-F5344CB8AC3E}">
        <p14:creationId xmlns:p14="http://schemas.microsoft.com/office/powerpoint/2010/main" val="145433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373062" y="142876"/>
            <a:ext cx="8397875" cy="1143000"/>
          </a:xfrm>
        </p:spPr>
        <p:txBody>
          <a:bodyPr/>
          <a:lstStyle/>
          <a:p>
            <a:r>
              <a:rPr lang="en-US" altLang="en-US" dirty="0"/>
              <a:t>Socket programming using TCP</a:t>
            </a:r>
          </a:p>
        </p:txBody>
      </p:sp>
      <p:sp>
        <p:nvSpPr>
          <p:cNvPr id="299011" name="Rectangle 3"/>
          <p:cNvSpPr>
            <a:spLocks noGrp="1" noChangeArrowheads="1"/>
          </p:cNvSpPr>
          <p:nvPr>
            <p:ph type="body" sz="half" idx="1"/>
          </p:nvPr>
        </p:nvSpPr>
        <p:spPr>
          <a:xfrm>
            <a:off x="514350" y="1484313"/>
            <a:ext cx="7966075" cy="4718050"/>
          </a:xfrm>
        </p:spPr>
        <p:txBody>
          <a:bodyPr/>
          <a:lstStyle/>
          <a:p>
            <a:r>
              <a:rPr lang="en-US" altLang="en-US" sz="2000" dirty="0"/>
              <a:t>Before client contacts server:</a:t>
            </a:r>
          </a:p>
          <a:p>
            <a:pPr lvl="1"/>
            <a:r>
              <a:rPr lang="en-US" altLang="en-US" sz="1800" dirty="0"/>
              <a:t>server process must first be running</a:t>
            </a:r>
          </a:p>
          <a:p>
            <a:pPr lvl="1"/>
            <a:r>
              <a:rPr lang="en-US" altLang="en-US" sz="1800" dirty="0"/>
              <a:t>server must have created </a:t>
            </a:r>
            <a:r>
              <a:rPr lang="en-US" altLang="zh-CN" sz="1800" dirty="0"/>
              <a:t>a</a:t>
            </a:r>
            <a:r>
              <a:rPr lang="zh-CN" altLang="en-US" sz="1800" dirty="0"/>
              <a:t> </a:t>
            </a:r>
            <a:r>
              <a:rPr lang="en-US" altLang="en-US" sz="1800" dirty="0"/>
              <a:t>socket (door) </a:t>
            </a:r>
            <a:r>
              <a:rPr lang="en-US" altLang="zh-CN" sz="1800" dirty="0"/>
              <a:t>to</a:t>
            </a:r>
            <a:r>
              <a:rPr lang="en-US" altLang="en-US" sz="1800" dirty="0"/>
              <a:t> </a:t>
            </a:r>
            <a:r>
              <a:rPr lang="en-US" altLang="zh-CN" sz="1800" dirty="0"/>
              <a:t>receive</a:t>
            </a:r>
            <a:r>
              <a:rPr lang="en-US" altLang="en-US" sz="1800" dirty="0"/>
              <a:t> client’s contact</a:t>
            </a:r>
            <a:endParaRPr lang="en-US" altLang="en-US" sz="2000" dirty="0"/>
          </a:p>
          <a:p>
            <a:r>
              <a:rPr lang="en-US" altLang="en-US" sz="2000" dirty="0"/>
              <a:t>Client contacts server by: </a:t>
            </a:r>
          </a:p>
          <a:p>
            <a:pPr lvl="1"/>
            <a:r>
              <a:rPr lang="en-US" altLang="en-US" sz="1800" dirty="0"/>
              <a:t>creating </a:t>
            </a:r>
            <a:r>
              <a:rPr lang="en-US" altLang="zh-CN" sz="1800" dirty="0"/>
              <a:t>a</a:t>
            </a:r>
            <a:r>
              <a:rPr lang="zh-CN" altLang="en-US" sz="1800" dirty="0"/>
              <a:t> </a:t>
            </a:r>
            <a:r>
              <a:rPr lang="en-US" altLang="zh-CN" sz="1800" dirty="0"/>
              <a:t>local</a:t>
            </a:r>
            <a:r>
              <a:rPr lang="zh-CN" altLang="en-US" sz="1800" dirty="0"/>
              <a:t> </a:t>
            </a:r>
            <a:r>
              <a:rPr lang="en-US" altLang="en-US" sz="1800" dirty="0"/>
              <a:t>TCP socket</a:t>
            </a:r>
          </a:p>
          <a:p>
            <a:pPr lvl="1"/>
            <a:r>
              <a:rPr lang="en-US" altLang="en-US" sz="1800" dirty="0"/>
              <a:t>specifying </a:t>
            </a:r>
            <a:r>
              <a:rPr lang="en-US" altLang="en-US" sz="1800" b="1" dirty="0">
                <a:solidFill>
                  <a:srgbClr val="FF0000"/>
                </a:solidFill>
              </a:rPr>
              <a:t>IP address, port number</a:t>
            </a:r>
            <a:r>
              <a:rPr lang="en-US" altLang="en-US" sz="1800" dirty="0"/>
              <a:t> of server process</a:t>
            </a:r>
          </a:p>
          <a:p>
            <a:pPr lvl="1"/>
            <a:r>
              <a:rPr lang="en-US" altLang="zh-CN" sz="1800" dirty="0"/>
              <a:t>After</a:t>
            </a:r>
            <a:r>
              <a:rPr lang="en-US" altLang="en-US" sz="1800" dirty="0"/>
              <a:t> </a:t>
            </a:r>
            <a:r>
              <a:rPr lang="en-US" altLang="en-US" sz="1800" dirty="0">
                <a:solidFill>
                  <a:srgbClr val="FF0000"/>
                </a:solidFill>
              </a:rPr>
              <a:t>client creates</a:t>
            </a:r>
            <a:r>
              <a:rPr lang="zh-CN" altLang="en-US" dirty="0">
                <a:solidFill>
                  <a:srgbClr val="FF0000"/>
                </a:solidFill>
              </a:rPr>
              <a:t> </a:t>
            </a:r>
            <a:r>
              <a:rPr lang="en-US" altLang="zh-CN" dirty="0">
                <a:solidFill>
                  <a:srgbClr val="FF0000"/>
                </a:solidFill>
              </a:rPr>
              <a:t>a</a:t>
            </a:r>
            <a:r>
              <a:rPr lang="en-US" altLang="en-US" sz="1800" dirty="0">
                <a:solidFill>
                  <a:srgbClr val="FF0000"/>
                </a:solidFill>
              </a:rPr>
              <a:t> socket</a:t>
            </a:r>
            <a:r>
              <a:rPr lang="en-US" altLang="en-US" sz="1800" dirty="0"/>
              <a:t>: client establishes </a:t>
            </a:r>
            <a:r>
              <a:rPr lang="en-US" altLang="zh-CN" sz="1800" dirty="0"/>
              <a:t>a</a:t>
            </a:r>
            <a:r>
              <a:rPr lang="zh-CN" altLang="en-US" sz="1800" dirty="0"/>
              <a:t> </a:t>
            </a:r>
            <a:r>
              <a:rPr lang="en-US" altLang="en-US" sz="1800" dirty="0"/>
              <a:t>TCP connection to server</a:t>
            </a:r>
          </a:p>
          <a:p>
            <a:r>
              <a:rPr lang="en-US" altLang="en-US" sz="1800" dirty="0"/>
              <a:t>When contacted by client, server creates </a:t>
            </a:r>
            <a:r>
              <a:rPr lang="en-US" altLang="zh-CN" sz="1800" dirty="0"/>
              <a:t>a</a:t>
            </a:r>
            <a:r>
              <a:rPr lang="zh-CN" altLang="en-US" sz="1800" dirty="0"/>
              <a:t> </a:t>
            </a:r>
            <a:r>
              <a:rPr lang="en-US" altLang="en-US" sz="1800" dirty="0"/>
              <a:t>new TCP socket for server process to communicate with client</a:t>
            </a:r>
          </a:p>
          <a:p>
            <a:pPr lvl="1"/>
            <a:r>
              <a:rPr lang="en-US" altLang="en-US" sz="1800" dirty="0"/>
              <a:t>allows server to talk </a:t>
            </a:r>
            <a:r>
              <a:rPr lang="en-US" altLang="zh-CN" sz="1800" dirty="0"/>
              <a:t>to</a:t>
            </a:r>
            <a:r>
              <a:rPr lang="en-US" altLang="en-US" sz="1800" dirty="0"/>
              <a:t> </a:t>
            </a:r>
            <a:r>
              <a:rPr lang="en-US" altLang="zh-CN" sz="1800" dirty="0"/>
              <a:t>many</a:t>
            </a:r>
            <a:r>
              <a:rPr lang="en-US" altLang="en-US" sz="1800" dirty="0"/>
              <a:t> clients</a:t>
            </a:r>
            <a:r>
              <a:rPr lang="zh-CN" altLang="en-US" sz="1800" dirty="0"/>
              <a:t> </a:t>
            </a:r>
            <a:r>
              <a:rPr lang="en-US" altLang="zh-CN" sz="1800" dirty="0"/>
              <a:t>simultaneously</a:t>
            </a:r>
            <a:endParaRPr lang="en-US" altLang="en-US" sz="1800" dirty="0"/>
          </a:p>
          <a:p>
            <a:pPr lvl="1"/>
            <a:r>
              <a:rPr lang="en-US" altLang="zh-CN" sz="1800" b="1" dirty="0">
                <a:solidFill>
                  <a:srgbClr val="FF0000"/>
                </a:solidFill>
              </a:rPr>
              <a:t>IP</a:t>
            </a:r>
            <a:r>
              <a:rPr lang="zh-CN" altLang="en-US" sz="1800" b="1" dirty="0">
                <a:solidFill>
                  <a:srgbClr val="FF0000"/>
                </a:solidFill>
              </a:rPr>
              <a:t> </a:t>
            </a:r>
            <a:r>
              <a:rPr lang="en-US" altLang="zh-CN" sz="1800" b="1" dirty="0" err="1">
                <a:solidFill>
                  <a:srgbClr val="FF0000"/>
                </a:solidFill>
              </a:rPr>
              <a:t>addr</a:t>
            </a:r>
            <a:r>
              <a:rPr lang="zh-CN" altLang="en-US" sz="1800" b="1" dirty="0">
                <a:solidFill>
                  <a:srgbClr val="FF0000"/>
                </a:solidFill>
              </a:rPr>
              <a:t> </a:t>
            </a:r>
            <a:r>
              <a:rPr lang="en-US" altLang="zh-CN" sz="1800" b="1" dirty="0">
                <a:solidFill>
                  <a:srgbClr val="FF0000"/>
                </a:solidFill>
              </a:rPr>
              <a:t>and</a:t>
            </a:r>
            <a:r>
              <a:rPr lang="zh-CN" altLang="en-US" sz="1800" b="1" dirty="0">
                <a:solidFill>
                  <a:srgbClr val="FF0000"/>
                </a:solidFill>
              </a:rPr>
              <a:t> </a:t>
            </a:r>
            <a:r>
              <a:rPr lang="en-US" altLang="en-US" sz="1800" b="1" dirty="0">
                <a:solidFill>
                  <a:srgbClr val="FF0000"/>
                </a:solidFill>
              </a:rPr>
              <a:t>source port number used to distinguish clients</a:t>
            </a:r>
          </a:p>
          <a:p>
            <a:endParaRPr lang="en-US" altLang="en-US" sz="2000" dirty="0"/>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E285FCEA-A4BA-4DA2-A2C4-AC6C911B784B}" type="slidenum">
              <a:rPr lang="en-US" altLang="en-US" smtClean="0"/>
              <a:pPr/>
              <a:t>8</a:t>
            </a:fld>
            <a:endParaRPr lang="en-US" altLang="en-US" dirty="0"/>
          </a:p>
        </p:txBody>
      </p:sp>
    </p:spTree>
    <p:extLst>
      <p:ext uri="{BB962C8B-B14F-4D97-AF65-F5344CB8AC3E}">
        <p14:creationId xmlns:p14="http://schemas.microsoft.com/office/powerpoint/2010/main" val="3479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en-US" dirty="0"/>
              <a:t>Socket programming </a:t>
            </a:r>
            <a:r>
              <a:rPr lang="en-US" altLang="zh-CN" dirty="0"/>
              <a:t>using</a:t>
            </a:r>
            <a:r>
              <a:rPr lang="en-US" altLang="en-US" dirty="0"/>
              <a:t> TCP</a:t>
            </a:r>
          </a:p>
        </p:txBody>
      </p:sp>
      <p:sp>
        <p:nvSpPr>
          <p:cNvPr id="300036" name="Rectangle 4"/>
          <p:cNvSpPr>
            <a:spLocks noChangeArrowheads="1"/>
          </p:cNvSpPr>
          <p:nvPr/>
        </p:nvSpPr>
        <p:spPr bwMode="auto">
          <a:xfrm>
            <a:off x="4387850" y="16478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37" name="Rectangle 5"/>
          <p:cNvSpPr>
            <a:spLocks noChangeArrowheads="1"/>
          </p:cNvSpPr>
          <p:nvPr/>
        </p:nvSpPr>
        <p:spPr bwMode="auto">
          <a:xfrm>
            <a:off x="4375150" y="2400300"/>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bind</a:t>
            </a:r>
          </a:p>
        </p:txBody>
      </p:sp>
      <p:sp>
        <p:nvSpPr>
          <p:cNvPr id="300038" name="Rectangle 6"/>
          <p:cNvSpPr>
            <a:spLocks noChangeArrowheads="1"/>
          </p:cNvSpPr>
          <p:nvPr/>
        </p:nvSpPr>
        <p:spPr bwMode="auto">
          <a:xfrm>
            <a:off x="4386263" y="3157538"/>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listen</a:t>
            </a:r>
          </a:p>
        </p:txBody>
      </p:sp>
      <p:sp>
        <p:nvSpPr>
          <p:cNvPr id="300039" name="Rectangle 7"/>
          <p:cNvSpPr>
            <a:spLocks noChangeArrowheads="1"/>
          </p:cNvSpPr>
          <p:nvPr/>
        </p:nvSpPr>
        <p:spPr bwMode="auto">
          <a:xfrm>
            <a:off x="4375150" y="3908425"/>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accept</a:t>
            </a:r>
          </a:p>
        </p:txBody>
      </p:sp>
      <p:sp>
        <p:nvSpPr>
          <p:cNvPr id="300040" name="Rectangle 8"/>
          <p:cNvSpPr>
            <a:spLocks noChangeArrowheads="1"/>
          </p:cNvSpPr>
          <p:nvPr/>
        </p:nvSpPr>
        <p:spPr bwMode="auto">
          <a:xfrm>
            <a:off x="4384675" y="50879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41" name="Rectangle 9"/>
          <p:cNvSpPr>
            <a:spLocks noChangeArrowheads="1"/>
          </p:cNvSpPr>
          <p:nvPr/>
        </p:nvSpPr>
        <p:spPr bwMode="auto">
          <a:xfrm>
            <a:off x="4383088" y="5854700"/>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42" name="Line 10"/>
          <p:cNvSpPr>
            <a:spLocks noChangeShapeType="1"/>
          </p:cNvSpPr>
          <p:nvPr/>
        </p:nvSpPr>
        <p:spPr bwMode="auto">
          <a:xfrm>
            <a:off x="5005388" y="2076450"/>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3" name="Line 11"/>
          <p:cNvSpPr>
            <a:spLocks noChangeShapeType="1"/>
          </p:cNvSpPr>
          <p:nvPr/>
        </p:nvSpPr>
        <p:spPr bwMode="auto">
          <a:xfrm>
            <a:off x="4992688" y="283527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4" name="Line 12"/>
          <p:cNvSpPr>
            <a:spLocks noChangeShapeType="1"/>
          </p:cNvSpPr>
          <p:nvPr/>
        </p:nvSpPr>
        <p:spPr bwMode="auto">
          <a:xfrm>
            <a:off x="4992688" y="3595688"/>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5" name="Line 13"/>
          <p:cNvSpPr>
            <a:spLocks noChangeShapeType="1"/>
          </p:cNvSpPr>
          <p:nvPr/>
        </p:nvSpPr>
        <p:spPr bwMode="auto">
          <a:xfrm>
            <a:off x="5013325" y="5521325"/>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6" name="Line 14"/>
          <p:cNvSpPr>
            <a:spLocks noChangeShapeType="1"/>
          </p:cNvSpPr>
          <p:nvPr/>
        </p:nvSpPr>
        <p:spPr bwMode="auto">
          <a:xfrm>
            <a:off x="4992688" y="4344988"/>
            <a:ext cx="0" cy="725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47" name="Rectangle 15"/>
          <p:cNvSpPr>
            <a:spLocks noChangeArrowheads="1"/>
          </p:cNvSpPr>
          <p:nvPr/>
        </p:nvSpPr>
        <p:spPr bwMode="auto">
          <a:xfrm>
            <a:off x="6692900" y="36782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socket</a:t>
            </a:r>
          </a:p>
        </p:txBody>
      </p:sp>
      <p:sp>
        <p:nvSpPr>
          <p:cNvPr id="300048" name="Rectangle 16"/>
          <p:cNvSpPr>
            <a:spLocks noChangeArrowheads="1"/>
          </p:cNvSpPr>
          <p:nvPr/>
        </p:nvSpPr>
        <p:spPr bwMode="auto">
          <a:xfrm>
            <a:off x="6681788" y="442912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connect</a:t>
            </a:r>
          </a:p>
        </p:txBody>
      </p:sp>
      <p:sp>
        <p:nvSpPr>
          <p:cNvPr id="300049" name="Rectangle 17"/>
          <p:cNvSpPr>
            <a:spLocks noChangeArrowheads="1"/>
          </p:cNvSpPr>
          <p:nvPr/>
        </p:nvSpPr>
        <p:spPr bwMode="auto">
          <a:xfrm>
            <a:off x="6669088" y="5108575"/>
            <a:ext cx="1258887"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send/recv</a:t>
            </a:r>
          </a:p>
        </p:txBody>
      </p:sp>
      <p:sp>
        <p:nvSpPr>
          <p:cNvPr id="300050" name="Rectangle 18"/>
          <p:cNvSpPr>
            <a:spLocks noChangeArrowheads="1"/>
          </p:cNvSpPr>
          <p:nvPr/>
        </p:nvSpPr>
        <p:spPr bwMode="auto">
          <a:xfrm>
            <a:off x="6667500" y="5875338"/>
            <a:ext cx="1258888" cy="4286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rial" panose="020B0604020202020204" pitchFamily="34" charset="0"/>
                <a:cs typeface="Arial" panose="020B0604020202020204" pitchFamily="34" charset="0"/>
              </a:rPr>
              <a:t>close</a:t>
            </a:r>
          </a:p>
        </p:txBody>
      </p:sp>
      <p:sp>
        <p:nvSpPr>
          <p:cNvPr id="300051" name="Line 19"/>
          <p:cNvSpPr>
            <a:spLocks noChangeShapeType="1"/>
          </p:cNvSpPr>
          <p:nvPr/>
        </p:nvSpPr>
        <p:spPr bwMode="auto">
          <a:xfrm>
            <a:off x="7299325" y="4116388"/>
            <a:ext cx="0" cy="296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2" name="Line 20"/>
          <p:cNvSpPr>
            <a:spLocks noChangeShapeType="1"/>
          </p:cNvSpPr>
          <p:nvPr/>
        </p:nvSpPr>
        <p:spPr bwMode="auto">
          <a:xfrm>
            <a:off x="7297738" y="5541963"/>
            <a:ext cx="0" cy="320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3" name="Line 21"/>
          <p:cNvSpPr>
            <a:spLocks noChangeShapeType="1"/>
          </p:cNvSpPr>
          <p:nvPr/>
        </p:nvSpPr>
        <p:spPr bwMode="auto">
          <a:xfrm>
            <a:off x="7286625" y="4852988"/>
            <a:ext cx="1588" cy="238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4" name="Line 22"/>
          <p:cNvSpPr>
            <a:spLocks noChangeShapeType="1"/>
          </p:cNvSpPr>
          <p:nvPr/>
        </p:nvSpPr>
        <p:spPr bwMode="auto">
          <a:xfrm>
            <a:off x="4999038" y="4702175"/>
            <a:ext cx="1663700" cy="127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55" name="Text Box 23"/>
          <p:cNvSpPr txBox="1">
            <a:spLocks noChangeArrowheads="1"/>
          </p:cNvSpPr>
          <p:nvPr/>
        </p:nvSpPr>
        <p:spPr bwMode="auto">
          <a:xfrm>
            <a:off x="5203825" y="4452938"/>
            <a:ext cx="13890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3-way handshake</a:t>
            </a:r>
          </a:p>
        </p:txBody>
      </p:sp>
      <p:sp>
        <p:nvSpPr>
          <p:cNvPr id="300056" name="Text Box 24"/>
          <p:cNvSpPr txBox="1">
            <a:spLocks noChangeArrowheads="1"/>
          </p:cNvSpPr>
          <p:nvPr/>
        </p:nvSpPr>
        <p:spPr bwMode="auto">
          <a:xfrm>
            <a:off x="4325938" y="1220788"/>
            <a:ext cx="13573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server</a:t>
            </a:r>
          </a:p>
        </p:txBody>
      </p:sp>
      <p:sp>
        <p:nvSpPr>
          <p:cNvPr id="300057" name="Rectangle 25"/>
          <p:cNvSpPr>
            <a:spLocks noGrp="1" noChangeArrowheads="1"/>
          </p:cNvSpPr>
          <p:nvPr>
            <p:ph type="body" idx="1"/>
          </p:nvPr>
        </p:nvSpPr>
        <p:spPr>
          <a:xfrm>
            <a:off x="533400" y="1671638"/>
            <a:ext cx="3556000" cy="4576762"/>
          </a:xfrm>
          <a:noFill/>
          <a:ln/>
        </p:spPr>
        <p:txBody>
          <a:bodyPr/>
          <a:lstStyle/>
          <a:p>
            <a:r>
              <a:rPr lang="en-US" altLang="en-US" sz="2000" dirty="0">
                <a:latin typeface="Arial" panose="020B0604020202020204" pitchFamily="34" charset="0"/>
                <a:cs typeface="Arial" panose="020B0604020202020204" pitchFamily="34" charset="0"/>
              </a:rPr>
              <a:t>When a server creates a socket, it needs to specify:</a:t>
            </a:r>
          </a:p>
          <a:p>
            <a:pPr lvl="1"/>
            <a:r>
              <a:rPr lang="en-US" altLang="en-US" sz="1800" dirty="0">
                <a:solidFill>
                  <a:srgbClr val="FF0000"/>
                </a:solidFill>
                <a:latin typeface="Arial" panose="020B0604020202020204" pitchFamily="34" charset="0"/>
                <a:cs typeface="Arial" panose="020B0604020202020204" pitchFamily="34" charset="0"/>
              </a:rPr>
              <a:t>Identifier of the socket</a:t>
            </a:r>
          </a:p>
          <a:p>
            <a:pPr lvl="1"/>
            <a:r>
              <a:rPr lang="en-US" altLang="en-US" sz="1800" dirty="0">
                <a:latin typeface="Arial" panose="020B0604020202020204" pitchFamily="34" charset="0"/>
                <a:cs typeface="Arial" panose="020B0604020202020204" pitchFamily="34" charset="0"/>
              </a:rPr>
              <a:t>Connection mode (TCP/UDP)</a:t>
            </a:r>
          </a:p>
          <a:p>
            <a:r>
              <a:rPr lang="en-US" altLang="en-US" sz="2000" dirty="0">
                <a:latin typeface="Arial" panose="020B0604020202020204" pitchFamily="34" charset="0"/>
                <a:cs typeface="Arial" panose="020B0604020202020204" pitchFamily="34" charset="0"/>
              </a:rPr>
              <a:t>Analogous to when you open a file in C, you need to specify:</a:t>
            </a:r>
          </a:p>
          <a:p>
            <a:pPr lvl="1"/>
            <a:r>
              <a:rPr lang="en-US" altLang="en-US" sz="1800" dirty="0">
                <a:latin typeface="Arial" panose="020B0604020202020204" pitchFamily="34" charset="0"/>
                <a:cs typeface="Arial" panose="020B0604020202020204" pitchFamily="34" charset="0"/>
              </a:rPr>
              <a:t>location of the file</a:t>
            </a:r>
          </a:p>
          <a:p>
            <a:pPr lvl="1"/>
            <a:r>
              <a:rPr lang="en-US" altLang="en-US" sz="1800" dirty="0">
                <a:latin typeface="Arial" panose="020B0604020202020204" pitchFamily="34" charset="0"/>
                <a:cs typeface="Arial" panose="020B0604020202020204" pitchFamily="34" charset="0"/>
              </a:rPr>
              <a:t>access mode (e.g., read-only, write-only)</a:t>
            </a:r>
          </a:p>
        </p:txBody>
      </p:sp>
      <p:sp>
        <p:nvSpPr>
          <p:cNvPr id="300058" name="Text Box 26"/>
          <p:cNvSpPr txBox="1">
            <a:spLocks noChangeArrowheads="1"/>
          </p:cNvSpPr>
          <p:nvPr/>
        </p:nvSpPr>
        <p:spPr bwMode="auto">
          <a:xfrm>
            <a:off x="6651625" y="327818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anose="020B0604020202020204" pitchFamily="34" charset="0"/>
                <a:cs typeface="Arial" panose="020B0604020202020204" pitchFamily="34" charset="0"/>
              </a:rPr>
              <a:t>TCP client</a:t>
            </a:r>
          </a:p>
        </p:txBody>
      </p:sp>
      <p:sp>
        <p:nvSpPr>
          <p:cNvPr id="300059" name="Text Box 27"/>
          <p:cNvSpPr txBox="1">
            <a:spLocks noChangeArrowheads="1"/>
          </p:cNvSpPr>
          <p:nvPr/>
        </p:nvSpPr>
        <p:spPr bwMode="auto">
          <a:xfrm>
            <a:off x="6116638" y="1625600"/>
            <a:ext cx="2847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u="sng" dirty="0">
                <a:solidFill>
                  <a:srgbClr val="FF0000"/>
                </a:solidFill>
                <a:latin typeface="Arial" panose="020B0604020202020204" pitchFamily="34" charset="0"/>
                <a:cs typeface="Arial" panose="020B0604020202020204" pitchFamily="34" charset="0"/>
              </a:rPr>
              <a:t>Operations of socket programming in C/C++</a:t>
            </a:r>
          </a:p>
        </p:txBody>
      </p:sp>
      <p:sp>
        <p:nvSpPr>
          <p:cNvPr id="300060" name="Line 28"/>
          <p:cNvSpPr>
            <a:spLocks noChangeShapeType="1"/>
          </p:cNvSpPr>
          <p:nvPr/>
        </p:nvSpPr>
        <p:spPr bwMode="auto">
          <a:xfrm>
            <a:off x="5653088" y="5295900"/>
            <a:ext cx="100965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300061" name="Text Box 29"/>
          <p:cNvSpPr txBox="1">
            <a:spLocks noChangeArrowheads="1"/>
          </p:cNvSpPr>
          <p:nvPr/>
        </p:nvSpPr>
        <p:spPr bwMode="auto">
          <a:xfrm>
            <a:off x="5702300" y="5022850"/>
            <a:ext cx="942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Arial" panose="020B0604020202020204" pitchFamily="34" charset="0"/>
                <a:cs typeface="Arial" panose="020B0604020202020204" pitchFamily="34" charset="0"/>
              </a:rPr>
              <a:t>share data</a:t>
            </a:r>
          </a:p>
        </p:txBody>
      </p:sp>
      <p:sp>
        <p:nvSpPr>
          <p:cNvPr id="300062" name="Text Box 30"/>
          <p:cNvSpPr txBox="1">
            <a:spLocks noChangeArrowheads="1"/>
          </p:cNvSpPr>
          <p:nvPr/>
        </p:nvSpPr>
        <p:spPr bwMode="auto">
          <a:xfrm>
            <a:off x="6013450" y="2325688"/>
            <a:ext cx="25887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dirty="0">
                <a:latin typeface="Arial" panose="020B0604020202020204" pitchFamily="34" charset="0"/>
                <a:cs typeface="Arial" panose="020B0604020202020204" pitchFamily="34" charset="0"/>
              </a:rPr>
              <a:t>(TA will go through details)</a:t>
            </a:r>
          </a:p>
        </p:txBody>
      </p:sp>
      <p:sp>
        <p:nvSpPr>
          <p:cNvPr id="2" name="Slide Number Placeholder 1"/>
          <p:cNvSpPr>
            <a:spLocks noGrp="1"/>
          </p:cNvSpPr>
          <p:nvPr>
            <p:ph type="sldNum" sz="quarter" idx="12"/>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a:lstStyle>
          <a:p>
            <a:fld id="{2AEB5DB0-1750-46EA-AC7C-282DFECA4821}" type="slidenum">
              <a:rPr lang="en-US" altLang="en-US" smtClean="0"/>
              <a:pPr/>
              <a:t>9</a:t>
            </a:fld>
            <a:endParaRPr lang="en-US" altLang="en-US" dirty="0"/>
          </a:p>
        </p:txBody>
      </p:sp>
    </p:spTree>
    <p:extLst>
      <p:ext uri="{BB962C8B-B14F-4D97-AF65-F5344CB8AC3E}">
        <p14:creationId xmlns:p14="http://schemas.microsoft.com/office/powerpoint/2010/main" val="2843316845"/>
      </p:ext>
    </p:extLst>
  </p:cSld>
  <p:clrMapOvr>
    <a:masterClrMapping/>
  </p:clrMapOvr>
</p:sld>
</file>

<file path=ppt/theme/theme1.xml><?xml version="1.0" encoding="utf-8"?>
<a:theme xmlns:a="http://schemas.openxmlformats.org/drawingml/2006/main" name="CSCI4430">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I4430" id="{15A3AC05-7A36-854B-8939-3E2E33F8CCC1}" vid="{7D102457-217D-784D-8674-E211CA417DA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CSCI4430</Template>
  <TotalTime>1490456020</TotalTime>
  <Pages>7</Pages>
  <Words>3258</Words>
  <Application>Microsoft Macintosh PowerPoint</Application>
  <PresentationFormat>On-screen Show (4:3)</PresentationFormat>
  <Paragraphs>705</Paragraphs>
  <Slides>61</Slides>
  <Notes>16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5" baseType="lpstr">
      <vt:lpstr>Arial</vt:lpstr>
      <vt:lpstr>Arial Black</vt:lpstr>
      <vt:lpstr>Calibri</vt:lpstr>
      <vt:lpstr>Consolas</vt:lpstr>
      <vt:lpstr>Courier</vt:lpstr>
      <vt:lpstr>Courier New</vt:lpstr>
      <vt:lpstr>Gill Sans</vt:lpstr>
      <vt:lpstr>Helvetica Neue</vt:lpstr>
      <vt:lpstr>Lucida Console</vt:lpstr>
      <vt:lpstr>Monotype Sorts</vt:lpstr>
      <vt:lpstr>Times New Roman</vt:lpstr>
      <vt:lpstr>Wingdings</vt:lpstr>
      <vt:lpstr>CSCI4430</vt:lpstr>
      <vt:lpstr>Clip</vt:lpstr>
      <vt:lpstr>CSCI4430 Computer Networks  Lecture 3: Application Layer – Socket programming, HTTP</vt:lpstr>
      <vt:lpstr>Agenda</vt:lpstr>
      <vt:lpstr>How to implement a network application?</vt:lpstr>
      <vt:lpstr>How to implement a network application?</vt:lpstr>
      <vt:lpstr>How to implement a network application?</vt:lpstr>
      <vt:lpstr>Socket programming</vt:lpstr>
      <vt:lpstr>Socket programming using TCP</vt:lpstr>
      <vt:lpstr>Socket programming using TCP</vt:lpstr>
      <vt:lpstr>Socket programming using TCP</vt:lpstr>
      <vt:lpstr>Programming stuff...client</vt:lpstr>
      <vt:lpstr>Programming stuff...server</vt:lpstr>
      <vt:lpstr>Programming stuff...accept()</vt:lpstr>
      <vt:lpstr>Programming stuff...complete flow</vt:lpstr>
      <vt:lpstr>Programming stuff...server parallelization</vt:lpstr>
      <vt:lpstr>Addressing processes</vt:lpstr>
      <vt:lpstr>Addressing processes</vt:lpstr>
      <vt:lpstr>Addressing processes</vt:lpstr>
      <vt:lpstr>Illustrations on Socket Use with TCP</vt:lpstr>
      <vt:lpstr>Illustrations on Socket Use with TCP</vt:lpstr>
      <vt:lpstr>Illustrations on Socket Use with TCP</vt:lpstr>
      <vt:lpstr>Illustrations on Socket Use with TCP</vt:lpstr>
      <vt:lpstr>HTTP and the web</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HTTP variants</vt:lpstr>
      <vt:lpstr>Steps in HTTP request/response</vt:lpstr>
      <vt:lpstr>Method types (HTTP 1.1)</vt:lpstr>
      <vt:lpstr>Client-to-server communication</vt:lpstr>
      <vt:lpstr>Client-to-server communication</vt:lpstr>
      <vt:lpstr>A real example</vt:lpstr>
      <vt:lpstr>Server-to-client communication</vt:lpstr>
      <vt:lpstr>A real example</vt:lpstr>
      <vt:lpstr>What about HTTPS?</vt:lpstr>
      <vt:lpstr>HTTP is stateless </vt:lpstr>
      <vt:lpstr>How does a stateless protocol keep state?</vt:lpstr>
      <vt:lpstr>State in a stateless protocol: Cookies</vt:lpstr>
      <vt:lpstr>A real example</vt:lpstr>
      <vt:lpstr>Beyond cookies</vt:lpstr>
      <vt:lpstr>Improving HTTP performance</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Summary</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CSCI4430 Computer Networks  Lecture 3: Application Layer – Socket programming, HTTP</dc:title>
  <dc:subject/>
  <dc:creator>Hong Xu</dc:creator>
  <cp:keywords/>
  <dc:description/>
  <cp:lastModifiedBy>Hong Xu (CSD)</cp:lastModifiedBy>
  <cp:revision>1414</cp:revision>
  <cp:lastPrinted>1999-09-08T17:25:07Z</cp:lastPrinted>
  <dcterms:created xsi:type="dcterms:W3CDTF">2014-01-14T18:15:50Z</dcterms:created>
  <dcterms:modified xsi:type="dcterms:W3CDTF">2023-01-16T03:28:46Z</dcterms:modified>
  <cp:category/>
</cp:coreProperties>
</file>