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3" r:id="rId4"/>
    <p:sldId id="564" r:id="rId5"/>
    <p:sldId id="565" r:id="rId6"/>
    <p:sldId id="577" r:id="rId7"/>
    <p:sldId id="566" r:id="rId8"/>
    <p:sldId id="567" r:id="rId9"/>
    <p:sldId id="568" r:id="rId10"/>
    <p:sldId id="578" r:id="rId11"/>
    <p:sldId id="579" r:id="rId12"/>
    <p:sldId id="518" r:id="rId13"/>
    <p:sldId id="622" r:id="rId14"/>
    <p:sldId id="517" r:id="rId15"/>
    <p:sldId id="516" r:id="rId16"/>
    <p:sldId id="621" r:id="rId17"/>
    <p:sldId id="589" r:id="rId18"/>
    <p:sldId id="588" r:id="rId19"/>
    <p:sldId id="520" r:id="rId20"/>
    <p:sldId id="596" r:id="rId21"/>
    <p:sldId id="521" r:id="rId22"/>
    <p:sldId id="623" r:id="rId23"/>
    <p:sldId id="522" r:id="rId24"/>
    <p:sldId id="597" r:id="rId25"/>
    <p:sldId id="523" r:id="rId26"/>
    <p:sldId id="524" r:id="rId27"/>
    <p:sldId id="592" r:id="rId28"/>
    <p:sldId id="526" r:id="rId29"/>
    <p:sldId id="527" r:id="rId30"/>
    <p:sldId id="528" r:id="rId31"/>
    <p:sldId id="624" r:id="rId32"/>
    <p:sldId id="639" r:id="rId33"/>
    <p:sldId id="595" r:id="rId34"/>
    <p:sldId id="598" r:id="rId35"/>
    <p:sldId id="599" r:id="rId36"/>
    <p:sldId id="617" r:id="rId37"/>
    <p:sldId id="618" r:id="rId38"/>
    <p:sldId id="619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20" r:id="rId52"/>
    <p:sldId id="614" r:id="rId53"/>
    <p:sldId id="615" r:id="rId54"/>
    <p:sldId id="616" r:id="rId55"/>
    <p:sldId id="594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6327"/>
  </p:normalViewPr>
  <p:slideViewPr>
    <p:cSldViewPr>
      <p:cViewPr varScale="1">
        <p:scale>
          <a:sx n="128" d="100"/>
          <a:sy n="128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9:17:22.0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20432 14333 8020,'0'-11'-224,"0"-1"288,0 6 194,0-4 0,0 7 129,0-4-89,0 4-44,0-7-262,5 9 1,-2-4-73,4 5 1,-4 1 139,0 3 1,4-2-94,0 6 1,0 0 56,0 3 0,1 0-71,3 1 1,1-1 36,-1 1 0,1-1 59,-1 0 1,4-4 17,1-3 0,4 1 4,-1-2 1,3 1-1,0-4 0,2 0 12,3 0 0,0-5-115,7-2 1,-2-2 88,6 1 0,1-2-176,-1 2 0,7-2 97,0-1 0,1-1-235,3 1 0,-2 1 202,-1 2 0,5-1 35,2 5 1,-2 1 35,-2 3 1,0 0 5,0 0 0,-1-2 153,6-1 1,-1 1-102,4-1 1,0 1 75,0 2 0,5 0-44,3 0 1,-1 0-226,0 0 0,-31 2 1,-1 0 213,2 0 1,1 0 0,-1 2 0,1-1 27,1-1 1,1 0 0,-1 2 0,1 1-59,1-1 0,0 0 0,2 1 0,-1 0 12,-1 1 0,0-1 1,3 1-1,1 0-47,0-1 0,0 1 1,0 0-1,1 0 37,-2 0 1,1-1-1,1-1 1,1 0-322,1 0 0,1-1 1,1-1-1,1-1 245,0 1 1,-1 0 0,1-2 0,-1 1-430,-1-1 1,0 0 0,0 0 0,-1 0 284,1 0 0,0 0 153,2 0 0,0 0 0,-2-2 0,-1 0 0,3 0 0,1 0 0,0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2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3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9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0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71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3103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5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2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1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1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9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commons.wikimedia.org/wiki/File:Ams-ix.k.root-servers.net.jpg" TargetMode="External"/><Relationship Id="rId2" Type="http://schemas.openxmlformats.org/officeDocument/2006/relationships/hyperlink" Target="https://www.iana.org/domains/root/serv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msterdam_Internet_Exchange" TargetMode="External"/><Relationship Id="rId5" Type="http://schemas.openxmlformats.org/officeDocument/2006/relationships/hyperlink" Target="https://en.wikipedia.org/wiki/Juniper_Networks" TargetMode="External"/><Relationship Id="rId4" Type="http://schemas.openxmlformats.org/officeDocument/2006/relationships/hyperlink" Target="https://en.wikipedia.org/wiki/Cisc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Caching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CDN,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DNS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>
                <a:sym typeface="Wingdings" charset="0"/>
              </a:rPr>
              <a:t>Decrease server load</a:t>
            </a:r>
          </a:p>
          <a:p>
            <a:pPr lvl="1"/>
            <a:r>
              <a:rPr lang="en-US" dirty="0">
                <a:sym typeface="Wingdings" charset="0"/>
              </a:rPr>
              <a:t>By content provider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AB70-D6FE-DE43-9249-3D4CC9E346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07949" imgH="3470495" progId="MS_ClipArt_Gallery.5">
                  <p:embed/>
                </p:oleObj>
              </mc:Choice>
              <mc:Fallback>
                <p:oleObj name="Clip" r:id="rId2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3144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Forward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>
                <a:sym typeface="Wingdings" charset="0"/>
              </a:rPr>
              <a:t>By ISPs or enterprises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EDF8-B488-C741-B059-D0C0D4D511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07949" imgH="3470495" progId="MS_ClipArt_Gallery.5">
                  <p:embed/>
                </p:oleObj>
              </mc:Choice>
              <mc:Fallback>
                <p:oleObj name="Clip" r:id="rId2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rgbClr val="0000FF"/>
                </a:solidFill>
                <a:latin typeface="Arial" charset="0"/>
              </a:rPr>
              <a:t>Forward proxies</a:t>
            </a:r>
          </a:p>
        </p:txBody>
      </p:sp>
    </p:spTree>
    <p:extLst>
      <p:ext uri="{BB962C8B-B14F-4D97-AF65-F5344CB8AC3E}">
        <p14:creationId xmlns:p14="http://schemas.microsoft.com/office/powerpoint/2010/main" val="5707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</a:t>
            </a:r>
            <a:r>
              <a:rPr lang="en-US" altLang="zh-CN" dirty="0"/>
              <a:t>4</a:t>
            </a:r>
            <a:r>
              <a:rPr lang="en-US" dirty="0"/>
              <a:t>00 networks</a:t>
            </a:r>
          </a:p>
          <a:p>
            <a:pPr lvl="1"/>
            <a:r>
              <a:rPr lang="en-US" altLang="zh-CN" dirty="0"/>
              <a:t>[demo]</a:t>
            </a:r>
            <a:endParaRPr lang="en-US" dirty="0"/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50" y="1727200"/>
            <a:ext cx="7912100" cy="4165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</a:t>
            </a:r>
            <a:r>
              <a:rPr lang="en-US" altLang="zh-CN" dirty="0" err="1"/>
              <a:t>cuhk</a:t>
            </a:r>
            <a:r>
              <a:rPr lang="en-US" dirty="0" err="1"/>
              <a:t>.edu</a:t>
            </a:r>
            <a:r>
              <a:rPr lang="en-US" altLang="zh-CN" dirty="0" err="1"/>
              <a:t>.hk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</a:t>
            </a:r>
            <a:r>
              <a:rPr lang="en-US" altLang="zh-CN"/>
              <a:t>ching</a:t>
            </a:r>
            <a:endParaRPr lang="en-US"/>
          </a:p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1150" y="1600200"/>
            <a:ext cx="2552700" cy="4419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5" y="2528833"/>
            <a:ext cx="4520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4" y="2528833"/>
            <a:ext cx="4520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r>
              <a:rPr lang="zh-CN" altLang="en-US" dirty="0"/>
              <a:t> </a:t>
            </a:r>
            <a:r>
              <a:rPr lang="en-US" dirty="0"/>
              <a:t>Improving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02B2-0EA4-6E40-AB0F-79CB6B07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2918-1972-2141-9B7D-7E663A9E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https://www.iana.org/domains/root/servers</a:t>
            </a:r>
            <a:endParaRPr lang="en-US" dirty="0"/>
          </a:p>
          <a:p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servers,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89869D-7622-7F41-942D-B3687962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47950"/>
            <a:ext cx="51054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D9FA9-2ECD-DA4C-992E-8FFAB7438275}"/>
              </a:ext>
            </a:extLst>
          </p:cNvPr>
          <p:cNvSpPr txBox="1"/>
          <p:nvPr/>
        </p:nvSpPr>
        <p:spPr>
          <a:xfrm>
            <a:off x="7086600" y="2979003"/>
            <a:ext cx="205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isco"/>
              </a:rPr>
              <a:t>Cisco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7301 router and 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Juniper Networks"/>
              </a:rPr>
              <a:t>Juniper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M7i, part of the K root-server instance at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msterdam Internet Exchange"/>
              </a:rPr>
              <a:t>AMS-IX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E539-9F11-3B47-B7C7-7806916DC616}"/>
              </a:ext>
            </a:extLst>
          </p:cNvPr>
          <p:cNvSpPr txBox="1"/>
          <p:nvPr/>
        </p:nvSpPr>
        <p:spPr>
          <a:xfrm>
            <a:off x="1863811" y="6500276"/>
            <a:ext cx="5375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dirty="0"/>
              <a:t>Credit:</a:t>
            </a:r>
            <a:r>
              <a:rPr lang="zh-CN" altLang="en-US" sz="1200" b="0" dirty="0"/>
              <a:t> </a:t>
            </a:r>
            <a:r>
              <a:rPr lang="en-US" sz="1200" b="0" dirty="0">
                <a:hlinkClick r:id="rId7"/>
              </a:rPr>
              <a:t>https://commons.wikimedia.org/wiki/File:Ams-ix.k.root-servers.net.jpg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80207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asap!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Resource Records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887036-231A-1F4E-A84B-3149B60DA939}"/>
                  </a:ext>
                </a:extLst>
              </p14:cNvPr>
              <p14:cNvContentPartPr/>
              <p14:nvPr/>
            </p14:nvContentPartPr>
            <p14:xfrm>
              <a:off x="7355520" y="5131080"/>
              <a:ext cx="1326240" cy="4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887036-231A-1F4E-A84B-3149B60DA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320" y="5114880"/>
                <a:ext cx="135864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caching work?</a:t>
            </a:r>
          </a:p>
          <a:p>
            <a:pPr lvl="1"/>
            <a:r>
              <a:rPr lang="en-US" dirty="0"/>
              <a:t>Exploits locality of reference</a:t>
            </a:r>
          </a:p>
          <a:p>
            <a:pPr lvl="1"/>
            <a:endParaRPr lang="en-US" dirty="0"/>
          </a:p>
          <a:p>
            <a:r>
              <a:rPr lang="en-US" dirty="0"/>
              <a:t>How well does caching work?</a:t>
            </a:r>
          </a:p>
          <a:p>
            <a:pPr lvl="1"/>
            <a:r>
              <a:rPr lang="en-US" dirty="0"/>
              <a:t>Very well, up to a limit</a:t>
            </a:r>
          </a:p>
          <a:p>
            <a:pPr lvl="1"/>
            <a:r>
              <a:rPr lang="en-US" dirty="0"/>
              <a:t>Large overlap in content</a:t>
            </a:r>
          </a:p>
          <a:p>
            <a:pPr lvl="1"/>
            <a:r>
              <a:rPr lang="en-US" dirty="0"/>
              <a:t>But many unique requests</a:t>
            </a:r>
          </a:p>
          <a:p>
            <a:pPr lvl="2"/>
            <a:r>
              <a:rPr lang="en-US" dirty="0"/>
              <a:t>A universal story!</a:t>
            </a:r>
          </a:p>
          <a:p>
            <a:pPr lvl="2"/>
            <a:r>
              <a:rPr lang="en-US" dirty="0"/>
              <a:t>Effectiveness grows logarithmically </a:t>
            </a:r>
            <a:r>
              <a:rPr lang="en-US" altLang="zh-CN" dirty="0"/>
              <a:t>in</a:t>
            </a:r>
            <a:r>
              <a:rPr lang="en-US" dirty="0"/>
              <a:t> size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DE19-F834-0349-9B7F-E2878B1825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 dirty="0"/>
              <a:t>Client</a:t>
            </a:r>
            <a:r>
              <a:rPr lang="en-US" altLang="zh-CN" dirty="0"/>
              <a:t>-</a:t>
            </a:r>
            <a:r>
              <a:rPr lang="en-US" dirty="0"/>
              <a:t>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E5D9-0F0C-5947-9FC5-E584C570E0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571188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User-agent: Mozilla/4.0</a:t>
            </a:r>
          </a:p>
          <a:p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Wed, 18 Jan 2017 10:25:50 GMT</a:t>
            </a:r>
          </a:p>
          <a:p>
            <a:pPr algn="l"/>
            <a:r>
              <a:rPr lang="en-US" b="0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(blank line)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rgbClr val="D3A6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/>
              <a:t>Reasonable </a:t>
            </a:r>
            <a:r>
              <a:rPr lang="en-US" dirty="0"/>
              <a:t>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of resource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has not changed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…. or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latest version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2DD-9606-5E41-A175-2B8914CBF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/>
              <a:t>Response header: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how long it’s safe to cache the resource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/>
              <a:t> – ignore all caches; always get resource directly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C67B-99EF-AE4B-A8A5-0F34252B0E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Client (browser)</a:t>
            </a:r>
          </a:p>
          <a:p>
            <a:pPr lvl="1"/>
            <a:r>
              <a:rPr lang="en-US" dirty="0"/>
              <a:t>Forward proxies </a:t>
            </a:r>
          </a:p>
          <a:p>
            <a:pPr lvl="1"/>
            <a:r>
              <a:rPr lang="en-US" dirty="0"/>
              <a:t>Reverse proxies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Content Distribution Network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D6CE-9751-0545-A7C3-E688F48EE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Where?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clients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same </a:t>
            </a:r>
            <a:r>
              <a:rPr lang="en-US" altLang="zh-CN" dirty="0"/>
              <a:t>content</a:t>
            </a:r>
            <a:endParaRPr lang="en-US" altLang="zh-CN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E.g.</a:t>
            </a:r>
            <a:r>
              <a:rPr lang="en-US" altLang="zh-CN" dirty="0">
                <a:sym typeface="Wingdings" charset="0"/>
              </a:rPr>
              <a:t>,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cuhk</a:t>
            </a:r>
            <a:r>
              <a:rPr lang="en-US" altLang="zh-CN" dirty="0">
                <a:sym typeface="Wingdings" charset="0"/>
              </a:rPr>
              <a:t>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youtube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videos;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software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updates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7946-A228-5840-82F4-EDAA8A6DD0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/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06360" imgH="3468960" progId="MS_ClipArt_Gallery.5">
                  <p:embed/>
                </p:oleObj>
              </mc:Choice>
              <mc:Fallback>
                <p:oleObj name="Clip" r:id="rId2" imgW="2106360" imgH="3468960" progId="MS_ClipArt_Gallery.5">
                  <p:embed/>
                  <p:pic>
                    <p:nvPicPr>
                      <p:cNvPr id="166921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242121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1490457005</TotalTime>
  <Pages>7</Pages>
  <Words>2660</Words>
  <Application>Microsoft Macintosh PowerPoint</Application>
  <PresentationFormat>On-screen Show (4:3)</PresentationFormat>
  <Paragraphs>520</Paragraphs>
  <Slides>55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ZapfDingbats</vt:lpstr>
      <vt:lpstr>Arial</vt:lpstr>
      <vt:lpstr>Arial Black</vt:lpstr>
      <vt:lpstr>Calibri</vt:lpstr>
      <vt:lpstr>Consolas</vt:lpstr>
      <vt:lpstr>Courier New</vt:lpstr>
      <vt:lpstr>Gill Sans</vt:lpstr>
      <vt:lpstr>Helvetica</vt:lpstr>
      <vt:lpstr>Helvetica Neue</vt:lpstr>
      <vt:lpstr>Lucida Console</vt:lpstr>
      <vt:lpstr>Monotype Sorts</vt:lpstr>
      <vt:lpstr>Times New Roman</vt:lpstr>
      <vt:lpstr>Wingdings</vt:lpstr>
      <vt:lpstr>CSCI4430</vt:lpstr>
      <vt:lpstr>Clip</vt:lpstr>
      <vt:lpstr>CSCI4430 Computer Networks  Lecture 4: Application Layer – Caching and CDN, DNS</vt:lpstr>
      <vt:lpstr>Agenda</vt:lpstr>
      <vt:lpstr>Recap: Improving HTTP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Root servers</vt:lpstr>
      <vt:lpstr>Start assignment 1 asap!</vt:lpstr>
      <vt:lpstr>DNS records</vt:lpstr>
      <vt:lpstr>DNS records (cont’d)</vt:lpstr>
      <vt:lpstr>Inserting Resource Records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3: Application Layer – Caching and CDN, DNS</dc:title>
  <dc:subject/>
  <dc:creator>Hong Xu</dc:creator>
  <cp:keywords/>
  <dc:description/>
  <cp:lastModifiedBy>Hong Xu (CSD)</cp:lastModifiedBy>
  <cp:revision>1433</cp:revision>
  <cp:lastPrinted>1999-09-08T17:25:07Z</cp:lastPrinted>
  <dcterms:created xsi:type="dcterms:W3CDTF">2014-01-14T18:15:50Z</dcterms:created>
  <dcterms:modified xsi:type="dcterms:W3CDTF">2023-01-23T04:06:06Z</dcterms:modified>
  <cp:category/>
</cp:coreProperties>
</file>