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2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3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4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2" r:id="rId1"/>
  </p:sldMasterIdLst>
  <p:notesMasterIdLst>
    <p:notesMasterId r:id="rId59"/>
  </p:notesMasterIdLst>
  <p:handoutMasterIdLst>
    <p:handoutMasterId r:id="rId60"/>
  </p:handoutMasterIdLst>
  <p:sldIdLst>
    <p:sldId id="638" r:id="rId2"/>
    <p:sldId id="487" r:id="rId3"/>
    <p:sldId id="514" r:id="rId4"/>
    <p:sldId id="515" r:id="rId5"/>
    <p:sldId id="516" r:id="rId6"/>
    <p:sldId id="517" r:id="rId7"/>
    <p:sldId id="519" r:id="rId8"/>
    <p:sldId id="518" r:id="rId9"/>
    <p:sldId id="520" r:id="rId10"/>
    <p:sldId id="521" r:id="rId11"/>
    <p:sldId id="523" r:id="rId12"/>
    <p:sldId id="524" r:id="rId13"/>
    <p:sldId id="525" r:id="rId14"/>
    <p:sldId id="526" r:id="rId15"/>
    <p:sldId id="527" r:id="rId16"/>
    <p:sldId id="528" r:id="rId17"/>
    <p:sldId id="529" r:id="rId18"/>
    <p:sldId id="530" r:id="rId19"/>
    <p:sldId id="531" r:id="rId20"/>
    <p:sldId id="639" r:id="rId21"/>
    <p:sldId id="640" r:id="rId22"/>
    <p:sldId id="532" r:id="rId23"/>
    <p:sldId id="533" r:id="rId24"/>
    <p:sldId id="534" r:id="rId25"/>
    <p:sldId id="535" r:id="rId26"/>
    <p:sldId id="536" r:id="rId27"/>
    <p:sldId id="539" r:id="rId28"/>
    <p:sldId id="540" r:id="rId29"/>
    <p:sldId id="542" r:id="rId30"/>
    <p:sldId id="543" r:id="rId31"/>
    <p:sldId id="546" r:id="rId32"/>
    <p:sldId id="547" r:id="rId33"/>
    <p:sldId id="548" r:id="rId34"/>
    <p:sldId id="549" r:id="rId35"/>
    <p:sldId id="575" r:id="rId36"/>
    <p:sldId id="550" r:id="rId37"/>
    <p:sldId id="551" r:id="rId38"/>
    <p:sldId id="552" r:id="rId39"/>
    <p:sldId id="554" r:id="rId40"/>
    <p:sldId id="555" r:id="rId41"/>
    <p:sldId id="556" r:id="rId42"/>
    <p:sldId id="557" r:id="rId43"/>
    <p:sldId id="558" r:id="rId44"/>
    <p:sldId id="567" r:id="rId45"/>
    <p:sldId id="560" r:id="rId46"/>
    <p:sldId id="561" r:id="rId47"/>
    <p:sldId id="562" r:id="rId48"/>
    <p:sldId id="563" r:id="rId49"/>
    <p:sldId id="568" r:id="rId50"/>
    <p:sldId id="565" r:id="rId51"/>
    <p:sldId id="576" r:id="rId52"/>
    <p:sldId id="569" r:id="rId53"/>
    <p:sldId id="570" r:id="rId54"/>
    <p:sldId id="572" r:id="rId55"/>
    <p:sldId id="571" r:id="rId56"/>
    <p:sldId id="573" r:id="rId57"/>
    <p:sldId id="512" r:id="rId5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0000FF"/>
    <a:srgbClr val="009900"/>
    <a:srgbClr val="D3A600"/>
    <a:srgbClr val="333399"/>
    <a:srgbClr val="FFCB05"/>
    <a:srgbClr val="FF9900"/>
    <a:srgbClr val="00274C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93"/>
    <p:restoredTop sz="96327"/>
  </p:normalViewPr>
  <p:slideViewPr>
    <p:cSldViewPr>
      <p:cViewPr varScale="1">
        <p:scale>
          <a:sx n="71" d="100"/>
          <a:sy n="71" d="100"/>
        </p:scale>
        <p:origin x="134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03:01:08.686"/>
    </inkml:context>
    <inkml:brush xml:id="br0">
      <inkml:brushProperty name="height" value="0.053" units="cm"/>
      <inkml:brushProperty name="color" value="#FF0000"/>
    </inkml:brush>
  </inkml:definitions>
  <inkml:trace contextRef="#ctx0" brushRef="#br0">11650 11519 7924,'0'-24'0,"-5"4"0,-1-2 0,-2 2 0,2 3 0,5 6 3916,-5-1-2728,4 9 0,2 3-635,0 11 1,0 12-11,0 6 1,0 5-266,0 6 1,0 4-60,0 8 0,0 5 27,0 0 1,0 6-28,0-5 0,0 5 0,0-6 0,0 6 27,0-6 1,0-1-28,0-11 0,6-4 0,-1-13 0,11-5-642,1-11 0,6-5-807,5-7 0,5-15 1230,-4-8 0,5-15 0,6-8 0,-3 0-1325,3-5 1,-12 5-3087,-5-6 3489,-4 1 1,-3 9-489,-5-4 905,-3 4 505,-8 7 0,0 1 0,0 0 0</inkml:trace>
  <inkml:trace contextRef="#ctx0" brushRef="#br0" timeOffset="1">11650 11743 7924,'-34'0'0,"-1"0"0,9 0 1794,3 0-13,4 0 325,1 0 662,9 0-1337,1 0-962,23 0 1,3-6-141,10 0 0,5-5-453,-4 5 0,5-5 41,6 5 1,-4-2-87,5 3 0,1 3-354,-2-4 0,2-2-924,-2 3 0,-4-1-778,5 6 0,-11 0 1144,-1 0 0,-1 0 1081,7 0 0,-8 0 0,-2 0 0</inkml:trace>
  <inkml:trace contextRef="#ctx0" brushRef="#br0" timeOffset="2">12287 11691 9850,'-8'-9'1657,"6"-1"496,-3 5 171,3 3-1094,2-6-951,0 8 0,2 2-60,3 4 0,-3 9-303,4 8 0,-4 7-157,-2-1 0,0 3-179,0 3 1,0-1-548,0 1 1,0-1 439,0 0 0,0 1-717,0-1 0,-6-1-152,1-5-46,-1-3 997,6-15 0,6-6 445,-1-16 0,16-15 0,-2-17 0</inkml:trace>
  <inkml:trace contextRef="#ctx0" brushRef="#br0" timeOffset="3">12476 11279 7924,'-17'-17'1706,"0"-1"2323,0 9-3234,7 1 1,2 10-240,8 4 1,2-2-1362,4 7 0,-2 1 574,7 5 0,7 6 231,5 0 0,7 7 0,-3-3 0</inkml:trace>
  <inkml:trace contextRef="#ctx0" brushRef="#br0" timeOffset="4">12717 11743 7924,'-17'-10'0,"6"-3"8,-1 7-254,8-7 1595,-11 11 1,11-6-526,-7 8 0,7 2-299,-2 4 0,4-2-158,2 7 0,0 1 451,0 5-497,0 0 0,2 6-88,4 0 0,-4 0 22,3-6 0,-3 0-23,-2 0 1,0 1-104,0-1 0,0 0 33,0 0 0,0 0-101,0 1 0,0-1 261,0 0-371,-7 0-295,5 0 180,-6-7 65,8-2 110,0-16 0,0-2 88,0-7 1,0 0 29,0 0 1,0 0 159,0-1 1,6 1-121,0 0 1,-1 6-61,-5-1 0,6 1-206,0-7 1,7 1 105,-1 0 1,-3 0-314,3 0 0,-1 1 147,6 5 0,3-4-363,2 3 0,-2-1 192,3 1 1,1-1 29,-1 7 0,2 1 197,-2 5 0,-4 1 257,4 5 1,-9 4 383,-3 7 1,-7 8-293,2 3 0,-4-1 445,-2 2 1,0-1-280,0 7 0,-6-6 280,0-1 0,-7-1-320,1 2 1,5-5-262,1-6 1,-2-7-318,2 1 241,1-9-443,5 5 0,2-21 237,3-5 0,-1-5-560,8 1 1,-1-3 273,6-4 1,-5 2 53,-1 4 0,1 4 38,5-4 0,-2 4 35,-3 2 1,7 0 137,-8 0 0,14-1 3,-8 1 1,4 6 93,-3-1 0,1 3-71,4-3 1,-4 5 316,4 7 0,2-6-122,-2 0 0,0 1 1272,-6 5-644,0 7 0,-2 3 305,-3 7 1,1 6-113,-7 0 1,0 2-364,-6-2 0,1-4-304,5 4 1,-2-4 33,8-2 0,-7-2-117,7-3 0,-1 1 106,6-7 0,1-2-273,-1-10 0,6-4-239,0-7 0,7-2-340,-1-4 1,-2-4 19,1-7 1,-7 1-503,2 5 0,-3-3-42,-3 8 0,0-5 590,0 5 0,-7 0-193,-5 6 1,-3 5 267,-2 1 1,-2 5 144,-3-6 0,-5 9 331,-7-3 1,5 4 213,1 2 1,0 0 426,-7 0 0,1 0 794,0 0 1,0 8 1663,-1 3 0,1 4-1641,0 3 1,6 1-361,-1 4 1,8-2-798,-1 7 1,3-5-640,2 6 1,2-2-99,3 1 1,7 5-387,11-5 0,11 3-6190,12-2 7039,4-5 0,17-6 0,3-1 0</inkml:trace>
  <inkml:trace contextRef="#ctx0" brushRef="#br0" timeOffset="5">14954 11468 10263,'-17'0'1038,"6"0"-72,-1 0 0,6 7-423,-5 5 1,0 5 595,-7 6 1,7 0-586,-1 11 0,3-1-332,-3 13 0,-1-4-199,7 9 1,-5-3 106,5 9 1,0-5-741,6-6 1,0-4 457,0-8 0,8-1-1402,3-5 0,-1-5 537,1-11 0,-5 1-457,6-7 1,-7-2 618,7-10 0,-8-9-189,1-8 1044,-3-8 0,-2-3 0,0-10 0</inkml:trace>
  <inkml:trace contextRef="#ctx0" brushRef="#br0" timeOffset="6">14713 11760 7957,'-40'-17'613,"0"0"1,-4 7-307,10 4 0,-3 5 1382,14 1 0,6 0 1304,6 0-1282,7 7 0,4-3-887,11 7 1,7-5-357,5 6 1,9-9-320,8 3 0,8 2 73,-2-2 1,6-1-176,5-5 0,-4 0 53,5 0 1,-5 0-436,-1 0 1,0 0-40,-1 0 1,-7 0-447,-4 0 1,-7 8 182,-10 3 0,-2 5 241,-15 1 0,-3 8-76,-8 3 1,-11-1 99,-7 2 1,-5-1 313,5 7 1,-6-8-50,6-5 1,2-2 55,10-3 1,1-8 323,4-3 14,4-4 1,-3-2 520,10 0 0,-1-8-383,8-3 0,5-4 108,6-3 1,2 1-123,-2 0 1,-4-6-830,4 0 1,2 0 278,-2 6 1,0 0-1195,-6 0 0,-2-1-486,-4 1-42,5 0 615,-14 0 1,-2 5 592,-12 1 0,-3 7-1481,-2-2 2134,0 4 0,-8-5 0,-2-3 0</inkml:trace>
  <inkml:trace contextRef="#ctx0" brushRef="#br0" timeOffset="7">16589 11519 7957,'0'-24'0,"-6"4"0,-1-1 0,-1 6 616,0 4 1,1 5-309,1-5 0,2 7 3666,-7-2-2946,7 4 0,-9 12-834,7 7 1,-6 4-116,7 13 1,-7-1-93,6 13 0,-5-1-445,5 7 0,-1 0 358,1-1 0,4 1-859,-4-1 1,4 1 343,2-1 1,0-1-543,0-4 1,8-10 516,3-7 1,5-14-250,1 2 1,8-11 888,3 0 0,5-20 0,1-5 0</inkml:trace>
  <inkml:trace contextRef="#ctx0" brushRef="#br0" timeOffset="8">16847 11829 7957,'-17'0'691,"0"0"0,5 0-420,1 0 1,5 0 2151,-5 0-1042,7 0 247,-4 0-1225,8 0 1,0 8-314,0 3 0,0 4 4,0 2 1,0 3-178,0 2 1,0 0-55,0 6 0,0-5-381,0 6 0,0-6-549,0 5 0,2-7 456,4 2 0,-4 2-99,4-2 0,-5-6 224,-1-5 0,6-7-118,0 7 0,7-10 1,-1-2-613,3-10 1216,2-5 0,1-18 0,-1-3 0</inkml:trace>
  <inkml:trace contextRef="#ctx0" brushRef="#br0" timeOffset="9">16882 11588 7957,'-35'0'392,"9"0"49,3 0 0,3 0 701,3 0-766,8 0 0,9 2-707,11 4 0,6-4 158,6 3 0,4-3-1112,8-2 1,5 0 65,0 0 1219,0-7 0,-6 5 0,1-6 0</inkml:trace>
  <inkml:trace contextRef="#ctx0" brushRef="#br0" timeOffset="10">17140 11623 7957,'-17'0'1075,"-1"0"-111,1 0 0,6 5 141,-1 1-327,8 7 0,-1-3-269,10 7 1,-1 6 29,8 0 1,-3 8-4,3-3 0,3 7 63,-3 5 0,1-2-133,-2 8 0,3-6-121,-8 6 0,5-8 228,-5 2 1,5 0-158,-5-5 0,7-5-77,-1-13 1,3-7-192,2-4 1,1-6-243,-1-6 1,6-13-879,0-16 1,5-7 596,-5-9 1,6-8-1912,-6-4 0,0-2 1082,-6 2 1,-2 3 111,-3 9 1,1 3 542,-7 8 1,-2 9-1502,-10 20 2050,4 3 0,-21 1 0,4-3 0</inkml:trace>
  <inkml:trace contextRef="#ctx0" brushRef="#br0" timeOffset="11">17639 11984 13016,'8'-10'1827,"1"-5"-608,8 3 1,6-9-590,0-2 1,10-9-197,1-2 0,1-3-147,5-9 0,-4 2-271,-2-1 1,-1 3-132,-4 7 0,-10 1-683,-8-1 224,-7 9 1,-4 8 227,-11 13 1,-12 3-499,-6 2 0,-5 2 264,-7 3 1,3 11 326,-8 7 0,6 5 17,-6-5 0,10 6 1003,1-6 0,3 7 345,9-1 1,-6 9-624,6 2 1,8 2 1315,9-1 0,4-3-859,2 8 1,16-6-445,7 6 0,7-8-218,5 2 1,7-11-1340,4-7 1,3-2 383,3-3 671,7-8 0,-5-1 0,5-8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10-30T08:11:24.1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21610 4782 73 0,'-11'-19'71'0,"7"2"-11"15,-2-1-11-15,-2 5-10 0,3 1-9 16,2 2-6-16,3 10-2 16,0 0-6-16,-11 0-3 15,11 12-2-15,0 8-3 16,0 9-1-16,-1 9-1 0,2 8-1 15,1 8 0-15,-1 5-1 16,3 3-1-16,-3 0-2 16,2-1 0-16,-2-2-2 15,1-9 2-15,-1-7 0 0,1-6 0 16,-1-6-1-16,1-6-1 16,-1-7-1-16,3-6-3 15,-4-12-5-15,1 13-18 16,-1-13-61-16,0 0-4 0,6-13-5 15,-6-3-3-15</inkml:trace>
  <inkml:trace contextRef="#ctx0" brushRef="#br0" timeOffset="549.27">21963 5000 31 0,'13'-29'92'16,"0"3"-3"-16,-6 2-4 15,-4 2-49-15,4 2-9 16,-7 4-13-16,0 3-7 16,-2 4-3-16,2 9-3 0,-11-7-2 15,1 7 0-15,-2 2-3 16,0 8 2-16,-3 6-1 16,0 2 1-16,3 4-1 15,-1 4 2-15,1-1 2 0,5 1 2 16,1 1 1-16,0-2 3 15,5-4 0-15,1 0 0 16,0-2 1-16,3-4 0 0,4-1 0 16,0-2-2-16,0-2-1 15,3 0 0-15,1-1-1 16,0-1-1-16,1-3-1 16,3 1 0-16,-4-1-1 15,4 0 0-15,-1-1 0 16,-3 0-1-16,0 0 0 15,-11-4-1-15,9 15 0 0,-9-4-2 0,-4 2-1 16,-10 4-4-16,-5 1-7 16,-8 3-8-16,0-2-34 15,-4 1-32-15,0 1-7 16,4-6-3-16</inkml:trace>
  <inkml:trace contextRef="#ctx0" brushRef="#br0" timeOffset="861.78">22222 4888 62 0,'0'15'87'15,"-3"2"-2"-15,-3 5-4 16,0 3-62-16,-2 8-3 0,4 5-5 15,-5 2-2-15,6 2-3 16,1 0-2-16,2-4 0 16,1-1-3-16,11-4 0 15,-1-7-2-15,4-5 1 0,8-2 0 16,1-6-1-16,4-7 0 16,4-2-6-16,-1-4-4 15,1-5-4-15,-4-10-8 0,2 1-29 16,0 1-34-16,-12-2-5 15,-4-1 0-15</inkml:trace>
  <inkml:trace contextRef="#ctx0" brushRef="#br0" timeOffset="1065.33">22181 5066 13 0,'-27'0'102'0,"-1"0"-4"16,12 0-5-16,7 0-3 15,9 0-62-15,0 0-12 16,16 0-8-16,8 0-4 16,6 0-3-16,8-3-1 0,3-5-5 15,13 5-27-15,-4-5-57 16,-1-4-3-16,2 0-7 16,-4-4-4-16</inkml:trace>
  <inkml:trace contextRef="#ctx0" brushRef="#br0" timeOffset="2101.06">23259 4980 46 0,'-4'-9'103'0,"4"9"-7"16,-7-14-5-16,4-22-18 15,3 36-54-15,0 0-8 0,0 0-5 16,-1 7-5-16,1 4 0 15,0 4-1-15,5 2-1 16,-1 8 1-16,1 2-1 16,-2 1 0-16,-1 1-1 0,3-2 1 15,-2-2-1-15,1-2 1 16,-2-4-2-16,0-4 2 16,4-4 0-16,-6-11 0 15,12 7 1-15,-12-7 1 0,19-11-1 16,-7-4 1-16,1-4 0 15,6-5-1-15,-2-2 1 16,0 1 1-16,1-3-2 16,-4 3 0-16,2 3 1 0,-3 5-1 15,-4 3 0-15,1 4 0 16,-10 10-1-16,15-2 1 16,-7 8 0-16,0 10 1 15,-1 10 0-15,3 3 1 0,4 7 1 16,-1 2-1-16,1-1 1 15,-1-2 0-15,1-5 0 16,-2-4 0-16,1-7-1 0,0-7 0 16,-2-5 0-16,3-7 0 15,1-5 0-15,0-9-2 16,1-11-1-16,1 1-3 0,-1-10-1 16,4 0-5-16,-3-6-12 15,5 4-29-15,7-1-40 16,-10 6-6-16,4 3-6 15</inkml:trace>
  <inkml:trace contextRef="#ctx0" brushRef="#br0" timeOffset="2382.31">23974 4951 33 0,'-6'20'102'0,"-5"11"-4"16,-2-4-5-16,2 12-33 15,-2-8-28-15,7-4-11 16,2 0-10-16,3-4-4 15,2-7-3-15,8-5 0 0,4-5-2 16,3-4 1-16,2-2-1 16,3-9 1-16,-2-4-1 15,-1-4-1-15,-2-5-1 16,-2-7-1-16,-7-2-1 0,-4-6-1 16,-3 1-1-16,-4 0-1 15,-7 4-2-15,-7 1-4 16,5 5-3-16,-11 6-8 0,9 9-15 15,-3 7-25-15,-5 3-29 16,23 1-7-16,-9 3-1 16</inkml:trace>
  <inkml:trace contextRef="#ctx0" brushRef="#br0" timeOffset="2746.04">24094 4936 14 0,'17'2'95'0,"-2"0"-1"0,-2-2-4 16,16 0-39-16,-22 0-14 16,-7 0-13-16,17 0-7 15,-17 0-5-15,15 8-3 0,-9 1-2 16,3 0-2-16,0 5 0 16,1-1-2-16,-2 4-1 15,5 4 0-15,-5-3-1 0,-1 1-1 16,-1-2 1-16,-5-1-1 15,0-4 1-15,3-1-2 16,-4-11 1-16,0 0 0 0,0-15-1 16,0-7 0-16,2-11 1 15,2-6 0-15,4-5-1 16,3 1 1-16,-2 0 1 16,3 7-1-16,-2 6-1 0,0 7 1 15,-3 10-2-15,4 10-1 16,-11 3-7-16,20 0-40 15,-8 6-41-15,4 0-4 16,2 2-6-16,-1-1-3 0</inkml:trace>
  <inkml:trace contextRef="#ctx0" brushRef="#br0" timeOffset="3355.43">24785 4928 6 0,'-6'17'100'16,"6"-17"-1"-16,-9 3-3 0,2-17-17 15,-3 5-41-15,-1 2-14 16,-7-5-10-16,-1 0-5 15,-2-1-3-15,-1 2-1 16,0-1-3-16,-2 6-1 0,5 2-1 16,-2 4 0-16,9 5-1 15,2 9 0-15,1 5 0 16,5 6 0-16,2 1 0 16,1 3 0-16,3 1 0 0,8 0 0 15,3-7 1-15,0-1 0 16,6-11 0-16,-2-6 0 15,7-5 0-15,3-13 0 0,1-12 1 16,1-11-1-16,0-8 1 16,-1-12-1-16,-4-5-1 15,1-8 0-15,-4 0 1 0,-3 0-1 16,-3 4 1-16,-8 1-1 16,3 9 0-16,-7 11 2 15,-1 9 0-15,1 10 1 16,-1 14-1-16,-2 11 0 15,-5 16 1-15,1 22 0 0,-7 16 2 16,5 16-1-16,-4 12 1 16,-2 12-1-16,0 9 0 15,1 2 0-15,1-5-1 0,6-8-1 16,-1-11 0-16,1-8 0 16,3-10-3-16,1-11-2 15,-1-12-4-15,6-3-20 16,17-13-65-16,-22-10-2 0,0-2-8 15,0-12-8-15</inkml:trace>
  <inkml:trace contextRef="#ctx0" brushRef="#br0" timeOffset="4265.26">21718 6965 44 0,'0'-12'97'0,"0"12"-5"0,14 0-3 16,3 5-5-16,7 4-76 16,5-1-4-16,7 2 0 15,4 1-1-15,3 2-2 0,-3 1 0 16,-2 0-1-16,-4 5 1 16,-8 2-2-16,-8 4 1 15,-9 0 0-15,-9 5 0 16,-9 1 1-16,-9 2 2 0,-6 5 2 15,-5-2 0-15,-1 0 1 16,3-6 0-16,1-1 1 16,6-4-1-16,6-4-1 15,5-2-1-15,9-2-2 0,4-6 0 16,11-2-1-16,6-2 0 16,3-2 0-16,8-2-1 15,4-3-1-15,2-1 0 0,2-5-3 16,-1-4-5-16,8 1-13 15,-8 9-55-15,4-13-16 16,-1-2-5-16,-2-1-6 16</inkml:trace>
  <inkml:trace contextRef="#ctx0" brushRef="#br0" timeOffset="4674.58">22430 7138 31 0,'-8'-16'105'16,"3"5"-5"-16,-4 3-4 0,9 8-5 16,-18 1-64-16,8 2-12 15,8 5-7-15,-1 5-5 16,3 3-2-16,-1 6 0 16,5 2 0-16,-1 3 0 0,2 2 0 15,1 0-1-15,-2-1 0 16,0-3 0-16,2-3 0 15,-2-5-1-15,-2-4-1 16,1-3 1-16,-3-10-1 0,0 0 0 16,0 0 0-1,0-8 1-15,0-5 1 16,0-6 0-16,1 0 0 0,3-5 1 16,3-1 0-16,2 5 1 0,0-1 0 15,0 7 0-15,4-2-1 0,-3 7 1 16,4 2 0-16,-1 7-1 15,-2 0 0-15,3 5-2 16,0 5-1-16,4 4-1 16,-2 2-5-16,-4 0-16 0,-2 2-66 15,8-3-2-15,-2 1-9 16,-1-3-4-16</inkml:trace>
  <inkml:trace contextRef="#ctx0" brushRef="#br0" timeOffset="5174.56">22919 7262 31 0,'9'-13'100'0,"-5"-2"-3"16,-4-2-7-16,1-1-1 16,-7 1-67-16,1-2-9 15,-7-3-7-15,6 4-2 0,-4 1-3 16,-2 7 0-16,0 9 0 15,-5 5-1-15,2 17 0 16,-4 8 1-16,2 9-1 0,-1 5 0 16,4 1-1-16,5 2 1 15,3-6-1-15,6-4 1 16,4-10 0-16,7-11-1 16,6-8 0-16,6-9 1 0,2-13 0 15,3-12 0-15,3-11 0 16,1-9 0-16,-4-12 0 15,5-12 0-15,-2-8 0 16,-4-11 0-16,-2-2 0 16,-3 2 1-16,-4 3 0 0,-4 7 2 15,-8 15-1-15,-3 14 1 16,-3 20 0-16,-8 23 1 16,-8 21 0-16,-8 23 0 0,-4 20 0 15,1 23 0-15,1 13-1 16,5 15 0-16,4 6 0 15,11 1 0-15,6-6-1 16,12-3-1-16,9-11 0 0,8-15-2 16,3-13-3-16,4-9-11 15,1-14-76-15,-5-17-4 16,-7-8-6-16,-8-14-8 0</inkml:trace>
  <inkml:trace contextRef="#ctx0" brushRef="#br0" timeOffset="5899.13">22401 8131 5 0,'-17'18'99'16,"-2"7"-1"-16,1 1-7 0,1 2-5 15,1-5-43-15,4 2-36 16,11 5-11-16,1-10-21 16,3 1-60-16,21-1-3 15,6-6-8-15,2-7-4 0</inkml:trace>
  <inkml:trace contextRef="#ctx0" brushRef="#br0" timeOffset="6040.08">22507 8474 41 0,'-29'30'100'0,"1"2"-6"16,-2-6-5-16,5-3-4 16,4 0-71-16,-2-6-15 15,16 4-27-15,16-8-58 0,-4-5-3 16,9-1-8-16,2 0-2 16</inkml:trace>
  <inkml:trace contextRef="#ctx0" brushRef="#br0" timeOffset="6196.17">22397 8981 22 0,'-26'58'102'0,"2"-5"-3"16,4-10-7-16,3-6-2 0,8-8-55 15,3-10-22-15,10-3-10 16,-4-16-7-16,28 20-17 16,1-15-67-16,-5-2-3 15,4 1-7-15,0-4-6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10-30T08:14:54.4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18455 1982 62 0,'0'0'82'0,"-13"-3"-1"0,13 3-4 15,0 0-69-15,9-6-1 16,10 6-1-16,4-5-2 16,7-1-1-16,8 0 1 0,4-4-2 15,7 1-1-15,-2-1 0 16,1-4 1-16,2-1-1 16,-8-2 1-16,-1 0-1 15,-4 0 0-15,-4 1 0 0,-3 2 0 16,-9-1 1-16,-3 5 0 15,-4 1 0-15,-5 3 2 16,-9 6 0-16,0 0 0 0,0 0 2 16,0 0 0-16,-5-2 0 15,5 2-2-15,-14 21-1 16,10 4 0-16,0 9 0 16,4 12-3-16,-1 13 2 0,1 15 0 15,5 10-2-15,2 8 1 16,4 5-2-16,2 5-4 15,2 4-4-15,-2-2-5 16,1-7-15-16,2 0-43 0,-7-12-17 16,1-9-4-16,-8-15 4 15</inkml:trace>
  <inkml:trace contextRef="#ctx0" brushRef="#br0" timeOffset="203.13">18957 3138 33 0,'-15'-8'103'0,"2"5"-3"16,5-2-6-16,8 5-4 0,-14 0-70 16,14 0-5-16,4-2-5 15,12-2-4-15,4-3-3 16,7-2-4-16,9-2-2 16,6-6-6-16,11 0-14 0,1-3-68 15,6-6-2-15,-5 1-7 16,0-6-6-16</inkml:trace>
  <inkml:trace contextRef="#ctx0" brushRef="#br0" timeOffset="517.6">19740 1685 49 0,'0'0'97'16,"-11"2"-4"-16,-1 22-5 16,8 18-4-16,-87 18-81 0,91 17 1 15,-1 16 0-15,1 13-1 16,4 15 0-16,4 4-1 16,3 2-2-16,2-4-1 15,3-6-1-15,-5-16-1 0,2-7-1 16,0-16-1-16,-4-19-2 15,-1-13-2-15,-4-20-1 16,0-14-4-16,-4-12-12 16,5-26-36-16,-5-26-23 0,1-15-7 15,-4-28 1-15</inkml:trace>
  <inkml:trace contextRef="#ctx0" brushRef="#br0" timeOffset="767.6">19557 1769 11 0,'-8'-38'93'16,"3"-2"-1"-16,0 8-3 16,4-2-17-16,6 12-53 15,5 0-1-15,13-7-3 16,23 15-5-16,13 18 0 0,13 9-3 16,10 11-2-16,-2 6 1 15,-3 6-2-15,-11 0-1 16,-21-6-1-16,-6 3 0 0,-15-2 0 15,-18 3-2-15,-10 0-1 16,-26 7-5-16,-10 2-11 16,-17 15-63-16,-12-16-12 15,0-7-8-15,-2-12-3 0</inkml:trace>
  <inkml:trace contextRef="#ctx0" brushRef="#br0" timeOffset="1493.02">20340 2663 31 0,'-6'-22'99'16,"-4"3"-1"-16,4 11-8 16,-2-6-19-16,8 14-45 15,-11-8-8-15,11 8-6 16,4 10-7-16,7 5-2 15,3 7-2-15,5 7 0 0,3 6-1 16,4 5 0-16,4 2 1 0,-3 1 0 16,1-1 0-16,-5-7 1 15,-2-6 0-15,-5-8 1 0,-2-6 1 16,-7-8 0-16,-7-7 0 16,10-20-1-16,-8-9-1 15,2-14-3-15,5-9-4 16,-4-14-10-16,12-4-22 0,19-5-55 15,-16 7-4-15,5 5-6 16,2 7-5-16</inkml:trace>
  <inkml:trace contextRef="#ctx0" brushRef="#br0" timeOffset="2180.51">21351 1960 57 0,'-11'2'94'16,"2"3"-4"-16,-6 4-5 0,-9 0-54 15,5 3-10-15,0 4-9 16,-4 1-6-16,2 4-2 16,-3 8 0-16,-5 4 1 15,5 2 0-15,-3 1 1 0,2 3 1 16,1 2-2-16,1-2 1 15,5 1 0-15,4-3-2 16,6-8 0-16,6 4-1 0,2-3 0 16,10-4 0-16,6-7 0 15,8 0 0-15,3-8 0 16,7-5-1-16,3-3 1 16,2-3-1-16,7-9 0 15,-2-4-1-15,5-4 0 0,-2 1 0 16,1-1-1-16,-1-5 0 15,-3 2 0-15,-5 1-2 16,-2 2-1-16,-6 3-2 0,-3 3-3 16,-6 2-4-16,0 1-8 15,-13 3-21-15,-9 5-51 16,7-8-3-16,-7 8-7 16,7-12 3-16</inkml:trace>
  <inkml:trace contextRef="#ctx0" brushRef="#br0" timeOffset="2401.6">21546 1925 48 0,'-16'2'106'16,"-5"17"-5"-16,-1 18-6 15,3 7-1-15,0 15-74 16,3 15-5-1,2 13-5-15,7 14-3 16,4 4-5-16,5-2-4 0,6-8-8 16,17-23-74-16,-3 15-11 0,0-20-5 0,8-16-9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2:26:06.87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22122 6704 8501,'-11'0'253,"-1"0"0,2 1 0,1 2 0,2 1 488,-2-2-478,4-1 315,-5-1 137,8 0-731,-3 0 586,5 0-214,5 0-580,2 0 224,4 0 0,6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F151C3C-F8E8-0C49-AD22-28CFC2BDC263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839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DC31C9-6D3B-3544-8EE9-1427378FF53B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059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DC31C9-6D3B-3544-8EE9-1427378FF53B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756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FB8DC4-C973-3B4E-8B9B-213E31135BEF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248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FB8DC4-C973-3B4E-8B9B-213E31135BEF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03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F151C3C-F8E8-0C49-AD22-28CFC2BDC263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32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973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77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454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5C712B4-5F53-514A-866E-4225DEFD290D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405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876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775ECBE-1740-AB43-9AD4-D1859A822463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838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2275F76-7687-EA4B-81F4-114680FBF97A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3202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DBF99E3-00B1-094E-B8B8-E0A30FEF6BFF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268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F5D3642-BD8E-2A45-962D-A5D80BB9D716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872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995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F9E32AA-7538-D44B-BB17-65E8A8E1DE8A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14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2204167-EFB0-2D48-A5F0-063C27AB3381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34" tIns="47567" rIns="95134" bIns="47567"/>
          <a:lstStyle/>
          <a:p>
            <a:endParaRPr lang="en-GB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079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1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43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6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04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7E223B3-ED0D-0B48-B88B-1C353A074062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634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BB7AE1D-933C-6F4B-A519-23E62013EB2E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135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60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A6ABD5D-5C43-3B8B-4A47-61649E3D115D}"/>
              </a:ext>
            </a:extLst>
          </p:cNvPr>
          <p:cNvGrpSpPr/>
          <p:nvPr/>
        </p:nvGrpSpPr>
        <p:grpSpPr>
          <a:xfrm>
            <a:off x="-37202" y="-17808"/>
            <a:ext cx="9251052" cy="6875808"/>
            <a:chOff x="-37202" y="-17808"/>
            <a:chExt cx="9251052" cy="68758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FDF3C8-2579-FE76-C255-8D388A2880AF}"/>
                </a:ext>
              </a:extLst>
            </p:cNvPr>
            <p:cNvGrpSpPr/>
            <p:nvPr/>
          </p:nvGrpSpPr>
          <p:grpSpPr>
            <a:xfrm>
              <a:off x="-37202" y="-17808"/>
              <a:ext cx="9244426" cy="1548158"/>
              <a:chOff x="-37202" y="-17808"/>
              <a:chExt cx="9244426" cy="15481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D509864-1F3D-8C50-E36A-348788167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0960" y="-11183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E07DA5-2FB8-1986-62D0-9BB076465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7202" y="-17808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66DB696-4315-02EB-D756-79083474C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-635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6" name="Picture 5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0A6BFE68-C6E3-7A10-DCB8-5FD39DDBA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9824" y="-11183"/>
                <a:ext cx="787400" cy="9525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43C08E-B7FB-2D84-E28E-CC3A7E03C06F}"/>
                </a:ext>
              </a:extLst>
            </p:cNvPr>
            <p:cNvGrpSpPr/>
            <p:nvPr/>
          </p:nvGrpSpPr>
          <p:grpSpPr>
            <a:xfrm>
              <a:off x="-37202" y="769936"/>
              <a:ext cx="9251052" cy="6088064"/>
              <a:chOff x="-37202" y="769936"/>
              <a:chExt cx="9251052" cy="608806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BA3378A-AFC4-1653-B4E5-9C6B3D676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803132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53205CB-0D4F-3284-FBBF-4BC351A30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796507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72CAB5D-6617-2E21-A6CA-E328F087A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8163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AC10B77-A31F-38D5-8382-985CF6E44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22888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3D89739-FD09-01B4-E7B4-C701FC01D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38322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3D27228-5C6E-DC91-30A7-0AFAC1693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38255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5C2DA61-3005-968A-BDF3-075B1EEF4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769936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6484D52-BFEA-C60D-525E-8A2E735CE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880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EDF70D3-66A0-0672-CB97-8ED9B3505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05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6A4AD92-9E85-875E-19B0-E18A6D7FB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38100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0FF33F9-2A42-D7B7-13B2-7D74E6EE83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948A23-E96A-3660-C39C-A546002B6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20" name="Picture 19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8B622CB2-32C0-5EFC-FFC0-B7C19B9D9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8" y="5981700"/>
                <a:ext cx="825500" cy="901700"/>
              </a:xfrm>
              <a:prstGeom prst="rect">
                <a:avLst/>
              </a:prstGeom>
            </p:spPr>
          </p:pic>
        </p:grpSp>
      </p:grpSp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5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8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84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61170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1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421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2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1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1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12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549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234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D9187BA-81F8-B3C4-BE54-802E5CB4AADB}"/>
              </a:ext>
            </a:extLst>
          </p:cNvPr>
          <p:cNvGrpSpPr/>
          <p:nvPr/>
        </p:nvGrpSpPr>
        <p:grpSpPr>
          <a:xfrm>
            <a:off x="-37202" y="769936"/>
            <a:ext cx="9251052" cy="6088064"/>
            <a:chOff x="-37202" y="769936"/>
            <a:chExt cx="9251052" cy="60880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C71FB7-FA16-2D27-CACE-D02A556CD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803132"/>
              <a:ext cx="3098800" cy="15367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861273-92E0-492B-CA3C-71BA2BBC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796507"/>
              <a:ext cx="3098800" cy="15367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201456-9595-A276-41A8-30205C2FE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163" y="2295524"/>
              <a:ext cx="3098800" cy="15367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482A01-0A49-6750-039E-5DF6F6D8C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88899"/>
              <a:ext cx="3098800" cy="15367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AB3331-87E4-5291-9B07-04FBF9319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3832224"/>
              <a:ext cx="3098800" cy="1536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603EAB-DE9B-8605-F5EA-86EE04BB7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3825599"/>
              <a:ext cx="3098800" cy="1536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BC458A-594C-2231-0980-29D3BCD49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769936"/>
              <a:ext cx="3098800" cy="15367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605DDB-0D60-730A-9DC4-C473EFEB1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800" y="5321300"/>
              <a:ext cx="3098800" cy="15367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3E6929-9A7F-4C0B-5CAA-0969F1F1A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050" y="5321300"/>
              <a:ext cx="3098800" cy="1536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1D58DE-9738-3628-3BB8-CDE6E501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3810000"/>
              <a:ext cx="3098800" cy="15367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67987B-DB8A-1727-6CAC-CEB7FF1A9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2295524"/>
              <a:ext cx="3098800" cy="15367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D0A162-213F-2600-105C-FE0FC8A8E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21300"/>
              <a:ext cx="3098800" cy="1536700"/>
            </a:xfrm>
            <a:prstGeom prst="rect">
              <a:avLst/>
            </a:prstGeom>
          </p:spPr>
        </p:pic>
        <p:pic>
          <p:nvPicPr>
            <p:cNvPr id="19" name="Picture 18" descr="Diagram, schematic&#10;&#10;Description automatically generated">
              <a:extLst>
                <a:ext uri="{FF2B5EF4-FFF2-40B4-BE49-F238E27FC236}">
                  <a16:creationId xmlns:a16="http://schemas.microsoft.com/office/drawing/2014/main" id="{DB469211-2D9E-AB17-3FC0-B7AEAAB22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8" y="5981700"/>
              <a:ext cx="825500" cy="9017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3F89B2-E890-6C43-5892-22AD02C50523}"/>
              </a:ext>
            </a:extLst>
          </p:cNvPr>
          <p:cNvGrpSpPr/>
          <p:nvPr/>
        </p:nvGrpSpPr>
        <p:grpSpPr>
          <a:xfrm>
            <a:off x="-37202" y="-17808"/>
            <a:ext cx="9244426" cy="1548158"/>
            <a:chOff x="-37202" y="-17808"/>
            <a:chExt cx="9244426" cy="154815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0C326B-E0CE-7E4B-AAB3-6C17E7E24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960" y="-11183"/>
              <a:ext cx="3098800" cy="15367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40EC80-B3CD-B537-331F-0ADE24D7A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02" y="-17808"/>
              <a:ext cx="3098800" cy="1536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A493CE-633E-1F89-D9FA-C4320B1A3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-6350"/>
              <a:ext cx="3098800" cy="1536700"/>
            </a:xfrm>
            <a:prstGeom prst="rect">
              <a:avLst/>
            </a:prstGeom>
          </p:spPr>
        </p:pic>
        <p:pic>
          <p:nvPicPr>
            <p:cNvPr id="22" name="Picture 21" descr="Diagram, schematic&#10;&#10;Description automatically generated">
              <a:extLst>
                <a:ext uri="{FF2B5EF4-FFF2-40B4-BE49-F238E27FC236}">
                  <a16:creationId xmlns:a16="http://schemas.microsoft.com/office/drawing/2014/main" id="{63BA936B-D5C9-23EF-D13E-28E80A17A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824" y="-11183"/>
              <a:ext cx="787400" cy="952500"/>
            </a:xfrm>
            <a:prstGeom prst="rect">
              <a:avLst/>
            </a:prstGeom>
          </p:spPr>
        </p:pic>
      </p:grp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EECS 489 – Lecture 10</a:t>
            </a:r>
          </a:p>
        </p:txBody>
      </p:sp>
    </p:spTree>
    <p:extLst>
      <p:ext uri="{BB962C8B-B14F-4D97-AF65-F5344CB8AC3E}">
        <p14:creationId xmlns:p14="http://schemas.microsoft.com/office/powerpoint/2010/main" val="363586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Lecture10: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Network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Basics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IP layer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54"/>
          <p:cNvSpPr>
            <a:spLocks noChangeArrowheads="1"/>
          </p:cNvSpPr>
          <p:nvPr/>
        </p:nvSpPr>
        <p:spPr bwMode="auto">
          <a:xfrm>
            <a:off x="4765675" y="4267200"/>
            <a:ext cx="2522538" cy="2162175"/>
          </a:xfrm>
          <a:prstGeom prst="rect">
            <a:avLst/>
          </a:prstGeom>
          <a:solidFill>
            <a:srgbClr val="E6E6E6"/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9436" name="Rectangle 53"/>
          <p:cNvSpPr>
            <a:spLocks noChangeArrowheads="1"/>
          </p:cNvSpPr>
          <p:nvPr/>
        </p:nvSpPr>
        <p:spPr bwMode="auto">
          <a:xfrm>
            <a:off x="2133600" y="4267200"/>
            <a:ext cx="2522538" cy="2162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2: </a:t>
            </a:r>
            <a:br>
              <a:rPr lang="en-US" dirty="0"/>
            </a:br>
            <a:r>
              <a:rPr lang="en-US" dirty="0"/>
              <a:t>Layer encapsulation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F213D-38F7-B545-8167-35D3C78C26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82625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692150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795338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879475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grpSp>
        <p:nvGrpSpPr>
          <p:cNvPr id="46088" name="Group 7"/>
          <p:cNvGrpSpPr>
            <a:grpSpLocks/>
          </p:cNvGrpSpPr>
          <p:nvPr/>
        </p:nvGrpSpPr>
        <p:grpSpPr bwMode="auto">
          <a:xfrm>
            <a:off x="677863" y="4438650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9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50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091" name="Line 12"/>
          <p:cNvSpPr>
            <a:spLocks noChangeShapeType="1"/>
          </p:cNvSpPr>
          <p:nvPr/>
        </p:nvSpPr>
        <p:spPr bwMode="auto">
          <a:xfrm>
            <a:off x="1136650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2" name="Line 13"/>
          <p:cNvSpPr>
            <a:spLocks noChangeShapeType="1"/>
          </p:cNvSpPr>
          <p:nvPr/>
        </p:nvSpPr>
        <p:spPr bwMode="auto">
          <a:xfrm>
            <a:off x="1136650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527050" y="1857375"/>
            <a:ext cx="1303338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5" name="Rectangle 16"/>
          <p:cNvSpPr>
            <a:spLocks noChangeArrowheads="1"/>
          </p:cNvSpPr>
          <p:nvPr/>
        </p:nvSpPr>
        <p:spPr bwMode="auto">
          <a:xfrm>
            <a:off x="7637463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6" name="Rectangle 17"/>
          <p:cNvSpPr>
            <a:spLocks noChangeArrowheads="1"/>
          </p:cNvSpPr>
          <p:nvPr/>
        </p:nvSpPr>
        <p:spPr bwMode="auto">
          <a:xfrm>
            <a:off x="7646988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7" name="Rectangle 18"/>
          <p:cNvSpPr>
            <a:spLocks noChangeArrowheads="1"/>
          </p:cNvSpPr>
          <p:nvPr/>
        </p:nvSpPr>
        <p:spPr bwMode="auto">
          <a:xfrm>
            <a:off x="7632700" y="4438650"/>
            <a:ext cx="914400" cy="582613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9" name="Text Box 20"/>
          <p:cNvSpPr txBox="1">
            <a:spLocks noChangeArrowheads="1"/>
          </p:cNvSpPr>
          <p:nvPr/>
        </p:nvSpPr>
        <p:spPr bwMode="auto">
          <a:xfrm>
            <a:off x="7750175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100" name="Text Box 21"/>
          <p:cNvSpPr txBox="1">
            <a:spLocks noChangeArrowheads="1"/>
          </p:cNvSpPr>
          <p:nvPr/>
        </p:nvSpPr>
        <p:spPr bwMode="auto">
          <a:xfrm>
            <a:off x="7834313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46101" name="Text Box 22"/>
          <p:cNvSpPr txBox="1">
            <a:spLocks noChangeArrowheads="1"/>
          </p:cNvSpPr>
          <p:nvPr/>
        </p:nvSpPr>
        <p:spPr bwMode="auto">
          <a:xfrm>
            <a:off x="7929563" y="4554538"/>
            <a:ext cx="402654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IP</a:t>
            </a:r>
          </a:p>
        </p:txBody>
      </p:sp>
      <p:sp>
        <p:nvSpPr>
          <p:cNvPr id="46103" name="Line 24"/>
          <p:cNvSpPr>
            <a:spLocks noChangeShapeType="1"/>
          </p:cNvSpPr>
          <p:nvPr/>
        </p:nvSpPr>
        <p:spPr bwMode="auto">
          <a:xfrm>
            <a:off x="8091488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>
            <a:off x="8091488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6" name="Rectangle 27"/>
          <p:cNvSpPr>
            <a:spLocks noChangeArrowheads="1"/>
          </p:cNvSpPr>
          <p:nvPr/>
        </p:nvSpPr>
        <p:spPr bwMode="auto">
          <a:xfrm>
            <a:off x="7481888" y="1857375"/>
            <a:ext cx="1303337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46109" name="Group 30"/>
          <p:cNvGrpSpPr>
            <a:grpSpLocks/>
          </p:cNvGrpSpPr>
          <p:nvPr/>
        </p:nvGrpSpPr>
        <p:grpSpPr bwMode="auto">
          <a:xfrm>
            <a:off x="2894013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7" name="Rectangle 31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8" name="Text Box 32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grpSp>
        <p:nvGrpSpPr>
          <p:cNvPr id="46110" name="Group 33"/>
          <p:cNvGrpSpPr>
            <a:grpSpLocks/>
          </p:cNvGrpSpPr>
          <p:nvPr/>
        </p:nvGrpSpPr>
        <p:grpSpPr bwMode="auto">
          <a:xfrm>
            <a:off x="5538788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5" name="Rectangle 34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6" name="Text Box 35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129" name="Text Box 58"/>
          <p:cNvSpPr txBox="1">
            <a:spLocks noChangeArrowheads="1"/>
          </p:cNvSpPr>
          <p:nvPr/>
        </p:nvSpPr>
        <p:spPr bwMode="auto">
          <a:xfrm>
            <a:off x="849313" y="1481138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0" name="Text Box 59"/>
          <p:cNvSpPr txBox="1">
            <a:spLocks noChangeArrowheads="1"/>
          </p:cNvSpPr>
          <p:nvPr/>
        </p:nvSpPr>
        <p:spPr bwMode="auto">
          <a:xfrm>
            <a:off x="7804150" y="1466850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1" name="Text Box 60"/>
          <p:cNvSpPr txBox="1">
            <a:spLocks noChangeArrowheads="1"/>
          </p:cNvSpPr>
          <p:nvPr/>
        </p:nvSpPr>
        <p:spPr bwMode="auto">
          <a:xfrm>
            <a:off x="2970213" y="3863975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2" name="Text Box 61"/>
          <p:cNvSpPr txBox="1">
            <a:spLocks noChangeArrowheads="1"/>
          </p:cNvSpPr>
          <p:nvPr/>
        </p:nvSpPr>
        <p:spPr bwMode="auto">
          <a:xfrm>
            <a:off x="5600700" y="3878263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3" name="Line 62"/>
          <p:cNvSpPr>
            <a:spLocks noChangeShapeType="1"/>
          </p:cNvSpPr>
          <p:nvPr/>
        </p:nvSpPr>
        <p:spPr bwMode="auto">
          <a:xfrm>
            <a:off x="1608138" y="2355850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4" name="Line 63"/>
          <p:cNvSpPr>
            <a:spLocks noChangeShapeType="1"/>
          </p:cNvSpPr>
          <p:nvPr/>
        </p:nvSpPr>
        <p:spPr bwMode="auto">
          <a:xfrm>
            <a:off x="1636713" y="3546475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5" name="Text Box 64"/>
          <p:cNvSpPr txBox="1">
            <a:spLocks noChangeArrowheads="1"/>
          </p:cNvSpPr>
          <p:nvPr/>
        </p:nvSpPr>
        <p:spPr bwMode="auto">
          <a:xfrm>
            <a:off x="3994150" y="1987550"/>
            <a:ext cx="1649277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HTTP message</a:t>
            </a:r>
          </a:p>
        </p:txBody>
      </p:sp>
      <p:sp>
        <p:nvSpPr>
          <p:cNvPr id="46136" name="Text Box 65"/>
          <p:cNvSpPr txBox="1">
            <a:spLocks noChangeArrowheads="1"/>
          </p:cNvSpPr>
          <p:nvPr/>
        </p:nvSpPr>
        <p:spPr bwMode="auto">
          <a:xfrm>
            <a:off x="4092575" y="3192463"/>
            <a:ext cx="1490581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TCP segment</a:t>
            </a:r>
          </a:p>
        </p:txBody>
      </p:sp>
      <p:sp>
        <p:nvSpPr>
          <p:cNvPr id="46137" name="Line 66"/>
          <p:cNvSpPr>
            <a:spLocks noChangeShapeType="1"/>
          </p:cNvSpPr>
          <p:nvPr/>
        </p:nvSpPr>
        <p:spPr bwMode="auto">
          <a:xfrm flipV="1">
            <a:off x="1609725" y="4751388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8" name="Line 67"/>
          <p:cNvSpPr>
            <a:spLocks noChangeShapeType="1"/>
          </p:cNvSpPr>
          <p:nvPr/>
        </p:nvSpPr>
        <p:spPr bwMode="auto">
          <a:xfrm flipV="1">
            <a:off x="3840163" y="4751388"/>
            <a:ext cx="1693863" cy="14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9" name="Line 68"/>
          <p:cNvSpPr>
            <a:spLocks noChangeShapeType="1"/>
          </p:cNvSpPr>
          <p:nvPr/>
        </p:nvSpPr>
        <p:spPr bwMode="auto">
          <a:xfrm flipV="1">
            <a:off x="6457950" y="4751388"/>
            <a:ext cx="11763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40" name="Text Box 69"/>
          <p:cNvSpPr txBox="1">
            <a:spLocks noChangeArrowheads="1"/>
          </p:cNvSpPr>
          <p:nvPr/>
        </p:nvSpPr>
        <p:spPr bwMode="auto">
          <a:xfrm>
            <a:off x="1765300" y="4343400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1" name="Text Box 70"/>
          <p:cNvSpPr txBox="1">
            <a:spLocks noChangeArrowheads="1"/>
          </p:cNvSpPr>
          <p:nvPr/>
        </p:nvSpPr>
        <p:spPr bwMode="auto">
          <a:xfrm>
            <a:off x="6553200" y="4371975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2" name="Text Box 71"/>
          <p:cNvSpPr txBox="1">
            <a:spLocks noChangeArrowheads="1"/>
          </p:cNvSpPr>
          <p:nvPr/>
        </p:nvSpPr>
        <p:spPr bwMode="auto">
          <a:xfrm>
            <a:off x="4189413" y="4357687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</p:spTree>
    <p:extLst>
      <p:ext uri="{BB962C8B-B14F-4D97-AF65-F5344CB8AC3E}">
        <p14:creationId xmlns:p14="http://schemas.microsoft.com/office/powerpoint/2010/main" val="14220277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" grpId="0" animBg="1"/>
      <p:bldP spid="59436" grpId="0" animBg="1"/>
      <p:bldP spid="46084" grpId="0" animBg="1"/>
      <p:bldP spid="46085" grpId="0" animBg="1"/>
      <p:bldP spid="46086" grpId="0"/>
      <p:bldP spid="46087" grpId="0"/>
      <p:bldP spid="46091" grpId="0" animBg="1"/>
      <p:bldP spid="46092" grpId="0" animBg="1"/>
      <p:bldP spid="46094" grpId="0" animBg="1"/>
      <p:bldP spid="46095" grpId="0" animBg="1"/>
      <p:bldP spid="46096" grpId="0" animBg="1"/>
      <p:bldP spid="46097" grpId="0" animBg="1"/>
      <p:bldP spid="46099" grpId="0"/>
      <p:bldP spid="46100" grpId="0"/>
      <p:bldP spid="46101" grpId="0"/>
      <p:bldP spid="46103" grpId="0" animBg="1"/>
      <p:bldP spid="46104" grpId="0" animBg="1"/>
      <p:bldP spid="46106" grpId="0" animBg="1"/>
      <p:bldP spid="46129" grpId="0"/>
      <p:bldP spid="46130" grpId="0"/>
      <p:bldP spid="46131" grpId="0"/>
      <p:bldP spid="46132" grpId="0"/>
      <p:bldP spid="46133" grpId="0" animBg="1"/>
      <p:bldP spid="46134" grpId="0" animBg="1"/>
      <p:bldP spid="46135" grpId="0"/>
      <p:bldP spid="46136" grpId="0"/>
      <p:bldP spid="46137" grpId="0" animBg="1"/>
      <p:bldP spid="46138" grpId="0" animBg="1"/>
      <p:bldP spid="46139" grpId="0" animBg="1"/>
      <p:bldP spid="46139" grpId="1" animBg="1"/>
      <p:bldP spid="46140" grpId="0" animBg="1"/>
      <p:bldP spid="46141" grpId="0" animBg="1"/>
      <p:bldP spid="461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Recall: IP packet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047054"/>
            <a:ext cx="7924800" cy="1972746"/>
          </a:xfrm>
        </p:spPr>
        <p:txBody>
          <a:bodyPr/>
          <a:lstStyle/>
          <a:p>
            <a:r>
              <a:rPr lang="en-US" dirty="0"/>
              <a:t>IP packet contains a header and payload</a:t>
            </a:r>
          </a:p>
          <a:p>
            <a:pPr lvl="1"/>
            <a:r>
              <a:rPr lang="en-US" dirty="0"/>
              <a:t>Payload is opaque to the network</a:t>
            </a:r>
          </a:p>
          <a:p>
            <a:pPr lvl="1"/>
            <a:r>
              <a:rPr lang="en-US" dirty="0"/>
              <a:t>Header is what we care about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First end-to-end layer (going bottom-up)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946690" y="2448580"/>
            <a:ext cx="5901910" cy="838200"/>
            <a:chOff x="1828800" y="1898664"/>
            <a:chExt cx="5901910" cy="2162025"/>
          </a:xfrm>
        </p:grpSpPr>
        <p:sp>
          <p:nvSpPr>
            <p:cNvPr id="11" name="Rectangle 10"/>
            <p:cNvSpPr/>
            <p:nvPr/>
          </p:nvSpPr>
          <p:spPr>
            <a:xfrm>
              <a:off x="1898771" y="1898664"/>
              <a:ext cx="1615188" cy="21575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13959" y="1898664"/>
              <a:ext cx="4216751" cy="215757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857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800" y="2265502"/>
              <a:ext cx="1752600" cy="1190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IP header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38476" y="2265502"/>
              <a:ext cx="3711234" cy="119080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IP payload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304357" y="1898664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062197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783058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03919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224780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470690" y="321058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ea typeface="Arial" charset="0"/>
                <a:cs typeface="Arial" charset="0"/>
              </a:rPr>
              <a:t>IP packet</a:t>
            </a:r>
          </a:p>
        </p:txBody>
      </p:sp>
    </p:spTree>
    <p:extLst>
      <p:ext uri="{BB962C8B-B14F-4D97-AF65-F5344CB8AC3E}">
        <p14:creationId xmlns:p14="http://schemas.microsoft.com/office/powerpoint/2010/main" val="8730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the IP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the IP header as an interface</a:t>
            </a:r>
          </a:p>
          <a:p>
            <a:pPr lvl="1"/>
            <a:r>
              <a:rPr lang="en-US" dirty="0"/>
              <a:t>Between the source and destination end-systems</a:t>
            </a:r>
          </a:p>
          <a:p>
            <a:pPr lvl="1"/>
            <a:r>
              <a:rPr lang="en-US" dirty="0"/>
              <a:t>Between the source and network (routers)</a:t>
            </a:r>
          </a:p>
          <a:p>
            <a:r>
              <a:rPr lang="en-US" dirty="0"/>
              <a:t>Designing an interface</a:t>
            </a:r>
          </a:p>
          <a:p>
            <a:pPr lvl="1"/>
            <a:r>
              <a:rPr lang="en-US" dirty="0"/>
              <a:t>What task(s) are we trying to accomplish?</a:t>
            </a:r>
          </a:p>
          <a:p>
            <a:pPr lvl="1"/>
            <a:r>
              <a:rPr lang="en-US" dirty="0"/>
              <a:t>What information is needed to do it?</a:t>
            </a:r>
          </a:p>
          <a:p>
            <a:r>
              <a:rPr lang="en-US" dirty="0"/>
              <a:t>Header reflects information needed for basic tasks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these tasks? (in network)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r>
              <a:rPr lang="en-US" dirty="0"/>
              <a:t>Carry packet to the destination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</a:t>
            </a:r>
          </a:p>
          <a:p>
            <a:pPr lvl="1"/>
            <a:r>
              <a:rPr lang="en-US" dirty="0"/>
              <a:t>Corruption</a:t>
            </a:r>
          </a:p>
          <a:p>
            <a:pPr lvl="1"/>
            <a:r>
              <a:rPr lang="en-US" dirty="0"/>
              <a:t>Packet too large</a:t>
            </a:r>
          </a:p>
          <a:p>
            <a:r>
              <a:rPr lang="en-US" dirty="0"/>
              <a:t>Accommodate evolution</a:t>
            </a:r>
          </a:p>
          <a:p>
            <a:r>
              <a:rPr lang="en-US" dirty="0"/>
              <a:t>Specify any special handling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2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r>
              <a:rPr lang="en-US" dirty="0"/>
              <a:t>Carry packet to the destination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</a:t>
            </a:r>
          </a:p>
          <a:p>
            <a:pPr lvl="1"/>
            <a:r>
              <a:rPr lang="en-US" dirty="0"/>
              <a:t>Corruption</a:t>
            </a:r>
          </a:p>
          <a:p>
            <a:pPr lvl="1"/>
            <a:r>
              <a:rPr lang="en-US" dirty="0"/>
              <a:t>Packet too large</a:t>
            </a:r>
          </a:p>
          <a:p>
            <a:r>
              <a:rPr lang="en-US" dirty="0"/>
              <a:t>Accommodate evolution</a:t>
            </a:r>
          </a:p>
          <a:p>
            <a:r>
              <a:rPr lang="en-US" dirty="0"/>
              <a:t>Specify any special handling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6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Loops:</a:t>
            </a:r>
          </a:p>
          <a:p>
            <a:pPr lvl="1"/>
            <a:r>
              <a:rPr lang="en-US" dirty="0"/>
              <a:t>Corruption:</a:t>
            </a:r>
          </a:p>
          <a:p>
            <a:pPr lvl="1"/>
            <a:r>
              <a:rPr lang="en-US" dirty="0"/>
              <a:t>Packet too large: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Loops: </a:t>
            </a:r>
            <a:r>
              <a:rPr lang="en-US" dirty="0">
                <a:solidFill>
                  <a:srgbClr val="0000FF"/>
                </a:solidFill>
              </a:rPr>
              <a:t>TTL (8 bits)</a:t>
            </a:r>
          </a:p>
          <a:p>
            <a:pPr lvl="1"/>
            <a:r>
              <a:rPr lang="en-US" dirty="0"/>
              <a:t>Corruption: </a:t>
            </a:r>
            <a:r>
              <a:rPr lang="en-US" dirty="0">
                <a:solidFill>
                  <a:srgbClr val="0000FF"/>
                </a:solidFill>
              </a:rPr>
              <a:t>checksum (16 bits)</a:t>
            </a:r>
          </a:p>
          <a:p>
            <a:pPr lvl="1"/>
            <a:r>
              <a:rPr lang="en-US" dirty="0"/>
              <a:t>Packet too large: </a:t>
            </a:r>
            <a:r>
              <a:rPr lang="en-US" dirty="0">
                <a:solidFill>
                  <a:srgbClr val="0000FF"/>
                </a:solidFill>
              </a:rPr>
              <a:t>fragmentation fields (32 bits)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6578F2-1B22-5DCB-A0BD-58A2763AFD8F}"/>
                  </a:ext>
                </a:extLst>
              </p14:cNvPr>
              <p14:cNvContentPartPr/>
              <p14:nvPr/>
            </p14:nvContentPartPr>
            <p14:xfrm>
              <a:off x="4132080" y="4041720"/>
              <a:ext cx="2358000" cy="390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6578F2-1B22-5DCB-A0BD-58A2763AFD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2720" y="4032360"/>
                <a:ext cx="2376720" cy="40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2300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loops (TTL)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 loops cause packets to cycle for a long time</a:t>
            </a:r>
          </a:p>
          <a:p>
            <a:pPr lvl="1"/>
            <a:r>
              <a:rPr lang="en-US" dirty="0"/>
              <a:t>Left unchecked would accumulate to consume all capacity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Time-to-Live (TTL) Field  (8 bits)</a:t>
            </a:r>
          </a:p>
          <a:p>
            <a:pPr lvl="1"/>
            <a:r>
              <a:rPr lang="en-US" dirty="0"/>
              <a:t>Decremented at each hop; packet discarded if 0</a:t>
            </a:r>
          </a:p>
          <a:p>
            <a:pPr lvl="2"/>
            <a:r>
              <a:rPr lang="ja-JP" altLang="en-US" dirty="0"/>
              <a:t>“</a:t>
            </a:r>
            <a:r>
              <a:rPr lang="en-US" altLang="ja-JP" dirty="0"/>
              <a:t>Time exceeded</a:t>
            </a:r>
            <a:r>
              <a:rPr lang="ja-JP" altLang="en-US" dirty="0"/>
              <a:t>”</a:t>
            </a:r>
            <a:r>
              <a:rPr lang="en-US" altLang="ja-JP" dirty="0"/>
              <a:t> message is sent to the source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965636" name="Picture 4"/>
          <p:cNvPicPr>
            <a:picLocks noChangeArrowheads="1"/>
          </p:cNvPicPr>
          <p:nvPr/>
        </p:nvPicPr>
        <p:blipFill>
          <a:blip r:embed="rId3" cstate="email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5637" name="Picture 5"/>
          <p:cNvPicPr>
            <a:picLocks noChangeArrowheads="1"/>
          </p:cNvPicPr>
          <p:nvPr/>
        </p:nvPicPr>
        <p:blipFill>
          <a:blip r:embed="rId3" cstate="email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63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5638" name="Picture 6"/>
          <p:cNvPicPr>
            <a:picLocks noChangeArrowheads="1"/>
          </p:cNvPicPr>
          <p:nvPr/>
        </p:nvPicPr>
        <p:blipFill>
          <a:blip r:embed="rId3" cstate="email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075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5639" name="Line 7"/>
          <p:cNvSpPr>
            <a:spLocks noChangeShapeType="1"/>
          </p:cNvSpPr>
          <p:nvPr/>
        </p:nvSpPr>
        <p:spPr bwMode="auto">
          <a:xfrm>
            <a:off x="885825" y="3843337"/>
            <a:ext cx="1228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0" name="Line 8"/>
          <p:cNvSpPr>
            <a:spLocks noChangeShapeType="1"/>
          </p:cNvSpPr>
          <p:nvPr/>
        </p:nvSpPr>
        <p:spPr bwMode="auto">
          <a:xfrm>
            <a:off x="2574925" y="3843337"/>
            <a:ext cx="1882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1" name="Line 9"/>
          <p:cNvSpPr>
            <a:spLocks noChangeShapeType="1"/>
          </p:cNvSpPr>
          <p:nvPr/>
        </p:nvSpPr>
        <p:spPr bwMode="auto">
          <a:xfrm flipV="1">
            <a:off x="4840288" y="3843337"/>
            <a:ext cx="1768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2" name="Line 10"/>
          <p:cNvSpPr>
            <a:spLocks noChangeShapeType="1"/>
          </p:cNvSpPr>
          <p:nvPr/>
        </p:nvSpPr>
        <p:spPr bwMode="auto">
          <a:xfrm>
            <a:off x="7069138" y="3843337"/>
            <a:ext cx="1228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3" name="Freeform 11"/>
          <p:cNvSpPr>
            <a:spLocks/>
          </p:cNvSpPr>
          <p:nvPr/>
        </p:nvSpPr>
        <p:spPr bwMode="auto">
          <a:xfrm>
            <a:off x="923925" y="4179887"/>
            <a:ext cx="3973513" cy="620713"/>
          </a:xfrm>
          <a:custGeom>
            <a:avLst/>
            <a:gdLst>
              <a:gd name="T0" fmla="*/ 0 w 2503"/>
              <a:gd name="T1" fmla="*/ 60483799 h 391"/>
              <a:gd name="T2" fmla="*/ 2147483647 w 2503"/>
              <a:gd name="T3" fmla="*/ 120967597 h 391"/>
              <a:gd name="T4" fmla="*/ 2147483647 w 2503"/>
              <a:gd name="T5" fmla="*/ 791329700 h 391"/>
              <a:gd name="T6" fmla="*/ 2147483647 w 2503"/>
              <a:gd name="T7" fmla="*/ 914818249 h 391"/>
              <a:gd name="T8" fmla="*/ 2147483647 w 2503"/>
              <a:gd name="T9" fmla="*/ 365423744 h 391"/>
              <a:gd name="T10" fmla="*/ 2147483647 w 2503"/>
              <a:gd name="T11" fmla="*/ 365423744 h 3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03"/>
              <a:gd name="T19" fmla="*/ 0 h 391"/>
              <a:gd name="T20" fmla="*/ 2503 w 2503"/>
              <a:gd name="T21" fmla="*/ 391 h 39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03" h="391">
                <a:moveTo>
                  <a:pt x="0" y="24"/>
                </a:moveTo>
                <a:cubicBezTo>
                  <a:pt x="925" y="12"/>
                  <a:pt x="1851" y="0"/>
                  <a:pt x="2177" y="48"/>
                </a:cubicBezTo>
                <a:cubicBezTo>
                  <a:pt x="2503" y="96"/>
                  <a:pt x="2132" y="262"/>
                  <a:pt x="1959" y="314"/>
                </a:cubicBezTo>
                <a:cubicBezTo>
                  <a:pt x="1786" y="366"/>
                  <a:pt x="1274" y="391"/>
                  <a:pt x="1137" y="363"/>
                </a:cubicBezTo>
                <a:cubicBezTo>
                  <a:pt x="1000" y="335"/>
                  <a:pt x="1056" y="181"/>
                  <a:pt x="1137" y="145"/>
                </a:cubicBezTo>
                <a:cubicBezTo>
                  <a:pt x="1218" y="109"/>
                  <a:pt x="1419" y="127"/>
                  <a:pt x="1621" y="145"/>
                </a:cubicBezTo>
              </a:path>
            </a:pathLst>
          </a:custGeom>
          <a:noFill/>
          <a:ln w="63500">
            <a:solidFill>
              <a:srgbClr val="FF33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4" name="Line 12"/>
          <p:cNvSpPr>
            <a:spLocks noChangeShapeType="1"/>
          </p:cNvSpPr>
          <p:nvPr/>
        </p:nvSpPr>
        <p:spPr bwMode="auto">
          <a:xfrm>
            <a:off x="2228850" y="3505200"/>
            <a:ext cx="1036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5" name="Line 13"/>
          <p:cNvSpPr>
            <a:spLocks noChangeShapeType="1"/>
          </p:cNvSpPr>
          <p:nvPr/>
        </p:nvSpPr>
        <p:spPr bwMode="auto">
          <a:xfrm flipH="1">
            <a:off x="3611563" y="3505200"/>
            <a:ext cx="1036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  <p:bldP spid="965639" grpId="0" animBg="1"/>
      <p:bldP spid="965640" grpId="0" animBg="1"/>
      <p:bldP spid="965641" grpId="0" animBg="1"/>
      <p:bldP spid="965642" grpId="0" animBg="1"/>
      <p:bldP spid="965643" grpId="0" animBg="1"/>
      <p:bldP spid="965644" grpId="0" animBg="1"/>
      <p:bldP spid="9656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corruption (Checksum)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 (16 bits)</a:t>
            </a:r>
          </a:p>
          <a:p>
            <a:pPr lvl="1"/>
            <a:r>
              <a:rPr lang="en-US" dirty="0"/>
              <a:t>Particular form of checksum over packet header</a:t>
            </a:r>
          </a:p>
          <a:p>
            <a:r>
              <a:rPr lang="en-US" dirty="0"/>
              <a:t>If not correct, router discards packets</a:t>
            </a:r>
          </a:p>
          <a:p>
            <a:pPr lvl="1"/>
            <a:r>
              <a:rPr lang="en-US" dirty="0"/>
              <a:t>So it doesn’t act on bogus information</a:t>
            </a:r>
          </a:p>
          <a:p>
            <a:r>
              <a:rPr lang="en-US" dirty="0"/>
              <a:t>Checksum recalculated at every router</a:t>
            </a:r>
          </a:p>
          <a:p>
            <a:pPr lvl="1"/>
            <a:r>
              <a:rPr lang="en-US" dirty="0"/>
              <a:t>Why?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8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basics</a:t>
            </a:r>
          </a:p>
          <a:p>
            <a:r>
              <a:rPr lang="en-US" dirty="0"/>
              <a:t>The Internet Protocol (IP)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7ABB5-FA49-2A7B-C337-2E08B6DD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Aside:</a:t>
            </a:r>
            <a:r>
              <a:rPr lang="zh-CN" altLang="en-US" dirty="0"/>
              <a:t> </a:t>
            </a:r>
            <a:r>
              <a:rPr lang="en-US" altLang="zh-CN" dirty="0"/>
              <a:t>Checksum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diff</a:t>
            </a:r>
            <a:r>
              <a:rPr lang="zh-CN" altLang="en-US" dirty="0"/>
              <a:t> </a:t>
            </a:r>
            <a:r>
              <a:rPr lang="en-US" altLang="zh-CN" dirty="0"/>
              <a:t>layers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37CEB-4ACF-5DB0-B384-537AE07D1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295400"/>
          </a:xfrm>
        </p:spPr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checksum,</a:t>
            </a:r>
            <a:r>
              <a:rPr lang="zh-CN" altLang="en-US" dirty="0"/>
              <a:t> </a:t>
            </a:r>
            <a:r>
              <a:rPr lang="en-US" altLang="zh-CN" dirty="0"/>
              <a:t>over</a:t>
            </a:r>
            <a:r>
              <a:rPr lang="zh-CN" altLang="en-US" dirty="0"/>
              <a:t> </a:t>
            </a: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header,</a:t>
            </a:r>
            <a:r>
              <a:rPr lang="zh-CN" altLang="en-US" dirty="0"/>
              <a:t> </a:t>
            </a:r>
            <a:r>
              <a:rPr lang="en-US" altLang="zh-CN" dirty="0"/>
              <a:t>payload,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pseudo</a:t>
            </a:r>
            <a:r>
              <a:rPr lang="zh-CN" altLang="en-US" dirty="0"/>
              <a:t> </a:t>
            </a:r>
            <a:r>
              <a:rPr lang="en-US" altLang="zh-CN" dirty="0"/>
              <a:t>header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IPv4</a:t>
            </a:r>
            <a:endParaRPr lang="en-US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E4180C75-9F8B-BBA6-E60C-C130084686B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667000"/>
            <a:ext cx="4533900" cy="24765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8FBCE01-E793-46BF-C3E2-AD697948EBA8}"/>
              </a:ext>
            </a:extLst>
          </p:cNvPr>
          <p:cNvSpPr txBox="1">
            <a:spLocks/>
          </p:cNvSpPr>
          <p:nvPr/>
        </p:nvSpPr>
        <p:spPr bwMode="auto">
          <a:xfrm>
            <a:off x="685800" y="5257800"/>
            <a:ext cx="79248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Ø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altLang="zh-CN" b="0" kern="0" dirty="0"/>
              <a:t>UDP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has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the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same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checksum,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optional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with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IPv4,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mandatory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with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IPv6</a:t>
            </a:r>
            <a:endParaRPr lang="en-US" b="0" kern="0" dirty="0"/>
          </a:p>
        </p:txBody>
      </p:sp>
    </p:spTree>
    <p:extLst>
      <p:ext uri="{BB962C8B-B14F-4D97-AF65-F5344CB8AC3E}">
        <p14:creationId xmlns:p14="http://schemas.microsoft.com/office/powerpoint/2010/main" val="3023389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5105B-72A8-8249-17FE-C3A359DE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Aside:</a:t>
            </a:r>
            <a:r>
              <a:rPr lang="zh-CN" altLang="en-US" dirty="0"/>
              <a:t> </a:t>
            </a:r>
            <a:r>
              <a:rPr lang="en-US" altLang="zh-CN" dirty="0"/>
              <a:t>Checksum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diff</a:t>
            </a:r>
            <a:r>
              <a:rPr lang="zh-CN" altLang="en-US" dirty="0"/>
              <a:t> </a:t>
            </a:r>
            <a:r>
              <a:rPr lang="en-US" altLang="zh-CN" dirty="0"/>
              <a:t>layers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F8531-3346-F381-1F0F-1313889DA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checksum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layers?</a:t>
            </a:r>
          </a:p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assign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blame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things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south</a:t>
            </a:r>
          </a:p>
          <a:p>
            <a:pPr lvl="1"/>
            <a:r>
              <a:rPr lang="en-US" altLang="zh-CN" dirty="0"/>
              <a:t>IP</a:t>
            </a:r>
            <a:r>
              <a:rPr lang="zh-CN" altLang="en-US" dirty="0"/>
              <a:t> </a:t>
            </a:r>
            <a:r>
              <a:rPr lang="en-US" altLang="zh-CN" dirty="0"/>
              <a:t>checksum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covers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IP</a:t>
            </a:r>
            <a:r>
              <a:rPr lang="zh-CN" altLang="en-US" dirty="0"/>
              <a:t> </a:t>
            </a:r>
            <a:r>
              <a:rPr lang="en-US" altLang="zh-CN" dirty="0"/>
              <a:t>header</a:t>
            </a:r>
          </a:p>
          <a:p>
            <a:pPr lvl="1"/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arguable…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36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Fragmentation </a:t>
            </a:r>
            <a:endParaRPr lang="en-US" dirty="0"/>
          </a:p>
        </p:txBody>
      </p:sp>
      <p:sp>
        <p:nvSpPr>
          <p:cNvPr id="94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link has a “Maximum Transmission Unit” (MTU)</a:t>
            </a:r>
          </a:p>
          <a:p>
            <a:pPr lvl="1"/>
            <a:r>
              <a:rPr lang="en-US" dirty="0"/>
              <a:t>Largest number of bits it can carry as one unit</a:t>
            </a:r>
          </a:p>
          <a:p>
            <a:r>
              <a:rPr lang="en-US" dirty="0"/>
              <a:t>A router can split a packet into multiple “</a:t>
            </a:r>
            <a:r>
              <a:rPr lang="en-US" altLang="ja-JP" dirty="0"/>
              <a:t>fragments</a:t>
            </a:r>
            <a:r>
              <a:rPr lang="ja-JP" altLang="en-US" dirty="0"/>
              <a:t>”</a:t>
            </a:r>
            <a:r>
              <a:rPr lang="en-US" altLang="ja-JP" dirty="0"/>
              <a:t> if the packet size exceeds the link’s MTU</a:t>
            </a:r>
          </a:p>
          <a:p>
            <a:r>
              <a:rPr lang="en-US" dirty="0"/>
              <a:t>Must reassemble to recover original packet</a:t>
            </a:r>
          </a:p>
          <a:p>
            <a:r>
              <a:rPr lang="en-US" dirty="0"/>
              <a:t>Will return to fragmentation later …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6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TTL (8 bits), checksum (16 bits), frag. (32 bits)</a:t>
            </a:r>
          </a:p>
          <a:p>
            <a:r>
              <a:rPr lang="en-US" dirty="0"/>
              <a:t>Accommodate evolution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Version number (4 bits) (+ fields for special handling) </a:t>
            </a:r>
          </a:p>
          <a:p>
            <a:r>
              <a:rPr lang="en-US" dirty="0"/>
              <a:t>Specify any special handling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3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handling</a:t>
            </a:r>
            <a:endParaRPr lang="en-US" dirty="0"/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“Type of Service” (8 bits) </a:t>
            </a:r>
          </a:p>
          <a:p>
            <a:pPr lvl="1"/>
            <a:r>
              <a:rPr lang="en-US" dirty="0"/>
              <a:t>Allow packets to be treated differently based on needs</a:t>
            </a:r>
          </a:p>
          <a:p>
            <a:pPr lvl="2"/>
            <a:r>
              <a:rPr lang="en-US" dirty="0"/>
              <a:t>e.g., indicate priority, congestion notification</a:t>
            </a:r>
          </a:p>
          <a:p>
            <a:pPr lvl="1"/>
            <a:r>
              <a:rPr lang="en-US" dirty="0"/>
              <a:t>Has been redefined several times</a:t>
            </a:r>
          </a:p>
          <a:p>
            <a:pPr lvl="1"/>
            <a:r>
              <a:rPr lang="en-US" dirty="0"/>
              <a:t>Now called “Differentiated Services Code Point (DSCP)”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2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directives to the network</a:t>
            </a:r>
          </a:p>
          <a:p>
            <a:pPr lvl="1"/>
            <a:r>
              <a:rPr lang="en-US" dirty="0"/>
              <a:t>Not used very often</a:t>
            </a:r>
          </a:p>
          <a:p>
            <a:pPr lvl="1"/>
            <a:r>
              <a:rPr lang="en-US" dirty="0"/>
              <a:t>16 bits of metadata + option-specific data</a:t>
            </a:r>
          </a:p>
          <a:p>
            <a:r>
              <a:rPr lang="en-US" dirty="0"/>
              <a:t>Examples of options</a:t>
            </a:r>
          </a:p>
          <a:p>
            <a:pPr lvl="1"/>
            <a:r>
              <a:rPr lang="en-US" dirty="0"/>
              <a:t>Record Route</a:t>
            </a:r>
          </a:p>
          <a:p>
            <a:pPr lvl="1"/>
            <a:r>
              <a:rPr lang="en-US" dirty="0"/>
              <a:t>Strict Source Route</a:t>
            </a:r>
          </a:p>
          <a:p>
            <a:pPr lvl="1"/>
            <a:r>
              <a:rPr lang="en-US" dirty="0"/>
              <a:t>Loose Source Route</a:t>
            </a:r>
          </a:p>
          <a:p>
            <a:pPr lvl="1"/>
            <a:r>
              <a:rPr lang="en-US" dirty="0"/>
              <a:t>Timestamp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0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TTL (8 bits), checksum (16 bits), frag. (32 bits)</a:t>
            </a:r>
          </a:p>
          <a:p>
            <a:r>
              <a:rPr lang="en-US" dirty="0"/>
              <a:t>Accommodate evolution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Version number (4 bits) (+ fields for special handling) </a:t>
            </a:r>
          </a:p>
          <a:p>
            <a:r>
              <a:rPr lang="en-US" dirty="0"/>
              <a:t>Specify any special handling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ToS (8 bits), Options (variable length)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825082" y="5638800"/>
            <a:ext cx="54864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solidFill>
                  <a:schemeClr val="bg1"/>
                </a:solidFill>
              </a:rPr>
              <a:t>Payload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57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packet</a:t>
            </a:r>
            <a:endParaRPr lang="en-US" dirty="0"/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Header length (4 bits)</a:t>
            </a:r>
          </a:p>
          <a:p>
            <a:pPr lvl="1"/>
            <a:r>
              <a:rPr lang="en-US"/>
              <a:t>Number of 32-bit words in the header</a:t>
            </a:r>
          </a:p>
          <a:p>
            <a:pPr lvl="1"/>
            <a:r>
              <a:rPr lang="en-US"/>
              <a:t>Typically </a:t>
            </a:r>
            <a:r>
              <a:rPr lang="ja-JP" altLang="en-US"/>
              <a:t>“</a:t>
            </a:r>
            <a:r>
              <a:rPr lang="en-US" altLang="ja-JP"/>
              <a:t>5</a:t>
            </a:r>
            <a:r>
              <a:rPr lang="ja-JP" altLang="en-US"/>
              <a:t>”</a:t>
            </a:r>
            <a:r>
              <a:rPr lang="en-US" altLang="ja-JP"/>
              <a:t> (for a 20-byte IPv4 header)</a:t>
            </a:r>
          </a:p>
          <a:p>
            <a:pPr lvl="1"/>
            <a:r>
              <a:rPr lang="en-US"/>
              <a:t>Can be more when IP options are used</a:t>
            </a:r>
            <a:br>
              <a:rPr lang="en-US"/>
            </a:br>
            <a:endParaRPr lang="en-US"/>
          </a:p>
          <a:p>
            <a:endParaRPr lang="en-US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7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</a:rPr>
              <a:t>For Fragmentation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0F7730A-D160-4EB1-B5D8-94F5950E3667}"/>
                  </a:ext>
                </a:extLst>
              </p14:cNvPr>
              <p14:cNvContentPartPr/>
              <p14:nvPr/>
            </p14:nvContentPartPr>
            <p14:xfrm>
              <a:off x="7761960" y="1564560"/>
              <a:ext cx="1204920" cy="1772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0F7730A-D160-4EB1-B5D8-94F5950E36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2600" y="1555200"/>
                <a:ext cx="1223640" cy="179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099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Performs </a:t>
            </a:r>
            <a:r>
              <a:rPr lang="en-US" dirty="0">
                <a:solidFill>
                  <a:srgbClr val="0000FF"/>
                </a:solidFill>
              </a:rPr>
              <a:t>addressing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forwarding</a:t>
            </a:r>
            <a:r>
              <a:rPr lang="en-US" dirty="0"/>
              <a:t>, and </a:t>
            </a:r>
            <a:r>
              <a:rPr lang="en-US" dirty="0">
                <a:solidFill>
                  <a:srgbClr val="0000FF"/>
                </a:solidFill>
              </a:rPr>
              <a:t>routing</a:t>
            </a:r>
            <a:r>
              <a:rPr lang="en-US" dirty="0"/>
              <a:t>, among other tasks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86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at the destination end-system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destination what to do with the received packet</a:t>
            </a:r>
          </a:p>
          <a:p>
            <a:r>
              <a:rPr lang="en-US" dirty="0"/>
              <a:t>Get responses to the packet back to the source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9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end-host how to handle packet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(8 bits)</a:t>
            </a:r>
          </a:p>
          <a:p>
            <a:pPr lvl="1"/>
            <a:r>
              <a:rPr lang="en-US" dirty="0"/>
              <a:t>Identifies the higher-level protocol</a:t>
            </a:r>
          </a:p>
          <a:p>
            <a:pPr lvl="1"/>
            <a:r>
              <a:rPr lang="en-US" dirty="0"/>
              <a:t>Important for de-multiplexing at receiving host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1066800" y="3500374"/>
            <a:ext cx="0" cy="24384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89" name="Group 88"/>
          <p:cNvGrpSpPr>
            <a:grpSpLocks noChangeAspect="1"/>
          </p:cNvGrpSpPr>
          <p:nvPr/>
        </p:nvGrpSpPr>
        <p:grpSpPr>
          <a:xfrm>
            <a:off x="1447800" y="3200400"/>
            <a:ext cx="6400800" cy="3038348"/>
            <a:chOff x="860745" y="1905000"/>
            <a:chExt cx="8283261" cy="3931920"/>
          </a:xfrm>
        </p:grpSpPr>
        <p:sp>
          <p:nvSpPr>
            <p:cNvPr id="90" name="Rectangle 29"/>
            <p:cNvSpPr>
              <a:spLocks noChangeArrowheads="1"/>
            </p:cNvSpPr>
            <p:nvPr/>
          </p:nvSpPr>
          <p:spPr bwMode="auto">
            <a:xfrm>
              <a:off x="3505200" y="3502343"/>
              <a:ext cx="5638806" cy="737235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3505200" y="2703671"/>
              <a:ext cx="5638806" cy="7372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2" name="Rectangle 1"/>
            <p:cNvSpPr>
              <a:spLocks noChangeArrowheads="1"/>
            </p:cNvSpPr>
            <p:nvPr/>
          </p:nvSpPr>
          <p:spPr bwMode="auto">
            <a:xfrm>
              <a:off x="3505200" y="1905000"/>
              <a:ext cx="5638806" cy="737235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3" name="Rectangle 29"/>
            <p:cNvSpPr>
              <a:spLocks noChangeArrowheads="1"/>
            </p:cNvSpPr>
            <p:nvPr/>
          </p:nvSpPr>
          <p:spPr bwMode="auto">
            <a:xfrm>
              <a:off x="3504807" y="4301014"/>
              <a:ext cx="5638806" cy="737235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4" name="Rectangle 29"/>
            <p:cNvSpPr>
              <a:spLocks noChangeArrowheads="1"/>
            </p:cNvSpPr>
            <p:nvPr/>
          </p:nvSpPr>
          <p:spPr bwMode="auto">
            <a:xfrm>
              <a:off x="3504956" y="5099685"/>
              <a:ext cx="5639044" cy="737235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grpSp>
          <p:nvGrpSpPr>
            <p:cNvPr id="95" name="Group 94"/>
            <p:cNvGrpSpPr>
              <a:grpSpLocks/>
            </p:cNvGrpSpPr>
            <p:nvPr/>
          </p:nvGrpSpPr>
          <p:grpSpPr bwMode="auto">
            <a:xfrm>
              <a:off x="1371600" y="2125425"/>
              <a:ext cx="1649412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7" name="Rectangle 126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Rectangle 127"/>
              <p:cNvSpPr>
                <a:spLocks/>
              </p:cNvSpPr>
              <p:nvPr/>
            </p:nvSpPr>
            <p:spPr bwMode="auto">
              <a:xfrm>
                <a:off x="58" y="16"/>
                <a:ext cx="825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Application</a:t>
                </a:r>
              </a:p>
            </p:txBody>
          </p:sp>
        </p:grpSp>
        <p:grpSp>
          <p:nvGrpSpPr>
            <p:cNvPr id="96" name="Group 95"/>
            <p:cNvGrpSpPr>
              <a:grpSpLocks/>
            </p:cNvGrpSpPr>
            <p:nvPr/>
          </p:nvGrpSpPr>
          <p:grpSpPr bwMode="auto">
            <a:xfrm>
              <a:off x="1371600" y="2819400"/>
              <a:ext cx="1649412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5" name="Rectangle 124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/>
              </p:cNvSpPr>
              <p:nvPr/>
            </p:nvSpPr>
            <p:spPr bwMode="auto">
              <a:xfrm>
                <a:off x="110" y="16"/>
                <a:ext cx="716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Transport</a:t>
                </a:r>
              </a:p>
            </p:txBody>
          </p:sp>
        </p:grpSp>
        <p:grpSp>
          <p:nvGrpSpPr>
            <p:cNvPr id="97" name="Group 96"/>
            <p:cNvGrpSpPr>
              <a:grpSpLocks/>
            </p:cNvGrpSpPr>
            <p:nvPr/>
          </p:nvGrpSpPr>
          <p:grpSpPr bwMode="auto">
            <a:xfrm>
              <a:off x="1371600" y="3657600"/>
              <a:ext cx="1649413" cy="428625"/>
              <a:chOff x="0" y="0"/>
              <a:chExt cx="943" cy="270"/>
            </a:xfrm>
            <a:solidFill>
              <a:srgbClr val="0000FF"/>
            </a:solidFill>
            <a:effectLst/>
          </p:grpSpPr>
          <p:sp>
            <p:nvSpPr>
              <p:cNvPr id="123" name="Rectangle 122"/>
              <p:cNvSpPr>
                <a:spLocks/>
              </p:cNvSpPr>
              <p:nvPr/>
            </p:nvSpPr>
            <p:spPr bwMode="auto">
              <a:xfrm>
                <a:off x="0" y="0"/>
                <a:ext cx="943" cy="270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4" name="Rectangle 123"/>
              <p:cNvSpPr>
                <a:spLocks/>
              </p:cNvSpPr>
              <p:nvPr/>
            </p:nvSpPr>
            <p:spPr bwMode="auto">
              <a:xfrm>
                <a:off x="158" y="15"/>
                <a:ext cx="628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Network</a:t>
                </a:r>
              </a:p>
            </p:txBody>
          </p:sp>
        </p:grpSp>
        <p:grpSp>
          <p:nvGrpSpPr>
            <p:cNvPr id="98" name="Group 97"/>
            <p:cNvGrpSpPr>
              <a:grpSpLocks/>
            </p:cNvGrpSpPr>
            <p:nvPr/>
          </p:nvGrpSpPr>
          <p:grpSpPr bwMode="auto">
            <a:xfrm>
              <a:off x="1371600" y="4419600"/>
              <a:ext cx="1649413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1" name="Rectangle 120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/>
              </p:cNvSpPr>
              <p:nvPr/>
            </p:nvSpPr>
            <p:spPr bwMode="auto">
              <a:xfrm>
                <a:off x="146" y="16"/>
                <a:ext cx="656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Data link</a:t>
                </a:r>
              </a:p>
            </p:txBody>
          </p:sp>
        </p:grpSp>
        <p:grpSp>
          <p:nvGrpSpPr>
            <p:cNvPr id="99" name="Group 98"/>
            <p:cNvGrpSpPr>
              <a:grpSpLocks/>
            </p:cNvGrpSpPr>
            <p:nvPr/>
          </p:nvGrpSpPr>
          <p:grpSpPr bwMode="auto">
            <a:xfrm>
              <a:off x="1371600" y="5208588"/>
              <a:ext cx="1649413" cy="430212"/>
              <a:chOff x="0" y="0"/>
              <a:chExt cx="943" cy="271"/>
            </a:xfrm>
            <a:solidFill>
              <a:srgbClr val="0000FF"/>
            </a:solidFill>
            <a:effectLst/>
          </p:grpSpPr>
          <p:sp>
            <p:nvSpPr>
              <p:cNvPr id="119" name="Rectangle 118"/>
              <p:cNvSpPr>
                <a:spLocks/>
              </p:cNvSpPr>
              <p:nvPr/>
            </p:nvSpPr>
            <p:spPr bwMode="auto">
              <a:xfrm>
                <a:off x="0" y="0"/>
                <a:ext cx="943" cy="271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Rectangle 119"/>
              <p:cNvSpPr>
                <a:spLocks/>
              </p:cNvSpPr>
              <p:nvPr/>
            </p:nvSpPr>
            <p:spPr bwMode="auto">
              <a:xfrm>
                <a:off x="152" y="15"/>
                <a:ext cx="642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Physical</a:t>
                </a:r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860745" y="2130981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L7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60745" y="2850634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L4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60745" y="3687246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L3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60745" y="4450834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60745" y="5239029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180051" y="2157991"/>
              <a:ext cx="884128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SMTP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459052" y="2129139"/>
              <a:ext cx="844713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HTTP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953000" y="2858889"/>
              <a:ext cx="703651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329021" y="2857388"/>
              <a:ext cx="730619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UDP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302926" y="3687246"/>
              <a:ext cx="458866" cy="398294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278470" y="4484965"/>
              <a:ext cx="705726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PPP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134725" y="4488601"/>
              <a:ext cx="780406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FDDI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724399" y="4492570"/>
              <a:ext cx="1178699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Ethernet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670804" y="5283636"/>
              <a:ext cx="859234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PSTN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610076" y="5304528"/>
              <a:ext cx="882053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Radio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382636" y="5304528"/>
              <a:ext cx="1050084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Copper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180843" y="5304528"/>
              <a:ext cx="1023115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Optical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24691" y="2141634"/>
              <a:ext cx="703651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NTP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699580" y="2135052"/>
              <a:ext cx="730619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7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end-host how to handle packet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(8 bits)</a:t>
            </a:r>
          </a:p>
          <a:p>
            <a:pPr lvl="1"/>
            <a:r>
              <a:rPr lang="en-US" dirty="0"/>
              <a:t>Identifies the higher-level protocol</a:t>
            </a:r>
          </a:p>
          <a:p>
            <a:pPr lvl="1"/>
            <a:r>
              <a:rPr lang="en-US" dirty="0"/>
              <a:t>Important for de-multiplexing at receiving host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Most common examples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6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 for the Transmission Control Protocol (TCP)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17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 for the User Datagram Protocol (UDP)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1768475" y="4202112"/>
            <a:ext cx="5607050" cy="2198688"/>
            <a:chOff x="1806575" y="4343400"/>
            <a:chExt cx="5607050" cy="2427288"/>
          </a:xfrm>
        </p:grpSpPr>
        <p:sp>
          <p:nvSpPr>
            <p:cNvPr id="46" name="Text Box 4"/>
            <p:cNvSpPr txBox="1">
              <a:spLocks noChangeArrowheads="1"/>
            </p:cNvSpPr>
            <p:nvPr/>
          </p:nvSpPr>
          <p:spPr bwMode="auto">
            <a:xfrm>
              <a:off x="1806575" y="4811713"/>
              <a:ext cx="1958975" cy="396875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IP header</a:t>
              </a:r>
            </a:p>
          </p:txBody>
        </p:sp>
        <p:sp>
          <p:nvSpPr>
            <p:cNvPr id="47" name="Text Box 5"/>
            <p:cNvSpPr txBox="1">
              <a:spLocks noChangeArrowheads="1"/>
            </p:cNvSpPr>
            <p:nvPr/>
          </p:nvSpPr>
          <p:spPr bwMode="auto">
            <a:xfrm>
              <a:off x="5378450" y="4811713"/>
              <a:ext cx="2035175" cy="396875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IP header</a:t>
              </a:r>
            </a:p>
          </p:txBody>
        </p:sp>
        <p:sp>
          <p:nvSpPr>
            <p:cNvPr id="48" name="Text Box 6"/>
            <p:cNvSpPr txBox="1">
              <a:spLocks noChangeArrowheads="1"/>
            </p:cNvSpPr>
            <p:nvPr/>
          </p:nvSpPr>
          <p:spPr bwMode="auto">
            <a:xfrm>
              <a:off x="1806575" y="5195888"/>
              <a:ext cx="1957388" cy="44171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bg1"/>
                  </a:solidFill>
                </a:rPr>
                <a:t>TCP header</a:t>
              </a:r>
            </a:p>
          </p:txBody>
        </p: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5378450" y="5195888"/>
              <a:ext cx="2033588" cy="39687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UDP header</a:t>
              </a:r>
            </a:p>
          </p:txBody>
        </p:sp>
        <p:sp>
          <p:nvSpPr>
            <p:cNvPr id="50" name="Rectangle 8"/>
            <p:cNvSpPr>
              <a:spLocks noChangeArrowheads="1"/>
            </p:cNvSpPr>
            <p:nvPr/>
          </p:nvSpPr>
          <p:spPr bwMode="auto">
            <a:xfrm>
              <a:off x="1806575" y="5580063"/>
              <a:ext cx="1958975" cy="11906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9"/>
            <p:cNvSpPr>
              <a:spLocks noChangeArrowheads="1"/>
            </p:cNvSpPr>
            <p:nvPr/>
          </p:nvSpPr>
          <p:spPr bwMode="auto">
            <a:xfrm>
              <a:off x="5378450" y="5580063"/>
              <a:ext cx="2035175" cy="11906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10"/>
            <p:cNvSpPr txBox="1">
              <a:spLocks noChangeArrowheads="1"/>
            </p:cNvSpPr>
            <p:nvPr/>
          </p:nvSpPr>
          <p:spPr bwMode="auto">
            <a:xfrm>
              <a:off x="1949450" y="4343400"/>
              <a:ext cx="170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protocol=6</a:t>
              </a:r>
            </a:p>
          </p:txBody>
        </p:sp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5410200" y="4343400"/>
              <a:ext cx="1860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protocol=17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978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at the destination end-system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destination what to do with the received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Transport layer protocol (8 bits)</a:t>
            </a:r>
          </a:p>
          <a:p>
            <a:r>
              <a:rPr lang="en-US" dirty="0"/>
              <a:t>Get responses to the packet back to the source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Source IP address (32 bits)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</a:rPr>
              <a:t>For Fragmentation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9D5433-CA9D-A309-32EA-C8679B511986}"/>
              </a:ext>
            </a:extLst>
          </p:cNvPr>
          <p:cNvSpPr/>
          <p:nvPr/>
        </p:nvSpPr>
        <p:spPr bwMode="auto">
          <a:xfrm>
            <a:off x="3387182" y="2879035"/>
            <a:ext cx="990600" cy="762000"/>
          </a:xfrm>
          <a:prstGeom prst="ellipse">
            <a:avLst/>
          </a:prstGeom>
          <a:noFill/>
          <a:ln w="12700" cap="flat" cmpd="sng" algn="ctr">
            <a:solidFill>
              <a:srgbClr val="D60093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13DCF4C-C6E7-CE1C-E810-7F405F54CE49}"/>
              </a:ext>
            </a:extLst>
          </p:cNvPr>
          <p:cNvSpPr/>
          <p:nvPr/>
        </p:nvSpPr>
        <p:spPr bwMode="auto">
          <a:xfrm>
            <a:off x="3577682" y="3597965"/>
            <a:ext cx="1984918" cy="762000"/>
          </a:xfrm>
          <a:prstGeom prst="ellipse">
            <a:avLst/>
          </a:prstGeom>
          <a:noFill/>
          <a:ln w="12700" cap="flat" cmpd="sng" algn="ctr">
            <a:solidFill>
              <a:srgbClr val="D60093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139DA7-DBCA-41DF-9934-F2C0267FB3B9}"/>
                  </a:ext>
                </a:extLst>
              </p14:cNvPr>
              <p14:cNvContentPartPr/>
              <p14:nvPr/>
            </p14:nvContentPartPr>
            <p14:xfrm>
              <a:off x="6639120" y="553680"/>
              <a:ext cx="1175400" cy="57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139DA7-DBCA-41DF-9934-F2C0267FB3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29760" y="544320"/>
                <a:ext cx="1194120" cy="59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65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fragmentation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4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fragmentation 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link has a “Maximum Transmission Unit” (MTU)</a:t>
            </a:r>
          </a:p>
          <a:p>
            <a:pPr lvl="1"/>
            <a:r>
              <a:rPr lang="en-US" dirty="0"/>
              <a:t>Largest number of bits it can carry as one unit</a:t>
            </a:r>
          </a:p>
          <a:p>
            <a:r>
              <a:rPr lang="en-US" dirty="0"/>
              <a:t>A router can split a packet into multiple “</a:t>
            </a:r>
            <a:r>
              <a:rPr lang="en-US" altLang="ja-JP" dirty="0"/>
              <a:t>fragments</a:t>
            </a:r>
            <a:r>
              <a:rPr lang="ja-JP" altLang="en-US" dirty="0"/>
              <a:t>”</a:t>
            </a:r>
            <a:r>
              <a:rPr lang="en-US" altLang="ja-JP" dirty="0"/>
              <a:t> if the packet size exceeds the link’s MTU</a:t>
            </a:r>
          </a:p>
          <a:p>
            <a:r>
              <a:rPr lang="en-US" dirty="0"/>
              <a:t>Must reassemble to recover original packet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0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4000</a:t>
            </a:r>
            <a:r>
              <a:rPr lang="en-US" altLang="zh-CN" dirty="0"/>
              <a:t>-</a:t>
            </a:r>
            <a:r>
              <a:rPr lang="en-US" dirty="0"/>
              <a:t>byte packet crosses a link w/ MTU=1500B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709057" y="2723991"/>
            <a:ext cx="5682343" cy="781209"/>
            <a:chOff x="1676400" y="3582895"/>
            <a:chExt cx="5029200" cy="455705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3048000" y="3733800"/>
              <a:ext cx="457200" cy="304800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4876800" y="3733800"/>
              <a:ext cx="457200" cy="304800"/>
            </a:xfrm>
            <a:prstGeom prst="roundRect">
              <a:avLst/>
            </a:prstGeom>
            <a:solidFill>
              <a:schemeClr val="tx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endParaRPr>
            </a:p>
          </p:txBody>
        </p:sp>
        <p:cxnSp>
          <p:nvCxnSpPr>
            <p:cNvPr id="9" name="Straight Connector 8"/>
            <p:cNvCxnSpPr>
              <a:endCxn id="43" idx="1"/>
            </p:cNvCxnSpPr>
            <p:nvPr/>
          </p:nvCxnSpPr>
          <p:spPr bwMode="auto">
            <a:xfrm>
              <a:off x="35052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16764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53340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1812461" y="3582895"/>
              <a:ext cx="686959" cy="19749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0" dirty="0">
                  <a:latin typeface="Arial" charset="0"/>
                  <a:ea typeface="Arial" charset="0"/>
                  <a:cs typeface="Arial" charset="0"/>
                </a:rPr>
                <a:t>4000B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95801" y="3671850"/>
              <a:ext cx="686959" cy="1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1500B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26538" y="3638492"/>
              <a:ext cx="345040" cy="1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ea typeface="Arial" charset="0"/>
                  <a:cs typeface="Arial" charset="0"/>
                </a:rPr>
                <a:t>…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>
              <a:off x="2591676" y="3771842"/>
              <a:ext cx="381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2303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4000 byte packet crosses a link w/ MTU=1500B</a:t>
            </a:r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40386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38862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35194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40386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44196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44196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44196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3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3200400"/>
            <a:ext cx="1104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Arial" charset="0"/>
                <a:cs typeface="Arial" charset="0"/>
              </a:rPr>
              <a:t>IP header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990600" y="35814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8392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604" grpId="0" animBg="1"/>
      <p:bldP spid="151760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reassemble?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22860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21336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17668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22860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26670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26670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26670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447800"/>
            <a:ext cx="1104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Arial" charset="0"/>
                <a:cs typeface="Arial" charset="0"/>
              </a:rPr>
              <a:t>IP header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990600" y="18288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914400" y="52578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45" name="Line 4"/>
          <p:cNvSpPr>
            <a:spLocks noChangeShapeType="1"/>
          </p:cNvSpPr>
          <p:nvPr/>
        </p:nvSpPr>
        <p:spPr bwMode="auto">
          <a:xfrm>
            <a:off x="9144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" name="Line 5"/>
          <p:cNvSpPr>
            <a:spLocks noChangeShapeType="1"/>
          </p:cNvSpPr>
          <p:nvPr/>
        </p:nvSpPr>
        <p:spPr bwMode="auto">
          <a:xfrm>
            <a:off x="914400" y="5014912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7" name="Line 6"/>
          <p:cNvSpPr>
            <a:spLocks noChangeShapeType="1"/>
          </p:cNvSpPr>
          <p:nvPr/>
        </p:nvSpPr>
        <p:spPr bwMode="auto">
          <a:xfrm>
            <a:off x="78486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1524000" y="52578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50" name="Line 36"/>
          <p:cNvSpPr>
            <a:spLocks noChangeShapeType="1"/>
          </p:cNvSpPr>
          <p:nvPr/>
        </p:nvSpPr>
        <p:spPr bwMode="auto">
          <a:xfrm>
            <a:off x="37338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1" name="Line 37"/>
          <p:cNvSpPr>
            <a:spLocks noChangeShapeType="1"/>
          </p:cNvSpPr>
          <p:nvPr/>
        </p:nvSpPr>
        <p:spPr bwMode="auto">
          <a:xfrm>
            <a:off x="57912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1447800" y="2286000"/>
            <a:ext cx="609600" cy="381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914400" y="3657600"/>
            <a:ext cx="609600" cy="381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56" name="Rectangle 3"/>
          <p:cNvSpPr>
            <a:spLocks noChangeArrowheads="1"/>
          </p:cNvSpPr>
          <p:nvPr/>
        </p:nvSpPr>
        <p:spPr bwMode="auto">
          <a:xfrm>
            <a:off x="1524000" y="5257800"/>
            <a:ext cx="609600" cy="381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57" name="Rectangle 3"/>
          <p:cNvSpPr>
            <a:spLocks noChangeArrowheads="1"/>
          </p:cNvSpPr>
          <p:nvPr/>
        </p:nvSpPr>
        <p:spPr bwMode="auto">
          <a:xfrm>
            <a:off x="2057400" y="22860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58" name="Rectangle 3"/>
          <p:cNvSpPr>
            <a:spLocks noChangeArrowheads="1"/>
          </p:cNvSpPr>
          <p:nvPr/>
        </p:nvSpPr>
        <p:spPr bwMode="auto">
          <a:xfrm>
            <a:off x="1524000" y="36576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2133600" y="52578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095" y="5881687"/>
            <a:ext cx="881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  <a:ea typeface="Arial" charset="0"/>
                <a:cs typeface="Arial" charset="0"/>
              </a:rPr>
              <a:t>Must reassemble before sending packet to higher layers!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84EC22D-659A-F849-88BD-EA789B151DE0}"/>
                  </a:ext>
                </a:extLst>
              </p14:cNvPr>
              <p14:cNvContentPartPr/>
              <p14:nvPr/>
            </p14:nvContentPartPr>
            <p14:xfrm>
              <a:off x="7935120" y="2413440"/>
              <a:ext cx="29160" cy="4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84EC22D-659A-F849-88BD-EA789B151D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18920" y="2397240"/>
                <a:ext cx="61560" cy="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85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571" grpId="0" animBg="1"/>
      <p:bldP spid="68612" grpId="0" animBg="1"/>
      <p:bldP spid="68613" grpId="0" animBg="1"/>
      <p:bldP spid="68614" grpId="0" animBg="1"/>
      <p:bldP spid="68615" grpId="0"/>
      <p:bldP spid="1517576" grpId="0" animBg="1"/>
      <p:bldP spid="1517604" grpId="0" animBg="1"/>
      <p:bldP spid="1517605" grpId="0" animBg="1"/>
      <p:bldP spid="5" grpId="0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and terminology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3" y="2359424"/>
            <a:ext cx="417443" cy="64008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707008"/>
            <a:ext cx="2743200" cy="609600"/>
          </a:xfrm>
          <a:prstGeom prst="roundRect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69849" y="266700"/>
            <a:ext cx="7620000" cy="9414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sz="2000" b="0" dirty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771900" y="2219325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859751" y="3352800"/>
            <a:ext cx="945606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934307" y="478155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08110"/>
            <a:ext cx="3505200" cy="2769583"/>
            <a:chOff x="2438400" y="1295400"/>
            <a:chExt cx="3505200" cy="2679311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4" idx="3"/>
            </p:cNvCxnSpPr>
            <p:nvPr/>
          </p:nvCxnSpPr>
          <p:spPr bwMode="auto">
            <a:xfrm>
              <a:off x="3962400" y="1295400"/>
              <a:ext cx="0" cy="267931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85446" y="1295400"/>
              <a:ext cx="1458154" cy="20573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371600" y="5553075"/>
            <a:ext cx="2743200" cy="6096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3465311"/>
            <a:ext cx="417443" cy="6400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603" y="4478995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31" idx="3"/>
          </p:cNvCxnSpPr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8539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  <p:bldP spid="124" grpId="0" animBg="1"/>
      <p:bldP spid="124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few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reassemble?</a:t>
            </a:r>
          </a:p>
          <a:p>
            <a:r>
              <a:rPr lang="en-US" dirty="0"/>
              <a:t>Fragments can get lost</a:t>
            </a:r>
          </a:p>
          <a:p>
            <a:r>
              <a:rPr lang="en-US" dirty="0"/>
              <a:t>Fragments can follow different paths </a:t>
            </a:r>
          </a:p>
          <a:p>
            <a:r>
              <a:rPr lang="en-US" dirty="0"/>
              <a:t>Fragments can get fragmented again</a:t>
            </a:r>
            <a:r>
              <a:rPr lang="en-US" altLang="zh-CN" dirty="0"/>
              <a:t>…</a:t>
            </a:r>
          </a:p>
          <a:p>
            <a:pPr lvl="1"/>
            <a:r>
              <a:rPr lang="en-US" altLang="zh-CN" dirty="0"/>
              <a:t>Seems</a:t>
            </a:r>
            <a:r>
              <a:rPr lang="zh-CN" altLang="en-US" dirty="0"/>
              <a:t> </a:t>
            </a:r>
            <a:r>
              <a:rPr lang="en-US" altLang="zh-CN" dirty="0"/>
              <a:t>really</a:t>
            </a:r>
            <a:r>
              <a:rPr lang="zh-CN" altLang="en-US" dirty="0"/>
              <a:t> </a:t>
            </a:r>
            <a:r>
              <a:rPr lang="en-US" altLang="zh-CN" dirty="0"/>
              <a:t>messy;</a:t>
            </a:r>
            <a:r>
              <a:rPr lang="zh-CN" altLang="en-US" dirty="0"/>
              <a:t> </a:t>
            </a:r>
            <a:r>
              <a:rPr lang="en-US" altLang="zh-CN" dirty="0"/>
              <a:t>doesn’t</a:t>
            </a:r>
            <a:r>
              <a:rPr lang="zh-CN" altLang="en-US" dirty="0"/>
              <a:t> </a:t>
            </a:r>
            <a:r>
              <a:rPr lang="en-US" altLang="zh-CN" dirty="0"/>
              <a:t>happen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reality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1026" name="Picture 2" descr="Sigh Emoji Clipart PNG Images, Sigh Emoji, Boy, Cartoon, Boys PNG Image For  Free Download">
            <a:extLst>
              <a:ext uri="{FF2B5EF4-FFF2-40B4-BE49-F238E27FC236}">
                <a16:creationId xmlns:a16="http://schemas.microsoft.com/office/drawing/2014/main" id="{B1D72404-3CA3-8A89-5159-84C167938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2672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14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should reassembly occur?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Classic case of E2E principle</a:t>
            </a:r>
          </a:p>
          <a:p>
            <a:r>
              <a:rPr lang="en-US" dirty="0"/>
              <a:t>At next-hop router imposes burden on network</a:t>
            </a:r>
          </a:p>
          <a:p>
            <a:pPr lvl="1"/>
            <a:r>
              <a:rPr lang="en-US" dirty="0"/>
              <a:t>Complicated reassembly algorithm</a:t>
            </a:r>
          </a:p>
          <a:p>
            <a:pPr lvl="1"/>
            <a:r>
              <a:rPr lang="en-US" dirty="0"/>
              <a:t>Must hold onto fragments/state</a:t>
            </a:r>
          </a:p>
          <a:p>
            <a:r>
              <a:rPr lang="en-US" dirty="0"/>
              <a:t>Any other router may not work</a:t>
            </a:r>
          </a:p>
          <a:p>
            <a:pPr lvl="1"/>
            <a:r>
              <a:rPr lang="en-US" dirty="0"/>
              <a:t>Fragments may take different paths</a:t>
            </a:r>
          </a:p>
          <a:p>
            <a:r>
              <a:rPr lang="en-US" dirty="0"/>
              <a:t>Little benefit, large cost for network reassembly</a:t>
            </a:r>
          </a:p>
          <a:p>
            <a:r>
              <a:rPr lang="en-US" dirty="0"/>
              <a:t>Hence, reassembly is done at the destination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9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Reassembly: What fields?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way to identify fragments of the packet</a:t>
            </a:r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Introduce an identifier</a:t>
            </a:r>
            <a:endParaRPr lang="en-US" dirty="0"/>
          </a:p>
          <a:p>
            <a:r>
              <a:rPr lang="en-US" dirty="0"/>
              <a:t>Fragments can get lost</a:t>
            </a:r>
          </a:p>
          <a:p>
            <a:pPr lvl="1"/>
            <a:r>
              <a:rPr lang="en-US" dirty="0">
                <a:sym typeface="Wingdings"/>
              </a:rPr>
              <a:t>N</a:t>
            </a:r>
            <a:r>
              <a:rPr lang="en-US" sz="2400" dirty="0">
                <a:sym typeface="Wingdings"/>
              </a:rPr>
              <a:t>eed some form of sequence number or offset</a:t>
            </a:r>
          </a:p>
          <a:p>
            <a:r>
              <a:rPr lang="en-US" dirty="0">
                <a:sym typeface="Wingdings"/>
              </a:rPr>
              <a:t>Sequence numbers / offset</a:t>
            </a:r>
          </a:p>
          <a:p>
            <a:pPr lvl="1"/>
            <a:r>
              <a:rPr lang="en-US" dirty="0">
                <a:sym typeface="Wingdings"/>
              </a:rPr>
              <a:t>How do I know when I have them all? (need max </a:t>
            </a:r>
            <a:r>
              <a:rPr lang="en-US" dirty="0" err="1">
                <a:sym typeface="Wingdings"/>
              </a:rPr>
              <a:t>seq</a:t>
            </a:r>
            <a:r>
              <a:rPr lang="en-US" dirty="0">
                <a:sym typeface="Wingdings"/>
              </a:rPr>
              <a:t># / flag)</a:t>
            </a:r>
          </a:p>
          <a:p>
            <a:pPr lvl="1"/>
            <a:r>
              <a:rPr lang="en-US" dirty="0">
                <a:sym typeface="Wingdings"/>
              </a:rPr>
              <a:t>What if a fragment gets re-fragmented?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0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IPv4’s fragmentation fields</a:t>
            </a:r>
            <a:endParaRPr lang="en-US" dirty="0"/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Identifier</a:t>
            </a:r>
            <a:r>
              <a:rPr lang="en-US" dirty="0"/>
              <a:t>: which fragments belong together</a:t>
            </a:r>
          </a:p>
          <a:p>
            <a:r>
              <a:rPr lang="en-US" dirty="0">
                <a:solidFill>
                  <a:srgbClr val="0000FF"/>
                </a:solidFill>
              </a:rPr>
              <a:t>Flags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Reserved: ignore</a:t>
            </a:r>
          </a:p>
          <a:p>
            <a:pPr lvl="1"/>
            <a:r>
              <a:rPr lang="en-US" dirty="0"/>
              <a:t>DF: don’t fragment </a:t>
            </a:r>
          </a:p>
          <a:p>
            <a:pPr lvl="2"/>
            <a:r>
              <a:rPr lang="en-US" dirty="0"/>
              <a:t>May trigger error message back to sender</a:t>
            </a:r>
          </a:p>
          <a:p>
            <a:pPr lvl="1"/>
            <a:r>
              <a:rPr lang="en-US" dirty="0"/>
              <a:t>MF: more fragments coming</a:t>
            </a:r>
          </a:p>
          <a:p>
            <a:r>
              <a:rPr lang="en-US" dirty="0">
                <a:solidFill>
                  <a:srgbClr val="0000FF"/>
                </a:solidFill>
              </a:rPr>
              <a:t>Offset</a:t>
            </a:r>
            <a:r>
              <a:rPr lang="en-US" dirty="0"/>
              <a:t>: portion of original payload this fragment contains</a:t>
            </a:r>
          </a:p>
          <a:p>
            <a:pPr lvl="1"/>
            <a:r>
              <a:rPr lang="en-US" dirty="0"/>
              <a:t> In 8-byte units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Fragment Offset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</a:rPr>
              <a:t>For Fragmentation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8277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Fragment without MF set (last fragment)</a:t>
            </a:r>
          </a:p>
          <a:p>
            <a:pPr lvl="1"/>
            <a:r>
              <a:rPr lang="en-US" dirty="0"/>
              <a:t>Tells host which are the last bits in original payload</a:t>
            </a:r>
          </a:p>
          <a:p>
            <a:r>
              <a:rPr lang="en-US" dirty="0"/>
              <a:t>All other fragments fill in holes</a:t>
            </a:r>
          </a:p>
          <a:p>
            <a:r>
              <a:rPr lang="en-US" dirty="0"/>
              <a:t>Can tell when holes are filled, regardless of order</a:t>
            </a:r>
          </a:p>
          <a:p>
            <a:pPr lvl="1"/>
            <a:r>
              <a:rPr lang="en-US" dirty="0"/>
              <a:t>Use offset field</a:t>
            </a:r>
          </a:p>
          <a:p>
            <a:r>
              <a:rPr lang="en-US" dirty="0"/>
              <a:t>Q: why use a byte-offset for fragments rather than numbering each fragment?</a:t>
            </a:r>
          </a:p>
          <a:p>
            <a:pPr lvl="1"/>
            <a:r>
              <a:rPr lang="en-US" dirty="0"/>
              <a:t>Allows further fragmentation of fragments 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4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fragmentation (cont.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Packet split into 3 pieces</a:t>
            </a:r>
          </a:p>
          <a:p>
            <a:r>
              <a:rPr lang="en-US"/>
              <a:t>Example: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33528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32004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28336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33528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37338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37338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37338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38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604" grpId="0" animBg="1"/>
      <p:bldP spid="151760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fragmentation </a:t>
            </a:r>
            <a:r>
              <a:rPr lang="en-US" altLang="zh-CN" dirty="0"/>
              <a:t>(</a:t>
            </a:r>
            <a:r>
              <a:rPr lang="en-US" dirty="0"/>
              <a:t>cont</a:t>
            </a:r>
            <a:r>
              <a:rPr lang="en-US" altLang="zh-CN" dirty="0"/>
              <a:t>.)</a:t>
            </a:r>
            <a:endParaRPr lang="en-US" dirty="0"/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4000 byte packet from host 1.2.3.4 to 5.6.7.8 traverses a link with MTU 1,500 bytes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3128128" y="6282158"/>
            <a:ext cx="350106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dirty="0">
                <a:solidFill>
                  <a:srgbClr val="0000FF"/>
                </a:solidFill>
                <a:latin typeface="Arial" charset="0"/>
              </a:rPr>
              <a:t>(3980 more bytes of payload here)</a:t>
            </a:r>
            <a:endParaRPr lang="en-US" sz="1400" b="0" dirty="0">
              <a:solidFill>
                <a:srgbClr val="0000FF"/>
              </a:solidFill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30" name="Rectangle 29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4000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44019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63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80544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fragmentation</a:t>
            </a:r>
            <a:r>
              <a:rPr lang="en-US" altLang="zh-CN" dirty="0"/>
              <a:t> (</a:t>
            </a:r>
            <a:r>
              <a:rPr lang="en-US" dirty="0"/>
              <a:t>cont</a:t>
            </a:r>
            <a:r>
              <a:rPr lang="en-US" altLang="zh-CN" dirty="0"/>
              <a:t>.)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Datagram split into 3 pieces. Possible first piece: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31" name="Rectangle 30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00"/>
                  </a:solidFill>
                </a:rPr>
                <a:t>1500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xxx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63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25725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fragmentation</a:t>
            </a:r>
            <a:r>
              <a:rPr lang="en-US" altLang="zh-CN" dirty="0"/>
              <a:t> (</a:t>
            </a:r>
            <a:r>
              <a:rPr lang="en-US" dirty="0"/>
              <a:t>cont</a:t>
            </a:r>
            <a:r>
              <a:rPr lang="en-US" altLang="zh-CN" dirty="0"/>
              <a:t>.)</a:t>
            </a:r>
            <a:endParaRPr lang="en-US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second piece: Frag#1 covered 1480bytes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30" name="Rectangle 29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00"/>
                  </a:solidFill>
                </a:rPr>
                <a:t>1220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185 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(185 * 8 = 1480)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yyy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63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991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03" name="Group 37"/>
          <p:cNvGrpSpPr>
            <a:grpSpLocks noChangeAspect="1"/>
          </p:cNvGrpSpPr>
          <p:nvPr/>
        </p:nvGrpSpPr>
        <p:grpSpPr bwMode="auto">
          <a:xfrm>
            <a:off x="254868" y="2438832"/>
            <a:ext cx="914400" cy="240632"/>
            <a:chOff x="885372" y="3276600"/>
            <a:chExt cx="1172028" cy="228600"/>
          </a:xfrm>
        </p:grpSpPr>
        <p:sp>
          <p:nvSpPr>
            <p:cNvPr id="104" name="Rectangle 103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108" name="Cube 107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0" name="Cube 109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" name="Cube 111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3" name="Cube 112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4" name="Cube 113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5" name="Cube 114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7" name="Cube 116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8" name="Cube 117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9" name="Cube 11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0" name="Cube 119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21" name="Straight Connector 120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>
            <a:endCxn id="132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>
            <a:stCxn id="132" idx="5"/>
            <a:endCxn id="131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>
            <a:stCxn id="131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/>
          <p:cNvCxnSpPr>
            <a:endCxn id="137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>
            <a:stCxn id="135" idx="2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>
            <a:stCxn id="136" idx="4"/>
            <a:endCxn id="137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>
            <a:stCxn id="136" idx="0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/>
          <p:cNvCxnSpPr>
            <a:stCxn id="138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>
            <a:stCxn id="138" idx="3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6" name="Picture 13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199112" y="35052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umich.edu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mit.edu</a:t>
            </a:r>
            <a:endParaRPr lang="en-US" dirty="0"/>
          </a:p>
        </p:txBody>
      </p:sp>
      <p:cxnSp>
        <p:nvCxnSpPr>
          <p:cNvPr id="140" name="Straight Connector 139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8224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0.10538 0.0016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38 0.00162 L 0.28143 0.0921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43 0.09213 L 0.36372 0.21551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fragmentation</a:t>
            </a:r>
            <a:r>
              <a:rPr lang="en-US" altLang="zh-CN" dirty="0"/>
              <a:t> (</a:t>
            </a:r>
            <a:r>
              <a:rPr lang="en-US" dirty="0"/>
              <a:t>cont</a:t>
            </a:r>
            <a:r>
              <a:rPr lang="en-US" altLang="zh-CN" dirty="0"/>
              <a:t>.)</a:t>
            </a:r>
            <a:endParaRPr 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Possible third piece: 1480+1200 = 2680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29" name="Rectangle 28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00"/>
                  </a:solidFill>
                </a:rPr>
                <a:t>1320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335 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(335 * 8 = 2680)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>
                  <a:solidFill>
                    <a:srgbClr val="FF0000"/>
                  </a:solidFill>
                </a:rPr>
                <a:t>zzz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63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492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look into IPv6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97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Motivated (prematurely) by address exhaustion</a:t>
            </a:r>
          </a:p>
          <a:p>
            <a:pPr lvl="1"/>
            <a:r>
              <a:rPr lang="en-US" dirty="0"/>
              <a:t>Addresses four times as big (128-bit)</a:t>
            </a:r>
          </a:p>
          <a:p>
            <a:pPr lvl="1"/>
            <a:r>
              <a:rPr lang="en-US" altLang="zh-CN" dirty="0"/>
              <a:t>340</a:t>
            </a:r>
            <a:r>
              <a:rPr lang="zh-CN" altLang="en-US" dirty="0"/>
              <a:t> </a:t>
            </a:r>
            <a:r>
              <a:rPr lang="en-US" altLang="zh-CN" dirty="0"/>
              <a:t>trillion</a:t>
            </a:r>
            <a:r>
              <a:rPr lang="zh-CN" altLang="en-US" dirty="0"/>
              <a:t> </a:t>
            </a:r>
            <a:r>
              <a:rPr lang="en-US" altLang="zh-CN" dirty="0"/>
              <a:t>trillion</a:t>
            </a:r>
            <a:r>
              <a:rPr lang="zh-CN" altLang="en-US" dirty="0"/>
              <a:t> </a:t>
            </a:r>
            <a:r>
              <a:rPr lang="en-US" altLang="zh-CN" dirty="0"/>
              <a:t>trillion,</a:t>
            </a:r>
            <a:r>
              <a:rPr lang="zh-CN" altLang="en-US" dirty="0"/>
              <a:t> </a:t>
            </a:r>
            <a:r>
              <a:rPr lang="en-HK" b="1" dirty="0">
                <a:latin typeface="Arial" panose="020B0604020202020204" pitchFamily="34" charset="0"/>
                <a:cs typeface="Arial" panose="020B0604020202020204" pitchFamily="34" charset="0"/>
              </a:rPr>
              <a:t>3.4 x 10</a:t>
            </a:r>
            <a:r>
              <a:rPr lang="en-HK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38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/>
              <a:t>unique</a:t>
            </a:r>
            <a:r>
              <a:rPr lang="zh-CN" altLang="en-US" dirty="0"/>
              <a:t> </a:t>
            </a:r>
            <a:r>
              <a:rPr lang="en-US" altLang="zh-CN" dirty="0"/>
              <a:t>addresses</a:t>
            </a:r>
            <a:endParaRPr lang="en-US" dirty="0"/>
          </a:p>
          <a:p>
            <a:r>
              <a:rPr lang="en-US" dirty="0"/>
              <a:t>Focused on simplifying IP</a:t>
            </a:r>
          </a:p>
          <a:p>
            <a:pPr lvl="1"/>
            <a:r>
              <a:rPr lang="en-US" dirty="0"/>
              <a:t>Got rid of all fields that were not necessary</a:t>
            </a:r>
          </a:p>
          <a:p>
            <a:r>
              <a:rPr lang="en-US" dirty="0"/>
              <a:t>Result is an elegant, if unambitious, protocol</a:t>
            </a:r>
          </a:p>
          <a:p>
            <a:pPr lvl="1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8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“clean up” would you do?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34" name="Rectangle 33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Fragment Offset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825082" y="5638800"/>
            <a:ext cx="54864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solidFill>
                  <a:schemeClr val="bg1"/>
                </a:solidFill>
              </a:rPr>
              <a:t>Payload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923089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IPv4 and IPv6 header comparison</a:t>
            </a:r>
            <a:endParaRPr lang="en-US" dirty="0"/>
          </a:p>
        </p:txBody>
      </p:sp>
      <p:graphicFrame>
        <p:nvGraphicFramePr>
          <p:cNvPr id="348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530286"/>
              </p:ext>
            </p:extLst>
          </p:nvPr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2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6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393888"/>
              </p:ext>
            </p:extLst>
          </p:nvPr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Flow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Arial" charset="0"/>
                <a:cs typeface="Arial" charset="0"/>
              </a:rPr>
              <a:t>IPv6</a:t>
            </a:r>
            <a:endParaRPr lang="en-US" sz="2400" b="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6642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59944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2218" name="Text Box 59"/>
          <p:cNvSpPr txBox="1">
            <a:spLocks noChangeArrowheads="1"/>
          </p:cNvSpPr>
          <p:nvPr/>
        </p:nvSpPr>
        <p:spPr bwMode="auto">
          <a:xfrm>
            <a:off x="785814" y="5326063"/>
            <a:ext cx="3100386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 </a:t>
            </a:r>
            <a:r>
              <a:rPr lang="en-GB" sz="1400" dirty="0">
                <a:latin typeface="Arial" charset="0"/>
              </a:rPr>
              <a:t>name </a:t>
            </a:r>
            <a:r>
              <a:rPr lang="en-US" sz="1400" dirty="0">
                <a:latin typeface="Arial" charset="0"/>
              </a:rPr>
              <a:t>kept from IPv4 to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Fields not kept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Name &amp; position changed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New field in IPv6</a:t>
            </a:r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564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69" grpId="0"/>
      <p:bldP spid="34870" grpId="0"/>
      <p:bldP spid="34871" grpId="0" animBg="1"/>
      <p:bldP spid="34872" grpId="0" animBg="1"/>
      <p:bldP spid="34873" grpId="0" animBg="1"/>
      <p:bldP spid="34874" grpId="0" animBg="1"/>
      <p:bldP spid="9221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D60093"/>
                </a:solidFill>
              </a:rPr>
              <a:t>Eliminated</a:t>
            </a:r>
            <a:r>
              <a:rPr lang="en-US" dirty="0"/>
              <a:t> fragmentation (why?)</a:t>
            </a:r>
          </a:p>
          <a:p>
            <a:pPr lvl="1"/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hairy</a:t>
            </a:r>
            <a:r>
              <a:rPr lang="zh-CN" altLang="en-US" dirty="0"/>
              <a:t> </a:t>
            </a:r>
            <a:r>
              <a:rPr lang="en-US" altLang="zh-CN" dirty="0"/>
              <a:t>security</a:t>
            </a:r>
            <a:r>
              <a:rPr lang="zh-CN" altLang="en-US" dirty="0"/>
              <a:t> </a:t>
            </a:r>
            <a:r>
              <a:rPr lang="en-US" altLang="zh-CN" dirty="0"/>
              <a:t>issues;</a:t>
            </a:r>
            <a:r>
              <a:rPr lang="zh-CN" altLang="en-US" dirty="0"/>
              <a:t> </a:t>
            </a:r>
            <a:r>
              <a:rPr lang="en-US" altLang="zh-CN" dirty="0"/>
              <a:t>IPv6</a:t>
            </a:r>
            <a:r>
              <a:rPr lang="zh-CN" altLang="en-US" dirty="0"/>
              <a:t> </a:t>
            </a:r>
            <a:r>
              <a:rPr lang="en-US" altLang="zh-CN" dirty="0"/>
              <a:t>requires</a:t>
            </a:r>
            <a:r>
              <a:rPr lang="zh-CN" altLang="en-US" dirty="0"/>
              <a:t> </a:t>
            </a:r>
            <a:r>
              <a:rPr lang="en-US" altLang="zh-CN" dirty="0"/>
              <a:t>end-hosts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MTU</a:t>
            </a:r>
            <a:r>
              <a:rPr lang="zh-CN" altLang="en-US" dirty="0"/>
              <a:t> </a:t>
            </a:r>
            <a:r>
              <a:rPr lang="en-US" altLang="zh-CN" dirty="0"/>
              <a:t>discovery</a:t>
            </a:r>
            <a:endParaRPr lang="en-US" dirty="0"/>
          </a:p>
          <a:p>
            <a:r>
              <a:rPr lang="en-US" dirty="0">
                <a:solidFill>
                  <a:srgbClr val="D60093"/>
                </a:solidFill>
              </a:rPr>
              <a:t>Eliminated</a:t>
            </a:r>
            <a:r>
              <a:rPr lang="en-US" dirty="0"/>
              <a:t> checksum (why?)</a:t>
            </a:r>
          </a:p>
          <a:p>
            <a:pPr lvl="1"/>
            <a:r>
              <a:rPr lang="en-US" altLang="zh-CN" dirty="0"/>
              <a:t>L4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checksum</a:t>
            </a:r>
            <a:r>
              <a:rPr lang="zh-CN" altLang="en-US" dirty="0"/>
              <a:t> </a:t>
            </a:r>
            <a:r>
              <a:rPr lang="en-US" altLang="zh-CN" dirty="0"/>
              <a:t>(over</a:t>
            </a:r>
            <a:r>
              <a:rPr lang="zh-CN" altLang="en-US" dirty="0"/>
              <a:t> </a:t>
            </a:r>
            <a:r>
              <a:rPr lang="en-US" altLang="zh-CN" dirty="0"/>
              <a:t>header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payload)</a:t>
            </a:r>
          </a:p>
          <a:p>
            <a:pPr lvl="1"/>
            <a:r>
              <a:rPr lang="en-US" altLang="zh-CN" dirty="0"/>
              <a:t>L2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error-detection</a:t>
            </a:r>
            <a:r>
              <a:rPr lang="zh-CN" altLang="en-US" dirty="0"/>
              <a:t> </a:t>
            </a:r>
            <a:r>
              <a:rPr lang="en-US" altLang="zh-CN" dirty="0"/>
              <a:t>(over</a:t>
            </a:r>
            <a:r>
              <a:rPr lang="zh-CN" altLang="en-US" dirty="0"/>
              <a:t> </a:t>
            </a:r>
            <a:r>
              <a:rPr lang="en-US" altLang="zh-CN" dirty="0"/>
              <a:t>header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payload)</a:t>
            </a:r>
            <a:endParaRPr lang="en-US" dirty="0"/>
          </a:p>
          <a:p>
            <a:r>
              <a:rPr lang="en-US" dirty="0"/>
              <a:t>New </a:t>
            </a:r>
            <a:r>
              <a:rPr lang="en-US"/>
              <a:t>options mechanism</a:t>
            </a:r>
            <a:endParaRPr lang="en-US" dirty="0"/>
          </a:p>
          <a:p>
            <a:r>
              <a:rPr lang="en-US" dirty="0"/>
              <a:t>Eliminated header length (why?)</a:t>
            </a:r>
          </a:p>
          <a:p>
            <a:r>
              <a:rPr lang="en-US" dirty="0"/>
              <a:t>Expanded addresses </a:t>
            </a:r>
          </a:p>
          <a:p>
            <a:r>
              <a:rPr lang="en-US" dirty="0"/>
              <a:t>Added Flow Label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4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deal with problems</a:t>
            </a:r>
            <a:r>
              <a:rPr lang="en-US" altLang="zh-CN" dirty="0"/>
              <a:t>;</a:t>
            </a:r>
            <a:r>
              <a:rPr lang="en-US" dirty="0"/>
              <a:t> </a:t>
            </a:r>
            <a:r>
              <a:rPr lang="en-US" altLang="zh-CN" dirty="0"/>
              <a:t>defer</a:t>
            </a:r>
            <a:r>
              <a:rPr lang="zh-CN" altLang="en-US" dirty="0"/>
              <a:t> </a:t>
            </a:r>
            <a:r>
              <a:rPr lang="en-US" dirty="0"/>
              <a:t>to end</a:t>
            </a:r>
            <a:r>
              <a:rPr lang="en-US" altLang="zh-CN" dirty="0"/>
              <a:t>-hosts</a:t>
            </a:r>
            <a:endParaRPr lang="en-US" dirty="0"/>
          </a:p>
          <a:p>
            <a:pPr lvl="1"/>
            <a:r>
              <a:rPr lang="en-US" dirty="0"/>
              <a:t>Eliminated fragmentation and checksum</a:t>
            </a:r>
          </a:p>
          <a:p>
            <a:pPr lvl="1"/>
            <a:r>
              <a:rPr lang="en-US" dirty="0"/>
              <a:t>Why retain TTL?</a:t>
            </a:r>
          </a:p>
          <a:p>
            <a:r>
              <a:rPr lang="en-US" dirty="0"/>
              <a:t>Simplify handling:</a:t>
            </a:r>
          </a:p>
          <a:p>
            <a:pPr lvl="1"/>
            <a:r>
              <a:rPr lang="en-US" dirty="0"/>
              <a:t>New options mechanism (uses next header)</a:t>
            </a:r>
          </a:p>
          <a:p>
            <a:pPr lvl="1"/>
            <a:r>
              <a:rPr lang="en-US" dirty="0"/>
              <a:t>Eliminated header length</a:t>
            </a:r>
          </a:p>
          <a:p>
            <a:pPr lvl="2"/>
            <a:r>
              <a:rPr lang="en-US" dirty="0"/>
              <a:t>Why couldn’t IPv4 do this?</a:t>
            </a:r>
          </a:p>
          <a:p>
            <a:r>
              <a:rPr lang="en-US" dirty="0"/>
              <a:t>Provide general flow label for packet</a:t>
            </a:r>
          </a:p>
          <a:p>
            <a:pPr lvl="1"/>
            <a:r>
              <a:rPr lang="en-US" dirty="0"/>
              <a:t>Not tied to semantics</a:t>
            </a:r>
          </a:p>
          <a:p>
            <a:pPr lvl="1"/>
            <a:r>
              <a:rPr lang="en-US" dirty="0"/>
              <a:t>Provides great flexibility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7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can be divided into data plane and control plane</a:t>
            </a:r>
          </a:p>
          <a:p>
            <a:pPr lvl="1"/>
            <a:r>
              <a:rPr lang="en-US" dirty="0"/>
              <a:t>Data plane deals with “how?”</a:t>
            </a:r>
          </a:p>
          <a:p>
            <a:pPr lvl="1"/>
            <a:r>
              <a:rPr lang="en-US" dirty="0"/>
              <a:t>Control plane deals with “what?”</a:t>
            </a:r>
          </a:p>
          <a:p>
            <a:r>
              <a:rPr lang="en-US" dirty="0"/>
              <a:t>IP is simple yet nuanced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9112" y="35052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umich.edu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mit.edu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579309" y="3918284"/>
            <a:ext cx="914400" cy="240632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9979" y="42882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68853" y="43074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13354" y="535273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41845" y="51816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70317"/>
              </p:ext>
            </p:extLst>
          </p:nvPr>
        </p:nvGraphicFramePr>
        <p:xfrm>
          <a:off x="6043961" y="1819275"/>
          <a:ext cx="2743200" cy="1716087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Destination 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4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328124" y="1439862"/>
            <a:ext cx="2154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Forwarding Table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891561" y="2886075"/>
            <a:ext cx="2971800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5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19289 -0.0868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89 -0.08681 L 0.34184 -0.0222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9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84 -0.02222 L 0.34184 0.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7" grpId="0" animBg="1"/>
      <p:bldP spid="7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Locally</a:t>
            </a:r>
            <a:r>
              <a:rPr lang="zh-CN" altLang="en-US" dirty="0"/>
              <a:t> </a:t>
            </a:r>
            <a:r>
              <a:rPr lang="en-US" altLang="zh-CN" dirty="0"/>
              <a:t>d</a:t>
            </a:r>
            <a:r>
              <a:rPr lang="en-US" dirty="0"/>
              <a:t>irecting a packet to the correct interface so that it progresses to its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Local</a:t>
            </a:r>
            <a:r>
              <a:rPr lang="en-US" altLang="zh-CN" dirty="0">
                <a:solidFill>
                  <a:srgbClr val="0000FF"/>
                </a:solidFill>
              </a:rPr>
              <a:t>!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Read </a:t>
            </a:r>
            <a:r>
              <a:rPr lang="en-US" altLang="zh-CN" dirty="0" err="1"/>
              <a:t>dest</a:t>
            </a:r>
            <a:r>
              <a:rPr lang="zh-CN" altLang="en-US" dirty="0"/>
              <a:t> </a:t>
            </a:r>
            <a:r>
              <a:rPr lang="en-US" dirty="0"/>
              <a:t>address from packet header</a:t>
            </a:r>
          </a:p>
          <a:p>
            <a:pPr lvl="1"/>
            <a:r>
              <a:rPr lang="en-US" dirty="0"/>
              <a:t>Search forwarding table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network-wide </a:t>
            </a:r>
            <a:r>
              <a:rPr lang="en-US" i="1" dirty="0"/>
              <a:t>forwarding tables</a:t>
            </a:r>
            <a:r>
              <a:rPr lang="en-US" dirty="0"/>
              <a:t> to enable end-to-end communication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Global</a:t>
            </a:r>
            <a:r>
              <a:rPr lang="en-US" altLang="zh-CN" dirty="0">
                <a:solidFill>
                  <a:srgbClr val="0000FF"/>
                </a:solidFill>
              </a:rPr>
              <a:t>!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Using different routing protocols</a:t>
            </a:r>
          </a:p>
          <a:p>
            <a:r>
              <a:rPr lang="en-US" altLang="zh-CN" dirty="0"/>
              <a:t>Forwarding</a:t>
            </a:r>
            <a:r>
              <a:rPr lang="zh-CN" altLang="en-US" dirty="0"/>
              <a:t> </a:t>
            </a:r>
            <a:r>
              <a:rPr lang="en-US" altLang="zh-CN" dirty="0"/>
              <a:t>tables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dirty="0"/>
              <a:t>“routing</a:t>
            </a:r>
            <a:r>
              <a:rPr lang="zh-CN" altLang="en-US" dirty="0"/>
              <a:t> </a:t>
            </a:r>
            <a:r>
              <a:rPr lang="en-US" altLang="zh-CN" dirty="0"/>
              <a:t>tables”</a:t>
            </a:r>
          </a:p>
          <a:p>
            <a:pPr lvl="1"/>
            <a:r>
              <a:rPr lang="en-US" altLang="zh-CN" dirty="0"/>
              <a:t>…I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know,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networking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strong</a:t>
            </a:r>
            <a:r>
              <a:rPr lang="zh-CN" altLang="en-US" dirty="0"/>
              <a:t> </a:t>
            </a:r>
            <a:r>
              <a:rPr lang="en-US" altLang="zh-CN" dirty="0"/>
              <a:t>tendency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abuse</a:t>
            </a:r>
            <a:r>
              <a:rPr lang="zh-CN" altLang="en-US" dirty="0"/>
              <a:t> </a:t>
            </a:r>
            <a:r>
              <a:rPr lang="en-US" altLang="zh-CN"/>
              <a:t>terms…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67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vs.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Forwarding: “</a:t>
            </a:r>
            <a:r>
              <a:rPr lang="en-US" dirty="0">
                <a:solidFill>
                  <a:srgbClr val="0000FF"/>
                </a:solidFill>
              </a:rPr>
              <a:t>data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Directing one data packet</a:t>
            </a:r>
          </a:p>
          <a:p>
            <a:pPr lvl="1"/>
            <a:r>
              <a:rPr lang="en-US" dirty="0"/>
              <a:t>Each router using local routing state</a:t>
            </a:r>
          </a:p>
          <a:p>
            <a:r>
              <a:rPr lang="en-US" dirty="0"/>
              <a:t>Routing: “</a:t>
            </a:r>
            <a:r>
              <a:rPr lang="en-US" dirty="0">
                <a:solidFill>
                  <a:srgbClr val="0000FF"/>
                </a:solidFill>
              </a:rPr>
              <a:t>control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Computing the forwarding tables that guide packets</a:t>
            </a:r>
          </a:p>
          <a:p>
            <a:pPr lvl="1"/>
            <a:r>
              <a:rPr lang="en-US" dirty="0"/>
              <a:t>Jointly computed by routers using a distributed algorithm</a:t>
            </a:r>
          </a:p>
          <a:p>
            <a:endParaRPr lang="en-US" dirty="0"/>
          </a:p>
          <a:p>
            <a:r>
              <a:rPr lang="en-US" altLang="zh-CN" dirty="0">
                <a:solidFill>
                  <a:srgbClr val="0000FF"/>
                </a:solidFill>
              </a:rPr>
              <a:t>D</a:t>
            </a:r>
            <a:r>
              <a:rPr lang="en-US" dirty="0">
                <a:solidFill>
                  <a:srgbClr val="0000FF"/>
                </a:solidFill>
              </a:rPr>
              <a:t>ifferent timescales!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1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Theme2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2" id="{0F973FCD-1283-E74E-85B6-E8C3DE479C92}" vid="{42684C02-3BAE-2C44-AB2F-41432E78F1E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1490453484</TotalTime>
  <Pages>7</Pages>
  <Words>2428</Words>
  <Application>Microsoft Office PowerPoint</Application>
  <PresentationFormat>On-screen Show (4:3)</PresentationFormat>
  <Paragraphs>750</Paragraphs>
  <Slides>57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Gill Sans</vt:lpstr>
      <vt:lpstr>Helvetica Neue</vt:lpstr>
      <vt:lpstr>Monotype Sorts</vt:lpstr>
      <vt:lpstr>Arial</vt:lpstr>
      <vt:lpstr>Arial Black</vt:lpstr>
      <vt:lpstr>Courier New</vt:lpstr>
      <vt:lpstr>Times New Roman</vt:lpstr>
      <vt:lpstr>Wingdings</vt:lpstr>
      <vt:lpstr>Theme2</vt:lpstr>
      <vt:lpstr>CSCI4430 Computer Networks  Lecture10: Network Layer – Basics</vt:lpstr>
      <vt:lpstr>Agenda</vt:lpstr>
      <vt:lpstr>Network layer</vt:lpstr>
      <vt:lpstr>Context and terminology</vt:lpstr>
      <vt:lpstr>Forwarding</vt:lpstr>
      <vt:lpstr>Forwarding</vt:lpstr>
      <vt:lpstr>Forwarding</vt:lpstr>
      <vt:lpstr>Routing</vt:lpstr>
      <vt:lpstr>Forwarding vs. routing</vt:lpstr>
      <vt:lpstr>The IP layer</vt:lpstr>
      <vt:lpstr>Lecture 2:  Layer encapsulation</vt:lpstr>
      <vt:lpstr>Recall: IP packet</vt:lpstr>
      <vt:lpstr>Designing the IP header</vt:lpstr>
      <vt:lpstr>What are these tasks? (in network)</vt:lpstr>
      <vt:lpstr>What information do we need?</vt:lpstr>
      <vt:lpstr>What information do we need?</vt:lpstr>
      <vt:lpstr>What information do we need?</vt:lpstr>
      <vt:lpstr>Preventing loops (TTL)</vt:lpstr>
      <vt:lpstr>Header corruption (Checksum)</vt:lpstr>
      <vt:lpstr>Aside: Checksum in diff layers</vt:lpstr>
      <vt:lpstr>Aside: Checksum in diff layers</vt:lpstr>
      <vt:lpstr>Fragmentation </vt:lpstr>
      <vt:lpstr>What information do we need?</vt:lpstr>
      <vt:lpstr>Special handling</vt:lpstr>
      <vt:lpstr>Options</vt:lpstr>
      <vt:lpstr>What information do we need?</vt:lpstr>
      <vt:lpstr>IP packet structure</vt:lpstr>
      <vt:lpstr>Parse packet</vt:lpstr>
      <vt:lpstr>IP packet structure</vt:lpstr>
      <vt:lpstr>Tasks at the destination end-system</vt:lpstr>
      <vt:lpstr>Telling end-host how to handle packet</vt:lpstr>
      <vt:lpstr>Telling end-host how to handle packet</vt:lpstr>
      <vt:lpstr>Tasks at the destination end-system</vt:lpstr>
      <vt:lpstr>IP packet structure</vt:lpstr>
      <vt:lpstr>Dealing with fragmentation</vt:lpstr>
      <vt:lpstr>A closer look at fragmentation </vt:lpstr>
      <vt:lpstr>Example of fragmentation</vt:lpstr>
      <vt:lpstr>Example of fragmentation</vt:lpstr>
      <vt:lpstr>Why reassemble?</vt:lpstr>
      <vt:lpstr>A few considerations</vt:lpstr>
      <vt:lpstr>Where should reassembly occur?</vt:lpstr>
      <vt:lpstr>Reassembly: What fields?</vt:lpstr>
      <vt:lpstr>IPv4’s fragmentation fields</vt:lpstr>
      <vt:lpstr>IP packet structure</vt:lpstr>
      <vt:lpstr>Why this works</vt:lpstr>
      <vt:lpstr>Example of fragmentation (cont.)</vt:lpstr>
      <vt:lpstr>Example of fragmentation (cont.)</vt:lpstr>
      <vt:lpstr>Example of fragmentation (cont.)</vt:lpstr>
      <vt:lpstr>Example of fragmentation (cont.)</vt:lpstr>
      <vt:lpstr>Example of fragmentation (cont.)</vt:lpstr>
      <vt:lpstr>A quick look into IPv6</vt:lpstr>
      <vt:lpstr>IPv6</vt:lpstr>
      <vt:lpstr>What “clean up” would you do?</vt:lpstr>
      <vt:lpstr>IPv4 and IPv6 header comparison</vt:lpstr>
      <vt:lpstr>Summary of changes</vt:lpstr>
      <vt:lpstr>Philosophy of changes</vt:lpstr>
      <vt:lpstr>Summary</vt:lpstr>
    </vt:vector>
  </TitlesOfParts>
  <Manager/>
  <Company>CUHK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CSCI4430 Computer Networks  Lecture10: Network Layer – Basics</dc:title>
  <dc:subject/>
  <dc:creator>Hong Xu</dc:creator>
  <cp:keywords/>
  <dc:description/>
  <cp:lastModifiedBy>English</cp:lastModifiedBy>
  <cp:revision>1316</cp:revision>
  <cp:lastPrinted>1999-09-08T17:25:07Z</cp:lastPrinted>
  <dcterms:created xsi:type="dcterms:W3CDTF">2014-01-14T18:15:50Z</dcterms:created>
  <dcterms:modified xsi:type="dcterms:W3CDTF">2023-10-30T08:18:30Z</dcterms:modified>
  <cp:category/>
</cp:coreProperties>
</file>