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9" r:id="rId1"/>
  </p:sldMasterIdLst>
  <p:notesMasterIdLst>
    <p:notesMasterId r:id="rId61"/>
  </p:notesMasterIdLst>
  <p:handoutMasterIdLst>
    <p:handoutMasterId r:id="rId62"/>
  </p:handoutMasterIdLst>
  <p:sldIdLst>
    <p:sldId id="638" r:id="rId2"/>
    <p:sldId id="487" r:id="rId3"/>
    <p:sldId id="573" r:id="rId4"/>
    <p:sldId id="513" r:id="rId5"/>
    <p:sldId id="515" r:id="rId6"/>
    <p:sldId id="516" r:id="rId7"/>
    <p:sldId id="517" r:id="rId8"/>
    <p:sldId id="520" r:id="rId9"/>
    <p:sldId id="522" r:id="rId10"/>
    <p:sldId id="523" r:id="rId11"/>
    <p:sldId id="524" r:id="rId12"/>
    <p:sldId id="519" r:id="rId13"/>
    <p:sldId id="525" r:id="rId14"/>
    <p:sldId id="526" r:id="rId15"/>
    <p:sldId id="527" r:id="rId16"/>
    <p:sldId id="528" r:id="rId17"/>
    <p:sldId id="529" r:id="rId18"/>
    <p:sldId id="518" r:id="rId19"/>
    <p:sldId id="532" r:id="rId20"/>
    <p:sldId id="534" r:id="rId21"/>
    <p:sldId id="530" r:id="rId22"/>
    <p:sldId id="535" r:id="rId23"/>
    <p:sldId id="536" r:id="rId24"/>
    <p:sldId id="537" r:id="rId25"/>
    <p:sldId id="538" r:id="rId26"/>
    <p:sldId id="539" r:id="rId27"/>
    <p:sldId id="540" r:id="rId28"/>
    <p:sldId id="541" r:id="rId29"/>
    <p:sldId id="542" r:id="rId30"/>
    <p:sldId id="543" r:id="rId31"/>
    <p:sldId id="544" r:id="rId32"/>
    <p:sldId id="545" r:id="rId33"/>
    <p:sldId id="502" r:id="rId34"/>
    <p:sldId id="546" r:id="rId35"/>
    <p:sldId id="547" r:id="rId36"/>
    <p:sldId id="548" r:id="rId37"/>
    <p:sldId id="549" r:id="rId38"/>
    <p:sldId id="550" r:id="rId39"/>
    <p:sldId id="551" r:id="rId40"/>
    <p:sldId id="552" r:id="rId41"/>
    <p:sldId id="553" r:id="rId42"/>
    <p:sldId id="554" r:id="rId43"/>
    <p:sldId id="555" r:id="rId44"/>
    <p:sldId id="556" r:id="rId45"/>
    <p:sldId id="561" r:id="rId46"/>
    <p:sldId id="557" r:id="rId47"/>
    <p:sldId id="558" r:id="rId48"/>
    <p:sldId id="559" r:id="rId49"/>
    <p:sldId id="562" r:id="rId50"/>
    <p:sldId id="563" r:id="rId51"/>
    <p:sldId id="564" r:id="rId52"/>
    <p:sldId id="565" r:id="rId53"/>
    <p:sldId id="566" r:id="rId54"/>
    <p:sldId id="567" r:id="rId55"/>
    <p:sldId id="568" r:id="rId56"/>
    <p:sldId id="569" r:id="rId57"/>
    <p:sldId id="570" r:id="rId58"/>
    <p:sldId id="572" r:id="rId59"/>
    <p:sldId id="512" r:id="rId6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/>
    <p:restoredTop sz="94694"/>
  </p:normalViewPr>
  <p:slideViewPr>
    <p:cSldViewPr>
      <p:cViewPr varScale="1">
        <p:scale>
          <a:sx n="121" d="100"/>
          <a:sy n="121" d="100"/>
        </p:scale>
        <p:origin x="200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3.xml"/><Relationship Id="rId2" Type="http://schemas.openxmlformats.org/officeDocument/2006/relationships/slide" Target="slides/slide52.xml"/><Relationship Id="rId1" Type="http://schemas.openxmlformats.org/officeDocument/2006/relationships/slide" Target="slides/slide51.xml"/><Relationship Id="rId6" Type="http://schemas.openxmlformats.org/officeDocument/2006/relationships/slide" Target="slides/slide58.xml"/><Relationship Id="rId5" Type="http://schemas.openxmlformats.org/officeDocument/2006/relationships/slide" Target="slides/slide56.xml"/><Relationship Id="rId4" Type="http://schemas.openxmlformats.org/officeDocument/2006/relationships/slide" Target="slides/slide5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09D4B52-1D9A-9D44-9D6F-0F6EA38F68F0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205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65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4DCC38-56B0-7C45-9622-D4994682E07F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902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AF5948D-D09D-1B40-B686-E4596E3B3EAE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487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53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29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E153740-8C51-4346-BF6D-FBC421DC3D28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867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5DA2B1D-5FDE-A743-891C-2D6157A776A1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68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617E3E7-2B42-714B-934F-5F81F0638D3B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MSS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vs</a:t>
            </a:r>
            <a:r>
              <a:rPr lang="en-US" dirty="0">
                <a:ea typeface="ＭＳ Ｐゴシック" charset="0"/>
                <a:cs typeface="ＭＳ Ｐゴシック" charset="0"/>
              </a:rPr>
              <a:t> MTU??</a:t>
            </a:r>
          </a:p>
        </p:txBody>
      </p:sp>
    </p:spTree>
    <p:extLst>
      <p:ext uri="{BB962C8B-B14F-4D97-AF65-F5344CB8AC3E}">
        <p14:creationId xmlns:p14="http://schemas.microsoft.com/office/powerpoint/2010/main" val="2108604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D7678D-3933-B64B-89D3-B222E3A47E3F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44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D7678D-3933-B64B-89D3-B222E3A47E3F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347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2D759AB-56F7-F243-83EF-1DC089F8D502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3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33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409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39529EA-2A83-C840-9F3E-1C516B952A4F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080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E6B17A8-47EE-4343-97AD-4478B3D87BB1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9068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9D8C0A1-83C6-324A-9F8C-9B8F721BE31F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979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73B7972-42B7-8F4F-9165-E6B81B7CBFF4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6764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7B48305-5CDB-0E47-ADEF-D7DA81228169}" type="slidenum">
              <a:rPr lang="en-US" sz="1300" b="0">
                <a:latin typeface="Times New Roman" charset="0"/>
              </a:rPr>
              <a:pPr eaLnBrk="1" hangingPunct="1"/>
              <a:t>57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63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20E29-FCAE-ED47-BF1F-5C919C5D0249}" type="slidenum">
              <a:rPr lang="en-US"/>
              <a:pPr/>
              <a:t>58</a:t>
            </a:fld>
            <a:endParaRPr lang="en-US"/>
          </a:p>
        </p:txBody>
      </p:sp>
      <p:sp>
        <p:nvSpPr>
          <p:cNvPr id="277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277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2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969A29A-D16C-864E-998C-C62256933E1F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10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Picture on board</a:t>
            </a:r>
          </a:p>
        </p:txBody>
      </p:sp>
    </p:spTree>
    <p:extLst>
      <p:ext uri="{BB962C8B-B14F-4D97-AF65-F5344CB8AC3E}">
        <p14:creationId xmlns:p14="http://schemas.microsoft.com/office/powerpoint/2010/main" val="1525574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582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749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3CEBFA1-51FF-A24F-867E-EEE6959AA91E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13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326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271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0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80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052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089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342541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161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83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926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693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732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929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894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521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7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2022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8: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Transport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br>
              <a:rPr lang="en-HK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TCP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flow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control,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congestion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control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receiver</a:t>
            </a: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2735263" y="3151187"/>
            <a:ext cx="35337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667000"/>
            <a:ext cx="1066800" cy="10668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needed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(1</a:t>
            </a:r>
            <a:r>
              <a:rPr lang="en-US" b="0" baseline="30000" dirty="0">
                <a:latin typeface="Helvetica" charset="0"/>
              </a:rPr>
              <a:t>st</a:t>
            </a:r>
            <a:r>
              <a:rPr lang="en-US" b="0" dirty="0">
                <a:latin typeface="Helvetica" charset="0"/>
              </a:rPr>
              <a:t> byte not received)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5410200" y="4265611"/>
            <a:ext cx="33338" cy="1525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648455" y="5772090"/>
            <a:ext cx="22661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received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422668" y="4038600"/>
            <a:ext cx="17531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Received and </a:t>
            </a:r>
            <a:br>
              <a:rPr lang="en-US" b="0" dirty="0">
                <a:latin typeface="Helvetica" charset="0"/>
              </a:rPr>
            </a:br>
            <a:r>
              <a:rPr lang="en-US" b="0" dirty="0" err="1">
                <a:latin typeface="Helvetica" charset="0"/>
              </a:rPr>
              <a:t>ACKed</a:t>
            </a:r>
            <a:endParaRPr lang="en-US" b="0" dirty="0">
              <a:latin typeface="Helvetica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2133600" y="4038601"/>
            <a:ext cx="990600" cy="22859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V="1">
            <a:off x="1828800" y="4114800"/>
            <a:ext cx="2133600" cy="38100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986374" y="3257490"/>
            <a:ext cx="18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 (B)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5334000" y="3429000"/>
            <a:ext cx="838200" cy="990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Callout 12"/>
          <p:cNvSpPr/>
          <p:nvPr/>
        </p:nvSpPr>
        <p:spPr bwMode="auto">
          <a:xfrm>
            <a:off x="6324600" y="4191000"/>
            <a:ext cx="2667000" cy="1143000"/>
          </a:xfrm>
          <a:prstGeom prst="wedgeEllipseCallout">
            <a:avLst>
              <a:gd name="adj1" fmla="val -54777"/>
              <a:gd name="adj2" fmla="val -63971"/>
            </a:avLst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>
                <a:solidFill>
                  <a:srgbClr val="0000FF"/>
                </a:solidFill>
                <a:latin typeface="+mn-lt"/>
              </a:rPr>
              <a:t>Sender might overrun </a:t>
            </a:r>
            <a:br>
              <a:rPr lang="en-US" sz="1800" b="0" dirty="0">
                <a:solidFill>
                  <a:srgbClr val="0000FF"/>
                </a:solidFill>
                <a:latin typeface="+mn-lt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</a:rPr>
              <a:t>the receiver’s buffer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479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/>
      <p:bldP spid="32" grpId="0"/>
      <p:bldP spid="34" grpId="0" animBg="1"/>
      <p:bldP spid="35" grpId="0"/>
      <p:bldP spid="42" grpId="0"/>
      <p:bldP spid="52" grpId="0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Advertised window (Flow Control)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Receiver uses an “Advertised Window” (RWND) to prevent sender from overflowing its window</a:t>
            </a:r>
          </a:p>
          <a:p>
            <a:pPr lvl="1"/>
            <a:r>
              <a:rPr lang="en-US" dirty="0"/>
              <a:t>Receiver indicates value </a:t>
            </a:r>
            <a:r>
              <a:rPr lang="en-US"/>
              <a:t>of RWND </a:t>
            </a:r>
            <a:r>
              <a:rPr lang="en-US" dirty="0"/>
              <a:t>in ACKs</a:t>
            </a:r>
          </a:p>
          <a:p>
            <a:pPr lvl="1"/>
            <a:r>
              <a:rPr lang="en-US" dirty="0"/>
              <a:t>Sender ensures that the total </a:t>
            </a:r>
            <a:r>
              <a:rPr lang="en-US" dirty="0">
                <a:solidFill>
                  <a:srgbClr val="0000FF"/>
                </a:solidFill>
              </a:rPr>
              <a:t>number of bytes in flight &lt;= RWND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86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2467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5743575" y="3276600"/>
            <a:ext cx="2486025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96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receiver</a:t>
            </a: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2735263" y="3151187"/>
            <a:ext cx="35337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819400"/>
            <a:ext cx="425786" cy="9144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needed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(1</a:t>
            </a:r>
            <a:r>
              <a:rPr lang="en-US" b="0" baseline="30000" dirty="0">
                <a:latin typeface="Helvetica" charset="0"/>
              </a:rPr>
              <a:t>st</a:t>
            </a:r>
            <a:r>
              <a:rPr lang="en-US" b="0" dirty="0">
                <a:latin typeface="Helvetica" charset="0"/>
              </a:rPr>
              <a:t> byte not received)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5410200" y="4265611"/>
            <a:ext cx="33338" cy="1525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648455" y="5772090"/>
            <a:ext cx="22661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received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986374" y="3257490"/>
            <a:ext cx="18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 (B)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5334000" y="3429000"/>
            <a:ext cx="838200" cy="990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Callout 12"/>
          <p:cNvSpPr/>
          <p:nvPr/>
        </p:nvSpPr>
        <p:spPr bwMode="auto">
          <a:xfrm>
            <a:off x="1981200" y="1676400"/>
            <a:ext cx="6019800" cy="1143000"/>
          </a:xfrm>
          <a:prstGeom prst="wedgeEllipseCallout">
            <a:avLst>
              <a:gd name="adj1" fmla="val 12084"/>
              <a:gd name="adj2" fmla="val 106232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>
                <a:latin typeface="+mn-lt"/>
              </a:rPr>
              <a:t>RWND = B - (</a:t>
            </a:r>
            <a:r>
              <a:rPr lang="en-US" sz="1800" b="0" dirty="0" err="1">
                <a:latin typeface="+mn-lt"/>
              </a:rPr>
              <a:t>LastByteReceived</a:t>
            </a:r>
            <a:r>
              <a:rPr lang="en-US" sz="1800" b="0" dirty="0">
                <a:latin typeface="+mn-lt"/>
              </a:rPr>
              <a:t> - </a:t>
            </a:r>
            <a:r>
              <a:rPr lang="en-US" sz="1800" b="0" dirty="0" err="1">
                <a:latin typeface="+mn-lt"/>
              </a:rPr>
              <a:t>LastByteRead</a:t>
            </a:r>
            <a:r>
              <a:rPr lang="en-US" sz="1800" b="0" dirty="0">
                <a:latin typeface="+mn-lt"/>
              </a:rPr>
              <a:t>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3073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sender</a:t>
            </a:r>
          </a:p>
        </p:txBody>
      </p:sp>
      <p:sp>
        <p:nvSpPr>
          <p:cNvPr id="307204" name="Oval 4"/>
          <p:cNvSpPr>
            <a:spLocks noChangeArrowheads="1"/>
          </p:cNvSpPr>
          <p:nvPr/>
        </p:nvSpPr>
        <p:spPr bwMode="auto">
          <a:xfrm>
            <a:off x="2709863" y="20574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3057525" y="2211387"/>
            <a:ext cx="223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Sending process</a:t>
            </a:r>
          </a:p>
        </p:txBody>
      </p:sp>
      <p:sp>
        <p:nvSpPr>
          <p:cNvPr id="307208" name="Line 8"/>
          <p:cNvSpPr>
            <a:spLocks noChangeShapeType="1"/>
          </p:cNvSpPr>
          <p:nvPr/>
        </p:nvSpPr>
        <p:spPr bwMode="auto">
          <a:xfrm>
            <a:off x="2247900" y="3030537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2401888" y="3748087"/>
            <a:ext cx="958850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3352800" y="3748087"/>
            <a:ext cx="1905000" cy="460375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5257800" y="3748087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0" name="Freeform 14"/>
          <p:cNvSpPr>
            <a:spLocks/>
          </p:cNvSpPr>
          <p:nvPr/>
        </p:nvSpPr>
        <p:spPr bwMode="auto">
          <a:xfrm>
            <a:off x="4014788" y="2825750"/>
            <a:ext cx="1243012" cy="9080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1" name="Line 15"/>
          <p:cNvSpPr>
            <a:spLocks noChangeShapeType="1"/>
          </p:cNvSpPr>
          <p:nvPr/>
        </p:nvSpPr>
        <p:spPr bwMode="auto">
          <a:xfrm flipV="1">
            <a:off x="3362325" y="4324350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2" name="Line 16"/>
          <p:cNvSpPr>
            <a:spLocks noChangeShapeType="1"/>
          </p:cNvSpPr>
          <p:nvPr/>
        </p:nvSpPr>
        <p:spPr bwMode="auto">
          <a:xfrm flipH="1" flipV="1">
            <a:off x="5257800" y="4219575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3" name="Text Box 17"/>
          <p:cNvSpPr txBox="1">
            <a:spLocks noChangeArrowheads="1"/>
          </p:cNvSpPr>
          <p:nvPr/>
        </p:nvSpPr>
        <p:spPr bwMode="auto">
          <a:xfrm>
            <a:off x="1961248" y="4824412"/>
            <a:ext cx="2408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First </a:t>
            </a:r>
            <a:r>
              <a:rPr lang="en-US" b="0" dirty="0" err="1">
                <a:latin typeface="Helvetica" charset="0"/>
              </a:rPr>
              <a:t>unACKed</a:t>
            </a:r>
            <a:r>
              <a:rPr lang="en-US" b="0" dirty="0">
                <a:latin typeface="Helvetica" charset="0"/>
              </a:rPr>
              <a:t> byte</a:t>
            </a:r>
          </a:p>
        </p:txBody>
      </p:sp>
      <p:sp>
        <p:nvSpPr>
          <p:cNvPr id="951314" name="Text Box 18"/>
          <p:cNvSpPr txBox="1">
            <a:spLocks noChangeArrowheads="1"/>
          </p:cNvSpPr>
          <p:nvPr/>
        </p:nvSpPr>
        <p:spPr bwMode="auto">
          <a:xfrm>
            <a:off x="4641784" y="5334000"/>
            <a:ext cx="12256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can send</a:t>
            </a:r>
          </a:p>
        </p:txBody>
      </p:sp>
      <p:sp>
        <p:nvSpPr>
          <p:cNvPr id="307219" name="Text Box 19"/>
          <p:cNvSpPr txBox="1">
            <a:spLocks noChangeArrowheads="1"/>
          </p:cNvSpPr>
          <p:nvPr/>
        </p:nvSpPr>
        <p:spPr bwMode="auto">
          <a:xfrm>
            <a:off x="2057400" y="297973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Helvetica" charset="0"/>
              </a:rPr>
              <a:t>TCP</a:t>
            </a:r>
          </a:p>
        </p:txBody>
      </p:sp>
      <p:sp>
        <p:nvSpPr>
          <p:cNvPr id="951324" name="Text Box 28"/>
          <p:cNvSpPr txBox="1">
            <a:spLocks noChangeArrowheads="1"/>
          </p:cNvSpPr>
          <p:nvPr/>
        </p:nvSpPr>
        <p:spPr bwMode="auto">
          <a:xfrm>
            <a:off x="5257800" y="3409890"/>
            <a:ext cx="20521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written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1400" y="3181290"/>
            <a:ext cx="817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RWND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352800" y="3581400"/>
            <a:ext cx="990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4343400" y="3752088"/>
            <a:ext cx="914400" cy="43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0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996 0 " pathEditMode="relative" ptsTypes="AA">
                                      <p:cBhvr>
                                        <p:cTn id="8" dur="2000" fill="hold"/>
                                        <p:tgtEl>
                                          <p:spTgt spid="951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996 0 " pathEditMode="relative" ptsTypes="AA">
                                      <p:cBhvr>
                                        <p:cTn id="10" dur="2000" fill="hold"/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12" grpId="0" animBg="1"/>
      <p:bldP spid="951314" grpId="0"/>
      <p:bldP spid="6" grpId="0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with flow control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Sender</a:t>
            </a:r>
            <a:r>
              <a:rPr lang="en-US" dirty="0"/>
              <a:t>: window advances when new data </a:t>
            </a:r>
            <a:r>
              <a:rPr lang="en-US" dirty="0" err="1"/>
              <a:t>ACK’</a:t>
            </a:r>
            <a:r>
              <a:rPr lang="en-US" altLang="ja-JP" dirty="0" err="1"/>
              <a:t>d</a:t>
            </a:r>
            <a:endParaRPr lang="en-US" altLang="ja-JP" dirty="0"/>
          </a:p>
          <a:p>
            <a:r>
              <a:rPr lang="en-US" dirty="0">
                <a:solidFill>
                  <a:srgbClr val="0000FF"/>
                </a:solidFill>
              </a:rPr>
              <a:t>Receiver</a:t>
            </a:r>
            <a:r>
              <a:rPr lang="en-US" dirty="0"/>
              <a:t>: window advances as receiving process consumes data</a:t>
            </a:r>
          </a:p>
          <a:p>
            <a:r>
              <a:rPr lang="en-US" dirty="0"/>
              <a:t>Receiver advertises to the sender where the receiver window currently ends (</a:t>
            </a:r>
            <a:r>
              <a:rPr lang="ja-JP" altLang="en-US" dirty="0"/>
              <a:t>“</a:t>
            </a:r>
            <a:r>
              <a:rPr lang="en-US" altLang="ja-JP" dirty="0" err="1"/>
              <a:t>righthand</a:t>
            </a:r>
            <a:r>
              <a:rPr lang="en-US" altLang="ja-JP" dirty="0"/>
              <a:t> edge</a:t>
            </a:r>
            <a:r>
              <a:rPr lang="ja-JP" altLang="en-US" dirty="0"/>
              <a:t>”</a:t>
            </a:r>
            <a:r>
              <a:rPr lang="en-US" altLang="ja-JP" dirty="0"/>
              <a:t>)</a:t>
            </a:r>
          </a:p>
          <a:p>
            <a:pPr lvl="1"/>
            <a:r>
              <a:rPr lang="en-US" dirty="0"/>
              <a:t>Sender agrees not to exceed this amount</a:t>
            </a:r>
          </a:p>
          <a:p>
            <a:r>
              <a:rPr lang="en-US" dirty="0">
                <a:solidFill>
                  <a:srgbClr val="0000FF"/>
                </a:solidFill>
              </a:rPr>
              <a:t>UDP does not have flow control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Data can be lost due to buffer overflow</a:t>
            </a:r>
          </a:p>
        </p:txBody>
      </p:sp>
    </p:spTree>
    <p:extLst>
      <p:ext uri="{BB962C8B-B14F-4D97-AF65-F5344CB8AC3E}">
        <p14:creationId xmlns:p14="http://schemas.microsoft.com/office/powerpoint/2010/main" val="161226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Advertised window limits rate</a:t>
            </a:r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can send no faster than </a:t>
            </a:r>
            <a:r>
              <a:rPr lang="en-US" dirty="0">
                <a:solidFill>
                  <a:srgbClr val="0000FF"/>
                </a:solidFill>
              </a:rPr>
              <a:t>RWND/RTT</a:t>
            </a:r>
            <a:r>
              <a:rPr lang="en-US" dirty="0"/>
              <a:t> bytes/sec</a:t>
            </a:r>
          </a:p>
          <a:p>
            <a:r>
              <a:rPr lang="en-US" dirty="0"/>
              <a:t>Receiver only advertises more space when it has consumed old arriving data</a:t>
            </a:r>
          </a:p>
          <a:p>
            <a:r>
              <a:rPr lang="en-US" dirty="0">
                <a:solidFill>
                  <a:srgbClr val="0000FF"/>
                </a:solidFill>
              </a:rPr>
              <a:t>What happens when RWND=0?</a:t>
            </a:r>
          </a:p>
          <a:p>
            <a:pPr lvl="1"/>
            <a:r>
              <a:rPr lang="en-US" dirty="0"/>
              <a:t>Sender keeps probing with one data bytes</a:t>
            </a:r>
          </a:p>
          <a:p>
            <a:endParaRPr lang="en-US" dirty="0"/>
          </a:p>
          <a:p>
            <a:r>
              <a:rPr lang="en-US" dirty="0"/>
              <a:t>In original TCP design, that was the sole protocol mechanism controlling sender’s rate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What’s missing?</a:t>
            </a:r>
          </a:p>
        </p:txBody>
      </p:sp>
    </p:spTree>
    <p:extLst>
      <p:ext uri="{BB962C8B-B14F-4D97-AF65-F5344CB8AC3E}">
        <p14:creationId xmlns:p14="http://schemas.microsoft.com/office/powerpoint/2010/main" val="9730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Congestion Control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8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congestion?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two packets arrive at a router at the same time</a:t>
            </a:r>
          </a:p>
          <a:p>
            <a:pPr lvl="1"/>
            <a:r>
              <a:rPr lang="en-US" dirty="0"/>
              <a:t>Router will transmit one and buffer/drop the other</a:t>
            </a:r>
          </a:p>
          <a:p>
            <a:r>
              <a:rPr lang="en-US" dirty="0"/>
              <a:t>Internet traffic is bursty</a:t>
            </a:r>
          </a:p>
          <a:p>
            <a:pPr lvl="1"/>
            <a:r>
              <a:rPr lang="en-US" dirty="0"/>
              <a:t>Many packets can arrive close in time</a:t>
            </a:r>
          </a:p>
          <a:p>
            <a:pPr lvl="1"/>
            <a:r>
              <a:rPr lang="en-US" dirty="0"/>
              <a:t>Causes packet delays and drops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Root cause</a:t>
            </a:r>
            <a:r>
              <a:rPr lang="en-US" dirty="0"/>
              <a:t>: statistical multiplexing</a:t>
            </a:r>
          </a:p>
        </p:txBody>
      </p:sp>
    </p:spTree>
    <p:extLst>
      <p:ext uri="{BB962C8B-B14F-4D97-AF65-F5344CB8AC3E}">
        <p14:creationId xmlns:p14="http://schemas.microsoft.com/office/powerpoint/2010/main" val="119959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collapse in 1980s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6738"/>
            <a:ext cx="8229600" cy="4411662"/>
          </a:xfrm>
        </p:spPr>
        <p:txBody>
          <a:bodyPr/>
          <a:lstStyle/>
          <a:p>
            <a:r>
              <a:rPr lang="en-US" dirty="0"/>
              <a:t>Sending rate only limited by flow control</a:t>
            </a:r>
          </a:p>
          <a:p>
            <a:pPr lvl="1"/>
            <a:r>
              <a:rPr lang="en-US" dirty="0"/>
              <a:t>Dropped packets </a:t>
            </a:r>
            <a:r>
              <a:rPr lang="en-US" dirty="0">
                <a:sym typeface="Wingdings"/>
              </a:rPr>
              <a:t> s</a:t>
            </a:r>
            <a:r>
              <a:rPr lang="en-US" dirty="0"/>
              <a:t>enders (repeatedly!) retransmit </a:t>
            </a:r>
          </a:p>
          <a:p>
            <a:r>
              <a:rPr lang="en-US" dirty="0"/>
              <a:t>Led to “congestion collapse” in Oct. 1986</a:t>
            </a:r>
          </a:p>
          <a:p>
            <a:pPr lvl="1"/>
            <a:r>
              <a:rPr lang="en-US" dirty="0"/>
              <a:t>Throughput on the NSF network dropped from 32Kbits/s to 40bits/sec</a:t>
            </a:r>
          </a:p>
          <a:p>
            <a:r>
              <a:rPr lang="en-US" dirty="0"/>
              <a:t>“Fixed” by Van Jacobson’s development of TCP’s congestion control (CC) 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60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  <a:p>
            <a:r>
              <a:rPr lang="en-US" dirty="0"/>
              <a:t>TCP congestion control</a:t>
            </a:r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Jacobson’s fix to TCP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TCP’s existing window-based protocol but </a:t>
            </a:r>
            <a:r>
              <a:rPr lang="en-US" dirty="0">
                <a:solidFill>
                  <a:srgbClr val="0000FF"/>
                </a:solidFill>
              </a:rPr>
              <a:t>adapt</a:t>
            </a:r>
            <a:r>
              <a:rPr lang="en-US" dirty="0"/>
              <a:t> the window size in response to congestion</a:t>
            </a:r>
          </a:p>
          <a:p>
            <a:r>
              <a:rPr lang="en-US" dirty="0"/>
              <a:t>A pragmatic and effective solution </a:t>
            </a:r>
          </a:p>
          <a:p>
            <a:pPr lvl="1"/>
            <a:r>
              <a:rPr lang="en-US" dirty="0"/>
              <a:t>Required no upgrades to routers or applications!</a:t>
            </a:r>
          </a:p>
          <a:p>
            <a:pPr lvl="1"/>
            <a:r>
              <a:rPr lang="en-US" dirty="0"/>
              <a:t>Patch of a few lines of code to TCP implementations</a:t>
            </a:r>
          </a:p>
          <a:p>
            <a:r>
              <a:rPr lang="en-US" dirty="0"/>
              <a:t>Extensively researched and improved upon</a:t>
            </a:r>
          </a:p>
          <a:p>
            <a:pPr lvl="1"/>
            <a:r>
              <a:rPr lang="en-US" dirty="0"/>
              <a:t>Especially now with datacenters and cloud services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5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design considerations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know the network is congested? </a:t>
            </a:r>
          </a:p>
          <a:p>
            <a:pPr lvl="1"/>
            <a:r>
              <a:rPr lang="en-US" dirty="0"/>
              <a:t>Implicit and/or explicit signals from the network</a:t>
            </a:r>
          </a:p>
          <a:p>
            <a:r>
              <a:rPr lang="en-US" dirty="0"/>
              <a:t>Who takes care of congestion?</a:t>
            </a:r>
          </a:p>
          <a:p>
            <a:pPr lvl="1"/>
            <a:r>
              <a:rPr lang="en-US" dirty="0"/>
              <a:t>End hosts (may receive some help from the network)</a:t>
            </a:r>
          </a:p>
          <a:p>
            <a:r>
              <a:rPr lang="en-US" dirty="0"/>
              <a:t>How do we handle congestion?</a:t>
            </a:r>
          </a:p>
          <a:p>
            <a:pPr lvl="1"/>
            <a:r>
              <a:rPr lang="en-US" dirty="0"/>
              <a:t>Continuous adaptation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35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issues to consider</a:t>
            </a:r>
          </a:p>
        </p:txBody>
      </p:sp>
      <p:sp>
        <p:nvSpPr>
          <p:cNvPr id="980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Discovering the available (bottleneck) bandwidth</a:t>
            </a:r>
          </a:p>
          <a:p>
            <a:r>
              <a:rPr lang="en-US" dirty="0"/>
              <a:t>Adjusting to variations in bandwidth</a:t>
            </a:r>
          </a:p>
          <a:p>
            <a:r>
              <a:rPr lang="en-US" dirty="0"/>
              <a:t>Sharing bandwidth between flows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67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099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view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Ignore internal structure of router and model it as a single queue for a particular input-output pair</a:t>
            </a:r>
          </a:p>
        </p:txBody>
      </p:sp>
      <p:sp>
        <p:nvSpPr>
          <p:cNvPr id="979980" name="Text Box 12"/>
          <p:cNvSpPr txBox="1">
            <a:spLocks noChangeArrowheads="1"/>
          </p:cNvSpPr>
          <p:nvPr/>
        </p:nvSpPr>
        <p:spPr bwMode="auto">
          <a:xfrm>
            <a:off x="1126935" y="3203575"/>
            <a:ext cx="17226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Sending Host</a:t>
            </a:r>
          </a:p>
        </p:txBody>
      </p:sp>
      <p:sp>
        <p:nvSpPr>
          <p:cNvPr id="979981" name="Text Box 13"/>
          <p:cNvSpPr txBox="1">
            <a:spLocks noChangeArrowheads="1"/>
          </p:cNvSpPr>
          <p:nvPr/>
        </p:nvSpPr>
        <p:spPr bwMode="auto">
          <a:xfrm>
            <a:off x="3484481" y="3203575"/>
            <a:ext cx="197810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Buffer in Router</a:t>
            </a:r>
          </a:p>
        </p:txBody>
      </p:sp>
      <p:sp>
        <p:nvSpPr>
          <p:cNvPr id="979982" name="Text Box 14"/>
          <p:cNvSpPr txBox="1">
            <a:spLocks noChangeArrowheads="1"/>
          </p:cNvSpPr>
          <p:nvPr/>
        </p:nvSpPr>
        <p:spPr bwMode="auto">
          <a:xfrm>
            <a:off x="5971164" y="3200400"/>
            <a:ext cx="190759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Receiving Host</a:t>
            </a:r>
          </a:p>
        </p:txBody>
      </p:sp>
      <p:grpSp>
        <p:nvGrpSpPr>
          <p:cNvPr id="979986" name="Group 18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79972" name="Group 4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79973" name="Rectangle 5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79974" name="Rectangle 6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5" name="Rectangle 7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79976" name="Line 8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7" name="Line 9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8" name="Text Box 10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79979" name="Text Box 11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79983" name="Line 15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4" name="Line 16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5" name="Line 17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194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Discovering available bandwidth</a:t>
            </a:r>
            <a:endParaRPr lang="en-US" dirty="0"/>
          </a:p>
        </p:txBody>
      </p:sp>
      <p:sp>
        <p:nvSpPr>
          <p:cNvPr id="98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Pick sending rate to match bottleneck bandwidth</a:t>
            </a:r>
          </a:p>
          <a:p>
            <a:pPr lvl="1"/>
            <a:r>
              <a:rPr lang="en-US"/>
              <a:t>Without any a priori knowledge</a:t>
            </a:r>
          </a:p>
          <a:p>
            <a:pPr lvl="1"/>
            <a:r>
              <a:rPr lang="en-US"/>
              <a:t>Could be gigabit link, could be a modem</a:t>
            </a:r>
            <a:endParaRPr lang="en-US" dirty="0"/>
          </a:p>
        </p:txBody>
      </p:sp>
      <p:sp>
        <p:nvSpPr>
          <p:cNvPr id="982032" name="Text Box 16"/>
          <p:cNvSpPr txBox="1">
            <a:spLocks noChangeArrowheads="1"/>
          </p:cNvSpPr>
          <p:nvPr/>
        </p:nvSpPr>
        <p:spPr bwMode="auto">
          <a:xfrm>
            <a:off x="5393169" y="2483411"/>
            <a:ext cx="108383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+mn-lt"/>
              </a:rPr>
              <a:t>100 Mbps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1126935" y="3203575"/>
            <a:ext cx="17226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Sending Host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3484481" y="3203575"/>
            <a:ext cx="197810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Buffer in Router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5971164" y="3200400"/>
            <a:ext cx="190759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Receiving Host</a:t>
            </a:r>
          </a:p>
        </p:txBody>
      </p: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21" name="Group 4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28" name="Line 8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29" name="Line 9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30" name="Text Box 10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31" name="Text Box 11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015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Adjusting to variations in bandwidth</a:t>
            </a:r>
            <a:endParaRPr lang="en-US" dirty="0"/>
          </a:p>
        </p:txBody>
      </p:sp>
      <p:sp>
        <p:nvSpPr>
          <p:cNvPr id="98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Adjust rate to match instantaneous bandwidth</a:t>
            </a:r>
          </a:p>
          <a:p>
            <a:pPr lvl="1"/>
            <a:r>
              <a:rPr lang="en-US"/>
              <a:t>Assuming you have rough idea of bandwidth</a:t>
            </a:r>
            <a:endParaRPr lang="en-US" dirty="0"/>
          </a:p>
        </p:txBody>
      </p:sp>
      <p:grpSp>
        <p:nvGrpSpPr>
          <p:cNvPr id="983044" name="Group 4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83045" name="Group 5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83046" name="Rectangle 6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83047" name="Rectangle 7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48" name="Rectangle 8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83049" name="Line 9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0" name="Line 10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1" name="Text Box 11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83052" name="Text Box 12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83053" name="Line 13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4" name="Line 14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5" name="Line 15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983056" name="Text Box 16"/>
          <p:cNvSpPr txBox="1">
            <a:spLocks noChangeArrowheads="1"/>
          </p:cNvSpPr>
          <p:nvPr/>
        </p:nvSpPr>
        <p:spPr bwMode="auto">
          <a:xfrm>
            <a:off x="5464365" y="2409825"/>
            <a:ext cx="95231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BW(t)</a:t>
            </a:r>
          </a:p>
        </p:txBody>
      </p:sp>
    </p:spTree>
    <p:extLst>
      <p:ext uri="{BB962C8B-B14F-4D97-AF65-F5344CB8AC3E}">
        <p14:creationId xmlns:p14="http://schemas.microsoft.com/office/powerpoint/2010/main" val="1690804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flows and sharing bandwidth</a:t>
            </a:r>
            <a:endParaRPr lang="en-US" dirty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Issues:</a:t>
            </a:r>
          </a:p>
          <a:p>
            <a:pPr lvl="1"/>
            <a:r>
              <a:rPr lang="en-US" dirty="0"/>
              <a:t>Adjust total sending rate to match bandwidth</a:t>
            </a:r>
          </a:p>
          <a:p>
            <a:pPr lvl="1"/>
            <a:r>
              <a:rPr lang="en-US" dirty="0"/>
              <a:t>Allocation of bandwidth between flows</a:t>
            </a:r>
          </a:p>
        </p:txBody>
      </p:sp>
      <p:sp>
        <p:nvSpPr>
          <p:cNvPr id="984088" name="Rectangle 24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sp>
        <p:nvSpPr>
          <p:cNvPr id="984089" name="Rectangle 25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grpSp>
        <p:nvGrpSpPr>
          <p:cNvPr id="984105" name="Group 41"/>
          <p:cNvGrpSpPr>
            <a:grpSpLocks/>
          </p:cNvGrpSpPr>
          <p:nvPr/>
        </p:nvGrpSpPr>
        <p:grpSpPr bwMode="auto">
          <a:xfrm>
            <a:off x="1600200" y="3733800"/>
            <a:ext cx="6324600" cy="2286000"/>
            <a:chOff x="1152" y="1728"/>
            <a:chExt cx="3984" cy="1440"/>
          </a:xfrm>
        </p:grpSpPr>
        <p:sp>
          <p:nvSpPr>
            <p:cNvPr id="984070" name="Rectangle 6"/>
            <p:cNvSpPr>
              <a:spLocks noChangeArrowheads="1"/>
            </p:cNvSpPr>
            <p:nvPr/>
          </p:nvSpPr>
          <p:spPr bwMode="auto">
            <a:xfrm>
              <a:off x="1152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A2</a:t>
              </a:r>
            </a:p>
          </p:txBody>
        </p:sp>
        <p:sp>
          <p:nvSpPr>
            <p:cNvPr id="984071" name="Rectangle 7"/>
            <p:cNvSpPr>
              <a:spLocks noChangeArrowheads="1"/>
            </p:cNvSpPr>
            <p:nvPr/>
          </p:nvSpPr>
          <p:spPr bwMode="auto">
            <a:xfrm>
              <a:off x="2286" y="2291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2" name="Rectangle 8"/>
            <p:cNvSpPr>
              <a:spLocks noChangeArrowheads="1"/>
            </p:cNvSpPr>
            <p:nvPr/>
          </p:nvSpPr>
          <p:spPr bwMode="auto">
            <a:xfrm>
              <a:off x="4831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B2</a:t>
              </a:r>
            </a:p>
          </p:txBody>
        </p:sp>
        <p:sp>
          <p:nvSpPr>
            <p:cNvPr id="984073" name="Line 9"/>
            <p:cNvSpPr>
              <a:spLocks noChangeShapeType="1"/>
            </p:cNvSpPr>
            <p:nvPr/>
          </p:nvSpPr>
          <p:spPr bwMode="auto">
            <a:xfrm>
              <a:off x="1457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4" name="Line 10"/>
            <p:cNvSpPr>
              <a:spLocks noChangeShapeType="1"/>
            </p:cNvSpPr>
            <p:nvPr/>
          </p:nvSpPr>
          <p:spPr bwMode="auto">
            <a:xfrm>
              <a:off x="3334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5" name="Text Box 11"/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984077" name="Line 13"/>
            <p:cNvSpPr>
              <a:spLocks noChangeShapeType="1"/>
            </p:cNvSpPr>
            <p:nvPr/>
          </p:nvSpPr>
          <p:spPr bwMode="auto">
            <a:xfrm>
              <a:off x="3168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8" name="Line 14"/>
            <p:cNvSpPr>
              <a:spLocks noChangeShapeType="1"/>
            </p:cNvSpPr>
            <p:nvPr/>
          </p:nvSpPr>
          <p:spPr bwMode="auto">
            <a:xfrm>
              <a:off x="3024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9" name="Line 15"/>
            <p:cNvSpPr>
              <a:spLocks noChangeShapeType="1"/>
            </p:cNvSpPr>
            <p:nvPr/>
          </p:nvSpPr>
          <p:spPr bwMode="auto">
            <a:xfrm>
              <a:off x="2880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80" name="Text Box 16"/>
            <p:cNvSpPr txBox="1">
              <a:spLocks noChangeArrowheads="1"/>
            </p:cNvSpPr>
            <p:nvPr/>
          </p:nvSpPr>
          <p:spPr bwMode="auto">
            <a:xfrm>
              <a:off x="3347" y="2236"/>
              <a:ext cx="4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0" dirty="0">
                  <a:latin typeface="+mn-lt"/>
                </a:rPr>
                <a:t>BW(t)</a:t>
              </a:r>
            </a:p>
          </p:txBody>
        </p:sp>
        <p:sp>
          <p:nvSpPr>
            <p:cNvPr id="984082" name="Rectangle 18"/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984083" name="Rectangle 19"/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A3</a:t>
              </a:r>
            </a:p>
          </p:txBody>
        </p:sp>
        <p:sp>
          <p:nvSpPr>
            <p:cNvPr id="984086" name="Rectangle 22"/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B3</a:t>
              </a:r>
            </a:p>
          </p:txBody>
        </p:sp>
        <p:sp>
          <p:nvSpPr>
            <p:cNvPr id="984095" name="Rectangle 31"/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B1</a:t>
              </a:r>
            </a:p>
          </p:txBody>
        </p:sp>
        <p:sp>
          <p:nvSpPr>
            <p:cNvPr id="984096" name="Line 32"/>
            <p:cNvSpPr>
              <a:spLocks noChangeShapeType="1"/>
            </p:cNvSpPr>
            <p:nvPr/>
          </p:nvSpPr>
          <p:spPr bwMode="auto">
            <a:xfrm>
              <a:off x="1457" y="1824"/>
              <a:ext cx="829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97" name="Line 33"/>
            <p:cNvSpPr>
              <a:spLocks noChangeShapeType="1"/>
            </p:cNvSpPr>
            <p:nvPr/>
          </p:nvSpPr>
          <p:spPr bwMode="auto">
            <a:xfrm flipV="1">
              <a:off x="1457" y="2442"/>
              <a:ext cx="829" cy="5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1" name="Rectangle 37"/>
            <p:cNvSpPr>
              <a:spLocks noChangeArrowheads="1"/>
            </p:cNvSpPr>
            <p:nvPr/>
          </p:nvSpPr>
          <p:spPr bwMode="auto">
            <a:xfrm>
              <a:off x="4184" y="2304"/>
              <a:ext cx="280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2" name="Line 38"/>
            <p:cNvSpPr>
              <a:spLocks noChangeShapeType="1"/>
            </p:cNvSpPr>
            <p:nvPr/>
          </p:nvSpPr>
          <p:spPr bwMode="auto">
            <a:xfrm flipV="1">
              <a:off x="4464" y="1824"/>
              <a:ext cx="367" cy="6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3" name="Line 39"/>
            <p:cNvSpPr>
              <a:spLocks noChangeShapeType="1"/>
            </p:cNvSpPr>
            <p:nvPr/>
          </p:nvSpPr>
          <p:spPr bwMode="auto">
            <a:xfrm>
              <a:off x="4464" y="2442"/>
              <a:ext cx="367" cy="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4" name="Line 40"/>
            <p:cNvSpPr>
              <a:spLocks noChangeShapeType="1"/>
            </p:cNvSpPr>
            <p:nvPr/>
          </p:nvSpPr>
          <p:spPr bwMode="auto">
            <a:xfrm>
              <a:off x="4464" y="2442"/>
              <a:ext cx="3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</p:spTree>
    <p:extLst>
      <p:ext uri="{BB962C8B-B14F-4D97-AF65-F5344CB8AC3E}">
        <p14:creationId xmlns:p14="http://schemas.microsoft.com/office/powerpoint/2010/main" val="1839933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Reality</a:t>
            </a:r>
          </a:p>
        </p:txBody>
      </p:sp>
      <p:pic>
        <p:nvPicPr>
          <p:cNvPr id="9922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81225" y="3149600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5225" y="2746375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21038" y="3957638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1113" y="2276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13300" y="4159250"/>
            <a:ext cx="771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29113" y="3419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53113" y="3351213"/>
            <a:ext cx="769937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7" name="Picture 11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2881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8" name="Picture 12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20813" y="4159250"/>
            <a:ext cx="825500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9" name="Picture 13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82925" y="4697413"/>
            <a:ext cx="8255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0" name="Picture 14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05113" y="2141538"/>
            <a:ext cx="827087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1" name="Picture 15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45150" y="4764088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2" name="Picture 16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21375" y="1738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3" name="Picture 17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7413" y="3351213"/>
            <a:ext cx="827087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92274" name="Line 18"/>
          <p:cNvSpPr>
            <a:spLocks noChangeShapeType="1"/>
          </p:cNvSpPr>
          <p:nvPr/>
        </p:nvSpPr>
        <p:spPr bwMode="auto">
          <a:xfrm flipV="1">
            <a:off x="2874963" y="3082925"/>
            <a:ext cx="830262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 flipV="1">
            <a:off x="4397375" y="2544763"/>
            <a:ext cx="831850" cy="269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6" name="Line 20"/>
          <p:cNvSpPr>
            <a:spLocks noChangeShapeType="1"/>
          </p:cNvSpPr>
          <p:nvPr/>
        </p:nvSpPr>
        <p:spPr bwMode="auto">
          <a:xfrm>
            <a:off x="1905000" y="3419475"/>
            <a:ext cx="346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 flipV="1">
            <a:off x="2043113" y="3554413"/>
            <a:ext cx="346075" cy="6048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8" name="Line 22"/>
          <p:cNvSpPr>
            <a:spLocks noChangeShapeType="1"/>
          </p:cNvSpPr>
          <p:nvPr/>
        </p:nvSpPr>
        <p:spPr bwMode="auto">
          <a:xfrm>
            <a:off x="3567113" y="2679700"/>
            <a:ext cx="207962" cy="1349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2874963" y="3486150"/>
            <a:ext cx="484187" cy="4714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0" name="Line 24"/>
          <p:cNvSpPr>
            <a:spLocks noChangeShapeType="1"/>
          </p:cNvSpPr>
          <p:nvPr/>
        </p:nvSpPr>
        <p:spPr bwMode="auto">
          <a:xfrm flipV="1">
            <a:off x="3843338" y="3756025"/>
            <a:ext cx="554037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1" name="Line 25"/>
          <p:cNvSpPr>
            <a:spLocks noChangeShapeType="1"/>
          </p:cNvSpPr>
          <p:nvPr/>
        </p:nvSpPr>
        <p:spPr bwMode="auto">
          <a:xfrm>
            <a:off x="4329113" y="3082925"/>
            <a:ext cx="276225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2" name="Line 26"/>
          <p:cNvSpPr>
            <a:spLocks noChangeShapeType="1"/>
          </p:cNvSpPr>
          <p:nvPr/>
        </p:nvSpPr>
        <p:spPr bwMode="auto">
          <a:xfrm>
            <a:off x="4951413" y="3486150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3" name="Line 27"/>
          <p:cNvSpPr>
            <a:spLocks noChangeShapeType="1"/>
          </p:cNvSpPr>
          <p:nvPr/>
        </p:nvSpPr>
        <p:spPr bwMode="auto">
          <a:xfrm>
            <a:off x="5713413" y="2613025"/>
            <a:ext cx="415925" cy="7381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4" name="Line 28"/>
          <p:cNvSpPr>
            <a:spLocks noChangeShapeType="1"/>
          </p:cNvSpPr>
          <p:nvPr/>
        </p:nvSpPr>
        <p:spPr bwMode="auto">
          <a:xfrm>
            <a:off x="3983038" y="4225925"/>
            <a:ext cx="830262" cy="666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5" name="Line 29"/>
          <p:cNvSpPr>
            <a:spLocks noChangeShapeType="1"/>
          </p:cNvSpPr>
          <p:nvPr/>
        </p:nvSpPr>
        <p:spPr bwMode="auto">
          <a:xfrm flipV="1">
            <a:off x="5507038" y="3756025"/>
            <a:ext cx="554037" cy="469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6" name="Line 30"/>
          <p:cNvSpPr>
            <a:spLocks noChangeShapeType="1"/>
          </p:cNvSpPr>
          <p:nvPr/>
        </p:nvSpPr>
        <p:spPr bwMode="auto">
          <a:xfrm>
            <a:off x="4883150" y="3822700"/>
            <a:ext cx="207963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7" name="Line 31"/>
          <p:cNvSpPr>
            <a:spLocks noChangeShapeType="1"/>
          </p:cNvSpPr>
          <p:nvPr/>
        </p:nvSpPr>
        <p:spPr bwMode="auto">
          <a:xfrm flipV="1">
            <a:off x="3567113" y="4360863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8" name="Line 32"/>
          <p:cNvSpPr>
            <a:spLocks noChangeShapeType="1"/>
          </p:cNvSpPr>
          <p:nvPr/>
        </p:nvSpPr>
        <p:spPr bwMode="auto">
          <a:xfrm flipH="1" flipV="1">
            <a:off x="5507038" y="4562475"/>
            <a:ext cx="346075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9" name="Line 33"/>
          <p:cNvSpPr>
            <a:spLocks noChangeShapeType="1"/>
          </p:cNvSpPr>
          <p:nvPr/>
        </p:nvSpPr>
        <p:spPr bwMode="auto">
          <a:xfrm flipH="1" flipV="1">
            <a:off x="6545263" y="3621088"/>
            <a:ext cx="692150" cy="2016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0" name="Freeform 34"/>
          <p:cNvSpPr>
            <a:spLocks/>
          </p:cNvSpPr>
          <p:nvPr/>
        </p:nvSpPr>
        <p:spPr bwMode="auto">
          <a:xfrm>
            <a:off x="2043113" y="3419475"/>
            <a:ext cx="3856037" cy="1512888"/>
          </a:xfrm>
          <a:custGeom>
            <a:avLst/>
            <a:gdLst>
              <a:gd name="T0" fmla="*/ 0 w 2672"/>
              <a:gd name="T1" fmla="*/ 528 h 1080"/>
              <a:gd name="T2" fmla="*/ 240 w 2672"/>
              <a:gd name="T3" fmla="*/ 96 h 1080"/>
              <a:gd name="T4" fmla="*/ 576 w 2672"/>
              <a:gd name="T5" fmla="*/ 48 h 1080"/>
              <a:gd name="T6" fmla="*/ 912 w 2672"/>
              <a:gd name="T7" fmla="*/ 384 h 1080"/>
              <a:gd name="T8" fmla="*/ 1392 w 2672"/>
              <a:gd name="T9" fmla="*/ 576 h 1080"/>
              <a:gd name="T10" fmla="*/ 2160 w 2672"/>
              <a:gd name="T11" fmla="*/ 624 h 1080"/>
              <a:gd name="T12" fmla="*/ 2592 w 2672"/>
              <a:gd name="T13" fmla="*/ 1008 h 1080"/>
              <a:gd name="T14" fmla="*/ 2640 w 2672"/>
              <a:gd name="T15" fmla="*/ 1056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72" h="1080">
                <a:moveTo>
                  <a:pt x="0" y="528"/>
                </a:moveTo>
                <a:cubicBezTo>
                  <a:pt x="72" y="352"/>
                  <a:pt x="144" y="176"/>
                  <a:pt x="240" y="96"/>
                </a:cubicBezTo>
                <a:cubicBezTo>
                  <a:pt x="336" y="16"/>
                  <a:pt x="464" y="0"/>
                  <a:pt x="576" y="48"/>
                </a:cubicBezTo>
                <a:cubicBezTo>
                  <a:pt x="688" y="96"/>
                  <a:pt x="776" y="296"/>
                  <a:pt x="912" y="384"/>
                </a:cubicBezTo>
                <a:cubicBezTo>
                  <a:pt x="1048" y="472"/>
                  <a:pt x="1184" y="536"/>
                  <a:pt x="1392" y="576"/>
                </a:cubicBezTo>
                <a:cubicBezTo>
                  <a:pt x="1600" y="616"/>
                  <a:pt x="1960" y="552"/>
                  <a:pt x="2160" y="624"/>
                </a:cubicBezTo>
                <a:cubicBezTo>
                  <a:pt x="2360" y="696"/>
                  <a:pt x="2512" y="936"/>
                  <a:pt x="2592" y="1008"/>
                </a:cubicBezTo>
                <a:cubicBezTo>
                  <a:pt x="2672" y="1080"/>
                  <a:pt x="2656" y="1068"/>
                  <a:pt x="2640" y="105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1" name="Freeform 35"/>
          <p:cNvSpPr>
            <a:spLocks/>
          </p:cNvSpPr>
          <p:nvPr/>
        </p:nvSpPr>
        <p:spPr bwMode="auto">
          <a:xfrm>
            <a:off x="1905000" y="3262313"/>
            <a:ext cx="5402263" cy="750887"/>
          </a:xfrm>
          <a:custGeom>
            <a:avLst/>
            <a:gdLst>
              <a:gd name="T0" fmla="*/ 0 w 3744"/>
              <a:gd name="T1" fmla="*/ 112 h 536"/>
              <a:gd name="T2" fmla="*/ 672 w 3744"/>
              <a:gd name="T3" fmla="*/ 64 h 536"/>
              <a:gd name="T4" fmla="*/ 1104 w 3744"/>
              <a:gd name="T5" fmla="*/ 496 h 536"/>
              <a:gd name="T6" fmla="*/ 1680 w 3744"/>
              <a:gd name="T7" fmla="*/ 304 h 536"/>
              <a:gd name="T8" fmla="*/ 1968 w 3744"/>
              <a:gd name="T9" fmla="*/ 160 h 536"/>
              <a:gd name="T10" fmla="*/ 3024 w 3744"/>
              <a:gd name="T11" fmla="*/ 112 h 536"/>
              <a:gd name="T12" fmla="*/ 3744 w 3744"/>
              <a:gd name="T13" fmla="*/ 352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4" h="536">
                <a:moveTo>
                  <a:pt x="0" y="112"/>
                </a:moveTo>
                <a:cubicBezTo>
                  <a:pt x="244" y="56"/>
                  <a:pt x="488" y="0"/>
                  <a:pt x="672" y="64"/>
                </a:cubicBezTo>
                <a:cubicBezTo>
                  <a:pt x="856" y="128"/>
                  <a:pt x="936" y="456"/>
                  <a:pt x="1104" y="496"/>
                </a:cubicBezTo>
                <a:cubicBezTo>
                  <a:pt x="1272" y="536"/>
                  <a:pt x="1536" y="360"/>
                  <a:pt x="1680" y="304"/>
                </a:cubicBezTo>
                <a:cubicBezTo>
                  <a:pt x="1824" y="248"/>
                  <a:pt x="1744" y="192"/>
                  <a:pt x="1968" y="160"/>
                </a:cubicBezTo>
                <a:cubicBezTo>
                  <a:pt x="2192" y="128"/>
                  <a:pt x="2728" y="80"/>
                  <a:pt x="3024" y="112"/>
                </a:cubicBezTo>
                <a:cubicBezTo>
                  <a:pt x="3320" y="144"/>
                  <a:pt x="3532" y="248"/>
                  <a:pt x="3744" y="352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2" name="Freeform 36"/>
          <p:cNvSpPr>
            <a:spLocks/>
          </p:cNvSpPr>
          <p:nvPr/>
        </p:nvSpPr>
        <p:spPr bwMode="auto">
          <a:xfrm>
            <a:off x="3475038" y="2343150"/>
            <a:ext cx="2943225" cy="2352675"/>
          </a:xfrm>
          <a:custGeom>
            <a:avLst/>
            <a:gdLst>
              <a:gd name="T0" fmla="*/ 64 w 2040"/>
              <a:gd name="T1" fmla="*/ 1680 h 1680"/>
              <a:gd name="T2" fmla="*/ 64 w 2040"/>
              <a:gd name="T3" fmla="*/ 1440 h 1680"/>
              <a:gd name="T4" fmla="*/ 208 w 2040"/>
              <a:gd name="T5" fmla="*/ 1392 h 1680"/>
              <a:gd name="T6" fmla="*/ 1312 w 2040"/>
              <a:gd name="T7" fmla="*/ 1440 h 1680"/>
              <a:gd name="T8" fmla="*/ 1984 w 2040"/>
              <a:gd name="T9" fmla="*/ 912 h 1680"/>
              <a:gd name="T10" fmla="*/ 1648 w 2040"/>
              <a:gd name="T11" fmla="*/ 240 h 1680"/>
              <a:gd name="T12" fmla="*/ 1792 w 2040"/>
              <a:gd name="T13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40" h="1680">
                <a:moveTo>
                  <a:pt x="64" y="1680"/>
                </a:moveTo>
                <a:cubicBezTo>
                  <a:pt x="52" y="1584"/>
                  <a:pt x="40" y="1488"/>
                  <a:pt x="64" y="1440"/>
                </a:cubicBezTo>
                <a:cubicBezTo>
                  <a:pt x="88" y="1392"/>
                  <a:pt x="0" y="1392"/>
                  <a:pt x="208" y="1392"/>
                </a:cubicBezTo>
                <a:cubicBezTo>
                  <a:pt x="416" y="1392"/>
                  <a:pt x="1016" y="1520"/>
                  <a:pt x="1312" y="1440"/>
                </a:cubicBezTo>
                <a:cubicBezTo>
                  <a:pt x="1608" y="1360"/>
                  <a:pt x="1928" y="1112"/>
                  <a:pt x="1984" y="912"/>
                </a:cubicBezTo>
                <a:cubicBezTo>
                  <a:pt x="2040" y="712"/>
                  <a:pt x="1680" y="392"/>
                  <a:pt x="1648" y="240"/>
                </a:cubicBezTo>
                <a:cubicBezTo>
                  <a:pt x="1616" y="88"/>
                  <a:pt x="1704" y="44"/>
                  <a:pt x="1792" y="0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3" name="Freeform 37"/>
          <p:cNvSpPr>
            <a:spLocks/>
          </p:cNvSpPr>
          <p:nvPr/>
        </p:nvSpPr>
        <p:spPr bwMode="auto">
          <a:xfrm>
            <a:off x="3705225" y="2679700"/>
            <a:ext cx="3671888" cy="941388"/>
          </a:xfrm>
          <a:custGeom>
            <a:avLst/>
            <a:gdLst>
              <a:gd name="T0" fmla="*/ 0 w 2544"/>
              <a:gd name="T1" fmla="*/ 0 h 672"/>
              <a:gd name="T2" fmla="*/ 576 w 2544"/>
              <a:gd name="T3" fmla="*/ 288 h 672"/>
              <a:gd name="T4" fmla="*/ 672 w 2544"/>
              <a:gd name="T5" fmla="*/ 480 h 672"/>
              <a:gd name="T6" fmla="*/ 1680 w 2544"/>
              <a:gd name="T7" fmla="*/ 432 h 672"/>
              <a:gd name="T8" fmla="*/ 2544 w 2544"/>
              <a:gd name="T9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4" h="672">
                <a:moveTo>
                  <a:pt x="0" y="0"/>
                </a:moveTo>
                <a:cubicBezTo>
                  <a:pt x="232" y="104"/>
                  <a:pt x="464" y="208"/>
                  <a:pt x="576" y="288"/>
                </a:cubicBezTo>
                <a:cubicBezTo>
                  <a:pt x="688" y="368"/>
                  <a:pt x="488" y="456"/>
                  <a:pt x="672" y="480"/>
                </a:cubicBezTo>
                <a:cubicBezTo>
                  <a:pt x="856" y="504"/>
                  <a:pt x="1368" y="400"/>
                  <a:pt x="1680" y="432"/>
                </a:cubicBezTo>
                <a:cubicBezTo>
                  <a:pt x="1992" y="464"/>
                  <a:pt x="2268" y="568"/>
                  <a:pt x="2544" y="672"/>
                </a:cubicBezTo>
              </a:path>
            </a:pathLst>
          </a:custGeom>
          <a:noFill/>
          <a:ln w="38100" cap="flat" cmpd="sng">
            <a:solidFill>
              <a:srgbClr val="CC99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6" name="Text Box 40"/>
          <p:cNvSpPr txBox="1">
            <a:spLocks noChangeArrowheads="1"/>
          </p:cNvSpPr>
          <p:nvPr/>
        </p:nvSpPr>
        <p:spPr bwMode="auto">
          <a:xfrm>
            <a:off x="762000" y="5562600"/>
            <a:ext cx="7772400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+mn-lt"/>
              </a:rPr>
              <a:t>Congestion control is a resource allocation problem involving many flows, many links, and complicated global dynamics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88877" y="35814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1Gbps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86200" y="4343400"/>
            <a:ext cx="95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600Mbps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24050" y="34290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1Gbps</a:t>
            </a:r>
          </a:p>
        </p:txBody>
      </p:sp>
    </p:spTree>
    <p:extLst>
      <p:ext uri="{BB962C8B-B14F-4D97-AF65-F5344CB8AC3E}">
        <p14:creationId xmlns:p14="http://schemas.microsoft.com/office/powerpoint/2010/main" val="214693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9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90" grpId="0" animBg="1"/>
      <p:bldP spid="992291" grpId="0" animBg="1"/>
      <p:bldP spid="992292" grpId="0" animBg="1"/>
      <p:bldP spid="99229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lvl="1"/>
            <a:r>
              <a:rPr lang="en-US" dirty="0"/>
              <a:t>Many packet drops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71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lvl="1"/>
            <a:r>
              <a:rPr lang="en-US" dirty="0"/>
              <a:t>Pre-arrange bandwidth allocations</a:t>
            </a:r>
          </a:p>
          <a:p>
            <a:pPr lvl="1"/>
            <a:r>
              <a:rPr lang="en-US" dirty="0"/>
              <a:t>Requires negotiation before sending packets</a:t>
            </a:r>
          </a:p>
          <a:p>
            <a:pPr lvl="1"/>
            <a:r>
              <a:rPr lang="en-US" dirty="0"/>
              <a:t>Low utilization</a:t>
            </a:r>
          </a:p>
        </p:txBody>
      </p:sp>
    </p:spTree>
    <p:extLst>
      <p:ext uri="{BB962C8B-B14F-4D97-AF65-F5344CB8AC3E}">
        <p14:creationId xmlns:p14="http://schemas.microsoft.com/office/powerpoint/2010/main" val="155436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51DEF29-AC9A-F946-AEB0-21F4C0119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RFC 675 ($4.3.2)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04D49D1-9967-7C44-827A-1E001308F7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40" y="1700644"/>
            <a:ext cx="5486400" cy="1658678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92C7F8E-60CF-5144-B07A-A00D3B83CA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7060" y="2971800"/>
            <a:ext cx="5486400" cy="2920481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41968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lvl="1"/>
            <a:r>
              <a:rPr lang="en-US" dirty="0"/>
              <a:t>Don’t drop packets for the high-bidders</a:t>
            </a:r>
          </a:p>
          <a:p>
            <a:pPr lvl="1"/>
            <a:r>
              <a:rPr lang="en-US" dirty="0"/>
              <a:t>Requires payment model</a:t>
            </a:r>
          </a:p>
        </p:txBody>
      </p:sp>
    </p:spTree>
    <p:extLst>
      <p:ext uri="{BB962C8B-B14F-4D97-AF65-F5344CB8AC3E}">
        <p14:creationId xmlns:p14="http://schemas.microsoft.com/office/powerpoint/2010/main" val="144662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marL="0" indent="0">
              <a:buNone/>
            </a:pPr>
            <a:r>
              <a:rPr lang="en-US" dirty="0"/>
              <a:t>(3) Dynamic Adjustment</a:t>
            </a:r>
          </a:p>
          <a:p>
            <a:pPr lvl="1"/>
            <a:r>
              <a:rPr lang="en-US" dirty="0"/>
              <a:t>Hosts </a:t>
            </a:r>
            <a:r>
              <a:rPr lang="en-US" dirty="0">
                <a:solidFill>
                  <a:srgbClr val="0000FF"/>
                </a:solidFill>
              </a:rPr>
              <a:t>infer</a:t>
            </a:r>
            <a:r>
              <a:rPr lang="en-US" dirty="0"/>
              <a:t> level of congestion; </a:t>
            </a:r>
            <a:r>
              <a:rPr lang="en-US" dirty="0">
                <a:solidFill>
                  <a:srgbClr val="0000FF"/>
                </a:solidFill>
              </a:rPr>
              <a:t>adjust </a:t>
            </a:r>
          </a:p>
          <a:p>
            <a:pPr lvl="1"/>
            <a:r>
              <a:rPr lang="en-US" dirty="0"/>
              <a:t>Network </a:t>
            </a:r>
            <a:r>
              <a:rPr lang="en-US" dirty="0">
                <a:solidFill>
                  <a:srgbClr val="0000FF"/>
                </a:solidFill>
              </a:rPr>
              <a:t>reports</a:t>
            </a:r>
            <a:r>
              <a:rPr lang="en-US" dirty="0"/>
              <a:t> congestion level to hosts; hosts </a:t>
            </a:r>
            <a:r>
              <a:rPr lang="en-US" dirty="0">
                <a:solidFill>
                  <a:srgbClr val="0000FF"/>
                </a:solidFill>
              </a:rPr>
              <a:t>adjust</a:t>
            </a:r>
          </a:p>
          <a:p>
            <a:pPr lvl="1"/>
            <a:r>
              <a:rPr lang="en-US" dirty="0"/>
              <a:t>Combinations of the above</a:t>
            </a:r>
          </a:p>
          <a:p>
            <a:pPr lvl="1"/>
            <a:r>
              <a:rPr lang="en-US" dirty="0"/>
              <a:t>Simple to implement but suboptimal, messy dynamics</a:t>
            </a:r>
          </a:p>
        </p:txBody>
      </p:sp>
    </p:spTree>
    <p:extLst>
      <p:ext uri="{BB962C8B-B14F-4D97-AF65-F5344CB8AC3E}">
        <p14:creationId xmlns:p14="http://schemas.microsoft.com/office/powerpoint/2010/main" val="394174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marL="0" indent="0">
              <a:buNone/>
            </a:pPr>
            <a:r>
              <a:rPr lang="en-US" dirty="0"/>
              <a:t>(3) Dynamic Adjustment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Generality</a:t>
            </a:r>
            <a:r>
              <a:rPr lang="en-US" dirty="0"/>
              <a:t> of dynamic adjustment has proven to be very powerful</a:t>
            </a:r>
          </a:p>
          <a:p>
            <a:pPr lvl="1"/>
            <a:r>
              <a:rPr lang="en-US" dirty="0"/>
              <a:t>Doesn’t presume business model, traffic characteristics, application requirements</a:t>
            </a:r>
          </a:p>
          <a:p>
            <a:pPr lvl="1"/>
            <a:r>
              <a:rPr lang="en-US" dirty="0"/>
              <a:t>But does assume good citizenship!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833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TCP’s approach in a nutshell</a:t>
            </a:r>
          </a:p>
        </p:txBody>
      </p:sp>
      <p:sp>
        <p:nvSpPr>
          <p:cNvPr id="986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TCP connection has a window</a:t>
            </a:r>
          </a:p>
          <a:p>
            <a:pPr lvl="1"/>
            <a:r>
              <a:rPr lang="en-US" dirty="0"/>
              <a:t>Controls number of packets in flight </a:t>
            </a:r>
          </a:p>
          <a:p>
            <a:r>
              <a:rPr lang="en-US" dirty="0"/>
              <a:t>Sending rate ~</a:t>
            </a:r>
            <a:r>
              <a:rPr lang="en-US" dirty="0">
                <a:solidFill>
                  <a:srgbClr val="0000FF"/>
                </a:solidFill>
              </a:rPr>
              <a:t>Window/RTT</a:t>
            </a:r>
          </a:p>
          <a:p>
            <a:r>
              <a:rPr lang="en-US" dirty="0">
                <a:solidFill>
                  <a:srgbClr val="0000FF"/>
                </a:solidFill>
              </a:rPr>
              <a:t>Vary window size to control sending rate</a:t>
            </a:r>
          </a:p>
        </p:txBody>
      </p:sp>
    </p:spTree>
    <p:extLst>
      <p:ext uri="{BB962C8B-B14F-4D97-AF65-F5344CB8AC3E}">
        <p14:creationId xmlns:p14="http://schemas.microsoft.com/office/powerpoint/2010/main" val="208749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to keep in mind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Congestion Window: </a:t>
            </a:r>
            <a:r>
              <a:rPr lang="en-US" dirty="0">
                <a:solidFill>
                  <a:srgbClr val="0000FF"/>
                </a:solidFill>
              </a:rPr>
              <a:t>CWND</a:t>
            </a:r>
          </a:p>
          <a:p>
            <a:pPr lvl="1"/>
            <a:r>
              <a:rPr lang="en-US" dirty="0"/>
              <a:t>Bytes that can be sent without overflowing routers</a:t>
            </a:r>
          </a:p>
          <a:p>
            <a:pPr lvl="1"/>
            <a:r>
              <a:rPr lang="en-US" dirty="0"/>
              <a:t>Computed by sender using congestion control algo.</a:t>
            </a:r>
          </a:p>
          <a:p>
            <a:r>
              <a:rPr lang="en-US" dirty="0"/>
              <a:t>Flow control window: </a:t>
            </a:r>
            <a:r>
              <a:rPr lang="en-US" dirty="0">
                <a:solidFill>
                  <a:srgbClr val="0000FF"/>
                </a:solidFill>
              </a:rPr>
              <a:t>RWND</a:t>
            </a:r>
          </a:p>
          <a:p>
            <a:pPr lvl="1"/>
            <a:r>
              <a:rPr lang="en-US" dirty="0"/>
              <a:t>Bytes that can be sent without overflowing receiver</a:t>
            </a:r>
          </a:p>
          <a:p>
            <a:pPr lvl="1"/>
            <a:r>
              <a:rPr lang="en-US" dirty="0"/>
              <a:t>Determined by the receiver and reported to the sender</a:t>
            </a:r>
          </a:p>
          <a:p>
            <a:r>
              <a:rPr lang="en-US" dirty="0"/>
              <a:t>Sender-side window = </a:t>
            </a:r>
            <a:r>
              <a:rPr lang="en-US" dirty="0">
                <a:solidFill>
                  <a:srgbClr val="0000FF"/>
                </a:solidFill>
              </a:rPr>
              <a:t>min {CWND, RWND}</a:t>
            </a:r>
          </a:p>
          <a:p>
            <a:pPr lvl="1"/>
            <a:r>
              <a:rPr lang="en-US" dirty="0"/>
              <a:t>Assume for this lecture that RWND &gt;&gt; CWND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8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lecture talks about CWND in units of MSS </a:t>
            </a:r>
          </a:p>
          <a:p>
            <a:pPr lvl="1"/>
            <a:r>
              <a:rPr lang="en-US" dirty="0"/>
              <a:t>MSS (Maximum Segment Size): the amount of payload data in a TCP packet</a:t>
            </a:r>
          </a:p>
          <a:p>
            <a:pPr lvl="1"/>
            <a:r>
              <a:rPr lang="en-US" dirty="0"/>
              <a:t>This is </a:t>
            </a:r>
            <a:r>
              <a:rPr lang="en-US" i="1" dirty="0"/>
              <a:t>only for the simplicity</a:t>
            </a:r>
            <a:r>
              <a:rPr lang="en-US" dirty="0"/>
              <a:t> of presentation</a:t>
            </a:r>
          </a:p>
          <a:p>
            <a:r>
              <a:rPr lang="en-US" dirty="0">
                <a:solidFill>
                  <a:srgbClr val="0000FF"/>
                </a:solidFill>
              </a:rPr>
              <a:t>Real implementations maintain CWND in bytes</a:t>
            </a:r>
          </a:p>
        </p:txBody>
      </p:sp>
    </p:spTree>
    <p:extLst>
      <p:ext uri="{BB962C8B-B14F-4D97-AF65-F5344CB8AC3E}">
        <p14:creationId xmlns:p14="http://schemas.microsoft.com/office/powerpoint/2010/main" val="32724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basic questions</a:t>
            </a:r>
            <a:endParaRPr lang="en-US" dirty="0"/>
          </a:p>
        </p:txBody>
      </p:sp>
      <p:sp>
        <p:nvSpPr>
          <p:cNvPr id="990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sender detect congestion?</a:t>
            </a:r>
          </a:p>
          <a:p>
            <a:r>
              <a:rPr lang="en-US" dirty="0"/>
              <a:t>How does the sender adjust its sending rate?</a:t>
            </a:r>
          </a:p>
          <a:p>
            <a:pPr lvl="1"/>
            <a:r>
              <a:rPr lang="en-US" dirty="0"/>
              <a:t>To address three issues</a:t>
            </a:r>
          </a:p>
          <a:p>
            <a:pPr lvl="2"/>
            <a:r>
              <a:rPr lang="en-US" dirty="0"/>
              <a:t>Finding available bottleneck bandwidth</a:t>
            </a:r>
          </a:p>
          <a:p>
            <a:pPr lvl="2"/>
            <a:r>
              <a:rPr lang="en-US" dirty="0"/>
              <a:t>Adjusting to bandwidth variations</a:t>
            </a:r>
          </a:p>
          <a:p>
            <a:pPr lvl="2"/>
            <a:r>
              <a:rPr lang="en-US" dirty="0"/>
              <a:t>Sharing bandwidth</a:t>
            </a:r>
          </a:p>
        </p:txBody>
      </p:sp>
    </p:spTree>
    <p:extLst>
      <p:ext uri="{BB962C8B-B14F-4D97-AF65-F5344CB8AC3E}">
        <p14:creationId xmlns:p14="http://schemas.microsoft.com/office/powerpoint/2010/main" val="27391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congestion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 delays </a:t>
            </a:r>
          </a:p>
          <a:p>
            <a:pPr lvl="1"/>
            <a:r>
              <a:rPr lang="en-US" dirty="0"/>
              <a:t>Tricky: noisy signal (delay often varies considerably)</a:t>
            </a:r>
          </a:p>
          <a:p>
            <a:r>
              <a:rPr lang="en-US" dirty="0"/>
              <a:t>Routers tell end hosts when they’re congested</a:t>
            </a:r>
          </a:p>
          <a:p>
            <a:r>
              <a:rPr lang="en-US" dirty="0"/>
              <a:t>Packet loss</a:t>
            </a:r>
          </a:p>
          <a:p>
            <a:pPr lvl="1"/>
            <a:r>
              <a:rPr lang="en-US" dirty="0"/>
              <a:t>Fail-safe signal that TCP already has to detect</a:t>
            </a:r>
          </a:p>
          <a:p>
            <a:pPr lvl="1"/>
            <a:r>
              <a:rPr lang="en-US" dirty="0"/>
              <a:t>Complication: non-congestive loss (e.g., checksum errors)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8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3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losses are the same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Duplicate ACKs: isolated loss</a:t>
            </a:r>
          </a:p>
          <a:p>
            <a:pPr lvl="1"/>
            <a:r>
              <a:rPr lang="en-US" dirty="0"/>
              <a:t>Still getting ACKs</a:t>
            </a:r>
          </a:p>
          <a:p>
            <a:r>
              <a:rPr lang="en-US" dirty="0"/>
              <a:t>Timeout: much more serious</a:t>
            </a:r>
          </a:p>
          <a:p>
            <a:pPr lvl="1"/>
            <a:r>
              <a:rPr lang="en-US" dirty="0"/>
              <a:t>Not enough </a:t>
            </a:r>
            <a:r>
              <a:rPr lang="en-US" dirty="0" err="1"/>
              <a:t>dupacks</a:t>
            </a:r>
            <a:endParaRPr lang="en-US" dirty="0"/>
          </a:p>
          <a:p>
            <a:pPr lvl="1"/>
            <a:r>
              <a:rPr lang="en-US" dirty="0"/>
              <a:t>Must have suffered several losses</a:t>
            </a:r>
          </a:p>
          <a:p>
            <a:r>
              <a:rPr lang="en-US" dirty="0">
                <a:solidFill>
                  <a:srgbClr val="0000FF"/>
                </a:solidFill>
              </a:rPr>
              <a:t>Will adjust rate differently for each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8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state transitions</a:t>
            </a:r>
          </a:p>
        </p:txBody>
      </p:sp>
      <p:pic>
        <p:nvPicPr>
          <p:cNvPr id="6148" name="Picture 4" descr="W:\Editorial\KARYN\Booksold\PD3e\final figures\Metafiles\05x07.WMF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1752600"/>
            <a:ext cx="4519613" cy="4114800"/>
          </a:xfr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48400" y="3505200"/>
            <a:ext cx="1752600" cy="83099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dirty="0">
                <a:solidFill>
                  <a:schemeClr val="bg1"/>
                </a:solidFill>
                <a:latin typeface="+mn-lt"/>
              </a:rPr>
              <a:t>Data, ACK </a:t>
            </a:r>
            <a:br>
              <a:rPr lang="en-US" b="0" dirty="0">
                <a:solidFill>
                  <a:schemeClr val="bg1"/>
                </a:solidFill>
                <a:latin typeface="+mn-lt"/>
              </a:rPr>
            </a:br>
            <a:r>
              <a:rPr lang="en-US" b="0" dirty="0">
                <a:solidFill>
                  <a:schemeClr val="bg1"/>
                </a:solidFill>
                <a:latin typeface="+mn-lt"/>
              </a:rPr>
              <a:t>exchanges </a:t>
            </a:r>
            <a:br>
              <a:rPr lang="en-US" b="0" dirty="0">
                <a:solidFill>
                  <a:schemeClr val="bg1"/>
                </a:solidFill>
                <a:latin typeface="+mn-lt"/>
              </a:rPr>
            </a:br>
            <a:r>
              <a:rPr lang="en-US" b="0" dirty="0">
                <a:solidFill>
                  <a:schemeClr val="bg1"/>
                </a:solidFill>
                <a:latin typeface="+mn-lt"/>
              </a:rPr>
              <a:t>are in here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505200" y="4038600"/>
            <a:ext cx="27432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246309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adjustment</a:t>
            </a:r>
          </a:p>
        </p:txBody>
      </p:sp>
      <p:sp>
        <p:nvSpPr>
          <p:cNvPr id="991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structure</a:t>
            </a:r>
          </a:p>
          <a:p>
            <a:pPr lvl="1"/>
            <a:r>
              <a:rPr lang="en-US" dirty="0"/>
              <a:t>Upon receipt of ACK (of new data): </a:t>
            </a:r>
            <a:r>
              <a:rPr lang="en-US" dirty="0">
                <a:solidFill>
                  <a:srgbClr val="0000FF"/>
                </a:solidFill>
              </a:rPr>
              <a:t>increase rate</a:t>
            </a:r>
          </a:p>
          <a:p>
            <a:pPr lvl="1"/>
            <a:r>
              <a:rPr lang="en-US" dirty="0"/>
              <a:t>Upon detection of loss: </a:t>
            </a:r>
            <a:r>
              <a:rPr lang="en-US" dirty="0">
                <a:solidFill>
                  <a:srgbClr val="0000FF"/>
                </a:solidFill>
              </a:rPr>
              <a:t>decrease rate</a:t>
            </a:r>
          </a:p>
          <a:p>
            <a:r>
              <a:rPr lang="en-US" dirty="0"/>
              <a:t>How we increase/decrease the rate depends on the phase of congestion control we’re in: </a:t>
            </a:r>
          </a:p>
          <a:p>
            <a:pPr lvl="1"/>
            <a:r>
              <a:rPr lang="en-US" dirty="0"/>
              <a:t>Discovering available bottleneck bandwidth vs.</a:t>
            </a:r>
          </a:p>
          <a:p>
            <a:pPr lvl="1"/>
            <a:r>
              <a:rPr lang="en-US" dirty="0"/>
              <a:t>Adjusting to bandwidth variations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20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23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discovery with “Slow Start”</a:t>
            </a:r>
          </a:p>
        </p:txBody>
      </p:sp>
      <p:sp>
        <p:nvSpPr>
          <p:cNvPr id="109571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estimate available bandwidth </a:t>
            </a:r>
          </a:p>
          <a:p>
            <a:pPr lvl="1"/>
            <a:r>
              <a:rPr lang="en-US" dirty="0"/>
              <a:t>Start slow (for </a:t>
            </a:r>
            <a:r>
              <a:rPr lang="en-US" dirty="0">
                <a:solidFill>
                  <a:srgbClr val="0000FF"/>
                </a:solidFill>
              </a:rPr>
              <a:t>safety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Ramp up quickly (for </a:t>
            </a:r>
            <a:r>
              <a:rPr lang="en-US" dirty="0">
                <a:solidFill>
                  <a:srgbClr val="0000FF"/>
                </a:solidFill>
              </a:rPr>
              <a:t>efficiency</a:t>
            </a:r>
            <a:r>
              <a:rPr lang="en-US" dirty="0"/>
              <a:t>) </a:t>
            </a:r>
          </a:p>
          <a:p>
            <a:r>
              <a:rPr lang="en-US" dirty="0"/>
              <a:t>Consider</a:t>
            </a:r>
          </a:p>
          <a:p>
            <a:pPr lvl="1"/>
            <a:r>
              <a:rPr lang="en-US" dirty="0"/>
              <a:t>RTT = 100ms, MSS=1000bytes</a:t>
            </a:r>
          </a:p>
          <a:p>
            <a:pPr lvl="1"/>
            <a:r>
              <a:rPr lang="en-US" dirty="0"/>
              <a:t>Window size to fill 1Mbps of BW = 12.5 packets</a:t>
            </a:r>
          </a:p>
          <a:p>
            <a:pPr lvl="1"/>
            <a:r>
              <a:rPr lang="en-US" dirty="0"/>
              <a:t>Window size to fill 1Gbps = 12,500 packets</a:t>
            </a:r>
          </a:p>
          <a:p>
            <a:pPr lvl="1"/>
            <a:r>
              <a:rPr lang="en-US" dirty="0"/>
              <a:t>Either is possible! 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Slow Start phase</a:t>
            </a:r>
            <a:endParaRPr lang="en-US" dirty="0"/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starts at a slow rate, but </a:t>
            </a:r>
            <a:r>
              <a:rPr lang="en-US" dirty="0">
                <a:solidFill>
                  <a:srgbClr val="0000FF"/>
                </a:solidFill>
              </a:rPr>
              <a:t>increases exponentially </a:t>
            </a:r>
            <a:r>
              <a:rPr lang="en-US" dirty="0"/>
              <a:t>until first loss</a:t>
            </a:r>
          </a:p>
          <a:p>
            <a:r>
              <a:rPr lang="en-US" dirty="0"/>
              <a:t>Start with a small congestion window</a:t>
            </a:r>
          </a:p>
          <a:p>
            <a:pPr lvl="1"/>
            <a:r>
              <a:rPr lang="en-US" dirty="0"/>
              <a:t>Initially, CWND = 1</a:t>
            </a:r>
          </a:p>
          <a:p>
            <a:pPr lvl="1"/>
            <a:r>
              <a:rPr lang="en-US" dirty="0"/>
              <a:t>So, initial sending rate is MSS/RTT</a:t>
            </a:r>
          </a:p>
          <a:p>
            <a:r>
              <a:rPr lang="en-US" dirty="0"/>
              <a:t>Double the CWND for each RTT with no loss 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in action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RTT: double CWND</a:t>
            </a:r>
          </a:p>
          <a:p>
            <a:pPr lvl="1"/>
            <a:r>
              <a:rPr lang="en-US" dirty="0"/>
              <a:t>i.e., for each ACK, CWND += 1</a:t>
            </a:r>
          </a:p>
          <a:p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 bwMode="auto">
          <a:xfrm rot="10800000">
            <a:off x="1524000" y="4419600"/>
            <a:ext cx="7391400" cy="1447800"/>
          </a:xfrm>
          <a:prstGeom prst="wedgeRoundRectCallout">
            <a:avLst>
              <a:gd name="adj1" fmla="val 4049"/>
              <a:gd name="adj2" fmla="val 179599"/>
              <a:gd name="adj3" fmla="val 16667"/>
            </a:avLst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6400" y="4684693"/>
            <a:ext cx="716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</a:rPr>
              <a:t>Linear increase per </a:t>
            </a:r>
            <a:r>
              <a:rPr lang="en-US" sz="2800" b="0" u="sng" dirty="0">
                <a:solidFill>
                  <a:schemeClr val="bg1"/>
                </a:solidFill>
                <a:ea typeface="Arial" charset="0"/>
                <a:cs typeface="Arial" charset="0"/>
              </a:rPr>
              <a:t>ACK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</a:rPr>
              <a:t>(CWND+1) 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 exponential increase per </a:t>
            </a:r>
            <a:r>
              <a:rPr lang="en-US" sz="2800" b="0" u="sng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RTT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 (2*CWND)</a:t>
            </a:r>
            <a:endParaRPr lang="en-US" sz="2800" b="0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00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in action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1239838"/>
          </a:xfrm>
        </p:spPr>
        <p:txBody>
          <a:bodyPr/>
          <a:lstStyle/>
          <a:p>
            <a:r>
              <a:rPr lang="en-US" dirty="0"/>
              <a:t>For each RTT: double CWND</a:t>
            </a:r>
          </a:p>
          <a:p>
            <a:pPr lvl="1"/>
            <a:r>
              <a:rPr lang="en-US" dirty="0"/>
              <a:t>i.e., for each ACK, CWND += 1</a:t>
            </a:r>
          </a:p>
          <a:p>
            <a:endParaRPr lang="en-US" dirty="0"/>
          </a:p>
        </p:txBody>
      </p:sp>
      <p:sp>
        <p:nvSpPr>
          <p:cNvPr id="992262" name="Line 6"/>
          <p:cNvSpPr>
            <a:spLocks noChangeShapeType="1"/>
          </p:cNvSpPr>
          <p:nvPr/>
        </p:nvSpPr>
        <p:spPr bwMode="auto">
          <a:xfrm>
            <a:off x="16002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64" name="Line 8"/>
          <p:cNvSpPr>
            <a:spLocks noChangeShapeType="1"/>
          </p:cNvSpPr>
          <p:nvPr/>
        </p:nvSpPr>
        <p:spPr bwMode="auto">
          <a:xfrm>
            <a:off x="34290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66" name="Line 10"/>
          <p:cNvSpPr>
            <a:spLocks noChangeShapeType="1"/>
          </p:cNvSpPr>
          <p:nvPr/>
        </p:nvSpPr>
        <p:spPr bwMode="auto">
          <a:xfrm>
            <a:off x="37338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4" name="Rectangle 18"/>
          <p:cNvSpPr>
            <a:spLocks noChangeArrowheads="1"/>
          </p:cNvSpPr>
          <p:nvPr/>
        </p:nvSpPr>
        <p:spPr bwMode="auto">
          <a:xfrm>
            <a:off x="16002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>
            <a:off x="1828800" y="3990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6" name="Rectangle 20"/>
          <p:cNvSpPr>
            <a:spLocks noChangeArrowheads="1"/>
          </p:cNvSpPr>
          <p:nvPr/>
        </p:nvSpPr>
        <p:spPr bwMode="auto">
          <a:xfrm>
            <a:off x="34290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>
            <a:off x="3657600" y="3992563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8" name="Rectangle 22"/>
          <p:cNvSpPr>
            <a:spLocks noChangeArrowheads="1"/>
          </p:cNvSpPr>
          <p:nvPr/>
        </p:nvSpPr>
        <p:spPr bwMode="auto">
          <a:xfrm>
            <a:off x="38100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4038600" y="3990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98" name="Text Box 42"/>
          <p:cNvSpPr txBox="1">
            <a:spLocks noChangeArrowheads="1"/>
          </p:cNvSpPr>
          <p:nvPr/>
        </p:nvSpPr>
        <p:spPr bwMode="auto">
          <a:xfrm>
            <a:off x="1676400" y="489426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2438400" y="4219575"/>
            <a:ext cx="990600" cy="1828800"/>
            <a:chOff x="1536" y="2448"/>
            <a:chExt cx="624" cy="1152"/>
          </a:xfrm>
        </p:grpSpPr>
        <p:sp>
          <p:nvSpPr>
            <p:cNvPr id="80972" name="Line 7"/>
            <p:cNvSpPr>
              <a:spLocks noChangeShapeType="1"/>
            </p:cNvSpPr>
            <p:nvPr/>
          </p:nvSpPr>
          <p:spPr bwMode="auto">
            <a:xfrm flipV="1">
              <a:off x="1536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73" name="Text Box 43"/>
            <p:cNvSpPr txBox="1">
              <a:spLocks noChangeArrowheads="1"/>
            </p:cNvSpPr>
            <p:nvPr/>
          </p:nvSpPr>
          <p:spPr bwMode="auto">
            <a:xfrm>
              <a:off x="1664" y="288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sp>
        <p:nvSpPr>
          <p:cNvPr id="992300" name="Text Box 44"/>
          <p:cNvSpPr txBox="1">
            <a:spLocks noChangeArrowheads="1"/>
          </p:cNvSpPr>
          <p:nvPr/>
        </p:nvSpPr>
        <p:spPr bwMode="auto">
          <a:xfrm>
            <a:off x="3505200" y="48291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sp>
        <p:nvSpPr>
          <p:cNvPr id="992301" name="Text Box 45"/>
          <p:cNvSpPr txBox="1">
            <a:spLocks noChangeArrowheads="1"/>
          </p:cNvSpPr>
          <p:nvPr/>
        </p:nvSpPr>
        <p:spPr bwMode="auto">
          <a:xfrm>
            <a:off x="3784600" y="48291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4267200" y="4219575"/>
            <a:ext cx="990600" cy="1828800"/>
            <a:chOff x="2688" y="2448"/>
            <a:chExt cx="624" cy="1152"/>
          </a:xfrm>
        </p:grpSpPr>
        <p:sp>
          <p:nvSpPr>
            <p:cNvPr id="80970" name="Line 9"/>
            <p:cNvSpPr>
              <a:spLocks noChangeShapeType="1"/>
            </p:cNvSpPr>
            <p:nvPr/>
          </p:nvSpPr>
          <p:spPr bwMode="auto">
            <a:xfrm flipV="1">
              <a:off x="2688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71" name="Text Box 46"/>
            <p:cNvSpPr txBox="1">
              <a:spLocks noChangeArrowheads="1"/>
            </p:cNvSpPr>
            <p:nvPr/>
          </p:nvSpPr>
          <p:spPr bwMode="auto">
            <a:xfrm>
              <a:off x="2832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4572000" y="4219575"/>
            <a:ext cx="990600" cy="1828800"/>
            <a:chOff x="2880" y="2448"/>
            <a:chExt cx="624" cy="1152"/>
          </a:xfrm>
        </p:grpSpPr>
        <p:sp>
          <p:nvSpPr>
            <p:cNvPr id="80968" name="Line 11"/>
            <p:cNvSpPr>
              <a:spLocks noChangeShapeType="1"/>
            </p:cNvSpPr>
            <p:nvPr/>
          </p:nvSpPr>
          <p:spPr bwMode="auto">
            <a:xfrm flipV="1">
              <a:off x="2880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9" name="Text Box 47"/>
            <p:cNvSpPr txBox="1">
              <a:spLocks noChangeArrowheads="1"/>
            </p:cNvSpPr>
            <p:nvPr/>
          </p:nvSpPr>
          <p:spPr bwMode="auto">
            <a:xfrm>
              <a:off x="3024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5257800" y="4219575"/>
            <a:ext cx="1143000" cy="1828800"/>
            <a:chOff x="3312" y="2448"/>
            <a:chExt cx="720" cy="1152"/>
          </a:xfrm>
        </p:grpSpPr>
        <p:sp>
          <p:nvSpPr>
            <p:cNvPr id="80964" name="Line 12"/>
            <p:cNvSpPr>
              <a:spLocks noChangeShapeType="1"/>
            </p:cNvSpPr>
            <p:nvPr/>
          </p:nvSpPr>
          <p:spPr bwMode="auto">
            <a:xfrm>
              <a:off x="3312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5" name="Line 14"/>
            <p:cNvSpPr>
              <a:spLocks noChangeShapeType="1"/>
            </p:cNvSpPr>
            <p:nvPr/>
          </p:nvSpPr>
          <p:spPr bwMode="auto">
            <a:xfrm>
              <a:off x="350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6" name="Text Box 48"/>
            <p:cNvSpPr txBox="1">
              <a:spLocks noChangeArrowheads="1"/>
            </p:cNvSpPr>
            <p:nvPr/>
          </p:nvSpPr>
          <p:spPr bwMode="auto">
            <a:xfrm>
              <a:off x="3360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80967" name="Text Box 49"/>
            <p:cNvSpPr txBox="1">
              <a:spLocks noChangeArrowheads="1"/>
            </p:cNvSpPr>
            <p:nvPr/>
          </p:nvSpPr>
          <p:spPr bwMode="auto">
            <a:xfrm>
              <a:off x="353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00" y="3914775"/>
            <a:ext cx="7772400" cy="2290465"/>
            <a:chOff x="457200" y="3914775"/>
            <a:chExt cx="7772400" cy="2290465"/>
          </a:xfrm>
        </p:grpSpPr>
        <p:sp>
          <p:nvSpPr>
            <p:cNvPr id="80900" name="Line 4"/>
            <p:cNvSpPr>
              <a:spLocks noChangeShapeType="1"/>
            </p:cNvSpPr>
            <p:nvPr/>
          </p:nvSpPr>
          <p:spPr bwMode="auto">
            <a:xfrm>
              <a:off x="1371600" y="4219575"/>
              <a:ext cx="685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01" name="Line 5"/>
            <p:cNvSpPr>
              <a:spLocks noChangeShapeType="1"/>
            </p:cNvSpPr>
            <p:nvPr/>
          </p:nvSpPr>
          <p:spPr bwMode="auto">
            <a:xfrm>
              <a:off x="1295400" y="6048375"/>
              <a:ext cx="6934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18" name="Text Box 54"/>
            <p:cNvSpPr txBox="1">
              <a:spLocks noChangeArrowheads="1"/>
            </p:cNvSpPr>
            <p:nvPr/>
          </p:nvSpPr>
          <p:spPr bwMode="auto">
            <a:xfrm>
              <a:off x="609600" y="3914775"/>
              <a:ext cx="6463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latin typeface="Arial" charset="0"/>
                  <a:ea typeface="Arial" charset="0"/>
                  <a:cs typeface="Arial" charset="0"/>
                </a:rPr>
                <a:t>Src</a:t>
              </a:r>
            </a:p>
          </p:txBody>
        </p:sp>
        <p:sp>
          <p:nvSpPr>
            <p:cNvPr id="80919" name="Text Box 55"/>
            <p:cNvSpPr txBox="1">
              <a:spLocks noChangeArrowheads="1"/>
            </p:cNvSpPr>
            <p:nvPr/>
          </p:nvSpPr>
          <p:spPr bwMode="auto">
            <a:xfrm>
              <a:off x="457200" y="5743575"/>
              <a:ext cx="81785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latin typeface="Arial" charset="0"/>
                  <a:ea typeface="Arial" charset="0"/>
                  <a:cs typeface="Arial" charset="0"/>
                </a:rPr>
                <a:t>Dest</a:t>
              </a:r>
              <a:endParaRPr lang="en-US" sz="2400" b="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5943600" y="4219575"/>
            <a:ext cx="1219200" cy="1828800"/>
            <a:chOff x="3744" y="2448"/>
            <a:chExt cx="768" cy="1152"/>
          </a:xfrm>
        </p:grpSpPr>
        <p:sp>
          <p:nvSpPr>
            <p:cNvPr id="80960" name="Line 16"/>
            <p:cNvSpPr>
              <a:spLocks noChangeShapeType="1"/>
            </p:cNvSpPr>
            <p:nvPr/>
          </p:nvSpPr>
          <p:spPr bwMode="auto">
            <a:xfrm>
              <a:off x="374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1" name="Text Box 52"/>
            <p:cNvSpPr txBox="1">
              <a:spLocks noChangeArrowheads="1"/>
            </p:cNvSpPr>
            <p:nvPr/>
          </p:nvSpPr>
          <p:spPr bwMode="auto">
            <a:xfrm>
              <a:off x="377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80962" name="Line 56"/>
            <p:cNvSpPr>
              <a:spLocks noChangeShapeType="1"/>
            </p:cNvSpPr>
            <p:nvPr/>
          </p:nvSpPr>
          <p:spPr bwMode="auto">
            <a:xfrm>
              <a:off x="398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3" name="Text Box 57"/>
            <p:cNvSpPr txBox="1">
              <a:spLocks noChangeArrowheads="1"/>
            </p:cNvSpPr>
            <p:nvPr/>
          </p:nvSpPr>
          <p:spPr bwMode="auto">
            <a:xfrm>
              <a:off x="4016" y="281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</p:grpSp>
      <p:sp>
        <p:nvSpPr>
          <p:cNvPr id="992318" name="Text Box 62"/>
          <p:cNvSpPr txBox="1">
            <a:spLocks noChangeArrowheads="1"/>
          </p:cNvSpPr>
          <p:nvPr/>
        </p:nvSpPr>
        <p:spPr bwMode="auto">
          <a:xfrm>
            <a:off x="1600200" y="365760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992319" name="Text Box 63"/>
          <p:cNvSpPr txBox="1">
            <a:spLocks noChangeArrowheads="1"/>
          </p:cNvSpPr>
          <p:nvPr/>
        </p:nvSpPr>
        <p:spPr bwMode="auto">
          <a:xfrm>
            <a:off x="3657600" y="36703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5715000" y="3683000"/>
            <a:ext cx="990600" cy="460375"/>
            <a:chOff x="3600" y="2110"/>
            <a:chExt cx="624" cy="290"/>
          </a:xfrm>
        </p:grpSpPr>
        <p:sp>
          <p:nvSpPr>
            <p:cNvPr id="80955" name="Rectangle 32"/>
            <p:cNvSpPr>
              <a:spLocks noChangeArrowheads="1"/>
            </p:cNvSpPr>
            <p:nvPr/>
          </p:nvSpPr>
          <p:spPr bwMode="auto">
            <a:xfrm>
              <a:off x="379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6" name="Line 33"/>
            <p:cNvSpPr>
              <a:spLocks noChangeShapeType="1"/>
            </p:cNvSpPr>
            <p:nvPr/>
          </p:nvSpPr>
          <p:spPr bwMode="auto">
            <a:xfrm>
              <a:off x="393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7" name="Rectangle 58"/>
            <p:cNvSpPr>
              <a:spLocks noChangeArrowheads="1"/>
            </p:cNvSpPr>
            <p:nvPr/>
          </p:nvSpPr>
          <p:spPr bwMode="auto">
            <a:xfrm>
              <a:off x="403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8" name="Line 59"/>
            <p:cNvSpPr>
              <a:spLocks noChangeShapeType="1"/>
            </p:cNvSpPr>
            <p:nvPr/>
          </p:nvSpPr>
          <p:spPr bwMode="auto">
            <a:xfrm>
              <a:off x="417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9" name="Text Box 64"/>
            <p:cNvSpPr txBox="1">
              <a:spLocks noChangeArrowheads="1"/>
            </p:cNvSpPr>
            <p:nvPr/>
          </p:nvSpPr>
          <p:spPr bwMode="auto">
            <a:xfrm>
              <a:off x="3600" y="2110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>
                  <a:solidFill>
                    <a:srgbClr val="000099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</p:grp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5257800" y="3678238"/>
            <a:ext cx="685800" cy="465137"/>
            <a:chOff x="3312" y="2107"/>
            <a:chExt cx="432" cy="293"/>
          </a:xfrm>
        </p:grpSpPr>
        <p:sp>
          <p:nvSpPr>
            <p:cNvPr id="80949" name="Rectangle 26"/>
            <p:cNvSpPr>
              <a:spLocks noChangeArrowheads="1"/>
            </p:cNvSpPr>
            <p:nvPr/>
          </p:nvSpPr>
          <p:spPr bwMode="auto">
            <a:xfrm>
              <a:off x="355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0" name="Line 27"/>
            <p:cNvSpPr>
              <a:spLocks noChangeShapeType="1"/>
            </p:cNvSpPr>
            <p:nvPr/>
          </p:nvSpPr>
          <p:spPr bwMode="auto">
            <a:xfrm>
              <a:off x="369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grpSp>
          <p:nvGrpSpPr>
            <p:cNvPr id="80951" name="Group 69"/>
            <p:cNvGrpSpPr>
              <a:grpSpLocks/>
            </p:cNvGrpSpPr>
            <p:nvPr/>
          </p:nvGrpSpPr>
          <p:grpSpPr bwMode="auto">
            <a:xfrm>
              <a:off x="3312" y="2107"/>
              <a:ext cx="262" cy="293"/>
              <a:chOff x="3312" y="2107"/>
              <a:chExt cx="262" cy="293"/>
            </a:xfrm>
          </p:grpSpPr>
          <p:sp>
            <p:nvSpPr>
              <p:cNvPr id="80952" name="Rectangle 24"/>
              <p:cNvSpPr>
                <a:spLocks noChangeArrowheads="1"/>
              </p:cNvSpPr>
              <p:nvPr/>
            </p:nvSpPr>
            <p:spPr bwMode="auto">
              <a:xfrm>
                <a:off x="3312" y="2304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80953" name="Line 25"/>
              <p:cNvSpPr>
                <a:spLocks noChangeShapeType="1"/>
              </p:cNvSpPr>
              <p:nvPr/>
            </p:nvSpPr>
            <p:spPr bwMode="auto">
              <a:xfrm flipH="1">
                <a:off x="3456" y="230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80954" name="Text Box 66"/>
              <p:cNvSpPr txBox="1">
                <a:spLocks noChangeArrowheads="1"/>
              </p:cNvSpPr>
              <p:nvPr/>
            </p:nvSpPr>
            <p:spPr bwMode="auto">
              <a:xfrm>
                <a:off x="3360" y="2107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b="0">
                    <a:solidFill>
                      <a:srgbClr val="000099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</p:grpSp>
      </p:grpSp>
      <p:sp>
        <p:nvSpPr>
          <p:cNvPr id="992331" name="Oval 75"/>
          <p:cNvSpPr>
            <a:spLocks noChangeArrowheads="1"/>
          </p:cNvSpPr>
          <p:nvPr/>
        </p:nvSpPr>
        <p:spPr bwMode="auto">
          <a:xfrm>
            <a:off x="3733800" y="3914775"/>
            <a:ext cx="2286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6096000" y="3686175"/>
            <a:ext cx="2473325" cy="2362200"/>
            <a:chOff x="3840" y="2112"/>
            <a:chExt cx="1558" cy="1488"/>
          </a:xfrm>
        </p:grpSpPr>
        <p:sp>
          <p:nvSpPr>
            <p:cNvPr id="80928" name="Line 77"/>
            <p:cNvSpPr>
              <a:spLocks noChangeShapeType="1"/>
            </p:cNvSpPr>
            <p:nvPr/>
          </p:nvSpPr>
          <p:spPr bwMode="auto">
            <a:xfrm flipV="1">
              <a:off x="3840" y="2450"/>
              <a:ext cx="623" cy="1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29" name="Line 78"/>
            <p:cNvSpPr>
              <a:spLocks noChangeShapeType="1"/>
            </p:cNvSpPr>
            <p:nvPr/>
          </p:nvSpPr>
          <p:spPr bwMode="auto">
            <a:xfrm flipV="1">
              <a:off x="403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0" name="Line 79"/>
            <p:cNvSpPr>
              <a:spLocks noChangeShapeType="1"/>
            </p:cNvSpPr>
            <p:nvPr/>
          </p:nvSpPr>
          <p:spPr bwMode="auto">
            <a:xfrm flipV="1">
              <a:off x="427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1" name="Rectangle 80"/>
            <p:cNvSpPr>
              <a:spLocks noChangeArrowheads="1"/>
            </p:cNvSpPr>
            <p:nvPr/>
          </p:nvSpPr>
          <p:spPr bwMode="auto">
            <a:xfrm>
              <a:off x="446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2" name="Line 81"/>
            <p:cNvSpPr>
              <a:spLocks noChangeShapeType="1"/>
            </p:cNvSpPr>
            <p:nvPr/>
          </p:nvSpPr>
          <p:spPr bwMode="auto">
            <a:xfrm>
              <a:off x="4608" y="2305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3" name="Rectangle 82"/>
            <p:cNvSpPr>
              <a:spLocks noChangeArrowheads="1"/>
            </p:cNvSpPr>
            <p:nvPr/>
          </p:nvSpPr>
          <p:spPr bwMode="auto">
            <a:xfrm>
              <a:off x="470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4" name="Line 83"/>
            <p:cNvSpPr>
              <a:spLocks noChangeShapeType="1"/>
            </p:cNvSpPr>
            <p:nvPr/>
          </p:nvSpPr>
          <p:spPr bwMode="auto">
            <a:xfrm>
              <a:off x="4848" y="2305"/>
              <a:ext cx="0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5" name="Rectangle 84"/>
            <p:cNvSpPr>
              <a:spLocks noChangeArrowheads="1"/>
            </p:cNvSpPr>
            <p:nvPr/>
          </p:nvSpPr>
          <p:spPr bwMode="auto">
            <a:xfrm>
              <a:off x="494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6" name="Line 85"/>
            <p:cNvSpPr>
              <a:spLocks noChangeShapeType="1"/>
            </p:cNvSpPr>
            <p:nvPr/>
          </p:nvSpPr>
          <p:spPr bwMode="auto">
            <a:xfrm>
              <a:off x="508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7" name="Rectangle 86"/>
            <p:cNvSpPr>
              <a:spLocks noChangeArrowheads="1"/>
            </p:cNvSpPr>
            <p:nvPr/>
          </p:nvSpPr>
          <p:spPr bwMode="auto">
            <a:xfrm>
              <a:off x="518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8" name="Line 87"/>
            <p:cNvSpPr>
              <a:spLocks noChangeShapeType="1"/>
            </p:cNvSpPr>
            <p:nvPr/>
          </p:nvSpPr>
          <p:spPr bwMode="auto">
            <a:xfrm>
              <a:off x="532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9" name="Line 88"/>
            <p:cNvSpPr>
              <a:spLocks noChangeShapeType="1"/>
            </p:cNvSpPr>
            <p:nvPr/>
          </p:nvSpPr>
          <p:spPr bwMode="auto">
            <a:xfrm>
              <a:off x="4464" y="2496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0" name="Line 89"/>
            <p:cNvSpPr>
              <a:spLocks noChangeShapeType="1"/>
            </p:cNvSpPr>
            <p:nvPr/>
          </p:nvSpPr>
          <p:spPr bwMode="auto">
            <a:xfrm>
              <a:off x="465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1" name="Line 90"/>
            <p:cNvSpPr>
              <a:spLocks noChangeShapeType="1"/>
            </p:cNvSpPr>
            <p:nvPr/>
          </p:nvSpPr>
          <p:spPr bwMode="auto">
            <a:xfrm>
              <a:off x="489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2" name="Line 91"/>
            <p:cNvSpPr>
              <a:spLocks noChangeShapeType="1"/>
            </p:cNvSpPr>
            <p:nvPr/>
          </p:nvSpPr>
          <p:spPr bwMode="auto">
            <a:xfrm>
              <a:off x="5088" y="2448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3" name="Text Box 92"/>
            <p:cNvSpPr txBox="1">
              <a:spLocks noChangeArrowheads="1"/>
            </p:cNvSpPr>
            <p:nvPr/>
          </p:nvSpPr>
          <p:spPr bwMode="auto">
            <a:xfrm>
              <a:off x="384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4" name="Text Box 93"/>
            <p:cNvSpPr txBox="1">
              <a:spLocks noChangeArrowheads="1"/>
            </p:cNvSpPr>
            <p:nvPr/>
          </p:nvSpPr>
          <p:spPr bwMode="auto">
            <a:xfrm>
              <a:off x="4062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5" name="Text Box 94"/>
            <p:cNvSpPr txBox="1">
              <a:spLocks noChangeArrowheads="1"/>
            </p:cNvSpPr>
            <p:nvPr/>
          </p:nvSpPr>
          <p:spPr bwMode="auto">
            <a:xfrm>
              <a:off x="432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6" name="Line 95"/>
            <p:cNvSpPr>
              <a:spLocks noChangeShapeType="1"/>
            </p:cNvSpPr>
            <p:nvPr/>
          </p:nvSpPr>
          <p:spPr bwMode="auto">
            <a:xfrm flipV="1">
              <a:off x="451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7" name="Text Box 96"/>
            <p:cNvSpPr txBox="1">
              <a:spLocks noChangeArrowheads="1"/>
            </p:cNvSpPr>
            <p:nvPr/>
          </p:nvSpPr>
          <p:spPr bwMode="auto">
            <a:xfrm>
              <a:off x="456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8" name="Text Box 97"/>
            <p:cNvSpPr txBox="1">
              <a:spLocks noChangeArrowheads="1"/>
            </p:cNvSpPr>
            <p:nvPr/>
          </p:nvSpPr>
          <p:spPr bwMode="auto">
            <a:xfrm>
              <a:off x="5184" y="211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000099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</p:grpSp>
      <p:sp>
        <p:nvSpPr>
          <p:cNvPr id="992354" name="Oval 98"/>
          <p:cNvSpPr>
            <a:spLocks noChangeArrowheads="1"/>
          </p:cNvSpPr>
          <p:nvPr/>
        </p:nvSpPr>
        <p:spPr bwMode="auto">
          <a:xfrm>
            <a:off x="5029200" y="3914775"/>
            <a:ext cx="1905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17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62" grpId="0" animBg="1"/>
      <p:bldP spid="992264" grpId="0" animBg="1"/>
      <p:bldP spid="992266" grpId="0" animBg="1"/>
      <p:bldP spid="992274" grpId="0" animBg="1"/>
      <p:bldP spid="992275" grpId="0" animBg="1"/>
      <p:bldP spid="992276" grpId="0" animBg="1"/>
      <p:bldP spid="992277" grpId="0" animBg="1"/>
      <p:bldP spid="992278" grpId="0" animBg="1"/>
      <p:bldP spid="992279" grpId="0" animBg="1"/>
      <p:bldP spid="992298" grpId="0"/>
      <p:bldP spid="992300" grpId="0"/>
      <p:bldP spid="992301" grpId="0"/>
      <p:bldP spid="992318" grpId="0"/>
      <p:bldP spid="992319" grpId="0"/>
      <p:bldP spid="992331" grpId="0" animBg="1"/>
      <p:bldP spid="99235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Slow Start stop?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 Start gives an estimate of available bandwidth</a:t>
            </a:r>
          </a:p>
          <a:p>
            <a:pPr lvl="1"/>
            <a:r>
              <a:rPr lang="en-US" dirty="0"/>
              <a:t>At some point, there will be loss</a:t>
            </a:r>
          </a:p>
          <a:p>
            <a:r>
              <a:rPr lang="en-US" dirty="0"/>
              <a:t>Introduce a “slow start threshold” (</a:t>
            </a:r>
            <a:r>
              <a:rPr lang="en-US" dirty="0" err="1">
                <a:solidFill>
                  <a:srgbClr val="0000FF"/>
                </a:solidFill>
              </a:rPr>
              <a:t>ssthresh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Initialized to a large value</a:t>
            </a:r>
          </a:p>
          <a:p>
            <a:r>
              <a:rPr lang="en-US" dirty="0"/>
              <a:t>If CWND &gt; </a:t>
            </a:r>
            <a:r>
              <a:rPr lang="en-US" dirty="0" err="1"/>
              <a:t>ssthresh</a:t>
            </a:r>
            <a:r>
              <a:rPr lang="en-US" dirty="0"/>
              <a:t>, stop Slow Start</a:t>
            </a:r>
          </a:p>
        </p:txBody>
      </p:sp>
    </p:spTree>
    <p:extLst>
      <p:ext uri="{BB962C8B-B14F-4D97-AF65-F5344CB8AC3E}">
        <p14:creationId xmlns:p14="http://schemas.microsoft.com/office/powerpoint/2010/main" val="60103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Adjusting to varying bandwidth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CWND &gt; </a:t>
            </a:r>
            <a:r>
              <a:rPr lang="en-US" dirty="0" err="1"/>
              <a:t>ssthresh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Stop rapid growth and focus on maintenance</a:t>
            </a:r>
          </a:p>
          <a:p>
            <a:r>
              <a:rPr lang="en-US" dirty="0"/>
              <a:t>Now, want to track variations in this available bandwidth, oscillating around its current value</a:t>
            </a:r>
          </a:p>
          <a:p>
            <a:pPr lvl="1"/>
            <a:r>
              <a:rPr lang="en-US" dirty="0"/>
              <a:t>Repeated probing (rate increase) and backoff (decrease)</a:t>
            </a:r>
          </a:p>
          <a:p>
            <a:r>
              <a:rPr lang="en-US" dirty="0"/>
              <a:t>TCP uses: “Additive Increase Multiplicative Decrease” (AIMD)</a:t>
            </a:r>
          </a:p>
        </p:txBody>
      </p:sp>
    </p:spTree>
    <p:extLst>
      <p:ext uri="{BB962C8B-B14F-4D97-AF65-F5344CB8AC3E}">
        <p14:creationId xmlns:p14="http://schemas.microsoft.com/office/powerpoint/2010/main" val="151203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/>
              <a:t>Additive increase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For each ACK, CWND = CWND+ 1/CWND</a:t>
            </a:r>
          </a:p>
          <a:p>
            <a:pPr lvl="1"/>
            <a:r>
              <a:rPr lang="en-US" dirty="0">
                <a:sym typeface="Math3" pitchFamily="2" charset="2"/>
              </a:rPr>
              <a:t>CWND is increased by one only if all segments in a CWND have been acknowledged </a:t>
            </a:r>
            <a:endParaRPr lang="en-US" dirty="0"/>
          </a:p>
          <a:p>
            <a:r>
              <a:rPr lang="en-US" dirty="0"/>
              <a:t>Multiplicative decrease</a:t>
            </a:r>
          </a:p>
          <a:p>
            <a:pPr lvl="1"/>
            <a:r>
              <a:rPr lang="en-US" dirty="0"/>
              <a:t>On packet loss, divide </a:t>
            </a:r>
            <a:r>
              <a:rPr lang="en-US" dirty="0" err="1"/>
              <a:t>ssthresh</a:t>
            </a:r>
            <a:r>
              <a:rPr lang="en-US" dirty="0"/>
              <a:t> in </a:t>
            </a:r>
            <a:r>
              <a:rPr lang="en-US" dirty="0">
                <a:solidFill>
                  <a:srgbClr val="0000FF"/>
                </a:solidFill>
              </a:rPr>
              <a:t>half</a:t>
            </a:r>
            <a:r>
              <a:rPr lang="en-US" dirty="0"/>
              <a:t> and slow start</a:t>
            </a:r>
          </a:p>
          <a:p>
            <a:pPr lvl="2"/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2"/>
            <a:r>
              <a:rPr lang="en-US" dirty="0"/>
              <a:t>CWND = 1</a:t>
            </a:r>
          </a:p>
          <a:p>
            <a:pPr lvl="2"/>
            <a:r>
              <a:rPr lang="en-US" dirty="0"/>
              <a:t>Initiate Slow Start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Note that we’re ignoring the “</a:t>
            </a:r>
            <a:r>
              <a:rPr lang="en-US" dirty="0" err="1">
                <a:solidFill>
                  <a:srgbClr val="0000FF"/>
                </a:solidFill>
              </a:rPr>
              <a:t>dupAck</a:t>
            </a:r>
            <a:r>
              <a:rPr lang="en-US" dirty="0">
                <a:solidFill>
                  <a:srgbClr val="0000FF"/>
                </a:solidFill>
              </a:rPr>
              <a:t>” fix for now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6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AIMD leads to TCP sawtooth</a:t>
            </a:r>
          </a:p>
        </p:txBody>
      </p:sp>
      <p:sp>
        <p:nvSpPr>
          <p:cNvPr id="84995" name="Freeform 3"/>
          <p:cNvSpPr>
            <a:spLocks/>
          </p:cNvSpPr>
          <p:nvPr/>
        </p:nvSpPr>
        <p:spPr bwMode="auto">
          <a:xfrm>
            <a:off x="914400" y="26193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3447819" y="2452984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3011257" y="2057697"/>
            <a:ext cx="835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dirty="0">
                <a:latin typeface="Arial" charset="0"/>
                <a:ea typeface="Arial" charset="0"/>
                <a:cs typeface="Arial" charset="0"/>
              </a:rPr>
              <a:t>Loss</a:t>
            </a:r>
          </a:p>
        </p:txBody>
      </p:sp>
      <p:sp>
        <p:nvSpPr>
          <p:cNvPr id="85003" name="AutoShape 11"/>
          <p:cNvSpPr>
            <a:spLocks noChangeArrowheads="1"/>
          </p:cNvSpPr>
          <p:nvPr/>
        </p:nvSpPr>
        <p:spPr bwMode="auto">
          <a:xfrm>
            <a:off x="1828800" y="5638800"/>
            <a:ext cx="1447800" cy="609600"/>
          </a:xfrm>
          <a:prstGeom prst="wedgeRectCallout">
            <a:avLst>
              <a:gd name="adj1" fmla="val -43968"/>
              <a:gd name="adj2" fmla="val -12344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Exponential</a:t>
            </a:r>
            <a:br>
              <a:rPr lang="en-US" sz="1600" b="0">
                <a:solidFill>
                  <a:schemeClr val="bg1"/>
                </a:solidFill>
                <a:ea typeface="Arial" charset="0"/>
                <a:cs typeface="Arial" charset="0"/>
              </a:rPr>
            </a:br>
            <a:r>
              <a:rPr lang="ja-JP" alt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“</a:t>
            </a:r>
            <a:r>
              <a:rPr lang="en-US" altLang="ja-JP" sz="1600" b="0">
                <a:solidFill>
                  <a:schemeClr val="bg1"/>
                </a:solidFill>
                <a:ea typeface="Arial" charset="0"/>
                <a:cs typeface="Arial" charset="0"/>
              </a:rPr>
              <a:t>slow start</a:t>
            </a:r>
            <a:r>
              <a:rPr lang="ja-JP" alt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”</a:t>
            </a:r>
            <a:endParaRPr lang="en-US" sz="1600" b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7123113" y="5514975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Arial" charset="0"/>
                <a:ea typeface="Arial" charset="0"/>
                <a:cs typeface="Arial" charset="0"/>
              </a:rPr>
              <a:t>t</a:t>
            </a:r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341313" y="2085975"/>
            <a:ext cx="12786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Arial" charset="0"/>
                <a:ea typeface="Arial" charset="0"/>
                <a:cs typeface="Arial" charset="0"/>
              </a:rPr>
              <a:t>Window</a:t>
            </a:r>
          </a:p>
        </p:txBody>
      </p:sp>
      <p:sp>
        <p:nvSpPr>
          <p:cNvPr id="85002" name="Freeform 10"/>
          <p:cNvSpPr>
            <a:spLocks/>
          </p:cNvSpPr>
          <p:nvPr/>
        </p:nvSpPr>
        <p:spPr bwMode="auto">
          <a:xfrm>
            <a:off x="914400" y="39909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V="1">
            <a:off x="2736853" y="3325177"/>
            <a:ext cx="698496" cy="66579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Line 18">
            <a:extLst>
              <a:ext uri="{FF2B5EF4-FFF2-40B4-BE49-F238E27FC236}">
                <a16:creationId xmlns:a16="http://schemas.microsoft.com/office/drawing/2014/main" id="{79CD6233-935E-2E4E-87ED-FE2AEAF5D6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8999" y="3325177"/>
            <a:ext cx="6350" cy="203739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2" name="AutoShape 11">
            <a:extLst>
              <a:ext uri="{FF2B5EF4-FFF2-40B4-BE49-F238E27FC236}">
                <a16:creationId xmlns:a16="http://schemas.microsoft.com/office/drawing/2014/main" id="{07E7129F-3A83-E14F-82EC-21D68CBFD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4191000"/>
            <a:ext cx="1447800" cy="609600"/>
          </a:xfrm>
          <a:prstGeom prst="wedgeRectCallout">
            <a:avLst>
              <a:gd name="adj1" fmla="val -63705"/>
              <a:gd name="adj2" fmla="val -99065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  <a:ea typeface="Arial" charset="0"/>
                <a:cs typeface="Arial" charset="0"/>
              </a:rPr>
              <a:t>Multiplicative Decrease</a:t>
            </a:r>
          </a:p>
        </p:txBody>
      </p:sp>
      <p:sp>
        <p:nvSpPr>
          <p:cNvPr id="23" name="AutoShape 11">
            <a:extLst>
              <a:ext uri="{FF2B5EF4-FFF2-40B4-BE49-F238E27FC236}">
                <a16:creationId xmlns:a16="http://schemas.microsoft.com/office/drawing/2014/main" id="{AD4AFEFE-849A-264E-A5BC-F88DD060C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063" y="2695575"/>
            <a:ext cx="1447800" cy="609600"/>
          </a:xfrm>
          <a:prstGeom prst="wedgeRectCallout">
            <a:avLst>
              <a:gd name="adj1" fmla="val 36558"/>
              <a:gd name="adj2" fmla="val 10906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  <a:ea typeface="Arial" charset="0"/>
                <a:cs typeface="Arial" charset="0"/>
              </a:rPr>
              <a:t>Additive Increase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525B197-5527-264B-A8FE-BF3F34ABDC8E}"/>
              </a:ext>
            </a:extLst>
          </p:cNvPr>
          <p:cNvGrpSpPr/>
          <p:nvPr/>
        </p:nvGrpSpPr>
        <p:grpSpPr>
          <a:xfrm>
            <a:off x="3428999" y="3362917"/>
            <a:ext cx="2825752" cy="1999657"/>
            <a:chOff x="914400" y="3362917"/>
            <a:chExt cx="2825752" cy="1999657"/>
          </a:xfrm>
        </p:grpSpPr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A199AD31-CF64-E941-89F1-1B399AA4A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4343399"/>
              <a:ext cx="1828800" cy="1019175"/>
            </a:xfrm>
            <a:custGeom>
              <a:avLst/>
              <a:gdLst>
                <a:gd name="T0" fmla="*/ 2147483647 w 1152"/>
                <a:gd name="T1" fmla="*/ 0 h 864"/>
                <a:gd name="T2" fmla="*/ 2147483647 w 1152"/>
                <a:gd name="T3" fmla="*/ 2147483647 h 864"/>
                <a:gd name="T4" fmla="*/ 2147483647 w 1152"/>
                <a:gd name="T5" fmla="*/ 2147483647 h 864"/>
                <a:gd name="T6" fmla="*/ 2147483647 w 1152"/>
                <a:gd name="T7" fmla="*/ 2147483647 h 864"/>
                <a:gd name="T8" fmla="*/ 0 w 1152"/>
                <a:gd name="T9" fmla="*/ 2147483647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7" name="Line 17">
              <a:extLst>
                <a:ext uri="{FF2B5EF4-FFF2-40B4-BE49-F238E27FC236}">
                  <a16:creationId xmlns:a16="http://schemas.microsoft.com/office/drawing/2014/main" id="{E9FD253A-9747-D54F-AA39-751E209C6E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852" y="3362918"/>
              <a:ext cx="1003300" cy="98047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" name="Line 18">
              <a:extLst>
                <a:ext uri="{FF2B5EF4-FFF2-40B4-BE49-F238E27FC236}">
                  <a16:creationId xmlns:a16="http://schemas.microsoft.com/office/drawing/2014/main" id="{C87DAE9D-C079-2E42-8CC2-670899A97C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7451" y="3362917"/>
              <a:ext cx="6350" cy="199965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29" name="Line 4">
            <a:extLst>
              <a:ext uri="{FF2B5EF4-FFF2-40B4-BE49-F238E27FC236}">
                <a16:creationId xmlns:a16="http://schemas.microsoft.com/office/drawing/2014/main" id="{9D8BF732-2B0E-1644-B965-B66CC0572D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6179" y="2432029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87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nimBg="1"/>
      <p:bldP spid="85001" grpId="0"/>
      <p:bldP spid="85003" grpId="0" animBg="1"/>
      <p:bldP spid="85002" grpId="0" animBg="1"/>
      <p:bldP spid="85009" grpId="0" animBg="1"/>
      <p:bldP spid="21" grpId="0" animBg="1"/>
      <p:bldP spid="22" grpId="0" animBg="1"/>
      <p:bldP spid="23" grpId="0" animBg="1"/>
      <p:bldP spid="2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AIMD?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three issues</a:t>
            </a:r>
          </a:p>
          <a:p>
            <a:pPr lvl="1"/>
            <a:r>
              <a:rPr lang="en-US" dirty="0"/>
              <a:t>Finding available bottleneck bandwidth</a:t>
            </a:r>
          </a:p>
          <a:p>
            <a:pPr lvl="1"/>
            <a:r>
              <a:rPr lang="en-US" dirty="0"/>
              <a:t>Adjusting to bandwidth variations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Sharing bandwidth</a:t>
            </a:r>
          </a:p>
          <a:p>
            <a:endParaRPr lang="en-US" dirty="0"/>
          </a:p>
          <a:p>
            <a:r>
              <a:rPr lang="en-US" dirty="0"/>
              <a:t>Two goals for bandwidth sharing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Efficiency</a:t>
            </a:r>
            <a:r>
              <a:rPr lang="en-US" dirty="0"/>
              <a:t>: High utilization of link bandwidth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Fairness</a:t>
            </a:r>
            <a:r>
              <a:rPr lang="en-US" dirty="0"/>
              <a:t>: Each flow gets equal share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4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client lifecycle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05149" y="1981200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886379" y="3084702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SYN_SENT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886379" y="4200455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ESTABLISHED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505149" y="5303956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FIN_WAIT_1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123920" y="4194329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FIN_WAIT_2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123920" y="3097740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TIME_WAIT</a:t>
            </a:r>
          </a:p>
        </p:txBody>
      </p:sp>
      <p:cxnSp>
        <p:nvCxnSpPr>
          <p:cNvPr id="21" name="Curved Connector 20"/>
          <p:cNvCxnSpPr>
            <a:stCxn id="13" idx="3"/>
            <a:endCxn id="14" idx="0"/>
          </p:cNvCxnSpPr>
          <p:nvPr/>
        </p:nvCxnSpPr>
        <p:spPr bwMode="auto">
          <a:xfrm>
            <a:off x="5179367" y="2148622"/>
            <a:ext cx="544121" cy="936080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 bwMode="auto">
          <a:xfrm>
            <a:off x="5723488" y="3419545"/>
            <a:ext cx="0" cy="7809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urved Connector 24"/>
          <p:cNvCxnSpPr>
            <a:stCxn id="15" idx="2"/>
            <a:endCxn id="16" idx="3"/>
          </p:cNvCxnSpPr>
          <p:nvPr/>
        </p:nvCxnSpPr>
        <p:spPr bwMode="auto">
          <a:xfrm rot="5400000">
            <a:off x="4983388" y="4731277"/>
            <a:ext cx="936080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urved Connector 27"/>
          <p:cNvCxnSpPr>
            <a:stCxn id="18" idx="0"/>
            <a:endCxn id="13" idx="1"/>
          </p:cNvCxnSpPr>
          <p:nvPr/>
        </p:nvCxnSpPr>
        <p:spPr bwMode="auto">
          <a:xfrm rot="5400000" flipH="1" flipV="1">
            <a:off x="2758531" y="2351121"/>
            <a:ext cx="949118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Curved Connector 30"/>
          <p:cNvCxnSpPr>
            <a:stCxn id="16" idx="1"/>
            <a:endCxn id="17" idx="2"/>
          </p:cNvCxnSpPr>
          <p:nvPr/>
        </p:nvCxnSpPr>
        <p:spPr bwMode="auto">
          <a:xfrm rot="10800000">
            <a:off x="2961029" y="4529174"/>
            <a:ext cx="544121" cy="94220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17" idx="0"/>
            <a:endCxn id="18" idx="2"/>
          </p:cNvCxnSpPr>
          <p:nvPr/>
        </p:nvCxnSpPr>
        <p:spPr bwMode="auto">
          <a:xfrm flipV="1">
            <a:off x="2961029" y="3432583"/>
            <a:ext cx="0" cy="7617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939581" y="2354433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Send SYN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47629" y="3574650"/>
            <a:ext cx="1681871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SYN-ACK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80458" y="5005780"/>
            <a:ext cx="941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Send FIN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17487" y="4904345"/>
            <a:ext cx="126989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4501" y="3565571"/>
            <a:ext cx="1170513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FIN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95360" y="2359134"/>
            <a:ext cx="1114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/>
              <a:t>Wait 30 sec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94257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AIMD?</a:t>
            </a:r>
            <a:endParaRPr lang="en-US" dirty="0"/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RTT, we can do</a:t>
            </a:r>
          </a:p>
          <a:p>
            <a:pPr lvl="1"/>
            <a:r>
              <a:rPr lang="en-US" dirty="0"/>
              <a:t>Multiplicative increase or decrease: CWND</a:t>
            </a:r>
            <a:r>
              <a:rPr lang="en-US" dirty="0">
                <a:sym typeface="Symbol" charset="0"/>
              </a:rPr>
              <a:t> a*CWND</a:t>
            </a:r>
          </a:p>
          <a:p>
            <a:pPr lvl="1"/>
            <a:r>
              <a:rPr lang="en-US" dirty="0">
                <a:sym typeface="Symbol" charset="0"/>
              </a:rPr>
              <a:t>Additive increase or decrease: </a:t>
            </a:r>
            <a:r>
              <a:rPr lang="en-US" dirty="0"/>
              <a:t>CWND</a:t>
            </a:r>
            <a:r>
              <a:rPr lang="en-US" dirty="0">
                <a:sym typeface="Symbol" charset="0"/>
              </a:rPr>
              <a:t> CWND + b</a:t>
            </a:r>
            <a:endParaRPr lang="en-US" dirty="0"/>
          </a:p>
          <a:p>
            <a:r>
              <a:rPr lang="en-US" dirty="0"/>
              <a:t>Four alternatives:</a:t>
            </a:r>
          </a:p>
          <a:p>
            <a:pPr lvl="1"/>
            <a:r>
              <a:rPr lang="en-US" dirty="0"/>
              <a:t>AIAD: gentle increase, gentle decrease</a:t>
            </a:r>
          </a:p>
          <a:p>
            <a:pPr lvl="1"/>
            <a:r>
              <a:rPr lang="en-US" dirty="0"/>
              <a:t>AIMD: gentle increase, drastic decrease</a:t>
            </a:r>
          </a:p>
          <a:p>
            <a:pPr lvl="1"/>
            <a:r>
              <a:rPr lang="en-US" dirty="0"/>
              <a:t>MIAD: drastic increase, gentle decrease</a:t>
            </a:r>
          </a:p>
          <a:p>
            <a:pPr lvl="1"/>
            <a:r>
              <a:rPr lang="en-US" dirty="0"/>
              <a:t>MIMD: drastic increase and decrease</a:t>
            </a:r>
          </a:p>
          <a:p>
            <a:pPr lvl="1"/>
            <a:endParaRPr lang="en-US" dirty="0"/>
          </a:p>
          <a:p>
            <a:endParaRPr lang="en-US" dirty="0">
              <a:sym typeface="Symbol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64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model of congestion control</a:t>
            </a:r>
          </a:p>
        </p:txBody>
      </p:sp>
      <p:sp>
        <p:nvSpPr>
          <p:cNvPr id="129037" name="Rectangle 28"/>
          <p:cNvSpPr>
            <a:spLocks noGrp="1" noChangeArrowheads="1"/>
          </p:cNvSpPr>
          <p:nvPr>
            <p:ph idx="1"/>
          </p:nvPr>
        </p:nvSpPr>
        <p:spPr>
          <a:xfrm>
            <a:off x="685801" y="1600200"/>
            <a:ext cx="2819400" cy="4419600"/>
          </a:xfrm>
        </p:spPr>
        <p:txBody>
          <a:bodyPr/>
          <a:lstStyle/>
          <a:p>
            <a:r>
              <a:rPr lang="en-US" sz="2000" dirty="0"/>
              <a:t>Two users</a:t>
            </a:r>
          </a:p>
          <a:p>
            <a:pPr lvl="1"/>
            <a:r>
              <a:rPr lang="en-US" sz="1800" dirty="0"/>
              <a:t>rates x1 and x2</a:t>
            </a:r>
          </a:p>
          <a:p>
            <a:endParaRPr lang="en-US" sz="2000" dirty="0"/>
          </a:p>
          <a:p>
            <a:r>
              <a:rPr lang="en-US" sz="2000" dirty="0"/>
              <a:t>Congestion when </a:t>
            </a:r>
            <a:br>
              <a:rPr lang="en-US" sz="2000" dirty="0"/>
            </a:br>
            <a:r>
              <a:rPr lang="en-US" sz="2000" dirty="0"/>
              <a:t>x1+x2 &gt; 1</a:t>
            </a:r>
          </a:p>
          <a:p>
            <a:r>
              <a:rPr lang="en-US" sz="2000" dirty="0"/>
              <a:t>Unused capacity when x1+x2 &lt; 1</a:t>
            </a:r>
          </a:p>
          <a:p>
            <a:endParaRPr lang="en-US" sz="2000" dirty="0"/>
          </a:p>
          <a:p>
            <a:r>
              <a:rPr lang="en-US" sz="2000" dirty="0"/>
              <a:t>Fair when x1 =x2</a:t>
            </a:r>
          </a:p>
          <a:p>
            <a:endParaRPr lang="en-US" sz="2000" dirty="0"/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4910638" y="5867400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1’s rate (x</a:t>
            </a:r>
            <a:r>
              <a:rPr lang="en-US" baseline="-25000" dirty="0">
                <a:solidFill>
                  <a:srgbClr val="000090"/>
                </a:solidFill>
                <a:latin typeface="+mn-lt"/>
              </a:rPr>
              <a:t>1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)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376989" y="3369928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2’s rate (x</a:t>
            </a:r>
            <a:r>
              <a:rPr lang="en-US" baseline="-25000" dirty="0">
                <a:solidFill>
                  <a:srgbClr val="000090"/>
                </a:solidFill>
                <a:latin typeface="+mn-lt"/>
              </a:rPr>
              <a:t>2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)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rgbClr val="008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272531" y="1398989"/>
            <a:ext cx="1871469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008000"/>
                </a:solidFill>
                <a:latin typeface="+mn-lt"/>
              </a:rPr>
              <a:t>Fairness line</a:t>
            </a:r>
            <a:br>
              <a:rPr lang="en-US" sz="1600" dirty="0">
                <a:solidFill>
                  <a:srgbClr val="008000"/>
                </a:solidFill>
                <a:latin typeface="+mn-lt"/>
              </a:rPr>
            </a:br>
            <a:r>
              <a:rPr lang="en-US" sz="1600" dirty="0">
                <a:solidFill>
                  <a:srgbClr val="00800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x</a:t>
            </a:r>
            <a:r>
              <a:rPr lang="en-US" sz="1600" baseline="-25000" dirty="0">
                <a:solidFill>
                  <a:srgbClr val="008000"/>
                </a:solidFill>
                <a:latin typeface="Arial" charset="0"/>
              </a:rPr>
              <a:t>1 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=x</a:t>
            </a:r>
            <a:r>
              <a:rPr lang="en-US" sz="1600" baseline="-25000" dirty="0">
                <a:solidFill>
                  <a:srgbClr val="008000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)</a:t>
            </a: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3935207" y="1398989"/>
            <a:ext cx="1703593" cy="7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FF0000"/>
                </a:solidFill>
                <a:latin typeface="+mn-lt"/>
              </a:rPr>
              <a:t>Efficiency line</a:t>
            </a:r>
            <a:br>
              <a:rPr lang="en-US" sz="1600" dirty="0">
                <a:solidFill>
                  <a:srgbClr val="FF0000"/>
                </a:solidFill>
                <a:latin typeface="+mn-lt"/>
              </a:rPr>
            </a:br>
            <a:r>
              <a:rPr lang="en-US" sz="16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1600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+x</a:t>
            </a:r>
            <a:r>
              <a:rPr lang="en-US" sz="16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 = 1)</a:t>
            </a:r>
          </a:p>
          <a:p>
            <a:pPr algn="ctr"/>
            <a:endParaRPr lang="en-US" sz="160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58588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7" grpId="0" build="p"/>
      <p:bldP spid="129027" grpId="0" animBg="1"/>
      <p:bldP spid="129028" grpId="0"/>
      <p:bldP spid="129029" grpId="0"/>
      <p:bldP spid="129030" grpId="0" animBg="1"/>
      <p:bldP spid="129031" grpId="0"/>
      <p:bldP spid="129032" grpId="0"/>
      <p:bldP spid="129033" grpId="0" animBg="1"/>
      <p:bldP spid="129034" grpId="0" animBg="1"/>
      <p:bldP spid="129035" grpId="0"/>
      <p:bldP spid="129036" grpId="0"/>
      <p:bldP spid="31" grpId="0"/>
      <p:bldP spid="3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133600" y="3290888"/>
            <a:ext cx="3276600" cy="1433512"/>
            <a:chOff x="1344" y="2073"/>
            <a:chExt cx="2064" cy="903"/>
          </a:xfrm>
        </p:grpSpPr>
        <p:sp>
          <p:nvSpPr>
            <p:cNvPr id="129051" name="AutoShape 29"/>
            <p:cNvSpPr>
              <a:spLocks noChangeArrowheads="1"/>
            </p:cNvSpPr>
            <p:nvPr/>
          </p:nvSpPr>
          <p:spPr bwMode="auto">
            <a:xfrm>
              <a:off x="1344" y="2592"/>
              <a:ext cx="1584" cy="384"/>
            </a:xfrm>
            <a:prstGeom prst="wedgeRectCallout">
              <a:avLst>
                <a:gd name="adj1" fmla="val 35856"/>
                <a:gd name="adj2" fmla="val -145315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>
                  <a:latin typeface="Arial" charset="0"/>
                </a:rPr>
                <a:t>Inefficient: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=0.7 </a:t>
              </a:r>
            </a:p>
          </p:txBody>
        </p:sp>
        <p:sp>
          <p:nvSpPr>
            <p:cNvPr id="129052" name="Oval 30"/>
            <p:cNvSpPr>
              <a:spLocks noChangeArrowheads="1"/>
            </p:cNvSpPr>
            <p:nvPr/>
          </p:nvSpPr>
          <p:spPr bwMode="auto">
            <a:xfrm>
              <a:off x="2688" y="21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3" name="Text Box 31"/>
            <p:cNvSpPr txBox="1">
              <a:spLocks noChangeArrowheads="1"/>
            </p:cNvSpPr>
            <p:nvPr/>
          </p:nvSpPr>
          <p:spPr bwMode="auto">
            <a:xfrm>
              <a:off x="2759" y="2073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(0.2, 0.5)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6629400" y="2286000"/>
            <a:ext cx="2514600" cy="1298575"/>
            <a:chOff x="4176" y="1440"/>
            <a:chExt cx="1584" cy="818"/>
          </a:xfrm>
        </p:grpSpPr>
        <p:sp>
          <p:nvSpPr>
            <p:cNvPr id="129048" name="AutoShape 34"/>
            <p:cNvSpPr>
              <a:spLocks noChangeArrowheads="1"/>
            </p:cNvSpPr>
            <p:nvPr/>
          </p:nvSpPr>
          <p:spPr bwMode="auto">
            <a:xfrm>
              <a:off x="4176" y="1440"/>
              <a:ext cx="1584" cy="384"/>
            </a:xfrm>
            <a:prstGeom prst="wedgeRectCallout">
              <a:avLst>
                <a:gd name="adj1" fmla="val -43245"/>
                <a:gd name="adj2" fmla="val 123699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 dirty="0">
                  <a:latin typeface="Arial" charset="0"/>
                </a:rPr>
                <a:t>Congested: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=1.2 </a:t>
              </a:r>
            </a:p>
          </p:txBody>
        </p:sp>
        <p:sp>
          <p:nvSpPr>
            <p:cNvPr id="129049" name="Oval 35"/>
            <p:cNvSpPr>
              <a:spLocks noChangeArrowheads="1"/>
            </p:cNvSpPr>
            <p:nvPr/>
          </p:nvSpPr>
          <p:spPr bwMode="auto">
            <a:xfrm>
              <a:off x="4224" y="21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0" name="Text Box 36"/>
            <p:cNvSpPr txBox="1">
              <a:spLocks noChangeArrowheads="1"/>
            </p:cNvSpPr>
            <p:nvPr/>
          </p:nvSpPr>
          <p:spPr bwMode="auto">
            <a:xfrm>
              <a:off x="4295" y="2025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(0.7, 0.5)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4419600" y="1600200"/>
            <a:ext cx="2514600" cy="2212975"/>
            <a:chOff x="2784" y="1008"/>
            <a:chExt cx="1584" cy="1394"/>
          </a:xfrm>
        </p:grpSpPr>
        <p:sp>
          <p:nvSpPr>
            <p:cNvPr id="129042" name="Oval 40"/>
            <p:cNvSpPr>
              <a:spLocks noChangeArrowheads="1"/>
            </p:cNvSpPr>
            <p:nvPr/>
          </p:nvSpPr>
          <p:spPr bwMode="auto">
            <a:xfrm>
              <a:off x="3676" y="2227"/>
              <a:ext cx="96" cy="96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3" name="AutoShape 41"/>
            <p:cNvSpPr>
              <a:spLocks noChangeArrowheads="1"/>
            </p:cNvSpPr>
            <p:nvPr/>
          </p:nvSpPr>
          <p:spPr bwMode="auto">
            <a:xfrm>
              <a:off x="2784" y="1008"/>
              <a:ext cx="1584" cy="384"/>
            </a:xfrm>
            <a:prstGeom prst="wedgeRectCallout">
              <a:avLst>
                <a:gd name="adj1" fmla="val 9597"/>
                <a:gd name="adj2" fmla="val 259116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 dirty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 dirty="0">
                  <a:latin typeface="Arial" charset="0"/>
                </a:rPr>
                <a:t>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 dirty="0">
                  <a:solidFill>
                    <a:srgbClr val="FF3300"/>
                  </a:solidFill>
                  <a:latin typeface="Arial" charset="0"/>
                </a:rPr>
                <a:t>Fair</a:t>
              </a:r>
              <a:r>
                <a:rPr lang="en-US" sz="1800" b="0" dirty="0">
                  <a:latin typeface="Arial" charset="0"/>
                </a:rPr>
                <a:t> </a:t>
              </a:r>
            </a:p>
          </p:txBody>
        </p:sp>
        <p:sp>
          <p:nvSpPr>
            <p:cNvPr id="129044" name="Text Box 42"/>
            <p:cNvSpPr txBox="1">
              <a:spLocks noChangeArrowheads="1"/>
            </p:cNvSpPr>
            <p:nvPr/>
          </p:nvSpPr>
          <p:spPr bwMode="auto">
            <a:xfrm>
              <a:off x="3719" y="2169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(0.5, 0.5)</a:t>
              </a:r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4267202" y="3962400"/>
            <a:ext cx="3276601" cy="1447800"/>
            <a:chOff x="2688" y="2496"/>
            <a:chExt cx="2064" cy="912"/>
          </a:xfrm>
        </p:grpSpPr>
        <p:sp>
          <p:nvSpPr>
            <p:cNvPr id="129045" name="AutoShape 37"/>
            <p:cNvSpPr>
              <a:spLocks noChangeArrowheads="1"/>
            </p:cNvSpPr>
            <p:nvPr/>
          </p:nvSpPr>
          <p:spPr bwMode="auto">
            <a:xfrm>
              <a:off x="2688" y="3024"/>
              <a:ext cx="1271" cy="384"/>
            </a:xfrm>
            <a:prstGeom prst="wedgeRectCallout">
              <a:avLst>
                <a:gd name="adj1" fmla="val 69951"/>
                <a:gd name="adj2" fmla="val -96728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>
                  <a:latin typeface="Arial" charset="0"/>
                </a:rPr>
                <a:t>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>
                  <a:latin typeface="Arial" charset="0"/>
                </a:rPr>
                <a:t>Not fair </a:t>
              </a:r>
            </a:p>
          </p:txBody>
        </p:sp>
        <p:sp>
          <p:nvSpPr>
            <p:cNvPr id="129046" name="Oval 38"/>
            <p:cNvSpPr>
              <a:spLocks noChangeArrowheads="1"/>
            </p:cNvSpPr>
            <p:nvPr/>
          </p:nvSpPr>
          <p:spPr bwMode="auto">
            <a:xfrm>
              <a:off x="4224" y="27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7" name="Text Box 39"/>
            <p:cNvSpPr txBox="1">
              <a:spLocks noChangeArrowheads="1"/>
            </p:cNvSpPr>
            <p:nvPr/>
          </p:nvSpPr>
          <p:spPr bwMode="auto">
            <a:xfrm>
              <a:off x="4103" y="2496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 dirty="0">
                  <a:latin typeface="Times New Roman" charset="0"/>
                </a:rPr>
                <a:t>(0.7, 0.3)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6173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AIAD</a:t>
            </a:r>
          </a:p>
        </p:txBody>
      </p:sp>
      <p:sp>
        <p:nvSpPr>
          <p:cNvPr id="2779157" name="Rectangle 21"/>
          <p:cNvSpPr>
            <a:spLocks noGrp="1" noChangeArrowheads="1"/>
          </p:cNvSpPr>
          <p:nvPr>
            <p:ph idx="1"/>
          </p:nvPr>
        </p:nvSpPr>
        <p:spPr>
          <a:xfrm>
            <a:off x="685799" y="1600200"/>
            <a:ext cx="3008613" cy="4419600"/>
          </a:xfrm>
        </p:spPr>
        <p:txBody>
          <a:bodyPr/>
          <a:lstStyle/>
          <a:p>
            <a:r>
              <a:rPr lang="en-US" sz="2400" dirty="0"/>
              <a:t>Increase: x + </a:t>
            </a:r>
            <a:r>
              <a:rPr lang="en-US" sz="2400" dirty="0" err="1"/>
              <a:t>a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 - </a:t>
            </a:r>
            <a:r>
              <a:rPr lang="en-US" sz="2400" dirty="0" err="1"/>
              <a:t>a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Does not converge to fairness</a:t>
            </a:r>
          </a:p>
        </p:txBody>
      </p:sp>
      <p:sp>
        <p:nvSpPr>
          <p:cNvPr id="131075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2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3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5830587" y="2438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017963" y="2667001"/>
            <a:ext cx="1544638" cy="1235076"/>
            <a:chOff x="1667" y="1680"/>
            <a:chExt cx="973" cy="778"/>
          </a:xfrm>
        </p:grpSpPr>
        <p:sp>
          <p:nvSpPr>
            <p:cNvPr id="131091" name="Text Box 14"/>
            <p:cNvSpPr txBox="1">
              <a:spLocks noChangeArrowheads="1"/>
            </p:cNvSpPr>
            <p:nvPr/>
          </p:nvSpPr>
          <p:spPr bwMode="auto">
            <a:xfrm>
              <a:off x="1667" y="2208"/>
              <a:ext cx="9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,x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1092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1093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48225" y="1447800"/>
            <a:ext cx="1290638" cy="1828800"/>
            <a:chOff x="3054" y="912"/>
            <a:chExt cx="813" cy="1152"/>
          </a:xfrm>
        </p:grpSpPr>
        <p:sp>
          <p:nvSpPr>
            <p:cNvPr id="131088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624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1089" name="Text Box 19"/>
            <p:cNvSpPr txBox="1">
              <a:spLocks noChangeArrowheads="1"/>
            </p:cNvSpPr>
            <p:nvPr/>
          </p:nvSpPr>
          <p:spPr bwMode="auto">
            <a:xfrm>
              <a:off x="3054" y="912"/>
              <a:ext cx="81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))</a:t>
              </a:r>
            </a:p>
          </p:txBody>
        </p:sp>
        <p:sp>
          <p:nvSpPr>
            <p:cNvPr id="131090" name="Oval 20"/>
            <p:cNvSpPr>
              <a:spLocks noChangeArrowheads="1"/>
            </p:cNvSpPr>
            <p:nvPr/>
          </p:nvSpPr>
          <p:spPr bwMode="auto">
            <a:xfrm>
              <a:off x="3744" y="1440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23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53472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9157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AIAD Sharing Dynamics</a:t>
            </a:r>
          </a:p>
        </p:txBody>
      </p:sp>
      <p:graphicFrame>
        <p:nvGraphicFramePr>
          <p:cNvPr id="12494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25553"/>
              </p:ext>
            </p:extLst>
          </p:nvPr>
        </p:nvGraphicFramePr>
        <p:xfrm>
          <a:off x="1879600" y="2203450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Worksheet" r:id="rId4" imgW="5537200" imgH="3213100" progId="Excel.Sheet.8">
                  <p:embed/>
                </p:oleObj>
              </mc:Choice>
              <mc:Fallback>
                <p:oleObj name="Worksheet" r:id="rId4" imgW="5537200" imgH="32131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2203450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1974850" y="1636712"/>
            <a:ext cx="484187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3775075" y="1912937"/>
            <a:ext cx="1662112" cy="477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6753225" y="1636712"/>
            <a:ext cx="485775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2459037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 flipV="1">
            <a:off x="5437187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5576887" y="1452562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2687637" y="1363662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1974850" y="2249487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6753225" y="2249487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 flipV="1">
            <a:off x="2459037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1" name="Line 13"/>
          <p:cNvSpPr>
            <a:spLocks noChangeShapeType="1"/>
          </p:cNvSpPr>
          <p:nvPr/>
        </p:nvSpPr>
        <p:spPr bwMode="auto">
          <a:xfrm>
            <a:off x="5437187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2687637" y="1828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584908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MIMD</a:t>
            </a:r>
          </a:p>
        </p:txBody>
      </p:sp>
      <p:sp>
        <p:nvSpPr>
          <p:cNvPr id="2781206" name="Rectangle 22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3047999" cy="4419600"/>
          </a:xfrm>
        </p:spPr>
        <p:txBody>
          <a:bodyPr/>
          <a:lstStyle/>
          <a:p>
            <a:r>
              <a:rPr lang="en-US" sz="2400" dirty="0"/>
              <a:t>Increase: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Does not converge to fairness</a:t>
            </a:r>
          </a:p>
        </p:txBody>
      </p:sp>
      <p:sp>
        <p:nvSpPr>
          <p:cNvPr id="133123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9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0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1" name="Text Box 11"/>
          <p:cNvSpPr txBox="1">
            <a:spLocks noChangeArrowheads="1"/>
          </p:cNvSpPr>
          <p:nvPr/>
        </p:nvSpPr>
        <p:spPr bwMode="auto">
          <a:xfrm>
            <a:off x="4641249" y="17526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810000" y="2286000"/>
            <a:ext cx="1587500" cy="3429000"/>
            <a:chOff x="2400" y="1440"/>
            <a:chExt cx="1000" cy="2160"/>
          </a:xfrm>
        </p:grpSpPr>
        <p:sp>
          <p:nvSpPr>
            <p:cNvPr id="133139" name="Text Box 13"/>
            <p:cNvSpPr txBox="1">
              <a:spLocks noChangeArrowheads="1"/>
            </p:cNvSpPr>
            <p:nvPr/>
          </p:nvSpPr>
          <p:spPr bwMode="auto">
            <a:xfrm>
              <a:off x="2598" y="2208"/>
              <a:ext cx="8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3140" name="Oval 14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41" name="Line 15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42" name="Line 16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953001" y="1981200"/>
            <a:ext cx="1538288" cy="1295400"/>
            <a:chOff x="3120" y="1248"/>
            <a:chExt cx="969" cy="816"/>
          </a:xfrm>
        </p:grpSpPr>
        <p:sp>
          <p:nvSpPr>
            <p:cNvPr id="133136" name="Oval 18"/>
            <p:cNvSpPr>
              <a:spLocks noChangeArrowheads="1"/>
            </p:cNvSpPr>
            <p:nvPr/>
          </p:nvSpPr>
          <p:spPr bwMode="auto">
            <a:xfrm>
              <a:off x="3312" y="1536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37" name="Line 19"/>
            <p:cNvSpPr>
              <a:spLocks noChangeShapeType="1"/>
            </p:cNvSpPr>
            <p:nvPr/>
          </p:nvSpPr>
          <p:spPr bwMode="auto">
            <a:xfrm flipV="1">
              <a:off x="3120" y="1632"/>
              <a:ext cx="19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38" name="Text Box 20"/>
            <p:cNvSpPr txBox="1">
              <a:spLocks noChangeArrowheads="1"/>
            </p:cNvSpPr>
            <p:nvPr/>
          </p:nvSpPr>
          <p:spPr bwMode="auto">
            <a:xfrm>
              <a:off x="3456" y="1248"/>
              <a:ext cx="63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</a:p>
          </p:txBody>
        </p:sp>
      </p:grpSp>
      <p:sp>
        <p:nvSpPr>
          <p:cNvPr id="133134" name="Oval 21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 rot="19175588">
            <a:off x="6973905" y="4250714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 rot="19175588">
            <a:off x="6109454" y="5094895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61902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1206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800600" y="1398588"/>
            <a:ext cx="2178050" cy="2057400"/>
            <a:chOff x="3024" y="881"/>
            <a:chExt cx="1372" cy="1296"/>
          </a:xfrm>
        </p:grpSpPr>
        <p:sp>
          <p:nvSpPr>
            <p:cNvPr id="135194" name="Freeform 3"/>
            <p:cNvSpPr>
              <a:spLocks/>
            </p:cNvSpPr>
            <p:nvPr/>
          </p:nvSpPr>
          <p:spPr bwMode="auto">
            <a:xfrm>
              <a:off x="3024" y="881"/>
              <a:ext cx="1008" cy="1296"/>
            </a:xfrm>
            <a:custGeom>
              <a:avLst/>
              <a:gdLst>
                <a:gd name="T0" fmla="*/ 0 w 1008"/>
                <a:gd name="T1" fmla="*/ 1248 h 1296"/>
                <a:gd name="T2" fmla="*/ 1008 w 1008"/>
                <a:gd name="T3" fmla="*/ 288 h 1296"/>
                <a:gd name="T4" fmla="*/ 576 w 1008"/>
                <a:gd name="T5" fmla="*/ 0 h 1296"/>
                <a:gd name="T6" fmla="*/ 0 w 1008"/>
                <a:gd name="T7" fmla="*/ 1296 h 1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1296"/>
                <a:gd name="T14" fmla="*/ 1008 w 1008"/>
                <a:gd name="T15" fmla="*/ 1296 h 1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1296">
                  <a:moveTo>
                    <a:pt x="0" y="1248"/>
                  </a:moveTo>
                  <a:lnTo>
                    <a:pt x="1008" y="288"/>
                  </a:lnTo>
                  <a:lnTo>
                    <a:pt x="576" y="0"/>
                  </a:lnTo>
                  <a:lnTo>
                    <a:pt x="0" y="1296"/>
                  </a:lnTo>
                </a:path>
              </a:pathLst>
            </a:cu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5" name="Text Box 4"/>
            <p:cNvSpPr txBox="1">
              <a:spLocks noChangeArrowheads="1"/>
            </p:cNvSpPr>
            <p:nvPr/>
          </p:nvSpPr>
          <p:spPr bwMode="auto">
            <a:xfrm>
              <a:off x="3681" y="1248"/>
              <a:ext cx="715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</a:t>
              </a:r>
            </a:p>
          </p:txBody>
        </p:sp>
        <p:sp>
          <p:nvSpPr>
            <p:cNvPr id="135196" name="Oval 5"/>
            <p:cNvSpPr>
              <a:spLocks noChangeArrowheads="1"/>
            </p:cNvSpPr>
            <p:nvPr/>
          </p:nvSpPr>
          <p:spPr bwMode="auto">
            <a:xfrm>
              <a:off x="355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7" name="Line 6"/>
            <p:cNvSpPr>
              <a:spLocks noChangeShapeType="1"/>
            </p:cNvSpPr>
            <p:nvPr/>
          </p:nvSpPr>
          <p:spPr bwMode="auto">
            <a:xfrm flipH="1">
              <a:off x="3072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</a:t>
            </a:r>
          </a:p>
        </p:txBody>
      </p:sp>
      <p:sp>
        <p:nvSpPr>
          <p:cNvPr id="2783255" name="Rectangle 2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2995612" cy="4419600"/>
          </a:xfrm>
        </p:spPr>
        <p:txBody>
          <a:bodyPr/>
          <a:lstStyle/>
          <a:p>
            <a:r>
              <a:rPr lang="en-US" sz="2400" dirty="0"/>
              <a:t>Increase: </a:t>
            </a:r>
            <a:r>
              <a:rPr lang="en-US" sz="2400" dirty="0" err="1"/>
              <a:t>x+a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Converges to fairness</a:t>
            </a:r>
          </a:p>
        </p:txBody>
      </p:sp>
      <p:sp>
        <p:nvSpPr>
          <p:cNvPr id="135172" name="Line 8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5" name="Line 11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8" name="Line 14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9" name="Line 15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80" name="Text Box 16"/>
          <p:cNvSpPr txBox="1">
            <a:spLocks noChangeArrowheads="1"/>
          </p:cNvSpPr>
          <p:nvPr/>
        </p:nvSpPr>
        <p:spPr bwMode="auto">
          <a:xfrm>
            <a:off x="4992387" y="1676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810001" y="2286000"/>
            <a:ext cx="1624013" cy="3429000"/>
            <a:chOff x="2400" y="1440"/>
            <a:chExt cx="1023" cy="2160"/>
          </a:xfrm>
        </p:grpSpPr>
        <p:sp>
          <p:nvSpPr>
            <p:cNvPr id="135190" name="Text Box 18"/>
            <p:cNvSpPr txBox="1">
              <a:spLocks noChangeArrowheads="1"/>
            </p:cNvSpPr>
            <p:nvPr/>
          </p:nvSpPr>
          <p:spPr bwMode="auto">
            <a:xfrm>
              <a:off x="2573" y="2208"/>
              <a:ext cx="8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5191" name="Oval 19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2" name="Line 20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3" name="Line 21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82" name="Oval 22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810000" y="2667000"/>
            <a:ext cx="1905000" cy="3048000"/>
            <a:chOff x="2400" y="1680"/>
            <a:chExt cx="1200" cy="1920"/>
          </a:xfrm>
        </p:grpSpPr>
        <p:sp>
          <p:nvSpPr>
            <p:cNvPr id="135185" name="Line 25"/>
            <p:cNvSpPr>
              <a:spLocks noChangeShapeType="1"/>
            </p:cNvSpPr>
            <p:nvPr/>
          </p:nvSpPr>
          <p:spPr bwMode="auto">
            <a:xfrm flipH="1">
              <a:off x="3408" y="182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6" name="Line 26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4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7" name="Line 27"/>
            <p:cNvSpPr>
              <a:spLocks noChangeShapeType="1"/>
            </p:cNvSpPr>
            <p:nvPr/>
          </p:nvSpPr>
          <p:spPr bwMode="auto">
            <a:xfrm flipV="1">
              <a:off x="3264" y="182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8" name="Line 28"/>
            <p:cNvSpPr>
              <a:spLocks noChangeShapeType="1"/>
            </p:cNvSpPr>
            <p:nvPr/>
          </p:nvSpPr>
          <p:spPr bwMode="auto">
            <a:xfrm flipV="1">
              <a:off x="2400" y="2160"/>
              <a:ext cx="86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9" name="Line 29"/>
            <p:cNvSpPr>
              <a:spLocks noChangeShapeType="1"/>
            </p:cNvSpPr>
            <p:nvPr/>
          </p:nvSpPr>
          <p:spPr bwMode="auto">
            <a:xfrm flipV="1">
              <a:off x="2400" y="2112"/>
              <a:ext cx="1008" cy="1488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15578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3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3255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 Sharing Dynamics</a:t>
            </a:r>
          </a:p>
        </p:txBody>
      </p:sp>
      <p:graphicFrame>
        <p:nvGraphicFramePr>
          <p:cNvPr id="12289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95846"/>
              </p:ext>
            </p:extLst>
          </p:nvPr>
        </p:nvGraphicFramePr>
        <p:xfrm>
          <a:off x="1879600" y="2203450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Worksheet" r:id="rId4" imgW="5537200" imgH="3213100" progId="Excel.Sheet.8">
                  <p:embed/>
                </p:oleObj>
              </mc:Choice>
              <mc:Fallback>
                <p:oleObj name="Worksheet" r:id="rId4" imgW="5537200" imgH="32131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2203450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1974850" y="1636713"/>
            <a:ext cx="484187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3775075" y="1912938"/>
            <a:ext cx="1662112" cy="4778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>
                <a:latin typeface="+mn-lt"/>
              </a:rPr>
              <a:t>50 packets/sec</a:t>
            </a: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6753225" y="1636713"/>
            <a:ext cx="485775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245903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V="1">
            <a:off x="543718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5576887" y="1452563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2763837" y="1447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2890" name="Rectangle 10"/>
          <p:cNvSpPr>
            <a:spLocks noChangeArrowheads="1"/>
          </p:cNvSpPr>
          <p:nvPr/>
        </p:nvSpPr>
        <p:spPr bwMode="auto">
          <a:xfrm>
            <a:off x="1974850" y="2249488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2891" name="Rectangle 11"/>
          <p:cNvSpPr>
            <a:spLocks noChangeArrowheads="1"/>
          </p:cNvSpPr>
          <p:nvPr/>
        </p:nvSpPr>
        <p:spPr bwMode="auto">
          <a:xfrm>
            <a:off x="6753225" y="2249488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2892" name="Line 12"/>
          <p:cNvSpPr>
            <a:spLocks noChangeShapeType="1"/>
          </p:cNvSpPr>
          <p:nvPr/>
        </p:nvSpPr>
        <p:spPr bwMode="auto">
          <a:xfrm flipV="1">
            <a:off x="245903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3" name="Line 13"/>
          <p:cNvSpPr>
            <a:spLocks noChangeShapeType="1"/>
          </p:cNvSpPr>
          <p:nvPr/>
        </p:nvSpPr>
        <p:spPr bwMode="auto">
          <a:xfrm>
            <a:off x="543718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2590800" y="3727450"/>
            <a:ext cx="4495800" cy="513747"/>
          </a:xfrm>
          <a:prstGeom prst="rect">
            <a:avLst/>
          </a:prstGeom>
          <a:solidFill>
            <a:srgbClr val="D3A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squar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b="0">
                <a:latin typeface="Tahoma" charset="0"/>
              </a:rPr>
              <a:t>Rates equalize </a:t>
            </a:r>
            <a:r>
              <a:rPr lang="en-US" sz="2800" b="0">
                <a:latin typeface="Tahoma" charset="0"/>
                <a:sym typeface="Wingdings" charset="0"/>
              </a:rPr>
              <a:t> fair share</a:t>
            </a:r>
            <a:endParaRPr lang="en-US" sz="2800" b="0">
              <a:latin typeface="Tahoma" charset="0"/>
            </a:endParaRPr>
          </a:p>
        </p:txBody>
      </p:sp>
      <p:sp>
        <p:nvSpPr>
          <p:cNvPr id="122898" name="Text Box 18"/>
          <p:cNvSpPr txBox="1">
            <a:spLocks noChangeArrowheads="1"/>
          </p:cNvSpPr>
          <p:nvPr/>
        </p:nvSpPr>
        <p:spPr bwMode="auto">
          <a:xfrm>
            <a:off x="2736850" y="1844675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037640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MIAD</a:t>
            </a:r>
          </a:p>
        </p:txBody>
      </p:sp>
      <p:sp>
        <p:nvSpPr>
          <p:cNvPr id="2777110" name="Rectangle 22"/>
          <p:cNvSpPr>
            <a:spLocks noGrp="1" noChangeArrowheads="1"/>
          </p:cNvSpPr>
          <p:nvPr>
            <p:ph idx="1"/>
          </p:nvPr>
        </p:nvSpPr>
        <p:spPr>
          <a:xfrm>
            <a:off x="685801" y="1600200"/>
            <a:ext cx="2794000" cy="4419600"/>
          </a:xfrm>
        </p:spPr>
        <p:txBody>
          <a:bodyPr/>
          <a:lstStyle/>
          <a:p>
            <a:r>
              <a:rPr lang="en-US" sz="2000" dirty="0"/>
              <a:t>Increase: x*</a:t>
            </a:r>
            <a:r>
              <a:rPr lang="en-US" sz="2000" dirty="0" err="1"/>
              <a:t>b</a:t>
            </a:r>
            <a:r>
              <a:rPr lang="en-US" sz="2000" baseline="-25000" dirty="0" err="1"/>
              <a:t>I</a:t>
            </a:r>
            <a:endParaRPr lang="en-US" sz="2000" baseline="-25000" dirty="0"/>
          </a:p>
          <a:p>
            <a:r>
              <a:rPr lang="en-US" sz="2000" dirty="0"/>
              <a:t>Decrease: x - </a:t>
            </a:r>
            <a:r>
              <a:rPr lang="en-US" sz="2000" dirty="0" err="1"/>
              <a:t>a</a:t>
            </a:r>
            <a:r>
              <a:rPr lang="en-US" sz="2000" baseline="-25000" dirty="0" err="1"/>
              <a:t>D</a:t>
            </a:r>
            <a:endParaRPr lang="en-US" sz="2000" baseline="-25000" dirty="0"/>
          </a:p>
          <a:p>
            <a:r>
              <a:rPr lang="en-US" sz="2000" dirty="0">
                <a:solidFill>
                  <a:srgbClr val="0000FF"/>
                </a:solidFill>
              </a:rPr>
              <a:t>Does not converge to fairness</a:t>
            </a:r>
          </a:p>
          <a:p>
            <a:r>
              <a:rPr lang="en-US" sz="2000" dirty="0">
                <a:solidFill>
                  <a:srgbClr val="0000FF"/>
                </a:solidFill>
              </a:rPr>
              <a:t>Does not converge to efficiency</a:t>
            </a:r>
          </a:p>
          <a:p>
            <a:endParaRPr lang="en-US" sz="2200" dirty="0">
              <a:solidFill>
                <a:srgbClr val="0000FF"/>
              </a:solidFill>
            </a:endParaRPr>
          </a:p>
          <a:p>
            <a:r>
              <a:rPr lang="en-US" sz="1600" i="1" dirty="0"/>
              <a:t>“Analysis of the Increase and Decrease Algorithms for Congestion Avoidance in Computer Networks”</a:t>
            </a:r>
          </a:p>
          <a:p>
            <a:pPr marL="342900" lvl="1" indent="0">
              <a:buNone/>
            </a:pPr>
            <a:r>
              <a:rPr lang="en-US" sz="1600" i="1" dirty="0"/>
              <a:t>-- Chiu and Jain</a:t>
            </a:r>
            <a:br>
              <a:rPr lang="en-US" sz="800" i="1" dirty="0"/>
            </a:br>
            <a:endParaRPr lang="en-US" sz="800" i="1" dirty="0">
              <a:solidFill>
                <a:srgbClr val="0000FF"/>
              </a:solidFill>
            </a:endParaRPr>
          </a:p>
        </p:txBody>
      </p:sp>
      <p:sp>
        <p:nvSpPr>
          <p:cNvPr id="2777091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4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7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8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9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100" name="Text Box 12"/>
          <p:cNvSpPr txBox="1">
            <a:spLocks noChangeArrowheads="1"/>
          </p:cNvSpPr>
          <p:nvPr/>
        </p:nvSpPr>
        <p:spPr bwMode="auto">
          <a:xfrm>
            <a:off x="5746613" y="2438400"/>
            <a:ext cx="1013099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0">
                <a:latin typeface="Times New Roman" charset="0"/>
              </a:rPr>
              <a:t>(x</a:t>
            </a:r>
            <a:r>
              <a:rPr lang="en-US" sz="2000" b="0" baseline="-25000">
                <a:latin typeface="Times New Roman" charset="0"/>
              </a:rPr>
              <a:t>1h</a:t>
            </a:r>
            <a:r>
              <a:rPr lang="en-US" sz="2000" b="0">
                <a:latin typeface="Times New Roman" charset="0"/>
              </a:rPr>
              <a:t>,x</a:t>
            </a:r>
            <a:r>
              <a:rPr lang="en-US" sz="2000" b="0" baseline="-25000">
                <a:latin typeface="Times New Roman" charset="0"/>
              </a:rPr>
              <a:t>2h</a:t>
            </a:r>
            <a:r>
              <a:rPr lang="en-US" sz="2000" b="0">
                <a:latin typeface="Times New Roman" charset="0"/>
              </a:rPr>
              <a:t>)</a:t>
            </a:r>
            <a:endParaRPr lang="en-US" sz="2000" b="0" baseline="-25000">
              <a:latin typeface="Times New Roman" charset="0"/>
            </a:endParaRPr>
          </a:p>
        </p:txBody>
      </p:sp>
      <p:grpSp>
        <p:nvGrpSpPr>
          <p:cNvPr id="2777101" name="Group 13"/>
          <p:cNvGrpSpPr>
            <a:grpSpLocks/>
          </p:cNvGrpSpPr>
          <p:nvPr/>
        </p:nvGrpSpPr>
        <p:grpSpPr bwMode="auto">
          <a:xfrm>
            <a:off x="3932239" y="2667001"/>
            <a:ext cx="1657351" cy="1235076"/>
            <a:chOff x="1613" y="1680"/>
            <a:chExt cx="1044" cy="778"/>
          </a:xfrm>
        </p:grpSpPr>
        <p:sp>
          <p:nvSpPr>
            <p:cNvPr id="2777102" name="Text Box 14"/>
            <p:cNvSpPr txBox="1">
              <a:spLocks noChangeArrowheads="1"/>
            </p:cNvSpPr>
            <p:nvPr/>
          </p:nvSpPr>
          <p:spPr bwMode="auto">
            <a:xfrm>
              <a:off x="1613" y="2208"/>
              <a:ext cx="1044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0" dirty="0">
                  <a:latin typeface="Times New Roman" charset="0"/>
                </a:rPr>
                <a:t>(x</a:t>
              </a:r>
              <a:r>
                <a:rPr lang="en-US" sz="2000" b="0" baseline="-25000" dirty="0">
                  <a:latin typeface="Times New Roman" charset="0"/>
                </a:rPr>
                <a:t>1h</a:t>
              </a:r>
              <a:r>
                <a:rPr lang="en-US" sz="2000" b="0" dirty="0">
                  <a:latin typeface="Times New Roman" charset="0"/>
                </a:rPr>
                <a:t>-a</a:t>
              </a:r>
              <a:r>
                <a:rPr lang="en-US" sz="2000" b="0" baseline="-25000" dirty="0">
                  <a:latin typeface="Times New Roman" charset="0"/>
                </a:rPr>
                <a:t>D</a:t>
              </a:r>
              <a:r>
                <a:rPr lang="en-US" sz="2000" b="0" dirty="0">
                  <a:latin typeface="Times New Roman" charset="0"/>
                </a:rPr>
                <a:t>,x</a:t>
              </a:r>
              <a:r>
                <a:rPr lang="en-US" sz="2000" b="0" baseline="-25000" dirty="0">
                  <a:latin typeface="Times New Roman" charset="0"/>
                </a:rPr>
                <a:t>2h</a:t>
              </a:r>
              <a:r>
                <a:rPr lang="en-US" sz="2000" b="0" dirty="0">
                  <a:latin typeface="Times New Roman" charset="0"/>
                </a:rPr>
                <a:t>-a</a:t>
              </a:r>
              <a:r>
                <a:rPr lang="en-US" sz="2000" b="0" baseline="-25000" dirty="0">
                  <a:latin typeface="Times New Roman" charset="0"/>
                </a:rPr>
                <a:t>D</a:t>
              </a:r>
              <a:r>
                <a:rPr lang="en-US" sz="2000" b="0" dirty="0">
                  <a:latin typeface="Times New Roman" charset="0"/>
                </a:rPr>
                <a:t>)</a:t>
              </a:r>
              <a:endParaRPr lang="en-US" sz="2000" b="0" baseline="-25000" dirty="0">
                <a:latin typeface="Times New Roman" charset="0"/>
              </a:endParaRPr>
            </a:p>
          </p:txBody>
        </p:sp>
        <p:sp>
          <p:nvSpPr>
            <p:cNvPr id="2777103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4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2777105" name="Group 17"/>
          <p:cNvGrpSpPr>
            <a:grpSpLocks/>
          </p:cNvGrpSpPr>
          <p:nvPr/>
        </p:nvGrpSpPr>
        <p:grpSpPr bwMode="auto">
          <a:xfrm>
            <a:off x="3810000" y="1676400"/>
            <a:ext cx="2971800" cy="4038600"/>
            <a:chOff x="2400" y="1056"/>
            <a:chExt cx="1872" cy="2544"/>
          </a:xfrm>
        </p:grpSpPr>
        <p:sp>
          <p:nvSpPr>
            <p:cNvPr id="2777106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7" name="Line 19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8" name="Text Box 20"/>
            <p:cNvSpPr txBox="1">
              <a:spLocks noChangeArrowheads="1"/>
            </p:cNvSpPr>
            <p:nvPr/>
          </p:nvSpPr>
          <p:spPr bwMode="auto">
            <a:xfrm>
              <a:off x="2592" y="1056"/>
              <a:ext cx="1680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0">
                  <a:latin typeface="Times New Roman" charset="0"/>
                </a:rPr>
                <a:t>(b</a:t>
              </a:r>
              <a:r>
                <a:rPr lang="en-US" sz="2000" b="0" baseline="-25000">
                  <a:latin typeface="Times New Roman" charset="0"/>
                </a:rPr>
                <a:t>I</a:t>
              </a:r>
              <a:r>
                <a:rPr lang="en-US" sz="2000" b="0">
                  <a:latin typeface="Times New Roman" charset="0"/>
                </a:rPr>
                <a:t>(x</a:t>
              </a:r>
              <a:r>
                <a:rPr lang="en-US" sz="2000" b="0" baseline="-25000">
                  <a:latin typeface="Times New Roman" charset="0"/>
                </a:rPr>
                <a:t>1h</a:t>
              </a:r>
              <a:r>
                <a:rPr lang="en-US" sz="2000" b="0">
                  <a:latin typeface="Times New Roman" charset="0"/>
                </a:rPr>
                <a:t>-a</a:t>
              </a:r>
              <a:r>
                <a:rPr lang="en-US" sz="2000" b="0" baseline="-25000">
                  <a:latin typeface="Times New Roman" charset="0"/>
                </a:rPr>
                <a:t>D</a:t>
              </a:r>
              <a:r>
                <a:rPr lang="en-US" sz="2000" b="0">
                  <a:latin typeface="Times New Roman" charset="0"/>
                </a:rPr>
                <a:t>), b</a:t>
              </a:r>
              <a:r>
                <a:rPr lang="en-US" sz="2000" b="0" baseline="-25000">
                  <a:latin typeface="Times New Roman" charset="0"/>
                </a:rPr>
                <a:t>I</a:t>
              </a:r>
              <a:r>
                <a:rPr lang="en-US" sz="2000" b="0">
                  <a:latin typeface="Times New Roman" charset="0"/>
                </a:rPr>
                <a:t>(x</a:t>
              </a:r>
              <a:r>
                <a:rPr lang="en-US" sz="2000" b="0" baseline="-25000">
                  <a:latin typeface="Times New Roman" charset="0"/>
                </a:rPr>
                <a:t>2h</a:t>
              </a:r>
              <a:r>
                <a:rPr lang="en-US" sz="2000" b="0">
                  <a:latin typeface="Times New Roman" charset="0"/>
                </a:rPr>
                <a:t>-a</a:t>
              </a:r>
              <a:r>
                <a:rPr lang="en-US" sz="2000" b="0" baseline="-25000">
                  <a:latin typeface="Times New Roman" charset="0"/>
                </a:rPr>
                <a:t>D</a:t>
              </a:r>
              <a:r>
                <a:rPr lang="en-US" sz="2000" b="0">
                  <a:latin typeface="Times New Roman" charset="0"/>
                </a:rPr>
                <a:t>))</a:t>
              </a:r>
            </a:p>
          </p:txBody>
        </p:sp>
        <p:sp>
          <p:nvSpPr>
            <p:cNvPr id="2777109" name="Oval 21"/>
            <p:cNvSpPr>
              <a:spLocks noChangeArrowheads="1"/>
            </p:cNvSpPr>
            <p:nvPr/>
          </p:nvSpPr>
          <p:spPr bwMode="auto">
            <a:xfrm>
              <a:off x="3360" y="1344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3454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7110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 ensures that the sender does not overflow the receiver</a:t>
            </a:r>
          </a:p>
          <a:p>
            <a:r>
              <a:rPr lang="en-US" dirty="0"/>
              <a:t>Congestion control ensures that the sender does not overflow the network</a:t>
            </a:r>
          </a:p>
          <a:p>
            <a:pPr lvl="1"/>
            <a:r>
              <a:rPr lang="en-US" dirty="0"/>
              <a:t>Discover bandwidth</a:t>
            </a:r>
          </a:p>
          <a:p>
            <a:pPr lvl="1"/>
            <a:r>
              <a:rPr lang="en-US" dirty="0"/>
              <a:t>Adjust to conditions</a:t>
            </a:r>
          </a:p>
          <a:p>
            <a:pPr lvl="1"/>
            <a:r>
              <a:rPr lang="en-US" dirty="0"/>
              <a:t>Share bandwidth with 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server lifecycle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05150" y="1981200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886379" y="3084702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LISTEN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886379" y="4200455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SYN_RCVD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505150" y="5303956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ESTABLISHED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123920" y="4194329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CLOSE_WAIT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123920" y="3097740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LAST_ACK</a:t>
            </a:r>
          </a:p>
        </p:txBody>
      </p:sp>
      <p:cxnSp>
        <p:nvCxnSpPr>
          <p:cNvPr id="21" name="Curved Connector 20"/>
          <p:cNvCxnSpPr>
            <a:stCxn id="13" idx="3"/>
            <a:endCxn id="14" idx="0"/>
          </p:cNvCxnSpPr>
          <p:nvPr/>
        </p:nvCxnSpPr>
        <p:spPr bwMode="auto">
          <a:xfrm>
            <a:off x="5179367" y="2148622"/>
            <a:ext cx="544121" cy="936080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 bwMode="auto">
          <a:xfrm>
            <a:off x="5723488" y="3419545"/>
            <a:ext cx="0" cy="7809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urved Connector 24"/>
          <p:cNvCxnSpPr>
            <a:stCxn id="15" idx="2"/>
            <a:endCxn id="16" idx="3"/>
          </p:cNvCxnSpPr>
          <p:nvPr/>
        </p:nvCxnSpPr>
        <p:spPr bwMode="auto">
          <a:xfrm rot="5400000">
            <a:off x="4983388" y="4731277"/>
            <a:ext cx="936080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urved Connector 27"/>
          <p:cNvCxnSpPr>
            <a:stCxn id="18" idx="0"/>
            <a:endCxn id="13" idx="1"/>
          </p:cNvCxnSpPr>
          <p:nvPr/>
        </p:nvCxnSpPr>
        <p:spPr bwMode="auto">
          <a:xfrm rot="5400000" flipH="1" flipV="1">
            <a:off x="2758531" y="2351121"/>
            <a:ext cx="949118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Curved Connector 30"/>
          <p:cNvCxnSpPr>
            <a:stCxn id="16" idx="1"/>
            <a:endCxn id="17" idx="2"/>
          </p:cNvCxnSpPr>
          <p:nvPr/>
        </p:nvCxnSpPr>
        <p:spPr bwMode="auto">
          <a:xfrm rot="10800000">
            <a:off x="2961029" y="4529174"/>
            <a:ext cx="544121" cy="94220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17" idx="0"/>
            <a:endCxn id="18" idx="2"/>
          </p:cNvCxnSpPr>
          <p:nvPr/>
        </p:nvCxnSpPr>
        <p:spPr bwMode="auto">
          <a:xfrm flipV="1">
            <a:off x="2961029" y="3432583"/>
            <a:ext cx="0" cy="7617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745025" y="2354433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Create a listen socket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71849" y="3574650"/>
            <a:ext cx="1452642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SYN</a:t>
            </a:r>
          </a:p>
          <a:p>
            <a:pPr algn="ctr"/>
            <a:r>
              <a:rPr lang="en-US" sz="1400" b="0" dirty="0"/>
              <a:t>Send SYN-ACK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63221" y="4904344"/>
            <a:ext cx="1269899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71790" y="4904345"/>
            <a:ext cx="1170513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FIN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86405" y="3653865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/>
              <a:t>Send FIN</a:t>
            </a:r>
            <a:endParaRPr lang="en-US" sz="1400" b="0" dirty="0"/>
          </a:p>
        </p:txBody>
      </p:sp>
      <p:sp>
        <p:nvSpPr>
          <p:cNvPr id="41" name="TextBox 40"/>
          <p:cNvSpPr txBox="1"/>
          <p:nvPr/>
        </p:nvSpPr>
        <p:spPr>
          <a:xfrm>
            <a:off x="1722097" y="2359134"/>
            <a:ext cx="1269899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</p:spTree>
    <p:extLst>
      <p:ext uri="{BB962C8B-B14F-4D97-AF65-F5344CB8AC3E}">
        <p14:creationId xmlns:p14="http://schemas.microsoft.com/office/powerpoint/2010/main" val="144432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36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Sliding window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sender and receiver maintain a </a:t>
            </a:r>
            <a:r>
              <a:rPr lang="en-US" dirty="0">
                <a:solidFill>
                  <a:srgbClr val="0000FF"/>
                </a:solidFill>
              </a:rPr>
              <a:t>window </a:t>
            </a:r>
          </a:p>
          <a:p>
            <a:r>
              <a:rPr lang="en-US" dirty="0">
                <a:solidFill>
                  <a:srgbClr val="0000FF"/>
                </a:solidFill>
              </a:rPr>
              <a:t>Left edge</a:t>
            </a:r>
            <a:r>
              <a:rPr lang="en-US" dirty="0"/>
              <a:t> of window:</a:t>
            </a:r>
          </a:p>
          <a:p>
            <a:pPr lvl="1"/>
            <a:r>
              <a:rPr lang="en-US" dirty="0"/>
              <a:t>Sender: beginning of </a:t>
            </a:r>
            <a:r>
              <a:rPr lang="en-US" dirty="0">
                <a:solidFill>
                  <a:srgbClr val="0000FF"/>
                </a:solidFill>
              </a:rPr>
              <a:t>unacknowledged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Receiver: beginning of </a:t>
            </a:r>
            <a:r>
              <a:rPr lang="en-US" dirty="0">
                <a:solidFill>
                  <a:srgbClr val="0000FF"/>
                </a:solidFill>
              </a:rPr>
              <a:t>expected</a:t>
            </a:r>
            <a:r>
              <a:rPr lang="en-US" dirty="0"/>
              <a:t> data</a:t>
            </a:r>
          </a:p>
          <a:p>
            <a:pPr lvl="2"/>
            <a:r>
              <a:rPr lang="en-US" dirty="0"/>
              <a:t>First “gap” in received data</a:t>
            </a:r>
          </a:p>
          <a:p>
            <a:pPr lvl="2"/>
            <a:r>
              <a:rPr lang="en-US" dirty="0"/>
              <a:t>When sender gets ack, knows that receiver’s window has moved</a:t>
            </a:r>
          </a:p>
          <a:p>
            <a:r>
              <a:rPr lang="en-US" dirty="0">
                <a:solidFill>
                  <a:srgbClr val="0000FF"/>
                </a:solidFill>
              </a:rPr>
              <a:t>Right edge</a:t>
            </a:r>
            <a:r>
              <a:rPr lang="en-US" dirty="0"/>
              <a:t>: Left edge + constant</a:t>
            </a:r>
          </a:p>
          <a:p>
            <a:pPr lvl="1"/>
            <a:r>
              <a:rPr lang="en-US" dirty="0"/>
              <a:t>The constant is only limited by buffer size in the transport layer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1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sender</a:t>
            </a:r>
          </a:p>
        </p:txBody>
      </p:sp>
      <p:sp>
        <p:nvSpPr>
          <p:cNvPr id="307204" name="Oval 4"/>
          <p:cNvSpPr>
            <a:spLocks noChangeArrowheads="1"/>
          </p:cNvSpPr>
          <p:nvPr/>
        </p:nvSpPr>
        <p:spPr bwMode="auto">
          <a:xfrm>
            <a:off x="2709863" y="20574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3057525" y="2211387"/>
            <a:ext cx="223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Sending process</a:t>
            </a:r>
          </a:p>
        </p:txBody>
      </p:sp>
      <p:sp>
        <p:nvSpPr>
          <p:cNvPr id="307208" name="Line 8"/>
          <p:cNvSpPr>
            <a:spLocks noChangeShapeType="1"/>
          </p:cNvSpPr>
          <p:nvPr/>
        </p:nvSpPr>
        <p:spPr bwMode="auto">
          <a:xfrm>
            <a:off x="2247900" y="3030537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2401888" y="3748087"/>
            <a:ext cx="958850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2" name="Rectangle 12"/>
          <p:cNvSpPr>
            <a:spLocks noChangeArrowheads="1"/>
          </p:cNvSpPr>
          <p:nvPr/>
        </p:nvSpPr>
        <p:spPr bwMode="auto">
          <a:xfrm>
            <a:off x="4322763" y="3748087"/>
            <a:ext cx="958850" cy="4603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3352800" y="3748087"/>
            <a:ext cx="1905000" cy="460375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5281613" y="3748087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0" name="Freeform 14"/>
          <p:cNvSpPr>
            <a:spLocks/>
          </p:cNvSpPr>
          <p:nvPr/>
        </p:nvSpPr>
        <p:spPr bwMode="auto">
          <a:xfrm>
            <a:off x="4014788" y="2825750"/>
            <a:ext cx="1243012" cy="9080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1" name="Line 15"/>
          <p:cNvSpPr>
            <a:spLocks noChangeShapeType="1"/>
          </p:cNvSpPr>
          <p:nvPr/>
        </p:nvSpPr>
        <p:spPr bwMode="auto">
          <a:xfrm flipV="1">
            <a:off x="3362325" y="4324350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2" name="Line 16"/>
          <p:cNvSpPr>
            <a:spLocks noChangeShapeType="1"/>
          </p:cNvSpPr>
          <p:nvPr/>
        </p:nvSpPr>
        <p:spPr bwMode="auto">
          <a:xfrm flipH="1" flipV="1">
            <a:off x="5257800" y="4219575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3" name="Text Box 17"/>
          <p:cNvSpPr txBox="1">
            <a:spLocks noChangeArrowheads="1"/>
          </p:cNvSpPr>
          <p:nvPr/>
        </p:nvSpPr>
        <p:spPr bwMode="auto">
          <a:xfrm>
            <a:off x="1961248" y="4824412"/>
            <a:ext cx="2408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First </a:t>
            </a:r>
            <a:r>
              <a:rPr lang="en-US" b="0" dirty="0" err="1">
                <a:latin typeface="Helvetica" charset="0"/>
              </a:rPr>
              <a:t>unACKed</a:t>
            </a:r>
            <a:r>
              <a:rPr lang="en-US" b="0" dirty="0">
                <a:latin typeface="Helvetica" charset="0"/>
              </a:rPr>
              <a:t> byte</a:t>
            </a:r>
          </a:p>
        </p:txBody>
      </p:sp>
      <p:sp>
        <p:nvSpPr>
          <p:cNvPr id="951314" name="Text Box 18"/>
          <p:cNvSpPr txBox="1">
            <a:spLocks noChangeArrowheads="1"/>
          </p:cNvSpPr>
          <p:nvPr/>
        </p:nvSpPr>
        <p:spPr bwMode="auto">
          <a:xfrm>
            <a:off x="4641784" y="5334000"/>
            <a:ext cx="12256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can send</a:t>
            </a:r>
          </a:p>
        </p:txBody>
      </p:sp>
      <p:sp>
        <p:nvSpPr>
          <p:cNvPr id="307219" name="Text Box 19"/>
          <p:cNvSpPr txBox="1">
            <a:spLocks noChangeArrowheads="1"/>
          </p:cNvSpPr>
          <p:nvPr/>
        </p:nvSpPr>
        <p:spPr bwMode="auto">
          <a:xfrm>
            <a:off x="2057400" y="297973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Helvetica" charset="0"/>
              </a:rPr>
              <a:t>TCP</a:t>
            </a:r>
          </a:p>
        </p:txBody>
      </p:sp>
      <p:sp>
        <p:nvSpPr>
          <p:cNvPr id="951324" name="Text Box 28"/>
          <p:cNvSpPr txBox="1">
            <a:spLocks noChangeArrowheads="1"/>
          </p:cNvSpPr>
          <p:nvPr/>
        </p:nvSpPr>
        <p:spPr bwMode="auto">
          <a:xfrm>
            <a:off x="5257800" y="3409890"/>
            <a:ext cx="20521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written</a:t>
            </a:r>
          </a:p>
        </p:txBody>
      </p:sp>
      <p:sp>
        <p:nvSpPr>
          <p:cNvPr id="49" name="Text Box 17"/>
          <p:cNvSpPr txBox="1">
            <a:spLocks noChangeArrowheads="1"/>
          </p:cNvSpPr>
          <p:nvPr/>
        </p:nvSpPr>
        <p:spPr bwMode="auto">
          <a:xfrm>
            <a:off x="381000" y="3559314"/>
            <a:ext cx="168507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Previously</a:t>
            </a:r>
          </a:p>
          <a:p>
            <a:pPr algn="ctr" eaLnBrk="1" hangingPunct="1"/>
            <a:r>
              <a:rPr lang="en-US" b="0" dirty="0" err="1">
                <a:latin typeface="Helvetica" charset="0"/>
              </a:rPr>
              <a:t>ACKed</a:t>
            </a:r>
            <a:r>
              <a:rPr lang="en-US" b="0" dirty="0">
                <a:latin typeface="Helvetica" charset="0"/>
              </a:rPr>
              <a:t> bytes</a:t>
            </a:r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>
            <a:off x="1905000" y="3886200"/>
            <a:ext cx="6858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7600" y="3124200"/>
            <a:ext cx="18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 (B)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352800" y="35814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146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10" grpId="0" animBg="1"/>
      <p:bldP spid="951311" grpId="0" animBg="1"/>
      <p:bldP spid="951312" grpId="0" animBg="1"/>
      <p:bldP spid="951313" grpId="0"/>
      <p:bldP spid="951314" grpId="0"/>
      <p:bldP spid="951324" grpId="0"/>
      <p:bldP spid="49" grpId="0"/>
      <p:bldP spid="50" grpId="0" animBg="1"/>
      <p:bldP spid="6" grpId="0"/>
      <p:bldP spid="6" grpId="1"/>
    </p:bldLst>
  </p:timing>
</p:sld>
</file>

<file path=ppt/theme/theme1.xml><?xml version="1.0" encoding="utf-8"?>
<a:theme xmlns:a="http://schemas.openxmlformats.org/drawingml/2006/main" name="CSCI4430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4430" id="{15A3AC05-7A36-854B-8939-3E2E33F8CCC1}" vid="{7D102457-217D-784D-8674-E211CA417D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1490456159</TotalTime>
  <Pages>7</Pages>
  <Words>2244</Words>
  <Application>Microsoft Macintosh PowerPoint</Application>
  <PresentationFormat>On-screen Show (4:3)</PresentationFormat>
  <Paragraphs>535</Paragraphs>
  <Slides>59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1" baseType="lpstr">
      <vt:lpstr>Arial</vt:lpstr>
      <vt:lpstr>Arial Black</vt:lpstr>
      <vt:lpstr>Courier New</vt:lpstr>
      <vt:lpstr>Gill Sans</vt:lpstr>
      <vt:lpstr>Helvetica</vt:lpstr>
      <vt:lpstr>Helvetica Neue</vt:lpstr>
      <vt:lpstr>Monotype Sorts</vt:lpstr>
      <vt:lpstr>Tahoma</vt:lpstr>
      <vt:lpstr>Times New Roman</vt:lpstr>
      <vt:lpstr>Wingdings</vt:lpstr>
      <vt:lpstr>CSCI4430</vt:lpstr>
      <vt:lpstr>Worksheet</vt:lpstr>
      <vt:lpstr>CSCI4430 Computer Networks  Lecture 8: Transport Layer –  TCP flow control, congestion control</vt:lpstr>
      <vt:lpstr>Agenda</vt:lpstr>
      <vt:lpstr>RFC 675 ($4.3.2)</vt:lpstr>
      <vt:lpstr>TCP state transitions</vt:lpstr>
      <vt:lpstr>TCP client lifecycle</vt:lpstr>
      <vt:lpstr>TCP server lifecycle</vt:lpstr>
      <vt:lpstr>TCP Flow Control</vt:lpstr>
      <vt:lpstr>Recap: Sliding window</vt:lpstr>
      <vt:lpstr>Sliding window at sender</vt:lpstr>
      <vt:lpstr>Sliding window at receiver</vt:lpstr>
      <vt:lpstr>Solution: Advertised window (Flow Control)</vt:lpstr>
      <vt:lpstr>TCP header</vt:lpstr>
      <vt:lpstr>Sliding window at receiver</vt:lpstr>
      <vt:lpstr>Sliding window at sender</vt:lpstr>
      <vt:lpstr>Sliding window with flow control</vt:lpstr>
      <vt:lpstr>Advertised window limits rate</vt:lpstr>
      <vt:lpstr>TCP Congestion Control</vt:lpstr>
      <vt:lpstr>What is congestion?</vt:lpstr>
      <vt:lpstr>Congestion collapse in 1980s</vt:lpstr>
      <vt:lpstr>Jacobson’s fix to TCP </vt:lpstr>
      <vt:lpstr>Key design considerations</vt:lpstr>
      <vt:lpstr>Three issues to consider</vt:lpstr>
      <vt:lpstr>Abstract view</vt:lpstr>
      <vt:lpstr>Discovering available bandwidth</vt:lpstr>
      <vt:lpstr>Adjusting to variations in bandwidth</vt:lpstr>
      <vt:lpstr>Multiple flows and sharing bandwidth</vt:lpstr>
      <vt:lpstr>Reality</vt:lpstr>
      <vt:lpstr>Possible approaches</vt:lpstr>
      <vt:lpstr>Possible approaches</vt:lpstr>
      <vt:lpstr>Possible approaches</vt:lpstr>
      <vt:lpstr>Possible approaches</vt:lpstr>
      <vt:lpstr>Possible approaches</vt:lpstr>
      <vt:lpstr>5-minute break!</vt:lpstr>
      <vt:lpstr>TCP’s approach in a nutshell</vt:lpstr>
      <vt:lpstr>Windows to keep in mind</vt:lpstr>
      <vt:lpstr>Note</vt:lpstr>
      <vt:lpstr>Two basic questions</vt:lpstr>
      <vt:lpstr>Detecting congestion</vt:lpstr>
      <vt:lpstr>Not all losses are the same</vt:lpstr>
      <vt:lpstr>Rate adjustment</vt:lpstr>
      <vt:lpstr>Bandwidth discovery with “Slow Start”</vt:lpstr>
      <vt:lpstr>Slow Start phase</vt:lpstr>
      <vt:lpstr>Slow Start in action</vt:lpstr>
      <vt:lpstr>Slow Start in action</vt:lpstr>
      <vt:lpstr>When does Slow Start stop?</vt:lpstr>
      <vt:lpstr>Adjusting to varying bandwidth</vt:lpstr>
      <vt:lpstr>AIMD</vt:lpstr>
      <vt:lpstr>AIMD leads to TCP sawtooth</vt:lpstr>
      <vt:lpstr>Why AIMD?</vt:lpstr>
      <vt:lpstr>Why AIMD?</vt:lpstr>
      <vt:lpstr>Simple model of congestion control</vt:lpstr>
      <vt:lpstr>Example</vt:lpstr>
      <vt:lpstr>AIAD</vt:lpstr>
      <vt:lpstr>AIAD Sharing Dynamics</vt:lpstr>
      <vt:lpstr>MIMD</vt:lpstr>
      <vt:lpstr>AIMD</vt:lpstr>
      <vt:lpstr>AIMD Sharing Dynamics</vt:lpstr>
      <vt:lpstr>MIAD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1289</cp:revision>
  <cp:lastPrinted>1999-09-08T17:25:07Z</cp:lastPrinted>
  <dcterms:created xsi:type="dcterms:W3CDTF">2014-01-14T18:15:50Z</dcterms:created>
  <dcterms:modified xsi:type="dcterms:W3CDTF">2022-02-19T04:10:27Z</dcterms:modified>
  <cp:category/>
</cp:coreProperties>
</file>