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7" r:id="rId1"/>
  </p:sldMasterIdLst>
  <p:notesMasterIdLst>
    <p:notesMasterId r:id="rId63"/>
  </p:notesMasterIdLst>
  <p:handoutMasterIdLst>
    <p:handoutMasterId r:id="rId64"/>
  </p:handoutMasterIdLst>
  <p:sldIdLst>
    <p:sldId id="648" r:id="rId2"/>
    <p:sldId id="487" r:id="rId3"/>
    <p:sldId id="311" r:id="rId4"/>
    <p:sldId id="313" r:id="rId5"/>
    <p:sldId id="314" r:id="rId6"/>
    <p:sldId id="315" r:id="rId7"/>
    <p:sldId id="316" r:id="rId8"/>
    <p:sldId id="317" r:id="rId9"/>
    <p:sldId id="318" r:id="rId10"/>
    <p:sldId id="406" r:id="rId11"/>
    <p:sldId id="407" r:id="rId12"/>
    <p:sldId id="408" r:id="rId13"/>
    <p:sldId id="409" r:id="rId14"/>
    <p:sldId id="410" r:id="rId15"/>
    <p:sldId id="320" r:id="rId16"/>
    <p:sldId id="321" r:id="rId17"/>
    <p:sldId id="322" r:id="rId18"/>
    <p:sldId id="393" r:id="rId19"/>
    <p:sldId id="394" r:id="rId20"/>
    <p:sldId id="395" r:id="rId21"/>
    <p:sldId id="396" r:id="rId22"/>
    <p:sldId id="639" r:id="rId23"/>
    <p:sldId id="515" r:id="rId24"/>
    <p:sldId id="547" r:id="rId25"/>
    <p:sldId id="582" r:id="rId26"/>
    <p:sldId id="581" r:id="rId27"/>
    <p:sldId id="517" r:id="rId28"/>
    <p:sldId id="580" r:id="rId29"/>
    <p:sldId id="635" r:id="rId30"/>
    <p:sldId id="637" r:id="rId31"/>
    <p:sldId id="518" r:id="rId32"/>
    <p:sldId id="549" r:id="rId33"/>
    <p:sldId id="522" r:id="rId34"/>
    <p:sldId id="644" r:id="rId35"/>
    <p:sldId id="523" r:id="rId36"/>
    <p:sldId id="551" r:id="rId37"/>
    <p:sldId id="524" r:id="rId38"/>
    <p:sldId id="550" r:id="rId39"/>
    <p:sldId id="641" r:id="rId40"/>
    <p:sldId id="525" r:id="rId41"/>
    <p:sldId id="642" r:id="rId42"/>
    <p:sldId id="643" r:id="rId43"/>
    <p:sldId id="526" r:id="rId44"/>
    <p:sldId id="527" r:id="rId45"/>
    <p:sldId id="528" r:id="rId46"/>
    <p:sldId id="645" r:id="rId47"/>
    <p:sldId id="552" r:id="rId48"/>
    <p:sldId id="640" r:id="rId49"/>
    <p:sldId id="554" r:id="rId50"/>
    <p:sldId id="571" r:id="rId51"/>
    <p:sldId id="572" r:id="rId52"/>
    <p:sldId id="573" r:id="rId53"/>
    <p:sldId id="558" r:id="rId54"/>
    <p:sldId id="574" r:id="rId55"/>
    <p:sldId id="575" r:id="rId56"/>
    <p:sldId id="559" r:id="rId57"/>
    <p:sldId id="560" r:id="rId58"/>
    <p:sldId id="561" r:id="rId59"/>
    <p:sldId id="562" r:id="rId60"/>
    <p:sldId id="563" r:id="rId61"/>
    <p:sldId id="512" r:id="rId6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20"/>
    <p:restoredTop sz="95467"/>
  </p:normalViewPr>
  <p:slideViewPr>
    <p:cSldViewPr>
      <p:cViewPr varScale="1">
        <p:scale>
          <a:sx n="128" d="100"/>
          <a:sy n="128" d="100"/>
        </p:scale>
        <p:origin x="17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8T08:18:54.464"/>
    </inkml:context>
    <inkml:brush xml:id="br0">
      <inkml:brushProperty name="width" value="0.12114" units="cm"/>
      <inkml:brushProperty name="height" value="0.12114" units="cm"/>
      <inkml:brushProperty name="color" value="#FF0000"/>
    </inkml:brush>
  </inkml:definitions>
  <inkml:trace contextRef="#ctx0" brushRef="#br0">21471 5413 10625,'7'-5'1106,"-2"-1"-521,-5-5-444,5-1 1,-4 1 601,3-1-339,-3 1 0,-1 0 425,0-1-557,0 6 1,-1-3-527,-3 5 0,1 0-73,-4 4 276,4 0 1,-7 5 0,4 2 0</inkml:trace>
  <inkml:trace contextRef="#ctx0" brushRef="#br0" timeOffset="1">22739 6864 12577,'-11'0'-335,"-6"-5"0,8-1 919,-2-6 404,7 6-507,-1-4-58,5 8-1808,0-3 1606,-5 15 1,3-2 0,-3 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09"/>
    </inkml:context>
    <inkml:brush xml:id="br0">
      <inkml:brushProperty name="width" value="0.09086" units="cm"/>
      <inkml:brushProperty name="height" value="0.09086" units="cm"/>
      <inkml:brushProperty name="color" value="#FF0000"/>
    </inkml:brush>
  </inkml:definitions>
  <inkml:trace contextRef="#ctx0" brushRef="#br0">5379 6990 8021,'-10'-8'0,"1"2"1549,2 1-380,4-4-496,-7 7 755,9-3-899,-4 10 0,5 7 522,0 7-667,0 7 0,0 1-281,0 7 0,1-1-9,3 9 0,-1-4-47,9 4 0,-3 0 149,6 4 1,3-1-641,1 1 0,-1-5-112,1-3 1,-2-6-488,2-2 1,3-5 405,-3 2 0,-3-8-90,0-4 1,-4-2 177,0-2 1,-5-4-187,1-3 311,-5-3 1,2-2 48,-5-3 1,0-6 374,0-6 0,-5-4 0,-2 2 0</inkml:trace>
  <inkml:trace contextRef="#ctx0" brushRef="#br0" timeOffset="1">5391 7492 8021,'-12'0'-19,"1"0"1,-2 4 667,-2 0-303,2 0 0,-3-3 1424,4 3-706,1-3 765,-1 9-776,1-9-432,5 9 0,6-3-164,7 4 0,5 1 130,3-1 0,1 0-180,3 1 1,4 3 206,0 0 0,0 1-141,4-5 1,-3 0-89,-1 1 0,-1-2 67,1-2 1,-1 0-108,-3-4 1,1 0-74,-5-4 1,1-1-16,-5-3 1,0-4-829,1-7 0,-4-4-378,-1-8 0,-1-7-922,2-8 1,2-7 358,-2-4 0,1-8 168,-5 29 0,-1-1 1,2-2-1,1-1 1344,-3 0 0,1 0 0,0-3 0,0 1 0,0 2 0,1 0 0,-1 0 0,1 1 0,-2 0 0,1 0 0</inkml:trace>
  <inkml:trace contextRef="#ctx0" brushRef="#br0" timeOffset="2">5665 6213 8394,'-12'-6'601,"-4"-5"1,3 10-117,-2-3 0,2 3-66,2 1 1351,-1 0-1117,-4 5 1,7 3 77,-2 7 25,2 3-408,2 5 0,2 5 124,5 2 0,2 8 184,1 4 0,5 7-6,7 5-1236,3-3 943,5-1 0,5-10 513,2-6-518,-2-5 1,8-7 45,-6-3 0,4-4-168,-7-8 1,3-3-70,-3-8 0,-2-7 70,-5-8 0,0-8-324,-5-3 1,-1-8-436,-6-4 0,0-2-637,-4-2 1,0-1-676,-4-3 1,-1-2 653,-3-5 0,-2 1-416,-6 3 1,1 5 801,-1 10 1,2 2-809,3 14 1608,-3-4 0,8 19 0,-2-1 0</inkml:trace>
  <inkml:trace contextRef="#ctx0" brushRef="#br0" timeOffset="3">6213 5985 8041,'-11'0'784,"-1"0"-539,1 0 0,3 0 995,0 0 1145,6 0-1398,-3 5 1,5 1-417,0 5 1,1 6-99,3 2 1,2 8-189,6 3 1,-1 8 92,1 4 1,-2 9-531,-3 6 0,2 1 170,-7-25 0,0-1 0,7 28 10,-2 0 1,0-2 157,0-5 1,0-9-659,0-9 0,2-11 77,-5-9-256,5-8 0,-4-3 265,3-8 0,1-8-191,-6-11 0,1-5 2,-4-6 0,0-6-75,0-1 1,0-5 178,0-4 1,-1-7 258,-1 25 0,0 0 0,1-2 0,0 0-297,-3 0 0,0 0 1,0 0-1,0-1 273,-1 1 0,-1 0 1,0 0-1,0 0 453,1 1 1,-1 2-1,-5-19-140,-1 16 1,5 11 2429,-1 16-1968,5 1 1,-2 8-285,5 2 0,0 2 532,0 5 0,5 1-69,3-1 0,6-1 172,1-2 1,4 1-487,-3-5 1,4-1-160,-1-3 0,2 4-14,2 0 0,-4 0-689,0-4 0,-3 1-804,3 3 0,-5-2 1749,1 6 1,-6 1-991,-2 6 1,-4-1 44,1 5 0,-3 4 165,-1 4 0,-5 4 48,-3 0 0,-2 2 175,-1 1 1,-2-1-103,-2-2 0,2 0 601,-2-4 0,2 0 202,2-5 0,-1 0 605,1-3 0,4-2 517,4-6 1,-2 0 7,1 1 192,0-6-1371,4 4 1,5-7-385,3 4 1,3-3-7,4 4 1,-1-4-166,5 3 1,0-3-320,4 4 1,1-2-391,3 2 1,-2 1-871,6-6 0,-1 5 682,5-4 0,-2 0-683,-3-4 0,-2 0 752,-5 0 1,2-5-554,-2-3 1,-3-2 644,-8-2 0,-1 0-553,1-4 1,-6-1 156,-2-6 1105,-3 0 0,-1-10 0,0-3 0</inkml:trace>
  <inkml:trace contextRef="#ctx0" brushRef="#br0" timeOffset="4">6818 5699 8006,'-11'0'0,"-1"0"0,2 1 1711,3 3 0,-2-1-763,5 4 1,-4 6 1063,5 6 0,-1 8-1017,4 3 1,0 12-496,0 4 1,0 11-314,0 0 0,4 1 412,-1-4 1,7 0 521,2-4-750,-1-1 0,7-10 94,-3-4 1,-1-4 70,5-8 1,0 1-49,4-8 502,0-1-581,0-4 0,0-4-333,0-4-76,4-1 0,-2-7 0,6-2 0,-4-4 0,5-1 0,-7-4 0,6-3 0,-2 1-325,1-1 326,-2 5-1761,-5-7 1188,-5 8 1,2 0 110,-5 6-3258,0-1 1197,-3 2 2522,-1 0 0,-4 1 0,-2-1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914EF427-E3A8-D542-91D3-317F25033480}" type="slidenum">
              <a:rPr kumimoji="0" lang="en-US" sz="1100" b="0" i="1"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0" fontAlgn="base" latinLnBrk="0" hangingPunct="0">
                <a:lnSpc>
                  <a:spcPct val="100000"/>
                </a:lnSpc>
                <a:spcBef>
                  <a:spcPct val="0"/>
                </a:spcBef>
                <a:spcAft>
                  <a:spcPct val="0"/>
                </a:spcAft>
                <a:buClrTx/>
                <a:buSzTx/>
                <a:buFontTx/>
                <a:buNone/>
                <a:tabLst/>
                <a:defRPr/>
              </a:pPr>
              <a:t>1</a:t>
            </a:fld>
            <a:endParaRPr kumimoji="0" lang="en-US" sz="1100" b="0" i="1"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47</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36</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A6ABD5D-5C43-3B8B-4A47-61649E3D115D}"/>
              </a:ext>
            </a:extLst>
          </p:cNvPr>
          <p:cNvGrpSpPr/>
          <p:nvPr/>
        </p:nvGrpSpPr>
        <p:grpSpPr>
          <a:xfrm>
            <a:off x="-37202" y="-17808"/>
            <a:ext cx="9251052" cy="6875808"/>
            <a:chOff x="-37202" y="-17808"/>
            <a:chExt cx="9251052" cy="6875808"/>
          </a:xfrm>
        </p:grpSpPr>
        <p:grpSp>
          <p:nvGrpSpPr>
            <p:cNvPr id="2" name="Group 1">
              <a:extLst>
                <a:ext uri="{FF2B5EF4-FFF2-40B4-BE49-F238E27FC236}">
                  <a16:creationId xmlns:a16="http://schemas.microsoft.com/office/drawing/2014/main" id="{32FDF3C8-2579-FE76-C255-8D388A2880AF}"/>
                </a:ext>
              </a:extLst>
            </p:cNvPr>
            <p:cNvGrpSpPr/>
            <p:nvPr/>
          </p:nvGrpSpPr>
          <p:grpSpPr>
            <a:xfrm>
              <a:off x="-37202" y="-17808"/>
              <a:ext cx="9244426" cy="1548158"/>
              <a:chOff x="-37202" y="-17808"/>
              <a:chExt cx="9244426" cy="1548158"/>
            </a:xfrm>
          </p:grpSpPr>
          <p:pic>
            <p:nvPicPr>
              <p:cNvPr id="3" name="Picture 2">
                <a:extLst>
                  <a:ext uri="{FF2B5EF4-FFF2-40B4-BE49-F238E27FC236}">
                    <a16:creationId xmlns:a16="http://schemas.microsoft.com/office/drawing/2014/main" id="{6D509864-1F3D-8C50-E36A-348788167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960" y="-11183"/>
                <a:ext cx="3098800" cy="1536700"/>
              </a:xfrm>
              <a:prstGeom prst="rect">
                <a:avLst/>
              </a:prstGeom>
            </p:spPr>
          </p:pic>
          <p:pic>
            <p:nvPicPr>
              <p:cNvPr id="4" name="Picture 3">
                <a:extLst>
                  <a:ext uri="{FF2B5EF4-FFF2-40B4-BE49-F238E27FC236}">
                    <a16:creationId xmlns:a16="http://schemas.microsoft.com/office/drawing/2014/main" id="{80E07DA5-2FB8-1986-62D0-9BB076465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02" y="-17808"/>
                <a:ext cx="3098800" cy="1536700"/>
              </a:xfrm>
              <a:prstGeom prst="rect">
                <a:avLst/>
              </a:prstGeom>
            </p:spPr>
          </p:pic>
          <p:pic>
            <p:nvPicPr>
              <p:cNvPr id="5" name="Picture 4">
                <a:extLst>
                  <a:ext uri="{FF2B5EF4-FFF2-40B4-BE49-F238E27FC236}">
                    <a16:creationId xmlns:a16="http://schemas.microsoft.com/office/drawing/2014/main" id="{766DB696-4315-02EB-D756-79083474C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5111" y="-6350"/>
                <a:ext cx="3098800" cy="1536700"/>
              </a:xfrm>
              <a:prstGeom prst="rect">
                <a:avLst/>
              </a:prstGeom>
            </p:spPr>
          </p:pic>
          <p:pic>
            <p:nvPicPr>
              <p:cNvPr id="6" name="Picture 5" descr="Diagram, schematic&#10;&#10;Description automatically generated">
                <a:extLst>
                  <a:ext uri="{FF2B5EF4-FFF2-40B4-BE49-F238E27FC236}">
                    <a16:creationId xmlns:a16="http://schemas.microsoft.com/office/drawing/2014/main" id="{0A6BFE68-C6E3-7A10-DCB8-5FD39DDBA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824" y="-11183"/>
                <a:ext cx="787400" cy="952500"/>
              </a:xfrm>
              <a:prstGeom prst="rect">
                <a:avLst/>
              </a:prstGeom>
            </p:spPr>
          </p:pic>
        </p:grpSp>
        <p:grpSp>
          <p:nvGrpSpPr>
            <p:cNvPr id="7" name="Group 6">
              <a:extLst>
                <a:ext uri="{FF2B5EF4-FFF2-40B4-BE49-F238E27FC236}">
                  <a16:creationId xmlns:a16="http://schemas.microsoft.com/office/drawing/2014/main" id="{4743C08E-B7FB-2D84-E28E-CC3A7E03C06F}"/>
                </a:ext>
              </a:extLst>
            </p:cNvPr>
            <p:cNvGrpSpPr/>
            <p:nvPr/>
          </p:nvGrpSpPr>
          <p:grpSpPr>
            <a:xfrm>
              <a:off x="-37202" y="769936"/>
              <a:ext cx="9251052" cy="6088064"/>
              <a:chOff x="-37202" y="769936"/>
              <a:chExt cx="9251052" cy="6088064"/>
            </a:xfrm>
          </p:grpSpPr>
          <p:pic>
            <p:nvPicPr>
              <p:cNvPr id="8" name="Picture 7">
                <a:extLst>
                  <a:ext uri="{FF2B5EF4-FFF2-40B4-BE49-F238E27FC236}">
                    <a16:creationId xmlns:a16="http://schemas.microsoft.com/office/drawing/2014/main" id="{3BA3378A-AFC4-1653-B4E5-9C6B3D676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525" y="803132"/>
                <a:ext cx="3098800" cy="1536700"/>
              </a:xfrm>
              <a:prstGeom prst="rect">
                <a:avLst/>
              </a:prstGeom>
            </p:spPr>
          </p:pic>
          <p:pic>
            <p:nvPicPr>
              <p:cNvPr id="9" name="Picture 8">
                <a:extLst>
                  <a:ext uri="{FF2B5EF4-FFF2-40B4-BE49-F238E27FC236}">
                    <a16:creationId xmlns:a16="http://schemas.microsoft.com/office/drawing/2014/main" id="{153205CB-0D4F-3284-FBBF-4BC351A30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7" y="796507"/>
                <a:ext cx="3098800" cy="1536700"/>
              </a:xfrm>
              <a:prstGeom prst="rect">
                <a:avLst/>
              </a:prstGeom>
            </p:spPr>
          </p:pic>
          <p:pic>
            <p:nvPicPr>
              <p:cNvPr id="10" name="Picture 9">
                <a:extLst>
                  <a:ext uri="{FF2B5EF4-FFF2-40B4-BE49-F238E27FC236}">
                    <a16:creationId xmlns:a16="http://schemas.microsoft.com/office/drawing/2014/main" id="{C72CAB5D-6617-2E21-A6CA-E328F087A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163" y="2295524"/>
                <a:ext cx="3098800" cy="1536700"/>
              </a:xfrm>
              <a:prstGeom prst="rect">
                <a:avLst/>
              </a:prstGeom>
            </p:spPr>
          </p:pic>
          <p:pic>
            <p:nvPicPr>
              <p:cNvPr id="11" name="Picture 10">
                <a:extLst>
                  <a:ext uri="{FF2B5EF4-FFF2-40B4-BE49-F238E27FC236}">
                    <a16:creationId xmlns:a16="http://schemas.microsoft.com/office/drawing/2014/main" id="{5AC10B77-A31F-38D5-8382-985CF6E44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8899"/>
                <a:ext cx="3098800" cy="1536700"/>
              </a:xfrm>
              <a:prstGeom prst="rect">
                <a:avLst/>
              </a:prstGeom>
            </p:spPr>
          </p:pic>
          <p:pic>
            <p:nvPicPr>
              <p:cNvPr id="12" name="Picture 11">
                <a:extLst>
                  <a:ext uri="{FF2B5EF4-FFF2-40B4-BE49-F238E27FC236}">
                    <a16:creationId xmlns:a16="http://schemas.microsoft.com/office/drawing/2014/main" id="{A3D89739-FD09-01B4-E7B4-C701FC01D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525" y="3832224"/>
                <a:ext cx="3098800" cy="1536700"/>
              </a:xfrm>
              <a:prstGeom prst="rect">
                <a:avLst/>
              </a:prstGeom>
            </p:spPr>
          </p:pic>
          <p:pic>
            <p:nvPicPr>
              <p:cNvPr id="13" name="Picture 12">
                <a:extLst>
                  <a:ext uri="{FF2B5EF4-FFF2-40B4-BE49-F238E27FC236}">
                    <a16:creationId xmlns:a16="http://schemas.microsoft.com/office/drawing/2014/main" id="{73D27228-5C6E-DC91-30A7-0AFAC1693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7" y="3825599"/>
                <a:ext cx="3098800" cy="1536700"/>
              </a:xfrm>
              <a:prstGeom prst="rect">
                <a:avLst/>
              </a:prstGeom>
            </p:spPr>
          </p:pic>
          <p:pic>
            <p:nvPicPr>
              <p:cNvPr id="14" name="Picture 13">
                <a:extLst>
                  <a:ext uri="{FF2B5EF4-FFF2-40B4-BE49-F238E27FC236}">
                    <a16:creationId xmlns:a16="http://schemas.microsoft.com/office/drawing/2014/main" id="{A5C2DA61-3005-968A-BDF3-075B1EEF4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737" y="769936"/>
                <a:ext cx="3098800" cy="1536700"/>
              </a:xfrm>
              <a:prstGeom prst="rect">
                <a:avLst/>
              </a:prstGeom>
            </p:spPr>
          </p:pic>
          <p:pic>
            <p:nvPicPr>
              <p:cNvPr id="15" name="Picture 14">
                <a:extLst>
                  <a:ext uri="{FF2B5EF4-FFF2-40B4-BE49-F238E27FC236}">
                    <a16:creationId xmlns:a16="http://schemas.microsoft.com/office/drawing/2014/main" id="{66484D52-BFEA-C60D-525E-8A2E735CE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800" y="5321300"/>
                <a:ext cx="3098800" cy="1536700"/>
              </a:xfrm>
              <a:prstGeom prst="rect">
                <a:avLst/>
              </a:prstGeom>
            </p:spPr>
          </p:pic>
          <p:pic>
            <p:nvPicPr>
              <p:cNvPr id="16" name="Picture 15">
                <a:extLst>
                  <a:ext uri="{FF2B5EF4-FFF2-40B4-BE49-F238E27FC236}">
                    <a16:creationId xmlns:a16="http://schemas.microsoft.com/office/drawing/2014/main" id="{0EDF70D3-66A0-0672-CB97-8ED9B3505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050" y="5321300"/>
                <a:ext cx="3098800" cy="1536700"/>
              </a:xfrm>
              <a:prstGeom prst="rect">
                <a:avLst/>
              </a:prstGeom>
            </p:spPr>
          </p:pic>
          <p:pic>
            <p:nvPicPr>
              <p:cNvPr id="17" name="Picture 16">
                <a:extLst>
                  <a:ext uri="{FF2B5EF4-FFF2-40B4-BE49-F238E27FC236}">
                    <a16:creationId xmlns:a16="http://schemas.microsoft.com/office/drawing/2014/main" id="{B6A4AD92-9E85-875E-19B0-E18A6D7FB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737" y="3810000"/>
                <a:ext cx="3098800" cy="1536700"/>
              </a:xfrm>
              <a:prstGeom prst="rect">
                <a:avLst/>
              </a:prstGeom>
            </p:spPr>
          </p:pic>
          <p:pic>
            <p:nvPicPr>
              <p:cNvPr id="18" name="Picture 17">
                <a:extLst>
                  <a:ext uri="{FF2B5EF4-FFF2-40B4-BE49-F238E27FC236}">
                    <a16:creationId xmlns:a16="http://schemas.microsoft.com/office/drawing/2014/main" id="{60FF33F9-2A42-D7B7-13B2-7D74E6EE8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5111" y="2295524"/>
                <a:ext cx="3098800" cy="1536700"/>
              </a:xfrm>
              <a:prstGeom prst="rect">
                <a:avLst/>
              </a:prstGeom>
            </p:spPr>
          </p:pic>
          <p:pic>
            <p:nvPicPr>
              <p:cNvPr id="19" name="Picture 18">
                <a:extLst>
                  <a:ext uri="{FF2B5EF4-FFF2-40B4-BE49-F238E27FC236}">
                    <a16:creationId xmlns:a16="http://schemas.microsoft.com/office/drawing/2014/main" id="{FF948A23-E96A-3660-C39C-A546002B6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21300"/>
                <a:ext cx="3098800" cy="1536700"/>
              </a:xfrm>
              <a:prstGeom prst="rect">
                <a:avLst/>
              </a:prstGeom>
            </p:spPr>
          </p:pic>
          <p:pic>
            <p:nvPicPr>
              <p:cNvPr id="20" name="Picture 19" descr="Diagram, schematic&#10;&#10;Description automatically generated">
                <a:extLst>
                  <a:ext uri="{FF2B5EF4-FFF2-40B4-BE49-F238E27FC236}">
                    <a16:creationId xmlns:a16="http://schemas.microsoft.com/office/drawing/2014/main" id="{8B622CB2-32C0-5EFC-FFC0-B7C19B9D9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898" y="5981700"/>
                <a:ext cx="825500" cy="901700"/>
              </a:xfrm>
              <a:prstGeom prst="rect">
                <a:avLst/>
              </a:prstGeom>
            </p:spPr>
          </p:pic>
        </p:grpSp>
      </p:grpSp>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GB"/>
              <a:t>Click to edit Master subtitle style</a:t>
            </a:r>
            <a:endParaRPr lang="en-US" dirty="0"/>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GB"/>
              <a:t>Click to edit Master title style</a:t>
            </a:r>
            <a:endParaRPr lang="en-US"/>
          </a:p>
        </p:txBody>
      </p:sp>
    </p:spTree>
    <p:extLst>
      <p:ext uri="{BB962C8B-B14F-4D97-AF65-F5344CB8AC3E}">
        <p14:creationId xmlns:p14="http://schemas.microsoft.com/office/powerpoint/2010/main" val="315081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179775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057718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rPr lang="en-GB"/>
              <a:t>Click to edit Master title style</a:t>
            </a:r>
            <a:endParaRP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2" name="Footer Placeholder 1">
            <a:extLst>
              <a:ext uri="{FF2B5EF4-FFF2-40B4-BE49-F238E27FC236}">
                <a16:creationId xmlns:a16="http://schemas.microsoft.com/office/drawing/2014/main" id="{AC076283-46FE-75A6-72E4-8CE13BC3D9CC}"/>
              </a:ext>
            </a:extLst>
          </p:cNvPr>
          <p:cNvSpPr>
            <a:spLocks noGrp="1"/>
          </p:cNvSpPr>
          <p:nvPr>
            <p:ph type="ftr" sz="quarter" idx="10"/>
          </p:nvPr>
        </p:nvSpPr>
        <p:spPr/>
        <p:txBody>
          <a:bodyPr/>
          <a:lstStyle/>
          <a:p>
            <a:endParaRPr lang="en-US" dirty="0"/>
          </a:p>
        </p:txBody>
      </p:sp>
      <p:sp>
        <p:nvSpPr>
          <p:cNvPr id="3" name="Slide Number Placeholder 2">
            <a:extLst>
              <a:ext uri="{FF2B5EF4-FFF2-40B4-BE49-F238E27FC236}">
                <a16:creationId xmlns:a16="http://schemas.microsoft.com/office/drawing/2014/main" id="{346B11F8-0795-6902-0730-FC53F014C6A7}"/>
              </a:ext>
            </a:extLst>
          </p:cNvPr>
          <p:cNvSpPr>
            <a:spLocks noGrp="1"/>
          </p:cNvSpPr>
          <p:nvPr>
            <p:ph type="sldNum" sz="quarter" idx="11"/>
          </p:nvPr>
        </p:nvSpPr>
        <p:spPr/>
        <p:txBody>
          <a:bodyPr/>
          <a:lstStyle/>
          <a:p>
            <a:fld id="{EB9280C2-1938-4849-A597-1B25F1D806CC}" type="slidenum">
              <a:rPr lang="en-US" smtClean="0"/>
              <a:t>‹#›</a:t>
            </a:fld>
            <a:endParaRPr lang="en-US"/>
          </a:p>
        </p:txBody>
      </p:sp>
    </p:spTree>
    <p:extLst>
      <p:ext uri="{BB962C8B-B14F-4D97-AF65-F5344CB8AC3E}">
        <p14:creationId xmlns:p14="http://schemas.microsoft.com/office/powerpoint/2010/main" val="403463835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819F1C90-BCC2-4A38-9B30-6926C9F242B2}" type="datetime1">
              <a:rPr lang="en-US" altLang="en-US" smtClean="0"/>
              <a:t>9/9/23</a:t>
            </a:fld>
            <a:endParaRPr lang="en-US" altLang="en-US"/>
          </a:p>
        </p:txBody>
      </p:sp>
      <p:sp>
        <p:nvSpPr>
          <p:cNvPr id="7" name="Slide Number Placeholder 6"/>
          <p:cNvSpPr>
            <a:spLocks noGrp="1"/>
          </p:cNvSpPr>
          <p:nvPr>
            <p:ph type="sldNum" sz="quarter" idx="12"/>
          </p:nvPr>
        </p:nvSpPr>
        <p:spPr>
          <a:xfrm>
            <a:off x="8305800" y="6400800"/>
            <a:ext cx="625475" cy="457200"/>
          </a:xfrm>
        </p:spPr>
        <p:txBody>
          <a:bodyPr/>
          <a:lstStyle>
            <a:lvl1pPr>
              <a:defRPr/>
            </a:lvl1pPr>
          </a:lstStyle>
          <a:p>
            <a:fld id="{C9399570-805F-4B6D-83F4-39FC9E49A71F}" type="slidenum">
              <a:rPr lang="en-US" altLang="en-US" smtClean="0"/>
              <a:pPr/>
              <a:t>‹#›</a:t>
            </a:fld>
            <a:endParaRPr lang="en-US" altLang="en-US" dirty="0"/>
          </a:p>
        </p:txBody>
      </p:sp>
    </p:spTree>
    <p:extLst>
      <p:ext uri="{BB962C8B-B14F-4D97-AF65-F5344CB8AC3E}">
        <p14:creationId xmlns:p14="http://schemas.microsoft.com/office/powerpoint/2010/main" val="276058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Footer Placeholder 3">
            <a:extLst>
              <a:ext uri="{FF2B5EF4-FFF2-40B4-BE49-F238E27FC236}">
                <a16:creationId xmlns:a16="http://schemas.microsoft.com/office/drawing/2014/main" id="{52D56800-6334-BE84-16B6-7402A699A2B2}"/>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C2D93E6A-DFC3-F407-380A-65EE47A5BD02}"/>
              </a:ext>
            </a:extLst>
          </p:cNvPr>
          <p:cNvSpPr>
            <a:spLocks noGrp="1"/>
          </p:cNvSpPr>
          <p:nvPr>
            <p:ph type="sldNum" sz="quarter" idx="11"/>
          </p:nvPr>
        </p:nvSpPr>
        <p:spPr/>
        <p:txBody>
          <a:bodyPr/>
          <a:lstStyle/>
          <a:p>
            <a:fld id="{EB9280C2-1938-4849-A597-1B25F1D806CC}" type="slidenum">
              <a:rPr lang="en-US" smtClean="0"/>
              <a:t>‹#›</a:t>
            </a:fld>
            <a:endParaRPr lang="en-US"/>
          </a:p>
        </p:txBody>
      </p:sp>
    </p:spTree>
    <p:extLst>
      <p:ext uri="{BB962C8B-B14F-4D97-AF65-F5344CB8AC3E}">
        <p14:creationId xmlns:p14="http://schemas.microsoft.com/office/powerpoint/2010/main" val="293606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GB"/>
              <a:t>Click to edit Master text styles</a:t>
            </a:r>
          </a:p>
        </p:txBody>
      </p:sp>
      <p:sp>
        <p:nvSpPr>
          <p:cNvPr id="4" name="Footer Placeholder 3">
            <a:extLst>
              <a:ext uri="{FF2B5EF4-FFF2-40B4-BE49-F238E27FC236}">
                <a16:creationId xmlns:a16="http://schemas.microsoft.com/office/drawing/2014/main" id="{5D46FBCA-2034-049B-7243-88D60D4898A8}"/>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4D3DFD9-081B-E3C1-6BDB-F23B9D54262C}"/>
              </a:ext>
            </a:extLst>
          </p:cNvPr>
          <p:cNvSpPr>
            <a:spLocks noGrp="1"/>
          </p:cNvSpPr>
          <p:nvPr>
            <p:ph type="sldNum" sz="quarter" idx="11"/>
          </p:nvPr>
        </p:nvSpPr>
        <p:spPr/>
        <p:txBody>
          <a:bodyPr/>
          <a:lstStyle/>
          <a:p>
            <a:fld id="{EB9280C2-1938-4849-A597-1B25F1D806CC}" type="slidenum">
              <a:rPr lang="en-US" smtClean="0"/>
              <a:t>‹#›</a:t>
            </a:fld>
            <a:endParaRPr lang="en-US"/>
          </a:p>
        </p:txBody>
      </p:sp>
    </p:spTree>
    <p:extLst>
      <p:ext uri="{BB962C8B-B14F-4D97-AF65-F5344CB8AC3E}">
        <p14:creationId xmlns:p14="http://schemas.microsoft.com/office/powerpoint/2010/main" val="68075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a:extLst>
              <a:ext uri="{FF2B5EF4-FFF2-40B4-BE49-F238E27FC236}">
                <a16:creationId xmlns:a16="http://schemas.microsoft.com/office/drawing/2014/main" id="{7AC8B70F-5298-827C-1F78-46F17904375D}"/>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8B8621DC-16FE-7694-2F83-79847B007A27}"/>
              </a:ext>
            </a:extLst>
          </p:cNvPr>
          <p:cNvSpPr>
            <a:spLocks noGrp="1"/>
          </p:cNvSpPr>
          <p:nvPr>
            <p:ph type="sldNum" sz="quarter" idx="11"/>
          </p:nvPr>
        </p:nvSpPr>
        <p:spPr/>
        <p:txBody>
          <a:bodyPr/>
          <a:lstStyle/>
          <a:p>
            <a:fld id="{EB9280C2-1938-4849-A597-1B25F1D806CC}" type="slidenum">
              <a:rPr lang="en-US" smtClean="0"/>
              <a:t>‹#›</a:t>
            </a:fld>
            <a:endParaRPr lang="en-US"/>
          </a:p>
        </p:txBody>
      </p:sp>
    </p:spTree>
    <p:extLst>
      <p:ext uri="{BB962C8B-B14F-4D97-AF65-F5344CB8AC3E}">
        <p14:creationId xmlns:p14="http://schemas.microsoft.com/office/powerpoint/2010/main" val="309780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Footer Placeholder 6">
            <a:extLst>
              <a:ext uri="{FF2B5EF4-FFF2-40B4-BE49-F238E27FC236}">
                <a16:creationId xmlns:a16="http://schemas.microsoft.com/office/drawing/2014/main" id="{EA258BA9-ABEF-2D2D-F1E7-F2356DD50378}"/>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3E6F0A74-64F4-300F-53EB-BC2B1B6CDCEB}"/>
              </a:ext>
            </a:extLst>
          </p:cNvPr>
          <p:cNvSpPr>
            <a:spLocks noGrp="1"/>
          </p:cNvSpPr>
          <p:nvPr>
            <p:ph type="sldNum" sz="quarter" idx="11"/>
          </p:nvPr>
        </p:nvSpPr>
        <p:spPr/>
        <p:txBody>
          <a:bodyPr/>
          <a:lstStyle/>
          <a:p>
            <a:fld id="{EB9280C2-1938-4849-A597-1B25F1D806CC}" type="slidenum">
              <a:rPr lang="en-US" smtClean="0"/>
              <a:t>‹#›</a:t>
            </a:fld>
            <a:endParaRPr lang="en-US"/>
          </a:p>
        </p:txBody>
      </p:sp>
    </p:spTree>
    <p:extLst>
      <p:ext uri="{BB962C8B-B14F-4D97-AF65-F5344CB8AC3E}">
        <p14:creationId xmlns:p14="http://schemas.microsoft.com/office/powerpoint/2010/main" val="109338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Footer Placeholder 2">
            <a:extLst>
              <a:ext uri="{FF2B5EF4-FFF2-40B4-BE49-F238E27FC236}">
                <a16:creationId xmlns:a16="http://schemas.microsoft.com/office/drawing/2014/main" id="{D755C166-3163-C0BB-0B5E-A60433A07D19}"/>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C5F18343-21BC-17F6-D79A-F8EF5B15B465}"/>
              </a:ext>
            </a:extLst>
          </p:cNvPr>
          <p:cNvSpPr>
            <a:spLocks noGrp="1"/>
          </p:cNvSpPr>
          <p:nvPr>
            <p:ph type="sldNum" sz="quarter" idx="11"/>
          </p:nvPr>
        </p:nvSpPr>
        <p:spPr/>
        <p:txBody>
          <a:bodyPr/>
          <a:lstStyle/>
          <a:p>
            <a:fld id="{EB9280C2-1938-4849-A597-1B25F1D806CC}" type="slidenum">
              <a:rPr lang="en-US" smtClean="0"/>
              <a:t>‹#›</a:t>
            </a:fld>
            <a:endParaRPr lang="en-US"/>
          </a:p>
        </p:txBody>
      </p:sp>
    </p:spTree>
    <p:extLst>
      <p:ext uri="{BB962C8B-B14F-4D97-AF65-F5344CB8AC3E}">
        <p14:creationId xmlns:p14="http://schemas.microsoft.com/office/powerpoint/2010/main" val="391394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81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GB"/>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Tree>
    <p:extLst>
      <p:ext uri="{BB962C8B-B14F-4D97-AF65-F5344CB8AC3E}">
        <p14:creationId xmlns:p14="http://schemas.microsoft.com/office/powerpoint/2010/main" val="3220640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Tree>
    <p:extLst>
      <p:ext uri="{BB962C8B-B14F-4D97-AF65-F5344CB8AC3E}">
        <p14:creationId xmlns:p14="http://schemas.microsoft.com/office/powerpoint/2010/main" val="409337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D9187BA-81F8-B3C4-BE54-802E5CB4AADB}"/>
              </a:ext>
            </a:extLst>
          </p:cNvPr>
          <p:cNvGrpSpPr/>
          <p:nvPr/>
        </p:nvGrpSpPr>
        <p:grpSpPr>
          <a:xfrm>
            <a:off x="-37202" y="769936"/>
            <a:ext cx="9251052" cy="6088064"/>
            <a:chOff x="-37202" y="769936"/>
            <a:chExt cx="9251052" cy="6088064"/>
          </a:xfrm>
        </p:grpSpPr>
        <p:pic>
          <p:nvPicPr>
            <p:cNvPr id="14" name="Picture 13">
              <a:extLst>
                <a:ext uri="{FF2B5EF4-FFF2-40B4-BE49-F238E27FC236}">
                  <a16:creationId xmlns:a16="http://schemas.microsoft.com/office/drawing/2014/main" id="{EBC71FB7-FA16-2D27-CACE-D02A556CD8A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57525" y="803132"/>
              <a:ext cx="3098800" cy="1536700"/>
            </a:xfrm>
            <a:prstGeom prst="rect">
              <a:avLst/>
            </a:prstGeom>
          </p:spPr>
        </p:pic>
        <p:pic>
          <p:nvPicPr>
            <p:cNvPr id="15" name="Picture 14">
              <a:extLst>
                <a:ext uri="{FF2B5EF4-FFF2-40B4-BE49-F238E27FC236}">
                  <a16:creationId xmlns:a16="http://schemas.microsoft.com/office/drawing/2014/main" id="{87861273-92E0-492B-CA3C-71BA2BBCFA7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637" y="796507"/>
              <a:ext cx="3098800" cy="1536700"/>
            </a:xfrm>
            <a:prstGeom prst="rect">
              <a:avLst/>
            </a:prstGeom>
          </p:spPr>
        </p:pic>
        <p:pic>
          <p:nvPicPr>
            <p:cNvPr id="12" name="Picture 11">
              <a:extLst>
                <a:ext uri="{FF2B5EF4-FFF2-40B4-BE49-F238E27FC236}">
                  <a16:creationId xmlns:a16="http://schemas.microsoft.com/office/drawing/2014/main" id="{46201456-9595-A276-41A8-30205C2FEC8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163" y="2295524"/>
              <a:ext cx="3098800" cy="1536700"/>
            </a:xfrm>
            <a:prstGeom prst="rect">
              <a:avLst/>
            </a:prstGeom>
          </p:spPr>
        </p:pic>
        <p:pic>
          <p:nvPicPr>
            <p:cNvPr id="13" name="Picture 12">
              <a:extLst>
                <a:ext uri="{FF2B5EF4-FFF2-40B4-BE49-F238E27FC236}">
                  <a16:creationId xmlns:a16="http://schemas.microsoft.com/office/drawing/2014/main" id="{AF482A01-0A49-6750-039E-5DF6F6D8CDA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 y="2288899"/>
              <a:ext cx="3098800" cy="1536700"/>
            </a:xfrm>
            <a:prstGeom prst="rect">
              <a:avLst/>
            </a:prstGeom>
          </p:spPr>
        </p:pic>
        <p:pic>
          <p:nvPicPr>
            <p:cNvPr id="10" name="Picture 9">
              <a:extLst>
                <a:ext uri="{FF2B5EF4-FFF2-40B4-BE49-F238E27FC236}">
                  <a16:creationId xmlns:a16="http://schemas.microsoft.com/office/drawing/2014/main" id="{51AB3331-87E4-5291-9B07-04FBF9319AD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57525" y="3832224"/>
              <a:ext cx="3098800" cy="1536700"/>
            </a:xfrm>
            <a:prstGeom prst="rect">
              <a:avLst/>
            </a:prstGeom>
          </p:spPr>
        </p:pic>
        <p:pic>
          <p:nvPicPr>
            <p:cNvPr id="11" name="Picture 10">
              <a:extLst>
                <a:ext uri="{FF2B5EF4-FFF2-40B4-BE49-F238E27FC236}">
                  <a16:creationId xmlns:a16="http://schemas.microsoft.com/office/drawing/2014/main" id="{D4603EAB-DE9B-8605-F5EA-86EE04BB7AB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637" y="3825599"/>
              <a:ext cx="3098800" cy="1536700"/>
            </a:xfrm>
            <a:prstGeom prst="rect">
              <a:avLst/>
            </a:prstGeom>
          </p:spPr>
        </p:pic>
        <p:pic>
          <p:nvPicPr>
            <p:cNvPr id="8" name="Picture 7">
              <a:extLst>
                <a:ext uri="{FF2B5EF4-FFF2-40B4-BE49-F238E27FC236}">
                  <a16:creationId xmlns:a16="http://schemas.microsoft.com/office/drawing/2014/main" id="{D8BC458A-594C-2231-0980-29D3BCD49A3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11737" y="769936"/>
              <a:ext cx="3098800" cy="1536700"/>
            </a:xfrm>
            <a:prstGeom prst="rect">
              <a:avLst/>
            </a:prstGeom>
          </p:spPr>
        </p:pic>
        <p:pic>
          <p:nvPicPr>
            <p:cNvPr id="4" name="Picture 3">
              <a:extLst>
                <a:ext uri="{FF2B5EF4-FFF2-40B4-BE49-F238E27FC236}">
                  <a16:creationId xmlns:a16="http://schemas.microsoft.com/office/drawing/2014/main" id="{86605DDB-0D60-730A-9DC4-C473EFEB16D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98800" y="5321300"/>
              <a:ext cx="3098800" cy="1536700"/>
            </a:xfrm>
            <a:prstGeom prst="rect">
              <a:avLst/>
            </a:prstGeom>
          </p:spPr>
        </p:pic>
        <p:pic>
          <p:nvPicPr>
            <p:cNvPr id="5" name="Picture 4">
              <a:extLst>
                <a:ext uri="{FF2B5EF4-FFF2-40B4-BE49-F238E27FC236}">
                  <a16:creationId xmlns:a16="http://schemas.microsoft.com/office/drawing/2014/main" id="{9E3E6929-9A7F-4C0B-5CAA-0969F1F1AD3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15050" y="5321300"/>
              <a:ext cx="3098800" cy="1536700"/>
            </a:xfrm>
            <a:prstGeom prst="rect">
              <a:avLst/>
            </a:prstGeom>
          </p:spPr>
        </p:pic>
        <p:pic>
          <p:nvPicPr>
            <p:cNvPr id="6" name="Picture 5">
              <a:extLst>
                <a:ext uri="{FF2B5EF4-FFF2-40B4-BE49-F238E27FC236}">
                  <a16:creationId xmlns:a16="http://schemas.microsoft.com/office/drawing/2014/main" id="{E51D58DE-9738-3628-3BB8-CDE6E50154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11737" y="3810000"/>
              <a:ext cx="3098800" cy="1536700"/>
            </a:xfrm>
            <a:prstGeom prst="rect">
              <a:avLst/>
            </a:prstGeom>
          </p:spPr>
        </p:pic>
        <p:pic>
          <p:nvPicPr>
            <p:cNvPr id="7" name="Picture 6">
              <a:extLst>
                <a:ext uri="{FF2B5EF4-FFF2-40B4-BE49-F238E27FC236}">
                  <a16:creationId xmlns:a16="http://schemas.microsoft.com/office/drawing/2014/main" id="{1567987B-DB8A-1727-6CAC-CEB7FF1A9C3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05111" y="2295524"/>
              <a:ext cx="3098800" cy="1536700"/>
            </a:xfrm>
            <a:prstGeom prst="rect">
              <a:avLst/>
            </a:prstGeom>
          </p:spPr>
        </p:pic>
        <p:pic>
          <p:nvPicPr>
            <p:cNvPr id="3" name="Picture 2">
              <a:extLst>
                <a:ext uri="{FF2B5EF4-FFF2-40B4-BE49-F238E27FC236}">
                  <a16:creationId xmlns:a16="http://schemas.microsoft.com/office/drawing/2014/main" id="{F0D0A162-213F-2600-105C-FE0FC8A8E87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5321300"/>
              <a:ext cx="3098800" cy="1536700"/>
            </a:xfrm>
            <a:prstGeom prst="rect">
              <a:avLst/>
            </a:prstGeom>
          </p:spPr>
        </p:pic>
        <p:pic>
          <p:nvPicPr>
            <p:cNvPr id="19" name="Picture 18" descr="Diagram, schematic&#10;&#10;Description automatically generated">
              <a:extLst>
                <a:ext uri="{FF2B5EF4-FFF2-40B4-BE49-F238E27FC236}">
                  <a16:creationId xmlns:a16="http://schemas.microsoft.com/office/drawing/2014/main" id="{DB469211-2D9E-AB17-3FC0-B7AEAAB2212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16200000">
              <a:off x="898" y="5981700"/>
              <a:ext cx="825500" cy="901700"/>
            </a:xfrm>
            <a:prstGeom prst="rect">
              <a:avLst/>
            </a:prstGeom>
          </p:spPr>
        </p:pic>
      </p:grpSp>
      <p:grpSp>
        <p:nvGrpSpPr>
          <p:cNvPr id="23" name="Group 22">
            <a:extLst>
              <a:ext uri="{FF2B5EF4-FFF2-40B4-BE49-F238E27FC236}">
                <a16:creationId xmlns:a16="http://schemas.microsoft.com/office/drawing/2014/main" id="{CC3F89B2-E890-6C43-5892-22AD02C50523}"/>
              </a:ext>
            </a:extLst>
          </p:cNvPr>
          <p:cNvGrpSpPr/>
          <p:nvPr/>
        </p:nvGrpSpPr>
        <p:grpSpPr>
          <a:xfrm>
            <a:off x="-37202" y="-17808"/>
            <a:ext cx="9244426" cy="1548158"/>
            <a:chOff x="-37202" y="-17808"/>
            <a:chExt cx="9244426" cy="1548158"/>
          </a:xfrm>
        </p:grpSpPr>
        <p:pic>
          <p:nvPicPr>
            <p:cNvPr id="16" name="Picture 15">
              <a:extLst>
                <a:ext uri="{FF2B5EF4-FFF2-40B4-BE49-F238E27FC236}">
                  <a16:creationId xmlns:a16="http://schemas.microsoft.com/office/drawing/2014/main" id="{150C326B-E0CE-7E4B-AAB3-6C17E7E24BD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40960" y="-11183"/>
              <a:ext cx="3098800" cy="1536700"/>
            </a:xfrm>
            <a:prstGeom prst="rect">
              <a:avLst/>
            </a:prstGeom>
          </p:spPr>
        </p:pic>
        <p:pic>
          <p:nvPicPr>
            <p:cNvPr id="17" name="Picture 16">
              <a:extLst>
                <a:ext uri="{FF2B5EF4-FFF2-40B4-BE49-F238E27FC236}">
                  <a16:creationId xmlns:a16="http://schemas.microsoft.com/office/drawing/2014/main" id="{CE40EC80-B3CD-B537-331F-0ADE24D7A14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202" y="-17808"/>
              <a:ext cx="3098800" cy="1536700"/>
            </a:xfrm>
            <a:prstGeom prst="rect">
              <a:avLst/>
            </a:prstGeom>
          </p:spPr>
        </p:pic>
        <p:pic>
          <p:nvPicPr>
            <p:cNvPr id="9" name="Picture 8">
              <a:extLst>
                <a:ext uri="{FF2B5EF4-FFF2-40B4-BE49-F238E27FC236}">
                  <a16:creationId xmlns:a16="http://schemas.microsoft.com/office/drawing/2014/main" id="{34A493CE-633E-1F89-D9FA-C4320B1A38C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05111" y="-6350"/>
              <a:ext cx="3098800" cy="1536700"/>
            </a:xfrm>
            <a:prstGeom prst="rect">
              <a:avLst/>
            </a:prstGeom>
          </p:spPr>
        </p:pic>
        <p:pic>
          <p:nvPicPr>
            <p:cNvPr id="22" name="Picture 21" descr="Diagram, schematic&#10;&#10;Description automatically generated">
              <a:extLst>
                <a:ext uri="{FF2B5EF4-FFF2-40B4-BE49-F238E27FC236}">
                  <a16:creationId xmlns:a16="http://schemas.microsoft.com/office/drawing/2014/main" id="{63BA936B-D5C9-23EF-D13E-28E80A17AC3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419824" y="-11183"/>
              <a:ext cx="787400" cy="952500"/>
            </a:xfrm>
            <a:prstGeom prst="rect">
              <a:avLst/>
            </a:prstGeom>
          </p:spPr>
        </p:pic>
      </p:gr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GB"/>
              <a:t>Click to edit Master title style</a:t>
            </a:r>
            <a:endParaRPr lang="en-US" dirty="0"/>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
        <p:nvSpPr>
          <p:cNvPr id="2" name="Footer Placeholder 1">
            <a:extLst>
              <a:ext uri="{FF2B5EF4-FFF2-40B4-BE49-F238E27FC236}">
                <a16:creationId xmlns:a16="http://schemas.microsoft.com/office/drawing/2014/main" id="{E7FC9C51-8850-8B4B-97BB-F12E7B15E31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8" name="Slide Number Placeholder 17">
            <a:extLst>
              <a:ext uri="{FF2B5EF4-FFF2-40B4-BE49-F238E27FC236}">
                <a16:creationId xmlns:a16="http://schemas.microsoft.com/office/drawing/2014/main" id="{397EC8AD-C9B9-C2A9-BCD1-F1E8E706B6BC}"/>
              </a:ext>
            </a:extLst>
          </p:cNvPr>
          <p:cNvSpPr>
            <a:spLocks noGrp="1"/>
          </p:cNvSpPr>
          <p:nvPr>
            <p:ph type="sldNum" sz="quarter" idx="4"/>
          </p:nvPr>
        </p:nvSpPr>
        <p:spPr>
          <a:xfrm>
            <a:off x="6798365"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280C2-1938-4849-A597-1B25F1D806CC}" type="slidenum">
              <a:rPr lang="en-US" smtClean="0"/>
              <a:t>‹#›</a:t>
            </a:fld>
            <a:endParaRPr lang="en-US"/>
          </a:p>
        </p:txBody>
      </p:sp>
    </p:spTree>
    <p:extLst>
      <p:ext uri="{BB962C8B-B14F-4D97-AF65-F5344CB8AC3E}">
        <p14:creationId xmlns:p14="http://schemas.microsoft.com/office/powerpoint/2010/main" val="49542891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Lst>
  <p:hf hdr="0" ftr="0" dt="0"/>
  <p:txStyles>
    <p:titleStyle>
      <a:lvl1pPr algn="l" rtl="0" eaLnBrk="1" fontAlgn="base" hangingPunct="1">
        <a:spcBef>
          <a:spcPct val="0"/>
        </a:spcBef>
        <a:spcAft>
          <a:spcPct val="0"/>
        </a:spcAft>
        <a:defRPr sz="4500" b="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defRPr>
      </a:lvl1pPr>
      <a:lvl2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1" fontAlgn="base" hangingPunct="1">
        <a:spcBef>
          <a:spcPct val="20000"/>
        </a:spcBef>
        <a:spcAft>
          <a:spcPct val="0"/>
        </a:spcAft>
        <a:buClr>
          <a:schemeClr val="tx1"/>
        </a:buClr>
        <a:buSzPct val="50000"/>
        <a:buFont typeface="Wingdings" pitchFamily="2" charset="2"/>
        <a:buChar char="Ø"/>
        <a:defRPr sz="2800">
          <a:solidFill>
            <a:schemeClr val="accent2"/>
          </a:solidFill>
          <a:latin typeface="+mn-lt"/>
          <a:ea typeface="ＭＳ Ｐゴシック" charset="-128"/>
          <a:cs typeface="ＭＳ Ｐゴシック" charset="-128"/>
        </a:defRPr>
      </a:lvl1pPr>
      <a:lvl2pPr marL="557213" indent="-214313" algn="l" rtl="0" eaLnBrk="1" fontAlgn="base" hangingPunct="1">
        <a:spcBef>
          <a:spcPct val="20000"/>
        </a:spcBef>
        <a:spcAft>
          <a:spcPct val="0"/>
        </a:spcAft>
        <a:buClr>
          <a:schemeClr val="tx1"/>
        </a:buClr>
        <a:buSzPct val="50000"/>
        <a:buFont typeface="Wingdings" pitchFamily="2" charset="2"/>
        <a:buChar char="q"/>
        <a:defRPr sz="2400">
          <a:solidFill>
            <a:schemeClr val="accent2"/>
          </a:solidFill>
          <a:latin typeface="+mn-lt"/>
          <a:ea typeface="ＭＳ Ｐゴシック" charset="-128"/>
        </a:defRPr>
      </a:lvl2pPr>
      <a:lvl3pPr marL="857250" indent="-171450" algn="l" rtl="0" eaLnBrk="1" fontAlgn="base" hangingPunct="1">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1" fontAlgn="base" hangingPunct="1">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1" fontAlgn="base" hangingPunct="1">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13.xml"/><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atatracker.ietf.org/doc/html/rfc911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henryhxu/CSCI4430-ESTR4120/tree/2023_fall/lectur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438150" y="3733800"/>
            <a:ext cx="8248650" cy="1220647"/>
          </a:xfrm>
        </p:spPr>
        <p:txBody>
          <a:bodyPr/>
          <a:lstStyle/>
          <a:p>
            <a:r>
              <a:rPr lang="en-US" altLang="zh-CN" dirty="0">
                <a:latin typeface="Arial" charset="0"/>
                <a:ea typeface="ＭＳ Ｐゴシック" charset="0"/>
                <a:cs typeface="ＭＳ Ｐゴシック" charset="0"/>
              </a:rPr>
              <a:t>Hong</a:t>
            </a:r>
            <a:r>
              <a:rPr lang="zh-CN" altLang="en-US" dirty="0">
                <a:latin typeface="Arial" charset="0"/>
                <a:ea typeface="ＭＳ Ｐゴシック" charset="0"/>
                <a:cs typeface="ＭＳ Ｐゴシック" charset="0"/>
              </a:rPr>
              <a:t> </a:t>
            </a:r>
            <a:r>
              <a:rPr lang="en-US" altLang="zh-CN" dirty="0">
                <a:latin typeface="Arial" charset="0"/>
                <a:ea typeface="ＭＳ Ｐゴシック" charset="0"/>
                <a:cs typeface="ＭＳ Ｐゴシック" charset="0"/>
              </a:rPr>
              <a:t>Xu,</a:t>
            </a:r>
            <a:r>
              <a:rPr lang="zh-CN" altLang="en-US" dirty="0">
                <a:latin typeface="Arial" charset="0"/>
                <a:ea typeface="ＭＳ Ｐゴシック" charset="0"/>
                <a:cs typeface="ＭＳ Ｐゴシック" charset="0"/>
              </a:rPr>
              <a:t> </a:t>
            </a:r>
            <a:r>
              <a:rPr lang="en-US" altLang="zh-CN" dirty="0">
                <a:latin typeface="Arial" charset="0"/>
                <a:ea typeface="ＭＳ Ｐゴシック" charset="0"/>
                <a:cs typeface="ＭＳ Ｐゴシック" charset="0"/>
              </a:rPr>
              <a:t>Henry</a:t>
            </a:r>
            <a:endParaRPr lang="en-US" dirty="0">
              <a:latin typeface="Arial" charset="0"/>
              <a:ea typeface="ＭＳ Ｐゴシック" charset="0"/>
              <a:cs typeface="ＭＳ Ｐゴシック" charset="0"/>
            </a:endParaRPr>
          </a:p>
          <a:p>
            <a:pPr>
              <a:buFont typeface="Monotype Sorts" charset="0"/>
              <a:buNone/>
            </a:pPr>
            <a:r>
              <a:rPr lang="en-US" altLang="zh-CN" dirty="0">
                <a:latin typeface="Arial" charset="0"/>
                <a:ea typeface="ＭＳ Ｐゴシック" charset="0"/>
                <a:cs typeface="ＭＳ Ｐゴシック" charset="0"/>
              </a:rPr>
              <a:t>CSE@CUHK,</a:t>
            </a:r>
            <a:r>
              <a:rPr lang="zh-CN" altLang="en-US" dirty="0">
                <a:latin typeface="Arial" charset="0"/>
                <a:ea typeface="ＭＳ Ｐゴシック" charset="0"/>
                <a:cs typeface="ＭＳ Ｐゴシック" charset="0"/>
              </a:rPr>
              <a:t> </a:t>
            </a:r>
            <a:r>
              <a:rPr lang="en-US" altLang="zh-CN" dirty="0">
                <a:latin typeface="Arial" charset="0"/>
                <a:ea typeface="ＭＳ Ｐゴシック" charset="0"/>
                <a:cs typeface="ＭＳ Ｐゴシック" charset="0"/>
              </a:rPr>
              <a:t>2023</a:t>
            </a: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a:t>
            </a:r>
            <a:r>
              <a:rPr lang="zh-CN" altLang="en-US" sz="1800" i="1" dirty="0">
                <a:latin typeface="Arial" charset="0"/>
                <a:ea typeface="ＭＳ Ｐゴシック" charset="0"/>
                <a:cs typeface="ＭＳ Ｐゴシック" charset="0"/>
              </a:rPr>
              <a:t> </a:t>
            </a:r>
            <a:r>
              <a:rPr lang="en-US" altLang="zh-CN" sz="1800" i="1" dirty="0" err="1">
                <a:latin typeface="Arial" charset="0"/>
                <a:ea typeface="ＭＳ Ｐゴシック" charset="0"/>
                <a:cs typeface="ＭＳ Ｐゴシック" charset="0"/>
              </a:rPr>
              <a:t>Mosharaf</a:t>
            </a:r>
            <a:r>
              <a:rPr lang="zh-CN" altLang="en-US" sz="1800" i="1" dirty="0">
                <a:latin typeface="Arial" charset="0"/>
                <a:ea typeface="ＭＳ Ｐゴシック" charset="0"/>
                <a:cs typeface="ＭＳ Ｐゴシック" charset="0"/>
              </a:rPr>
              <a:t> </a:t>
            </a:r>
            <a:r>
              <a:rPr lang="en-US" altLang="zh-CN" sz="1800" i="1" dirty="0">
                <a:latin typeface="Arial" charset="0"/>
                <a:ea typeface="ＭＳ Ｐゴシック" charset="0"/>
                <a:cs typeface="ＭＳ Ｐゴシック" charset="0"/>
              </a:rPr>
              <a:t>Chowdhury,</a:t>
            </a:r>
            <a:r>
              <a:rPr lang="zh-CN" altLang="en-US" sz="1800" i="1" dirty="0">
                <a:latin typeface="Arial" charset="0"/>
                <a:ea typeface="ＭＳ Ｐゴシック" charset="0"/>
                <a:cs typeface="ＭＳ Ｐゴシック" charset="0"/>
              </a:rPr>
              <a:t> </a:t>
            </a:r>
            <a:r>
              <a:rPr lang="en-US" sz="1800" i="1" dirty="0">
                <a:latin typeface="Arial" charset="0"/>
                <a:ea typeface="ＭＳ Ｐゴシック" charset="0"/>
                <a:cs typeface="ＭＳ Ｐゴシック" charset="0"/>
              </a:rPr>
              <a:t>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a:t>
            </a:r>
            <a:r>
              <a:rPr lang="en-US" altLang="zh-CN" sz="1800" i="1" dirty="0">
                <a:latin typeface="Arial" charset="0"/>
                <a:ea typeface="ＭＳ Ｐゴシック" charset="0"/>
                <a:cs typeface="ＭＳ Ｐゴシック" charset="0"/>
              </a:rPr>
              <a:t>s</a:t>
            </a:r>
            <a:r>
              <a:rPr lang="en-US" sz="1800" i="1" dirty="0">
                <a:latin typeface="Arial" charset="0"/>
                <a:ea typeface="ＭＳ Ｐゴシック" charset="0"/>
                <a:cs typeface="ＭＳ Ｐゴシック" charset="0"/>
              </a:rPr>
              <a:t>.</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
        <p:nvSpPr>
          <p:cNvPr id="17410" name="Rectangle 2"/>
          <p:cNvSpPr>
            <a:spLocks noGrp="1" noChangeArrowheads="1"/>
          </p:cNvSpPr>
          <p:nvPr>
            <p:ph type="ctrTitle"/>
          </p:nvPr>
        </p:nvSpPr>
        <p:spPr>
          <a:xfrm>
            <a:off x="-3858" y="1090432"/>
            <a:ext cx="9144000" cy="2286000"/>
          </a:xfrm>
        </p:spPr>
        <p:txBody>
          <a:bodyPr/>
          <a:lstStyle/>
          <a:p>
            <a:pPr algn="ctr"/>
            <a:r>
              <a:rPr lang="en-US" altLang="zh-CN" dirty="0">
                <a:effectLst/>
              </a:rPr>
              <a:t>CSCI4430</a:t>
            </a:r>
            <a:r>
              <a:rPr lang="zh-CN" altLang="en-US" b="1" dirty="0">
                <a:ea typeface="ＭＳ Ｐゴシック" charset="0"/>
              </a:rPr>
              <a:t> </a:t>
            </a: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altLang="zh-CN" sz="3200" b="1" dirty="0">
                <a:latin typeface="Arial" panose="020B0604020202020204" pitchFamily="34" charset="0"/>
                <a:ea typeface="ＭＳ Ｐゴシック" charset="0"/>
                <a:cs typeface="Arial" panose="020B0604020202020204" pitchFamily="34" charset="0"/>
              </a:rPr>
              <a:t>Lecture</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3:</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Application</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Layer</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t>
            </a:r>
            <a:br>
              <a:rPr lang="en-HK" altLang="zh-CN" sz="3200" b="1" dirty="0">
                <a:latin typeface="Arial" panose="020B0604020202020204" pitchFamily="34" charset="0"/>
                <a:ea typeface="ＭＳ Ｐゴシック" charset="0"/>
                <a:cs typeface="Arial" panose="020B0604020202020204" pitchFamily="34" charset="0"/>
              </a:rPr>
            </a:br>
            <a:r>
              <a:rPr lang="en-US" altLang="zh-CN" sz="3200" b="1" dirty="0">
                <a:latin typeface="Arial" panose="020B0604020202020204" pitchFamily="34" charset="0"/>
                <a:ea typeface="ＭＳ Ｐゴシック" charset="0"/>
                <a:cs typeface="Arial" panose="020B0604020202020204" pitchFamily="34" charset="0"/>
              </a:rPr>
              <a:t>Socket</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programming,</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HTTP</a:t>
            </a:r>
            <a:endParaRPr lang="en-US" b="1" dirty="0">
              <a:effectLst/>
              <a:latin typeface="Arial" panose="020B0604020202020204" pitchFamily="34" charset="0"/>
              <a:ea typeface="ＭＳ Ｐゴシック"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6085" name="Rectangle 3"/>
          <p:cNvSpPr>
            <a:spLocks noGrp="1" noChangeArrowheads="1"/>
          </p:cNvSpPr>
          <p:nvPr>
            <p:ph type="title"/>
          </p:nvPr>
        </p:nvSpPr>
        <p:spPr>
          <a:xfrm>
            <a:off x="533400" y="125568"/>
            <a:ext cx="7772400" cy="1143000"/>
          </a:xfrm>
        </p:spPr>
        <p:txBody>
          <a:bodyPr/>
          <a:lstStyle/>
          <a:p>
            <a:r>
              <a:rPr lang="en-US" altLang="zh-TW" dirty="0"/>
              <a:t>Programming stuff...client</a:t>
            </a:r>
          </a:p>
        </p:txBody>
      </p:sp>
      <p:sp>
        <p:nvSpPr>
          <p:cNvPr id="3" name="Slide Number Placeholder 2"/>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10</a:t>
            </a:fld>
            <a:endParaRPr lang="en-US" altLang="en-US" dirty="0"/>
          </a:p>
        </p:txBody>
      </p:sp>
      <p:graphicFrame>
        <p:nvGraphicFramePr>
          <p:cNvPr id="140292"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6105" name="Text Box 23"/>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p:sp>
        <p:nvSpPr>
          <p:cNvPr id="46106"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6107"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6108" name="Text Box 26"/>
          <p:cNvSpPr txBox="1">
            <a:spLocks noChangeArrowheads="1"/>
          </p:cNvSpPr>
          <p:nvPr/>
        </p:nvSpPr>
        <p:spPr bwMode="auto">
          <a:xfrm>
            <a:off x="4495800" y="1509713"/>
            <a:ext cx="1322388"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6109" name="Text Box 27"/>
          <p:cNvSpPr txBox="1">
            <a:spLocks noChangeArrowheads="1"/>
          </p:cNvSpPr>
          <p:nvPr/>
        </p:nvSpPr>
        <p:spPr bwMode="auto">
          <a:xfrm>
            <a:off x="6927850" y="13573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6110" name="Text Box 28"/>
          <p:cNvSpPr txBox="1">
            <a:spLocks noChangeArrowheads="1"/>
          </p:cNvSpPr>
          <p:nvPr/>
        </p:nvSpPr>
        <p:spPr bwMode="auto">
          <a:xfrm>
            <a:off x="7080250" y="19716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6111"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2"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6113"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4" name="Line 32"/>
          <p:cNvSpPr>
            <a:spLocks noChangeShapeType="1"/>
          </p:cNvSpPr>
          <p:nvPr/>
        </p:nvSpPr>
        <p:spPr bwMode="auto">
          <a:xfrm flipV="1">
            <a:off x="6019800" y="1524000"/>
            <a:ext cx="838200" cy="152400"/>
          </a:xfrm>
          <a:prstGeom prst="line">
            <a:avLst/>
          </a:prstGeom>
          <a:noFill/>
          <a:ln w="9525">
            <a:solidFill>
              <a:schemeClr val="tx1"/>
            </a:solidFill>
            <a:round/>
            <a:headEnd/>
            <a:tailEnd type="triangle" w="med" len="med"/>
          </a:ln>
        </p:spPr>
        <p:txBody>
          <a:bodyPr/>
          <a:lstStyle/>
          <a:p>
            <a:endParaRPr lang="en-US"/>
          </a:p>
        </p:txBody>
      </p:sp>
      <p:sp>
        <p:nvSpPr>
          <p:cNvPr id="46115" name="Line 33"/>
          <p:cNvSpPr>
            <a:spLocks noChangeShapeType="1"/>
          </p:cNvSpPr>
          <p:nvPr/>
        </p:nvSpPr>
        <p:spPr bwMode="auto">
          <a:xfrm>
            <a:off x="6096000" y="1752600"/>
            <a:ext cx="914400" cy="381000"/>
          </a:xfrm>
          <a:prstGeom prst="line">
            <a:avLst/>
          </a:prstGeom>
          <a:noFill/>
          <a:ln w="9525">
            <a:solidFill>
              <a:schemeClr val="tx1"/>
            </a:solidFill>
            <a:round/>
            <a:headEnd/>
            <a:tailEnd type="triangle" w="med" len="med"/>
          </a:ln>
        </p:spPr>
        <p:txBody>
          <a:bodyPr/>
          <a:lstStyle/>
          <a:p>
            <a:endParaRPr lang="en-US"/>
          </a:p>
        </p:txBody>
      </p:sp>
      <p:sp>
        <p:nvSpPr>
          <p:cNvPr id="46116"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6117"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29" name="Text Box 35"/>
          <p:cNvSpPr txBox="1">
            <a:spLocks noChangeArrowheads="1"/>
          </p:cNvSpPr>
          <p:nvPr/>
        </p:nvSpPr>
        <p:spPr bwMode="auto">
          <a:xfrm>
            <a:off x="593725" y="2982913"/>
            <a:ext cx="4054475" cy="677862"/>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(1). </a:t>
            </a:r>
            <a:r>
              <a:rPr kumimoji="0" lang="en-US" altLang="zh-TW" sz="1600" b="1" kern="0" dirty="0">
                <a:solidFill>
                  <a:sysClr val="windowText" lastClr="000000"/>
                </a:solidFill>
                <a:latin typeface="Calibri" pitchFamily="34" charset="0"/>
              </a:rPr>
              <a:t>socket()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Create a socket.</a:t>
            </a:r>
          </a:p>
        </p:txBody>
      </p:sp>
      <p:sp>
        <p:nvSpPr>
          <p:cNvPr id="30" name="Text Box 38"/>
          <p:cNvSpPr txBox="1">
            <a:spLocks noChangeArrowheads="1"/>
          </p:cNvSpPr>
          <p:nvPr/>
        </p:nvSpPr>
        <p:spPr bwMode="auto">
          <a:xfrm>
            <a:off x="609600" y="3806825"/>
            <a:ext cx="4054475" cy="1169988"/>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(2). </a:t>
            </a:r>
            <a:r>
              <a:rPr kumimoji="0" lang="en-US" altLang="zh-TW" sz="1600" b="1" kern="0" dirty="0">
                <a:solidFill>
                  <a:sysClr val="windowText" lastClr="000000"/>
                </a:solidFill>
                <a:latin typeface="Calibri" pitchFamily="34" charset="0"/>
              </a:rPr>
              <a:t>bind() [optional]</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Assign the socket a port number.</a:t>
            </a:r>
          </a:p>
          <a:p>
            <a:pPr fontAlgn="auto">
              <a:spcBef>
                <a:spcPts val="0"/>
              </a:spcBef>
              <a:spcAft>
                <a:spcPts val="0"/>
              </a:spcAft>
              <a:defRPr/>
            </a:pPr>
            <a:r>
              <a:rPr kumimoji="0" lang="en-US" altLang="zh-TW" sz="1600" kern="0" dirty="0">
                <a:solidFill>
                  <a:sysClr val="windowText" lastClr="000000"/>
                </a:solidFill>
                <a:latin typeface="Calibri" pitchFamily="34" charset="0"/>
              </a:rPr>
              <a:t>- Skip this step and will have a random port number assigned.</a:t>
            </a:r>
          </a:p>
        </p:txBody>
      </p:sp>
      <p:sp>
        <p:nvSpPr>
          <p:cNvPr id="31" name="Text Box 39"/>
          <p:cNvSpPr txBox="1">
            <a:spLocks noChangeArrowheads="1"/>
          </p:cNvSpPr>
          <p:nvPr/>
        </p:nvSpPr>
        <p:spPr bwMode="auto">
          <a:xfrm>
            <a:off x="609600" y="5105400"/>
            <a:ext cx="4054475" cy="923925"/>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(3). </a:t>
            </a:r>
            <a:r>
              <a:rPr kumimoji="0" lang="en-US" altLang="zh-TW" sz="1600" b="1" kern="0" dirty="0">
                <a:solidFill>
                  <a:sysClr val="windowText" lastClr="000000"/>
                </a:solidFill>
                <a:latin typeface="Calibri" pitchFamily="34" charset="0"/>
              </a:rPr>
              <a:t>connect()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Connect to the remote server.</a:t>
            </a:r>
          </a:p>
          <a:p>
            <a:pPr fontAlgn="auto">
              <a:spcBef>
                <a:spcPts val="0"/>
              </a:spcBef>
              <a:spcAft>
                <a:spcPts val="0"/>
              </a:spcAft>
              <a:defRPr/>
            </a:pPr>
            <a:r>
              <a:rPr kumimoji="0" lang="en-US" altLang="zh-TW" sz="1600" kern="0" dirty="0">
                <a:solidFill>
                  <a:sysClr val="windowText" lastClr="000000"/>
                </a:solidFill>
                <a:latin typeface="Calibri" pitchFamily="34" charset="0"/>
              </a:rPr>
              <a:t>- It is a blocking system call.</a:t>
            </a:r>
          </a:p>
        </p:txBody>
      </p:sp>
      <p:sp>
        <p:nvSpPr>
          <p:cNvPr id="32" name="Text Box 40"/>
          <p:cNvSpPr txBox="1">
            <a:spLocks noChangeArrowheads="1"/>
          </p:cNvSpPr>
          <p:nvPr/>
        </p:nvSpPr>
        <p:spPr bwMode="auto">
          <a:xfrm>
            <a:off x="5410200" y="2889250"/>
            <a:ext cx="2500313" cy="83026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0" lang="en-US" altLang="zh-TW" sz="1600" b="1" kern="0">
                <a:solidFill>
                  <a:sysClr val="windowText" lastClr="000000"/>
                </a:solidFill>
                <a:latin typeface="Calibri" pitchFamily="34" charset="0"/>
              </a:rPr>
              <a:t>read()</a:t>
            </a:r>
            <a:r>
              <a:rPr kumimoji="0" lang="en-US" altLang="zh-TW" sz="1600" kern="0">
                <a:solidFill>
                  <a:sysClr val="windowText" lastClr="000000"/>
                </a:solidFill>
                <a:latin typeface="Calibri" pitchFamily="34" charset="0"/>
              </a:rPr>
              <a:t> – to receive data.</a:t>
            </a:r>
          </a:p>
          <a:p>
            <a:pPr fontAlgn="auto">
              <a:spcBef>
                <a:spcPts val="0"/>
              </a:spcBef>
              <a:spcAft>
                <a:spcPts val="0"/>
              </a:spcAft>
              <a:defRPr/>
            </a:pPr>
            <a:r>
              <a:rPr kumimoji="0" lang="en-US" altLang="zh-TW" sz="1600" b="1" kern="0">
                <a:solidFill>
                  <a:sysClr val="windowText" lastClr="000000"/>
                </a:solidFill>
                <a:latin typeface="Calibri" pitchFamily="34" charset="0"/>
              </a:rPr>
              <a:t>write()</a:t>
            </a:r>
            <a:r>
              <a:rPr kumimoji="0" lang="en-US" altLang="zh-TW" sz="1600" kern="0">
                <a:solidFill>
                  <a:sysClr val="windowText" lastClr="000000"/>
                </a:solidFill>
                <a:latin typeface="Calibri" pitchFamily="34" charset="0"/>
              </a:rPr>
              <a:t> – to send data.</a:t>
            </a:r>
          </a:p>
          <a:p>
            <a:pPr fontAlgn="auto">
              <a:spcBef>
                <a:spcPts val="0"/>
              </a:spcBef>
              <a:spcAft>
                <a:spcPts val="0"/>
              </a:spcAft>
              <a:defRPr/>
            </a:pPr>
            <a:r>
              <a:rPr kumimoji="0" lang="en-US" altLang="zh-TW" sz="1600" b="1" kern="0">
                <a:solidFill>
                  <a:sysClr val="windowText" lastClr="000000"/>
                </a:solidFill>
                <a:latin typeface="Calibri" pitchFamily="34" charset="0"/>
              </a:rPr>
              <a:t>close()</a:t>
            </a:r>
            <a:r>
              <a:rPr kumimoji="0" lang="en-US" altLang="zh-TW" sz="1600" kern="0">
                <a:solidFill>
                  <a:sysClr val="windowText" lastClr="000000"/>
                </a:solidFill>
                <a:latin typeface="Calibri" pitchFamily="34" charset="0"/>
              </a:rPr>
              <a:t> – to close the socket</a:t>
            </a:r>
          </a:p>
        </p:txBody>
      </p:sp>
    </p:spTree>
    <p:extLst>
      <p:ext uri="{BB962C8B-B14F-4D97-AF65-F5344CB8AC3E}">
        <p14:creationId xmlns:p14="http://schemas.microsoft.com/office/powerpoint/2010/main" val="129577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7109" name="Rectangle 3"/>
          <p:cNvSpPr>
            <a:spLocks noGrp="1" noChangeArrowheads="1"/>
          </p:cNvSpPr>
          <p:nvPr>
            <p:ph type="title"/>
          </p:nvPr>
        </p:nvSpPr>
        <p:spPr>
          <a:xfrm>
            <a:off x="533400" y="125568"/>
            <a:ext cx="7772400" cy="1143000"/>
          </a:xfrm>
        </p:spPr>
        <p:txBody>
          <a:bodyPr/>
          <a:lstStyle/>
          <a:p>
            <a:r>
              <a:rPr lang="en-US" altLang="zh-TW" dirty="0"/>
              <a:t>Programming stuff...server</a:t>
            </a:r>
          </a:p>
        </p:txBody>
      </p:sp>
      <p:sp>
        <p:nvSpPr>
          <p:cNvPr id="3" name="Slide Number Placeholder 2"/>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11</a:t>
            </a:fld>
            <a:endParaRPr lang="en-US" altLang="en-US" dirty="0"/>
          </a:p>
        </p:txBody>
      </p:sp>
      <p:graphicFrame>
        <p:nvGraphicFramePr>
          <p:cNvPr id="141316"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7129"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7130"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dirty="0">
                <a:latin typeface="Consolas" pitchFamily="49" charset="0"/>
              </a:rPr>
              <a:t>socket()</a:t>
            </a:r>
          </a:p>
        </p:txBody>
      </p:sp>
      <p:sp>
        <p:nvSpPr>
          <p:cNvPr id="47131" name="Text Box 2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7132" name="Text Box 27"/>
          <p:cNvSpPr txBox="1">
            <a:spLocks noChangeArrowheads="1"/>
          </p:cNvSpPr>
          <p:nvPr/>
        </p:nvSpPr>
        <p:spPr bwMode="auto">
          <a:xfrm>
            <a:off x="7232650" y="152876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7133" name="Text Box 28"/>
          <p:cNvSpPr txBox="1">
            <a:spLocks noChangeArrowheads="1"/>
          </p:cNvSpPr>
          <p:nvPr/>
        </p:nvSpPr>
        <p:spPr bwMode="auto">
          <a:xfrm>
            <a:off x="7385050" y="2138363"/>
            <a:ext cx="1071563"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7134"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5"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7136"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7" name="Line 32"/>
          <p:cNvSpPr>
            <a:spLocks noChangeShapeType="1"/>
          </p:cNvSpPr>
          <p:nvPr/>
        </p:nvSpPr>
        <p:spPr bwMode="auto">
          <a:xfrm flipV="1">
            <a:off x="5867400" y="1752600"/>
            <a:ext cx="1219200" cy="457200"/>
          </a:xfrm>
          <a:prstGeom prst="line">
            <a:avLst/>
          </a:prstGeom>
          <a:noFill/>
          <a:ln w="9525">
            <a:solidFill>
              <a:schemeClr val="tx1"/>
            </a:solidFill>
            <a:round/>
            <a:headEnd/>
            <a:tailEnd type="triangle" w="med" len="med"/>
          </a:ln>
        </p:spPr>
        <p:txBody>
          <a:bodyPr/>
          <a:lstStyle/>
          <a:p>
            <a:endParaRPr lang="en-US"/>
          </a:p>
        </p:txBody>
      </p:sp>
      <p:sp>
        <p:nvSpPr>
          <p:cNvPr id="47138" name="Line 33"/>
          <p:cNvSpPr>
            <a:spLocks noChangeShapeType="1"/>
          </p:cNvSpPr>
          <p:nvPr/>
        </p:nvSpPr>
        <p:spPr bwMode="auto">
          <a:xfrm flipV="1">
            <a:off x="5867400" y="2362200"/>
            <a:ext cx="1447800" cy="0"/>
          </a:xfrm>
          <a:prstGeom prst="line">
            <a:avLst/>
          </a:prstGeom>
          <a:noFill/>
          <a:ln w="9525">
            <a:solidFill>
              <a:schemeClr val="tx1"/>
            </a:solidFill>
            <a:round/>
            <a:headEnd/>
            <a:tailEnd type="triangle" w="med" len="med"/>
          </a:ln>
        </p:spPr>
        <p:txBody>
          <a:bodyPr/>
          <a:lstStyle/>
          <a:p>
            <a:endParaRPr lang="en-US"/>
          </a:p>
        </p:txBody>
      </p:sp>
      <p:sp>
        <p:nvSpPr>
          <p:cNvPr id="47139"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7140" name="Text Box 35"/>
          <p:cNvSpPr txBox="1">
            <a:spLocks noChangeArrowheads="1"/>
          </p:cNvSpPr>
          <p:nvPr/>
        </p:nvSpPr>
        <p:spPr bwMode="auto">
          <a:xfrm>
            <a:off x="593725" y="2982913"/>
            <a:ext cx="4054475" cy="4381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(1) &amp; Step(2) [ you know them now. ]</a:t>
            </a:r>
          </a:p>
        </p:txBody>
      </p:sp>
      <p:sp>
        <p:nvSpPr>
          <p:cNvPr id="47141"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47142" name="Text Box 37"/>
          <p:cNvSpPr txBox="1">
            <a:spLocks noChangeArrowheads="1"/>
          </p:cNvSpPr>
          <p:nvPr/>
        </p:nvSpPr>
        <p:spPr bwMode="auto">
          <a:xfrm>
            <a:off x="609600" y="3806825"/>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(3). </a:t>
            </a:r>
            <a:r>
              <a:rPr lang="en-US" altLang="zh-TW" sz="1600" b="1">
                <a:latin typeface="Calibri" pitchFamily="34" charset="0"/>
              </a:rPr>
              <a:t>listen()</a:t>
            </a:r>
            <a:endParaRPr lang="en-US" altLang="zh-TW" sz="1600">
              <a:latin typeface="Calibri" pitchFamily="34" charset="0"/>
            </a:endParaRPr>
          </a:p>
          <a:p>
            <a:r>
              <a:rPr lang="en-US" altLang="zh-TW" sz="1600">
                <a:latin typeface="Calibri" pitchFamily="34" charset="0"/>
              </a:rPr>
              <a:t>- It sets the port to be listening to incoming connections, for TCP only.</a:t>
            </a:r>
          </a:p>
        </p:txBody>
      </p:sp>
      <p:sp>
        <p:nvSpPr>
          <p:cNvPr id="47143" name="Text Box 38"/>
          <p:cNvSpPr txBox="1">
            <a:spLocks noChangeArrowheads="1"/>
          </p:cNvSpPr>
          <p:nvPr/>
        </p:nvSpPr>
        <p:spPr bwMode="auto">
          <a:xfrm>
            <a:off x="609600" y="5105400"/>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(4). </a:t>
            </a:r>
            <a:r>
              <a:rPr lang="en-US" altLang="zh-TW" sz="1600" b="1">
                <a:latin typeface="Calibri" pitchFamily="34" charset="0"/>
              </a:rPr>
              <a:t>accept()</a:t>
            </a:r>
            <a:endParaRPr lang="en-US" altLang="zh-TW" sz="1600">
              <a:latin typeface="Calibri" pitchFamily="34" charset="0"/>
            </a:endParaRPr>
          </a:p>
          <a:p>
            <a:r>
              <a:rPr lang="en-US" altLang="zh-TW" sz="1600">
                <a:latin typeface="Calibri" pitchFamily="34" charset="0"/>
              </a:rPr>
              <a:t>- Accept incoming connections.</a:t>
            </a:r>
          </a:p>
          <a:p>
            <a:r>
              <a:rPr lang="en-US" altLang="zh-TW" sz="1600">
                <a:latin typeface="Calibri" pitchFamily="34" charset="0"/>
              </a:rPr>
              <a:t>- A blocking system call.</a:t>
            </a:r>
          </a:p>
        </p:txBody>
      </p:sp>
      <p:sp>
        <p:nvSpPr>
          <p:cNvPr id="47144" name="Text Box 39"/>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7145" name="Text Box 40"/>
          <p:cNvSpPr txBox="1">
            <a:spLocks noChangeArrowheads="1"/>
          </p:cNvSpPr>
          <p:nvPr/>
        </p:nvSpPr>
        <p:spPr bwMode="auto">
          <a:xfrm>
            <a:off x="5410200" y="2889250"/>
            <a:ext cx="2490788" cy="830263"/>
          </a:xfrm>
          <a:prstGeom prst="rect">
            <a:avLst/>
          </a:prstGeom>
          <a:noFill/>
          <a:ln w="9525">
            <a:noFill/>
            <a:miter lim="800000"/>
            <a:headEnd/>
            <a:tailEnd/>
          </a:ln>
        </p:spPr>
        <p:txBody>
          <a:bodyPr wrap="none">
            <a:spAutoFit/>
          </a:bodyPr>
          <a:lstStyle/>
          <a:p>
            <a:r>
              <a:rPr lang="en-US" altLang="zh-TW" sz="1600" b="1">
                <a:latin typeface="Calibri" pitchFamily="34" charset="0"/>
              </a:rPr>
              <a:t>read()</a:t>
            </a:r>
            <a:r>
              <a:rPr lang="en-US" altLang="zh-TW" sz="1600">
                <a:latin typeface="Calibri" pitchFamily="34" charset="0"/>
              </a:rPr>
              <a:t> – to receive data.</a:t>
            </a:r>
          </a:p>
          <a:p>
            <a:r>
              <a:rPr lang="en-US" altLang="zh-TW" sz="1600" b="1">
                <a:latin typeface="Calibri" pitchFamily="34" charset="0"/>
              </a:rPr>
              <a:t>write()</a:t>
            </a:r>
            <a:r>
              <a:rPr lang="en-US" altLang="zh-TW" sz="1600">
                <a:latin typeface="Calibri" pitchFamily="34" charset="0"/>
              </a:rPr>
              <a:t> – to send data.</a:t>
            </a:r>
          </a:p>
          <a:p>
            <a:r>
              <a:rPr lang="en-US" altLang="zh-TW" sz="1600" b="1">
                <a:latin typeface="Calibri" pitchFamily="34" charset="0"/>
              </a:rPr>
              <a:t>close()</a:t>
            </a:r>
            <a:r>
              <a:rPr lang="en-US" altLang="zh-TW" sz="1600">
                <a:latin typeface="Calibri" pitchFamily="34" charset="0"/>
              </a:rPr>
              <a:t> – to close the socket</a:t>
            </a:r>
          </a:p>
        </p:txBody>
      </p:sp>
      <p:sp>
        <p:nvSpPr>
          <p:cNvPr id="47146" name="Line 41"/>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7147" name="Text Box 42"/>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F134BA9-2809-0B41-85C1-5ED48ECB6EED}"/>
                  </a:ext>
                </a:extLst>
              </p14:cNvPr>
              <p14:cNvContentPartPr/>
              <p14:nvPr/>
            </p14:nvContentPartPr>
            <p14:xfrm>
              <a:off x="7725600" y="1907640"/>
              <a:ext cx="460800" cy="563760"/>
            </p14:xfrm>
          </p:contentPart>
        </mc:Choice>
        <mc:Fallback xmlns="">
          <p:pic>
            <p:nvPicPr>
              <p:cNvPr id="2" name="Ink 1">
                <a:extLst>
                  <a:ext uri="{FF2B5EF4-FFF2-40B4-BE49-F238E27FC236}">
                    <a16:creationId xmlns:a16="http://schemas.microsoft.com/office/drawing/2014/main" id="{3F134BA9-2809-0B41-85C1-5ED48ECB6EED}"/>
                  </a:ext>
                </a:extLst>
              </p:cNvPr>
              <p:cNvPicPr/>
              <p:nvPr/>
            </p:nvPicPr>
            <p:blipFill>
              <a:blip r:embed="rId3"/>
              <a:stretch>
                <a:fillRect/>
              </a:stretch>
            </p:blipFill>
            <p:spPr>
              <a:xfrm>
                <a:off x="7703640" y="1885680"/>
                <a:ext cx="504000" cy="606960"/>
              </a:xfrm>
              <a:prstGeom prst="rect">
                <a:avLst/>
              </a:prstGeom>
            </p:spPr>
          </p:pic>
        </mc:Fallback>
      </mc:AlternateContent>
    </p:spTree>
    <p:extLst>
      <p:ext uri="{BB962C8B-B14F-4D97-AF65-F5344CB8AC3E}">
        <p14:creationId xmlns:p14="http://schemas.microsoft.com/office/powerpoint/2010/main" val="423405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533400" y="138447"/>
            <a:ext cx="7772400" cy="1143000"/>
          </a:xfrm>
        </p:spPr>
        <p:txBody>
          <a:bodyPr/>
          <a:lstStyle/>
          <a:p>
            <a:r>
              <a:rPr lang="en-US" altLang="zh-TW" dirty="0"/>
              <a:t>Programming stuff...</a:t>
            </a:r>
            <a:r>
              <a:rPr lang="en-US" altLang="zh-TW" b="1" dirty="0">
                <a:latin typeface="Consolas" pitchFamily="49" charset="0"/>
              </a:rPr>
              <a:t>accept()</a:t>
            </a:r>
          </a:p>
        </p:txBody>
      </p:sp>
      <p:sp>
        <p:nvSpPr>
          <p:cNvPr id="3" name="Slide Number Placeholder 2"/>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12</a:t>
            </a:fld>
            <a:endParaRPr lang="en-US" altLang="en-US" dirty="0"/>
          </a:p>
        </p:txBody>
      </p:sp>
      <p:sp>
        <p:nvSpPr>
          <p:cNvPr id="48133" name="Rectangle 5"/>
          <p:cNvSpPr>
            <a:spLocks noChangeArrowheads="1"/>
          </p:cNvSpPr>
          <p:nvPr/>
        </p:nvSpPr>
        <p:spPr bwMode="auto">
          <a:xfrm>
            <a:off x="457200" y="1143000"/>
            <a:ext cx="8153400" cy="2667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8134" name="Text Box 6"/>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8135" name="Text Box 7"/>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8136" name="Text Box 9"/>
          <p:cNvSpPr txBox="1">
            <a:spLocks noChangeArrowheads="1"/>
          </p:cNvSpPr>
          <p:nvPr/>
        </p:nvSpPr>
        <p:spPr bwMode="auto">
          <a:xfrm>
            <a:off x="7239000" y="1905000"/>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37" name="Line 10"/>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8138" name="Text Box 11"/>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8139" name="Line 12"/>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8140" name="Line 14"/>
          <p:cNvSpPr>
            <a:spLocks noChangeShapeType="1"/>
          </p:cNvSpPr>
          <p:nvPr/>
        </p:nvSpPr>
        <p:spPr bwMode="auto">
          <a:xfrm flipV="1">
            <a:off x="5715000" y="2251075"/>
            <a:ext cx="1447800" cy="0"/>
          </a:xfrm>
          <a:prstGeom prst="line">
            <a:avLst/>
          </a:prstGeom>
          <a:noFill/>
          <a:ln w="9525">
            <a:solidFill>
              <a:schemeClr val="tx1"/>
            </a:solidFill>
            <a:round/>
            <a:headEnd/>
            <a:tailEnd type="triangle" w="med" len="med"/>
          </a:ln>
        </p:spPr>
        <p:txBody>
          <a:bodyPr/>
          <a:lstStyle/>
          <a:p>
            <a:endParaRPr lang="en-US"/>
          </a:p>
        </p:txBody>
      </p:sp>
      <p:sp>
        <p:nvSpPr>
          <p:cNvPr id="48141" name="Text Box 15"/>
          <p:cNvSpPr txBox="1">
            <a:spLocks noChangeArrowheads="1"/>
          </p:cNvSpPr>
          <p:nvPr/>
        </p:nvSpPr>
        <p:spPr bwMode="auto">
          <a:xfrm>
            <a:off x="685800" y="3343275"/>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8142" name="Text Box 16"/>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8143" name="Line 17"/>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8144" name="Rectangle 18"/>
          <p:cNvSpPr>
            <a:spLocks noChangeArrowheads="1"/>
          </p:cNvSpPr>
          <p:nvPr/>
        </p:nvSpPr>
        <p:spPr bwMode="auto">
          <a:xfrm>
            <a:off x="838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5" name="Rectangle 19"/>
          <p:cNvSpPr>
            <a:spLocks noChangeArrowheads="1"/>
          </p:cNvSpPr>
          <p:nvPr/>
        </p:nvSpPr>
        <p:spPr bwMode="auto">
          <a:xfrm>
            <a:off x="2743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6" name="Rectangle 20"/>
          <p:cNvSpPr>
            <a:spLocks noChangeArrowheads="1"/>
          </p:cNvSpPr>
          <p:nvPr/>
        </p:nvSpPr>
        <p:spPr bwMode="auto">
          <a:xfrm>
            <a:off x="4572000" y="12192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7" name="Rectangle 21"/>
          <p:cNvSpPr>
            <a:spLocks noChangeArrowheads="1"/>
          </p:cNvSpPr>
          <p:nvPr/>
        </p:nvSpPr>
        <p:spPr bwMode="auto">
          <a:xfrm>
            <a:off x="4572000" y="24384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8" name="Rectangle 22"/>
          <p:cNvSpPr>
            <a:spLocks noChangeArrowheads="1"/>
          </p:cNvSpPr>
          <p:nvPr/>
        </p:nvSpPr>
        <p:spPr bwMode="auto">
          <a:xfrm>
            <a:off x="7315200" y="1641475"/>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49" name="Text Box 23"/>
          <p:cNvSpPr txBox="1">
            <a:spLocks noChangeArrowheads="1"/>
          </p:cNvSpPr>
          <p:nvPr/>
        </p:nvSpPr>
        <p:spPr bwMode="auto">
          <a:xfrm>
            <a:off x="6858000" y="3006725"/>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50" name="Line 24"/>
          <p:cNvSpPr>
            <a:spLocks noChangeShapeType="1"/>
          </p:cNvSpPr>
          <p:nvPr/>
        </p:nvSpPr>
        <p:spPr bwMode="auto">
          <a:xfrm>
            <a:off x="5791200" y="2514600"/>
            <a:ext cx="990600" cy="685800"/>
          </a:xfrm>
          <a:prstGeom prst="line">
            <a:avLst/>
          </a:prstGeom>
          <a:noFill/>
          <a:ln w="9525">
            <a:solidFill>
              <a:schemeClr val="tx1"/>
            </a:solidFill>
            <a:round/>
            <a:headEnd/>
            <a:tailEnd type="triangle" w="med" len="med"/>
          </a:ln>
        </p:spPr>
        <p:txBody>
          <a:bodyPr/>
          <a:lstStyle/>
          <a:p>
            <a:endParaRPr lang="en-US"/>
          </a:p>
        </p:txBody>
      </p:sp>
      <p:sp>
        <p:nvSpPr>
          <p:cNvPr id="48151" name="Rectangle 25"/>
          <p:cNvSpPr>
            <a:spLocks noChangeArrowheads="1"/>
          </p:cNvSpPr>
          <p:nvPr/>
        </p:nvSpPr>
        <p:spPr bwMode="auto">
          <a:xfrm>
            <a:off x="6934200" y="2743200"/>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52" name="Oval 26"/>
          <p:cNvSpPr>
            <a:spLocks noChangeArrowheads="1"/>
          </p:cNvSpPr>
          <p:nvPr/>
        </p:nvSpPr>
        <p:spPr bwMode="auto">
          <a:xfrm>
            <a:off x="6477000" y="23622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3" name="Oval 27"/>
          <p:cNvSpPr>
            <a:spLocks noChangeArrowheads="1"/>
          </p:cNvSpPr>
          <p:nvPr/>
        </p:nvSpPr>
        <p:spPr bwMode="auto">
          <a:xfrm>
            <a:off x="6477000" y="25146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4" name="Oval 28"/>
          <p:cNvSpPr>
            <a:spLocks noChangeArrowheads="1"/>
          </p:cNvSpPr>
          <p:nvPr/>
        </p:nvSpPr>
        <p:spPr bwMode="auto">
          <a:xfrm>
            <a:off x="6477000" y="26670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5" name="Rectangle 29"/>
          <p:cNvSpPr>
            <a:spLocks noChangeArrowheads="1"/>
          </p:cNvSpPr>
          <p:nvPr/>
        </p:nvSpPr>
        <p:spPr bwMode="auto">
          <a:xfrm>
            <a:off x="457200" y="3810000"/>
            <a:ext cx="8153400" cy="23622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8156" name="Text Box 30"/>
          <p:cNvSpPr txBox="1">
            <a:spLocks noChangeArrowheads="1"/>
          </p:cNvSpPr>
          <p:nvPr/>
        </p:nvSpPr>
        <p:spPr bwMode="auto">
          <a:xfrm>
            <a:off x="685800" y="3962400"/>
            <a:ext cx="7696200" cy="430213"/>
          </a:xfrm>
          <a:prstGeom prst="rect">
            <a:avLst/>
          </a:prstGeom>
          <a:solidFill>
            <a:schemeClr val="bg1"/>
          </a:solidFill>
          <a:ln w="9525">
            <a:solidFill>
              <a:schemeClr val="tx1"/>
            </a:solidFill>
            <a:miter lim="800000"/>
            <a:headEnd/>
            <a:tailEnd/>
          </a:ln>
        </p:spPr>
        <p:txBody>
          <a:bodyPr tIns="91440" bIns="91440">
            <a:spAutoFit/>
          </a:bodyPr>
          <a:lstStyle/>
          <a:p>
            <a:r>
              <a:rPr lang="en-US" altLang="zh-TW" sz="1600">
                <a:latin typeface="Calibri" pitchFamily="34" charset="0"/>
              </a:rPr>
              <a:t>An interesting thing about </a:t>
            </a:r>
            <a:r>
              <a:rPr lang="en-US" altLang="zh-TW" sz="1600" b="1">
                <a:latin typeface="Calibri" pitchFamily="34" charset="0"/>
              </a:rPr>
              <a:t>accept()</a:t>
            </a:r>
            <a:r>
              <a:rPr lang="en-US" altLang="zh-TW" sz="1600">
                <a:latin typeface="Calibri" pitchFamily="34" charset="0"/>
              </a:rPr>
              <a:t> is the creation of a </a:t>
            </a:r>
            <a:r>
              <a:rPr lang="en-US" altLang="zh-TW" sz="1600" b="1">
                <a:solidFill>
                  <a:srgbClr val="FF3300"/>
                </a:solidFill>
                <a:latin typeface="Calibri" pitchFamily="34" charset="0"/>
              </a:rPr>
              <a:t>new file descriptor</a:t>
            </a:r>
            <a:r>
              <a:rPr lang="en-US" altLang="zh-TW" sz="1600">
                <a:latin typeface="Calibri" pitchFamily="34" charset="0"/>
              </a:rPr>
              <a:t>!</a:t>
            </a:r>
          </a:p>
        </p:txBody>
      </p:sp>
      <p:sp>
        <p:nvSpPr>
          <p:cNvPr id="48157" name="Text Box 31"/>
          <p:cNvSpPr txBox="1">
            <a:spLocks noChangeArrowheads="1"/>
          </p:cNvSpPr>
          <p:nvPr/>
        </p:nvSpPr>
        <p:spPr bwMode="auto">
          <a:xfrm>
            <a:off x="685800" y="4572000"/>
            <a:ext cx="3733800" cy="14160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b="1" u="sng">
                <a:latin typeface="Calibri" pitchFamily="34" charset="0"/>
              </a:rPr>
              <a:t>Application layer’s point of view.</a:t>
            </a:r>
          </a:p>
          <a:p>
            <a:endParaRPr lang="en-US" altLang="zh-TW" sz="1600">
              <a:latin typeface="Calibri" pitchFamily="34" charset="0"/>
            </a:endParaRPr>
          </a:p>
          <a:p>
            <a:r>
              <a:rPr lang="en-US" altLang="zh-TW" sz="1600">
                <a:latin typeface="Calibri" pitchFamily="34" charset="0"/>
              </a:rPr>
              <a:t>Good!  It provides each connection a new handler and we can distinguish every connection!</a:t>
            </a:r>
          </a:p>
        </p:txBody>
      </p:sp>
      <p:sp>
        <p:nvSpPr>
          <p:cNvPr id="48158" name="Rectangle 32"/>
          <p:cNvSpPr>
            <a:spLocks noChangeArrowheads="1"/>
          </p:cNvSpPr>
          <p:nvPr/>
        </p:nvSpPr>
        <p:spPr bwMode="auto">
          <a:xfrm>
            <a:off x="5791200" y="18288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#1</a:t>
            </a:r>
          </a:p>
        </p:txBody>
      </p:sp>
      <p:sp>
        <p:nvSpPr>
          <p:cNvPr id="48159" name="Rectangle 33"/>
          <p:cNvSpPr>
            <a:spLocks noChangeArrowheads="1"/>
          </p:cNvSpPr>
          <p:nvPr/>
        </p:nvSpPr>
        <p:spPr bwMode="auto">
          <a:xfrm>
            <a:off x="5257800" y="30480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#n</a:t>
            </a:r>
          </a:p>
        </p:txBody>
      </p:sp>
      <p:sp>
        <p:nvSpPr>
          <p:cNvPr id="48160" name="Text Box 34"/>
          <p:cNvSpPr txBox="1">
            <a:spLocks noChangeArrowheads="1"/>
          </p:cNvSpPr>
          <p:nvPr/>
        </p:nvSpPr>
        <p:spPr bwMode="auto">
          <a:xfrm>
            <a:off x="4648200" y="4572000"/>
            <a:ext cx="3733800" cy="1416050"/>
          </a:xfrm>
          <a:prstGeom prst="rect">
            <a:avLst/>
          </a:prstGeom>
          <a:solidFill>
            <a:schemeClr val="accent1"/>
          </a:solidFill>
          <a:ln w="9525">
            <a:solidFill>
              <a:schemeClr val="tx1"/>
            </a:solidFill>
            <a:miter lim="800000"/>
            <a:headEnd/>
            <a:tailEnd/>
          </a:ln>
        </p:spPr>
        <p:txBody>
          <a:bodyPr tIns="91440" bIns="91440">
            <a:spAutoFit/>
          </a:bodyPr>
          <a:lstStyle/>
          <a:p>
            <a:r>
              <a:rPr lang="en-US" altLang="zh-TW" sz="1600" b="1" u="sng">
                <a:latin typeface="Calibri" pitchFamily="34" charset="0"/>
              </a:rPr>
              <a:t>Transport layer’s point of view.</a:t>
            </a:r>
          </a:p>
          <a:p>
            <a:endParaRPr lang="en-US" altLang="zh-TW" sz="1600">
              <a:latin typeface="Calibri" pitchFamily="34" charset="0"/>
            </a:endParaRPr>
          </a:p>
          <a:p>
            <a:r>
              <a:rPr lang="en-US" altLang="zh-TW" sz="1600">
                <a:latin typeface="Calibri" pitchFamily="34" charset="0"/>
              </a:rPr>
              <a:t>Well, for TCP, every FD points to </a:t>
            </a:r>
            <a:r>
              <a:rPr lang="en-US" altLang="zh-TW" sz="1600" b="1">
                <a:solidFill>
                  <a:srgbClr val="C00000"/>
                </a:solidFill>
                <a:latin typeface="Calibri" pitchFamily="34" charset="0"/>
              </a:rPr>
              <a:t>an unique TCP control structure</a:t>
            </a:r>
            <a:r>
              <a:rPr lang="en-US" altLang="zh-TW" sz="1600">
                <a:latin typeface="Calibri" pitchFamily="34" charset="0"/>
              </a:rPr>
              <a:t>. It is a necessary for reliable data transfer!</a:t>
            </a:r>
          </a:p>
        </p:txBody>
      </p:sp>
    </p:spTree>
    <p:extLst>
      <p:ext uri="{BB962C8B-B14F-4D97-AF65-F5344CB8AC3E}">
        <p14:creationId xmlns:p14="http://schemas.microsoft.com/office/powerpoint/2010/main" val="380339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title"/>
          </p:nvPr>
        </p:nvSpPr>
        <p:spPr>
          <a:xfrm>
            <a:off x="296213" y="164205"/>
            <a:ext cx="8512935" cy="1143000"/>
          </a:xfrm>
        </p:spPr>
        <p:txBody>
          <a:bodyPr/>
          <a:lstStyle/>
          <a:p>
            <a:r>
              <a:rPr lang="en-US" altLang="zh-TW" dirty="0"/>
              <a:t>Programming stuff...complete flow</a:t>
            </a:r>
          </a:p>
        </p:txBody>
      </p:sp>
      <p:sp>
        <p:nvSpPr>
          <p:cNvPr id="3" name="Slide Number Placeholder 2"/>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13</a:t>
            </a:fld>
            <a:endParaRPr lang="en-US" altLang="en-US" dirty="0"/>
          </a:p>
        </p:txBody>
      </p:sp>
      <p:sp>
        <p:nvSpPr>
          <p:cNvPr id="49157" name="Rectangle 23"/>
          <p:cNvSpPr>
            <a:spLocks noChangeArrowheads="1"/>
          </p:cNvSpPr>
          <p:nvPr/>
        </p:nvSpPr>
        <p:spPr bwMode="auto">
          <a:xfrm>
            <a:off x="457200" y="11430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58" name="Text Box 24"/>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59" name="Text Box 25"/>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9160" name="Line 28"/>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1" name="Text Box 29"/>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62" name="Line 30"/>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3" name="Line 32"/>
          <p:cNvSpPr>
            <a:spLocks noChangeShapeType="1"/>
          </p:cNvSpPr>
          <p:nvPr/>
        </p:nvSpPr>
        <p:spPr bwMode="auto">
          <a:xfrm>
            <a:off x="67818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4" name="Text Box 33"/>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9165" name="Text Box 38"/>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9166" name="Text Box 40"/>
          <p:cNvSpPr txBox="1">
            <a:spLocks noChangeArrowheads="1"/>
          </p:cNvSpPr>
          <p:nvPr/>
        </p:nvSpPr>
        <p:spPr bwMode="auto">
          <a:xfrm>
            <a:off x="4876800" y="2667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67" name="Line 41"/>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8" name="Line 42"/>
          <p:cNvSpPr>
            <a:spLocks noChangeShapeType="1"/>
          </p:cNvSpPr>
          <p:nvPr/>
        </p:nvSpPr>
        <p:spPr bwMode="auto">
          <a:xfrm flipV="1">
            <a:off x="72390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9" name="Text Box 43"/>
          <p:cNvSpPr txBox="1">
            <a:spLocks noChangeArrowheads="1"/>
          </p:cNvSpPr>
          <p:nvPr/>
        </p:nvSpPr>
        <p:spPr bwMode="auto">
          <a:xfrm>
            <a:off x="7391400" y="1981200"/>
            <a:ext cx="10906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49170" name="Rectangle 44"/>
          <p:cNvSpPr>
            <a:spLocks noChangeArrowheads="1"/>
          </p:cNvSpPr>
          <p:nvPr/>
        </p:nvSpPr>
        <p:spPr bwMode="auto">
          <a:xfrm>
            <a:off x="457200" y="36576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71" name="Text Box 45"/>
          <p:cNvSpPr txBox="1">
            <a:spLocks noChangeArrowheads="1"/>
          </p:cNvSpPr>
          <p:nvPr/>
        </p:nvSpPr>
        <p:spPr bwMode="auto">
          <a:xfrm>
            <a:off x="762000" y="5095875"/>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72" name="Text Box 46"/>
          <p:cNvSpPr txBox="1">
            <a:spLocks noChangeArrowheads="1"/>
          </p:cNvSpPr>
          <p:nvPr/>
        </p:nvSpPr>
        <p:spPr bwMode="auto">
          <a:xfrm>
            <a:off x="4343400" y="5095875"/>
            <a:ext cx="1322388"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9173" name="Line 49"/>
          <p:cNvSpPr>
            <a:spLocks noChangeShapeType="1"/>
          </p:cNvSpPr>
          <p:nvPr/>
        </p:nvSpPr>
        <p:spPr bwMode="auto">
          <a:xfrm>
            <a:off x="19812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4" name="Text Box 50"/>
          <p:cNvSpPr txBox="1">
            <a:spLocks noChangeArrowheads="1"/>
          </p:cNvSpPr>
          <p:nvPr/>
        </p:nvSpPr>
        <p:spPr bwMode="auto">
          <a:xfrm>
            <a:off x="259080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75" name="Line 51"/>
          <p:cNvSpPr>
            <a:spLocks noChangeShapeType="1"/>
          </p:cNvSpPr>
          <p:nvPr/>
        </p:nvSpPr>
        <p:spPr bwMode="auto">
          <a:xfrm>
            <a:off x="37338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6" name="Line 52"/>
          <p:cNvSpPr>
            <a:spLocks noChangeShapeType="1"/>
          </p:cNvSpPr>
          <p:nvPr/>
        </p:nvSpPr>
        <p:spPr bwMode="auto">
          <a:xfrm flipV="1">
            <a:off x="5562600" y="4572000"/>
            <a:ext cx="0" cy="533400"/>
          </a:xfrm>
          <a:prstGeom prst="line">
            <a:avLst/>
          </a:prstGeom>
          <a:noFill/>
          <a:ln w="9525">
            <a:solidFill>
              <a:schemeClr val="tx1"/>
            </a:solidFill>
            <a:round/>
            <a:headEnd/>
            <a:tailEnd type="triangle" w="med" len="med"/>
          </a:ln>
        </p:spPr>
        <p:txBody>
          <a:bodyPr/>
          <a:lstStyle/>
          <a:p>
            <a:endParaRPr lang="en-US"/>
          </a:p>
        </p:txBody>
      </p:sp>
      <p:sp>
        <p:nvSpPr>
          <p:cNvPr id="49177" name="Text Box 54"/>
          <p:cNvSpPr txBox="1">
            <a:spLocks noChangeArrowheads="1"/>
          </p:cNvSpPr>
          <p:nvPr/>
        </p:nvSpPr>
        <p:spPr bwMode="auto">
          <a:xfrm>
            <a:off x="685800" y="5634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9178" name="Text Box 55"/>
          <p:cNvSpPr txBox="1">
            <a:spLocks noChangeArrowheads="1"/>
          </p:cNvSpPr>
          <p:nvPr/>
        </p:nvSpPr>
        <p:spPr bwMode="auto">
          <a:xfrm>
            <a:off x="4876800" y="4191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79" name="Line 56"/>
          <p:cNvSpPr>
            <a:spLocks noChangeShapeType="1"/>
          </p:cNvSpPr>
          <p:nvPr/>
        </p:nvSpPr>
        <p:spPr bwMode="auto">
          <a:xfrm>
            <a:off x="6477000" y="4572000"/>
            <a:ext cx="0" cy="533400"/>
          </a:xfrm>
          <a:prstGeom prst="line">
            <a:avLst/>
          </a:prstGeom>
          <a:noFill/>
          <a:ln w="9525">
            <a:solidFill>
              <a:schemeClr val="tx1"/>
            </a:solidFill>
            <a:round/>
            <a:headEnd/>
            <a:tailEnd type="triangle" w="med" len="med"/>
          </a:ln>
        </p:spPr>
        <p:txBody>
          <a:bodyPr/>
          <a:lstStyle/>
          <a:p>
            <a:endParaRPr lang="en-US"/>
          </a:p>
        </p:txBody>
      </p:sp>
      <p:sp>
        <p:nvSpPr>
          <p:cNvPr id="49180" name="Text Box 58"/>
          <p:cNvSpPr txBox="1">
            <a:spLocks noChangeArrowheads="1"/>
          </p:cNvSpPr>
          <p:nvPr/>
        </p:nvSpPr>
        <p:spPr bwMode="auto">
          <a:xfrm>
            <a:off x="6553200" y="4668838"/>
            <a:ext cx="609600" cy="284162"/>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DONE!</a:t>
            </a:r>
          </a:p>
        </p:txBody>
      </p:sp>
      <p:sp>
        <p:nvSpPr>
          <p:cNvPr id="49181" name="Text Box 59"/>
          <p:cNvSpPr txBox="1">
            <a:spLocks noChangeArrowheads="1"/>
          </p:cNvSpPr>
          <p:nvPr/>
        </p:nvSpPr>
        <p:spPr bwMode="auto">
          <a:xfrm>
            <a:off x="5943600" y="50958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close()</a:t>
            </a:r>
          </a:p>
        </p:txBody>
      </p:sp>
      <p:sp>
        <p:nvSpPr>
          <p:cNvPr id="49182" name="Text Box 60"/>
          <p:cNvSpPr txBox="1">
            <a:spLocks noChangeArrowheads="1"/>
          </p:cNvSpPr>
          <p:nvPr/>
        </p:nvSpPr>
        <p:spPr bwMode="auto">
          <a:xfrm>
            <a:off x="751205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a:t>
            </a:r>
          </a:p>
        </p:txBody>
      </p:sp>
      <p:sp>
        <p:nvSpPr>
          <p:cNvPr id="49183" name="Line 61"/>
          <p:cNvSpPr>
            <a:spLocks noChangeShapeType="1"/>
          </p:cNvSpPr>
          <p:nvPr/>
        </p:nvSpPr>
        <p:spPr bwMode="auto">
          <a:xfrm>
            <a:off x="7086600" y="5334000"/>
            <a:ext cx="304800" cy="0"/>
          </a:xfrm>
          <a:prstGeom prst="line">
            <a:avLst/>
          </a:prstGeom>
          <a:noFill/>
          <a:ln w="9525">
            <a:solidFill>
              <a:schemeClr val="tx1"/>
            </a:solidFill>
            <a:round/>
            <a:headEnd/>
            <a:tailEnd type="triangle" w="med" len="med"/>
          </a:ln>
        </p:spPr>
        <p:txBody>
          <a:bodyPr/>
          <a:lstStyle/>
          <a:p>
            <a:endParaRPr lang="en-US"/>
          </a:p>
        </p:txBody>
      </p:sp>
      <p:sp>
        <p:nvSpPr>
          <p:cNvPr id="49184" name="AutoShape 62"/>
          <p:cNvSpPr>
            <a:spLocks noChangeArrowheads="1"/>
          </p:cNvSpPr>
          <p:nvPr/>
        </p:nvSpPr>
        <p:spPr bwMode="auto">
          <a:xfrm>
            <a:off x="5334000" y="3124200"/>
            <a:ext cx="1981200" cy="990600"/>
          </a:xfrm>
          <a:prstGeom prst="upDownArrow">
            <a:avLst>
              <a:gd name="adj1" fmla="val 50000"/>
              <a:gd name="adj2" fmla="val 20000"/>
            </a:avLst>
          </a:prstGeom>
          <a:solidFill>
            <a:srgbClr val="FFCCFF"/>
          </a:solidFill>
          <a:ln w="9525" algn="ctr">
            <a:solidFill>
              <a:schemeClr val="tx1"/>
            </a:solidFill>
            <a:miter lim="800000"/>
            <a:headEnd/>
            <a:tailEnd/>
          </a:ln>
        </p:spPr>
        <p:txBody>
          <a:bodyPr wrap="none" anchor="ctr"/>
          <a:lstStyle/>
          <a:p>
            <a:pPr algn="ctr"/>
            <a:r>
              <a:rPr lang="en-US" altLang="zh-TW" b="1">
                <a:latin typeface="Consolas" pitchFamily="49" charset="0"/>
              </a:rPr>
              <a:t>read()</a:t>
            </a:r>
          </a:p>
          <a:p>
            <a:pPr algn="ctr"/>
            <a:r>
              <a:rPr lang="en-US" altLang="zh-TW" b="1">
                <a:latin typeface="Consolas" pitchFamily="49" charset="0"/>
              </a:rPr>
              <a:t>&amp;</a:t>
            </a:r>
          </a:p>
          <a:p>
            <a:pPr algn="ctr"/>
            <a:r>
              <a:rPr lang="en-US" altLang="zh-TW" b="1">
                <a:latin typeface="Consolas" pitchFamily="49" charset="0"/>
              </a:rPr>
              <a:t>write()</a:t>
            </a:r>
          </a:p>
        </p:txBody>
      </p:sp>
      <p:sp>
        <p:nvSpPr>
          <p:cNvPr id="142400" name="AutoShape 64"/>
          <p:cNvSpPr>
            <a:spLocks noChangeArrowheads="1"/>
          </p:cNvSpPr>
          <p:nvPr/>
        </p:nvSpPr>
        <p:spPr bwMode="auto">
          <a:xfrm>
            <a:off x="1066800" y="3179763"/>
            <a:ext cx="2895600" cy="1011237"/>
          </a:xfrm>
          <a:prstGeom prst="flowChartAlternateProcess">
            <a:avLst/>
          </a:prstGeom>
          <a:solidFill>
            <a:srgbClr val="DDDDDD"/>
          </a:solidFill>
          <a:ln w="9525" algn="ctr">
            <a:solidFill>
              <a:schemeClr val="tx1"/>
            </a:solidFill>
            <a:miter lim="800000"/>
            <a:headEnd/>
            <a:tailEnd/>
          </a:ln>
        </p:spPr>
        <p:txBody>
          <a:bodyPr anchor="ctr"/>
          <a:lstStyle/>
          <a:p>
            <a:r>
              <a:rPr lang="en-US" altLang="zh-TW" sz="1600" b="1" u="sng" dirty="0">
                <a:latin typeface="Calibri" pitchFamily="34" charset="0"/>
              </a:rPr>
              <a:t>Limitation: </a:t>
            </a:r>
          </a:p>
          <a:p>
            <a:r>
              <a:rPr lang="en-US" altLang="zh-TW" sz="1600" dirty="0">
                <a:latin typeface="Calibri" pitchFamily="34" charset="0"/>
              </a:rPr>
              <a:t>Only supports a single client!</a:t>
            </a:r>
          </a:p>
        </p:txBody>
      </p:sp>
      <p:sp>
        <p:nvSpPr>
          <p:cNvPr id="49186" name="Text Box 65"/>
          <p:cNvSpPr txBox="1">
            <a:spLocks noChangeArrowheads="1"/>
          </p:cNvSpPr>
          <p:nvPr/>
        </p:nvSpPr>
        <p:spPr bwMode="auto">
          <a:xfrm>
            <a:off x="5233988" y="1981200"/>
            <a:ext cx="13954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Tree>
    <p:extLst>
      <p:ext uri="{BB962C8B-B14F-4D97-AF65-F5344CB8AC3E}">
        <p14:creationId xmlns:p14="http://schemas.microsoft.com/office/powerpoint/2010/main" val="79823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400"/>
                                        </p:tgtEl>
                                        <p:attrNameLst>
                                          <p:attrName>style.visibility</p:attrName>
                                        </p:attrNameLst>
                                      </p:cBhvr>
                                      <p:to>
                                        <p:strVal val="visible"/>
                                      </p:to>
                                    </p:set>
                                    <p:animEffect transition="in" filter="fade">
                                      <p:cBhvr>
                                        <p:cTn id="7" dur="500"/>
                                        <p:tgtEl>
                                          <p:spTgt spid="142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9"/>
          <p:cNvSpPr>
            <a:spLocks noChangeArrowheads="1"/>
          </p:cNvSpPr>
          <p:nvPr/>
        </p:nvSpPr>
        <p:spPr bwMode="auto">
          <a:xfrm>
            <a:off x="457200" y="3581400"/>
            <a:ext cx="8153400" cy="1524000"/>
          </a:xfrm>
          <a:prstGeom prst="rect">
            <a:avLst/>
          </a:prstGeom>
          <a:solidFill>
            <a:srgbClr val="DDDDDD"/>
          </a:solidFill>
          <a:ln w="9525" algn="ctr">
            <a:solidFill>
              <a:schemeClr val="tx1"/>
            </a:solidFill>
            <a:miter lim="800000"/>
            <a:headEnd/>
            <a:tailEnd/>
          </a:ln>
        </p:spPr>
        <p:txBody>
          <a:bodyPr wrap="none" anchor="ctr"/>
          <a:lstStyle/>
          <a:p>
            <a:endParaRPr lang="en-US"/>
          </a:p>
        </p:txBody>
      </p:sp>
      <p:sp>
        <p:nvSpPr>
          <p:cNvPr id="143362" name="Rectangle 2"/>
          <p:cNvSpPr>
            <a:spLocks noGrp="1" noChangeArrowheads="1"/>
          </p:cNvSpPr>
          <p:nvPr>
            <p:ph type="title"/>
          </p:nvPr>
        </p:nvSpPr>
        <p:spPr>
          <a:xfrm>
            <a:off x="193185" y="125568"/>
            <a:ext cx="8744755" cy="1143000"/>
          </a:xfrm>
        </p:spPr>
        <p:txBody>
          <a:bodyPr>
            <a:normAutofit fontScale="90000"/>
          </a:bodyPr>
          <a:lstStyle/>
          <a:p>
            <a:pPr>
              <a:defRPr/>
            </a:pPr>
            <a:r>
              <a:rPr lang="en-US" altLang="zh-TW" dirty="0"/>
              <a:t>Programming stuff...server parallelization</a:t>
            </a:r>
          </a:p>
        </p:txBody>
      </p:sp>
      <p:sp>
        <p:nvSpPr>
          <p:cNvPr id="3" name="Slide Number Placeholder 2"/>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14</a:t>
            </a:fld>
            <a:endParaRPr lang="en-US" altLang="en-US" dirty="0"/>
          </a:p>
        </p:txBody>
      </p:sp>
      <p:sp>
        <p:nvSpPr>
          <p:cNvPr id="50182" name="Rectangle 4"/>
          <p:cNvSpPr>
            <a:spLocks noChangeArrowheads="1"/>
          </p:cNvSpPr>
          <p:nvPr/>
        </p:nvSpPr>
        <p:spPr bwMode="auto">
          <a:xfrm>
            <a:off x="457200" y="1219200"/>
            <a:ext cx="8153400" cy="2362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3" name="Text Box 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50184" name="Text Box 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50185" name="Line 7"/>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6" name="Text Box 8"/>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50187" name="Line 9"/>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8" name="Text Box 11"/>
          <p:cNvSpPr txBox="1">
            <a:spLocks noChangeArrowheads="1"/>
          </p:cNvSpPr>
          <p:nvPr/>
        </p:nvSpPr>
        <p:spPr bwMode="auto">
          <a:xfrm>
            <a:off x="685800" y="2205038"/>
            <a:ext cx="1276350" cy="527050"/>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main</a:t>
            </a:r>
          </a:p>
          <a:p>
            <a:r>
              <a:rPr lang="en-US" altLang="zh-TW" sz="1400" b="1">
                <a:latin typeface="Consolas" pitchFamily="49" charset="0"/>
              </a:rPr>
              <a:t>flow chart</a:t>
            </a:r>
          </a:p>
        </p:txBody>
      </p:sp>
      <p:sp>
        <p:nvSpPr>
          <p:cNvPr id="50189" name="Text Box 12"/>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50190" name="Text Box 13"/>
          <p:cNvSpPr txBox="1">
            <a:spLocks noChangeArrowheads="1"/>
          </p:cNvSpPr>
          <p:nvPr/>
        </p:nvSpPr>
        <p:spPr bwMode="auto">
          <a:xfrm>
            <a:off x="6419850" y="4073525"/>
            <a:ext cx="1657350" cy="650875"/>
          </a:xfrm>
          <a:prstGeom prst="rect">
            <a:avLst/>
          </a:prstGeom>
          <a:solidFill>
            <a:srgbClr val="FFCCFF"/>
          </a:solidFill>
          <a:ln w="9525">
            <a:solidFill>
              <a:schemeClr val="tx1"/>
            </a:solidFill>
            <a:miter lim="800000"/>
            <a:headEnd/>
            <a:tailEnd/>
          </a:ln>
        </p:spPr>
        <p:txBody>
          <a:bodyPr>
            <a:spAutoFit/>
          </a:bodyPr>
          <a:lstStyle/>
          <a:p>
            <a:r>
              <a:rPr lang="en-US" altLang="zh-TW" b="1">
                <a:latin typeface="Consolas" pitchFamily="49" charset="0"/>
              </a:rPr>
              <a:t>Application-layer code</a:t>
            </a:r>
          </a:p>
        </p:txBody>
      </p:sp>
      <p:sp>
        <p:nvSpPr>
          <p:cNvPr id="50191" name="Line 14"/>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92" name="Text Box 18"/>
          <p:cNvSpPr txBox="1">
            <a:spLocks noChangeArrowheads="1"/>
          </p:cNvSpPr>
          <p:nvPr/>
        </p:nvSpPr>
        <p:spPr bwMode="auto">
          <a:xfrm>
            <a:off x="3581400" y="2747963"/>
            <a:ext cx="3917950" cy="376237"/>
          </a:xfrm>
          <a:prstGeom prst="rect">
            <a:avLst/>
          </a:prstGeom>
          <a:solidFill>
            <a:srgbClr val="FFFF99"/>
          </a:solidFill>
          <a:ln w="9525">
            <a:solidFill>
              <a:schemeClr val="tx1"/>
            </a:solidFill>
            <a:miter lim="800000"/>
            <a:headEnd/>
            <a:tailEnd/>
          </a:ln>
        </p:spPr>
        <p:txBody>
          <a:bodyPr>
            <a:spAutoFit/>
          </a:bodyPr>
          <a:lstStyle/>
          <a:p>
            <a:pPr algn="ctr"/>
            <a:r>
              <a:rPr lang="en-US" altLang="zh-TW" b="1" dirty="0">
                <a:latin typeface="Consolas" pitchFamily="49" charset="0"/>
              </a:rPr>
              <a:t>fork() or </a:t>
            </a:r>
            <a:r>
              <a:rPr lang="en-US" altLang="zh-TW" b="1" dirty="0" err="1">
                <a:latin typeface="Consolas" pitchFamily="49" charset="0"/>
              </a:rPr>
              <a:t>pthread_create</a:t>
            </a:r>
            <a:r>
              <a:rPr lang="en-US" altLang="zh-TW" b="1" dirty="0">
                <a:latin typeface="Consolas" pitchFamily="49" charset="0"/>
              </a:rPr>
              <a:t>()</a:t>
            </a:r>
          </a:p>
        </p:txBody>
      </p:sp>
      <p:sp>
        <p:nvSpPr>
          <p:cNvPr id="50193" name="Line 21"/>
          <p:cNvSpPr>
            <a:spLocks noChangeShapeType="1"/>
          </p:cNvSpPr>
          <p:nvPr/>
        </p:nvSpPr>
        <p:spPr bwMode="auto">
          <a:xfrm flipH="1">
            <a:off x="4743450" y="4419600"/>
            <a:ext cx="1600200" cy="0"/>
          </a:xfrm>
          <a:prstGeom prst="line">
            <a:avLst/>
          </a:prstGeom>
          <a:noFill/>
          <a:ln w="9525">
            <a:solidFill>
              <a:schemeClr val="tx1"/>
            </a:solidFill>
            <a:round/>
            <a:headEnd/>
            <a:tailEnd type="triangle" w="med" len="med"/>
          </a:ln>
        </p:spPr>
        <p:txBody>
          <a:bodyPr anchor="ctr"/>
          <a:lstStyle/>
          <a:p>
            <a:endParaRPr lang="en-US"/>
          </a:p>
        </p:txBody>
      </p:sp>
      <p:sp>
        <p:nvSpPr>
          <p:cNvPr id="50194" name="Text Box 16"/>
          <p:cNvSpPr txBox="1">
            <a:spLocks noChangeArrowheads="1"/>
          </p:cNvSpPr>
          <p:nvPr/>
        </p:nvSpPr>
        <p:spPr bwMode="auto">
          <a:xfrm>
            <a:off x="5024438" y="4181475"/>
            <a:ext cx="10906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50195" name="Text Box 23"/>
          <p:cNvSpPr txBox="1">
            <a:spLocks noChangeArrowheads="1"/>
          </p:cNvSpPr>
          <p:nvPr/>
        </p:nvSpPr>
        <p:spPr bwMode="auto">
          <a:xfrm>
            <a:off x="2686050" y="4038600"/>
            <a:ext cx="1949450" cy="650875"/>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 or</a:t>
            </a:r>
          </a:p>
          <a:p>
            <a:r>
              <a:rPr lang="en-US" altLang="zh-TW" b="1">
                <a:latin typeface="Consolas" pitchFamily="49" charset="0"/>
              </a:rPr>
              <a:t>pthread_exit()</a:t>
            </a:r>
          </a:p>
        </p:txBody>
      </p:sp>
      <p:sp>
        <p:nvSpPr>
          <p:cNvPr id="50196" name="Line 24"/>
          <p:cNvSpPr>
            <a:spLocks noChangeShapeType="1"/>
          </p:cNvSpPr>
          <p:nvPr/>
        </p:nvSpPr>
        <p:spPr bwMode="auto">
          <a:xfrm>
            <a:off x="7010400" y="3200400"/>
            <a:ext cx="0" cy="838200"/>
          </a:xfrm>
          <a:prstGeom prst="line">
            <a:avLst/>
          </a:prstGeom>
          <a:noFill/>
          <a:ln w="9525">
            <a:solidFill>
              <a:schemeClr val="tx1"/>
            </a:solidFill>
            <a:round/>
            <a:headEnd/>
            <a:tailEnd type="triangle" w="med" len="med"/>
          </a:ln>
        </p:spPr>
        <p:txBody>
          <a:bodyPr anchor="ctr"/>
          <a:lstStyle/>
          <a:p>
            <a:endParaRPr lang="en-US"/>
          </a:p>
        </p:txBody>
      </p:sp>
      <p:sp>
        <p:nvSpPr>
          <p:cNvPr id="50197" name="Text Box 25"/>
          <p:cNvSpPr txBox="1">
            <a:spLocks noChangeArrowheads="1"/>
          </p:cNvSpPr>
          <p:nvPr/>
        </p:nvSpPr>
        <p:spPr bwMode="auto">
          <a:xfrm>
            <a:off x="6629400" y="3429000"/>
            <a:ext cx="6858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child</a:t>
            </a:r>
          </a:p>
        </p:txBody>
      </p:sp>
      <p:sp>
        <p:nvSpPr>
          <p:cNvPr id="50198" name="Line 26"/>
          <p:cNvSpPr>
            <a:spLocks noChangeShapeType="1"/>
          </p:cNvSpPr>
          <p:nvPr/>
        </p:nvSpPr>
        <p:spPr bwMode="auto">
          <a:xfrm>
            <a:off x="7010400" y="1981200"/>
            <a:ext cx="0" cy="762000"/>
          </a:xfrm>
          <a:prstGeom prst="line">
            <a:avLst/>
          </a:prstGeom>
          <a:noFill/>
          <a:ln w="9525">
            <a:solidFill>
              <a:schemeClr val="tx1"/>
            </a:solidFill>
            <a:round/>
            <a:headEnd/>
            <a:tailEnd type="triangle" w="med" len="med"/>
          </a:ln>
        </p:spPr>
        <p:txBody>
          <a:bodyPr anchor="ctr"/>
          <a:lstStyle/>
          <a:p>
            <a:endParaRPr lang="en-US"/>
          </a:p>
        </p:txBody>
      </p:sp>
      <p:sp>
        <p:nvSpPr>
          <p:cNvPr id="50199" name="Line 27"/>
          <p:cNvSpPr>
            <a:spLocks noChangeShapeType="1"/>
          </p:cNvSpPr>
          <p:nvPr/>
        </p:nvSpPr>
        <p:spPr bwMode="auto">
          <a:xfrm flipH="1">
            <a:off x="7620000" y="1676400"/>
            <a:ext cx="381000" cy="0"/>
          </a:xfrm>
          <a:prstGeom prst="line">
            <a:avLst/>
          </a:prstGeom>
          <a:noFill/>
          <a:ln w="9525">
            <a:solidFill>
              <a:schemeClr val="tx1"/>
            </a:solidFill>
            <a:round/>
            <a:headEnd/>
            <a:tailEnd type="triangle" w="med" len="med"/>
          </a:ln>
        </p:spPr>
        <p:txBody>
          <a:bodyPr anchor="ctr"/>
          <a:lstStyle/>
          <a:p>
            <a:endParaRPr lang="en-US"/>
          </a:p>
        </p:txBody>
      </p:sp>
      <p:sp>
        <p:nvSpPr>
          <p:cNvPr id="50200" name="Line 28"/>
          <p:cNvSpPr>
            <a:spLocks noChangeShapeType="1"/>
          </p:cNvSpPr>
          <p:nvPr/>
        </p:nvSpPr>
        <p:spPr bwMode="auto">
          <a:xfrm>
            <a:off x="8001000" y="1676400"/>
            <a:ext cx="0" cy="1219200"/>
          </a:xfrm>
          <a:prstGeom prst="line">
            <a:avLst/>
          </a:prstGeom>
          <a:noFill/>
          <a:ln w="9525">
            <a:solidFill>
              <a:schemeClr val="tx1"/>
            </a:solidFill>
            <a:round/>
            <a:headEnd/>
            <a:tailEnd/>
          </a:ln>
        </p:spPr>
        <p:txBody>
          <a:bodyPr anchor="ctr"/>
          <a:lstStyle/>
          <a:p>
            <a:endParaRPr lang="en-US"/>
          </a:p>
        </p:txBody>
      </p:sp>
      <p:sp>
        <p:nvSpPr>
          <p:cNvPr id="50201" name="Line 29"/>
          <p:cNvSpPr>
            <a:spLocks noChangeShapeType="1"/>
          </p:cNvSpPr>
          <p:nvPr/>
        </p:nvSpPr>
        <p:spPr bwMode="auto">
          <a:xfrm>
            <a:off x="7543800" y="2895600"/>
            <a:ext cx="457200" cy="0"/>
          </a:xfrm>
          <a:prstGeom prst="line">
            <a:avLst/>
          </a:prstGeom>
          <a:noFill/>
          <a:ln w="9525">
            <a:solidFill>
              <a:schemeClr val="tx1"/>
            </a:solidFill>
            <a:round/>
            <a:headEnd/>
            <a:tailEnd/>
          </a:ln>
        </p:spPr>
        <p:txBody>
          <a:bodyPr anchor="ctr"/>
          <a:lstStyle/>
          <a:p>
            <a:endParaRPr lang="en-US"/>
          </a:p>
        </p:txBody>
      </p:sp>
      <p:sp>
        <p:nvSpPr>
          <p:cNvPr id="50202" name="Text Box 30"/>
          <p:cNvSpPr txBox="1">
            <a:spLocks noChangeArrowheads="1"/>
          </p:cNvSpPr>
          <p:nvPr/>
        </p:nvSpPr>
        <p:spPr bwMode="auto">
          <a:xfrm>
            <a:off x="7543800" y="1981200"/>
            <a:ext cx="9144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parent</a:t>
            </a:r>
          </a:p>
        </p:txBody>
      </p:sp>
      <p:sp>
        <p:nvSpPr>
          <p:cNvPr id="50203" name="Text Box 31"/>
          <p:cNvSpPr txBox="1">
            <a:spLocks noChangeArrowheads="1"/>
          </p:cNvSpPr>
          <p:nvPr/>
        </p:nvSpPr>
        <p:spPr bwMode="auto">
          <a:xfrm>
            <a:off x="685800" y="3962400"/>
            <a:ext cx="1600200" cy="739775"/>
          </a:xfrm>
          <a:prstGeom prst="rect">
            <a:avLst/>
          </a:prstGeom>
          <a:solidFill>
            <a:schemeClr val="bg1"/>
          </a:solidFill>
          <a:ln w="9525">
            <a:solidFill>
              <a:srgbClr val="FF3300"/>
            </a:solidFill>
            <a:miter lim="800000"/>
            <a:headEnd/>
            <a:tailEnd/>
          </a:ln>
        </p:spPr>
        <p:txBody>
          <a:bodyPr>
            <a:spAutoFit/>
          </a:bodyPr>
          <a:lstStyle/>
          <a:p>
            <a:r>
              <a:rPr lang="en-US" altLang="zh-TW" sz="1400" b="1">
                <a:latin typeface="Consolas" pitchFamily="49" charset="0"/>
              </a:rPr>
              <a:t>Server client-handler flow chart</a:t>
            </a:r>
          </a:p>
        </p:txBody>
      </p:sp>
      <p:sp>
        <p:nvSpPr>
          <p:cNvPr id="50204" name="Text Box 33"/>
          <p:cNvSpPr txBox="1">
            <a:spLocks noChangeArrowheads="1"/>
          </p:cNvSpPr>
          <p:nvPr/>
        </p:nvSpPr>
        <p:spPr bwMode="auto">
          <a:xfrm>
            <a:off x="5486400" y="2057400"/>
            <a:ext cx="13954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Tree>
    <p:extLst>
      <p:ext uri="{BB962C8B-B14F-4D97-AF65-F5344CB8AC3E}">
        <p14:creationId xmlns:p14="http://schemas.microsoft.com/office/powerpoint/2010/main" val="227689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a:t>Addressing processes</a:t>
            </a:r>
          </a:p>
        </p:txBody>
      </p:sp>
      <p:sp>
        <p:nvSpPr>
          <p:cNvPr id="304131" name="Rectangle 3"/>
          <p:cNvSpPr>
            <a:spLocks noGrp="1" noChangeArrowheads="1"/>
          </p:cNvSpPr>
          <p:nvPr>
            <p:ph idx="1"/>
          </p:nvPr>
        </p:nvSpPr>
        <p:spPr>
          <a:xfrm>
            <a:off x="533400" y="1371600"/>
            <a:ext cx="8389938" cy="4876800"/>
          </a:xfrm>
        </p:spPr>
        <p:txBody>
          <a:bodyPr/>
          <a:lstStyle/>
          <a:p>
            <a:r>
              <a:rPr lang="en-US" altLang="en-US" dirty="0"/>
              <a:t>A server can run many processes (or threads), each serving a client</a:t>
            </a:r>
          </a:p>
          <a:p>
            <a:r>
              <a:rPr lang="en-US" altLang="en-US" dirty="0"/>
              <a:t>If I’m a client, how to identify a server process? </a:t>
            </a:r>
          </a:p>
          <a:p>
            <a:r>
              <a:rPr lang="en-US" altLang="en-US" dirty="0"/>
              <a:t>IP address of host may work, but </a:t>
            </a:r>
            <a:r>
              <a:rPr lang="en-US" altLang="en-US" i="1" dirty="0"/>
              <a:t>many</a:t>
            </a:r>
            <a:r>
              <a:rPr lang="en-US" altLang="en-US" dirty="0"/>
              <a:t> processes can be running on same host</a:t>
            </a:r>
          </a:p>
          <a:p>
            <a:r>
              <a:rPr lang="en-US" altLang="en-US" dirty="0"/>
              <a:t>Use </a:t>
            </a:r>
            <a:r>
              <a:rPr lang="en-US" altLang="en-US" dirty="0">
                <a:solidFill>
                  <a:srgbClr val="FF0000"/>
                </a:solidFill>
              </a:rPr>
              <a:t>(IP address, port number)</a:t>
            </a:r>
          </a:p>
          <a:p>
            <a:pPr lvl="1"/>
            <a:r>
              <a:rPr lang="en-US" altLang="en-US" dirty="0"/>
              <a:t>Analogous to mailing a letter to a professor in a department:</a:t>
            </a:r>
          </a:p>
          <a:p>
            <a:pPr lvl="2"/>
            <a:r>
              <a:rPr lang="en-US" altLang="en-US" dirty="0"/>
              <a:t>IP address is the address of the department</a:t>
            </a:r>
          </a:p>
          <a:p>
            <a:pPr lvl="2"/>
            <a:r>
              <a:rPr lang="en-US" altLang="en-US" dirty="0"/>
              <a:t>Port number is the mailbox of the professor</a:t>
            </a:r>
          </a:p>
        </p:txBody>
      </p:sp>
      <p:sp>
        <p:nvSpPr>
          <p:cNvPr id="2" name="Slide Number Placeholder 1"/>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15</a:t>
            </a:fld>
            <a:endParaRPr lang="en-US" altLang="en-US" dirty="0"/>
          </a:p>
        </p:txBody>
      </p:sp>
    </p:spTree>
    <p:extLst>
      <p:ext uri="{BB962C8B-B14F-4D97-AF65-F5344CB8AC3E}">
        <p14:creationId xmlns:p14="http://schemas.microsoft.com/office/powerpoint/2010/main" val="398922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en-US"/>
              <a:t>Addressing processes</a:t>
            </a:r>
          </a:p>
        </p:txBody>
      </p:sp>
      <p:sp>
        <p:nvSpPr>
          <p:cNvPr id="305155" name="Rectangle 3"/>
          <p:cNvSpPr>
            <a:spLocks noGrp="1" noChangeArrowheads="1"/>
          </p:cNvSpPr>
          <p:nvPr>
            <p:ph idx="1"/>
          </p:nvPr>
        </p:nvSpPr>
        <p:spPr>
          <a:xfrm>
            <a:off x="533400" y="1470025"/>
            <a:ext cx="7772400" cy="4778375"/>
          </a:xfrm>
        </p:spPr>
        <p:txBody>
          <a:bodyPr/>
          <a:lstStyle/>
          <a:p>
            <a:pPr>
              <a:lnSpc>
                <a:spcPct val="90000"/>
              </a:lnSpc>
            </a:pPr>
            <a:r>
              <a:rPr lang="en-US" altLang="en-US" dirty="0"/>
              <a:t>Identifier of a server process includes both </a:t>
            </a:r>
            <a:r>
              <a:rPr lang="en-US" altLang="en-US" dirty="0">
                <a:solidFill>
                  <a:srgbClr val="FF0000"/>
                </a:solidFill>
              </a:rPr>
              <a:t>IP address</a:t>
            </a:r>
            <a:r>
              <a:rPr lang="en-US" altLang="en-US" dirty="0"/>
              <a:t> of the server host and </a:t>
            </a:r>
            <a:r>
              <a:rPr lang="en-US" altLang="en-US" dirty="0">
                <a:solidFill>
                  <a:srgbClr val="FF0000"/>
                </a:solidFill>
              </a:rPr>
              <a:t>port number</a:t>
            </a:r>
            <a:r>
              <a:rPr lang="en-US" altLang="en-US" dirty="0"/>
              <a:t>.</a:t>
            </a:r>
          </a:p>
          <a:p>
            <a:pPr>
              <a:lnSpc>
                <a:spcPct val="90000"/>
              </a:lnSpc>
            </a:pPr>
            <a:r>
              <a:rPr lang="en-US" altLang="zh-CN" dirty="0"/>
              <a:t>Port</a:t>
            </a:r>
            <a:r>
              <a:rPr lang="zh-CN" altLang="en-US" dirty="0"/>
              <a:t> </a:t>
            </a:r>
            <a:r>
              <a:rPr lang="en-US" altLang="zh-CN" dirty="0"/>
              <a:t>number:</a:t>
            </a:r>
            <a:r>
              <a:rPr lang="zh-CN" altLang="en-US" dirty="0"/>
              <a:t> </a:t>
            </a:r>
            <a:r>
              <a:rPr lang="en-US" altLang="zh-CN" dirty="0"/>
              <a:t>16</a:t>
            </a:r>
            <a:r>
              <a:rPr lang="zh-CN" altLang="en-US" dirty="0"/>
              <a:t> </a:t>
            </a:r>
            <a:r>
              <a:rPr lang="en-US" altLang="zh-CN" dirty="0"/>
              <a:t>bits,</a:t>
            </a:r>
            <a:r>
              <a:rPr lang="zh-CN" altLang="en-US" dirty="0"/>
              <a:t> </a:t>
            </a:r>
            <a:r>
              <a:rPr lang="en-US" altLang="zh-CN" dirty="0"/>
              <a:t>0–65535</a:t>
            </a:r>
            <a:endParaRPr lang="en-US" altLang="en-US" dirty="0"/>
          </a:p>
          <a:p>
            <a:pPr>
              <a:lnSpc>
                <a:spcPct val="90000"/>
              </a:lnSpc>
            </a:pPr>
            <a:r>
              <a:rPr lang="en-US" altLang="en-US" dirty="0"/>
              <a:t>Example port numbers:</a:t>
            </a:r>
          </a:p>
          <a:p>
            <a:pPr lvl="1">
              <a:lnSpc>
                <a:spcPct val="90000"/>
              </a:lnSpc>
            </a:pPr>
            <a:r>
              <a:rPr lang="en-US" altLang="en-US" dirty="0"/>
              <a:t>HTTP server: 80</a:t>
            </a:r>
            <a:r>
              <a:rPr lang="en-US" altLang="zh-CN" dirty="0"/>
              <a:t>;</a:t>
            </a:r>
            <a:r>
              <a:rPr lang="zh-CN" altLang="en-US" dirty="0"/>
              <a:t> </a:t>
            </a:r>
            <a:r>
              <a:rPr lang="en-US" altLang="zh-CN" dirty="0"/>
              <a:t>HTTPS:</a:t>
            </a:r>
            <a:r>
              <a:rPr lang="zh-CN" altLang="en-US" dirty="0"/>
              <a:t> </a:t>
            </a:r>
            <a:r>
              <a:rPr lang="en-US" altLang="zh-CN" dirty="0"/>
              <a:t>443</a:t>
            </a:r>
            <a:endParaRPr lang="en-US" altLang="en-US" dirty="0"/>
          </a:p>
          <a:p>
            <a:pPr lvl="1">
              <a:lnSpc>
                <a:spcPct val="90000"/>
              </a:lnSpc>
            </a:pPr>
            <a:r>
              <a:rPr lang="en-US" altLang="en-US" dirty="0"/>
              <a:t>Mail server: 25</a:t>
            </a:r>
          </a:p>
          <a:p>
            <a:pPr lvl="1">
              <a:lnSpc>
                <a:spcPct val="90000"/>
              </a:lnSpc>
            </a:pPr>
            <a:r>
              <a:rPr lang="en-US" altLang="en-US" dirty="0"/>
              <a:t>See </a:t>
            </a:r>
            <a:r>
              <a:rPr lang="en-US" altLang="en-US" dirty="0">
                <a:solidFill>
                  <a:srgbClr val="FF0000"/>
                </a:solidFill>
              </a:rPr>
              <a:t>/</a:t>
            </a:r>
            <a:r>
              <a:rPr lang="en-US" altLang="en-US" dirty="0" err="1">
                <a:solidFill>
                  <a:srgbClr val="FF0000"/>
                </a:solidFill>
              </a:rPr>
              <a:t>etc</a:t>
            </a:r>
            <a:r>
              <a:rPr lang="en-US" altLang="en-US" dirty="0">
                <a:solidFill>
                  <a:srgbClr val="FF0000"/>
                </a:solidFill>
              </a:rPr>
              <a:t>/services</a:t>
            </a:r>
            <a:r>
              <a:rPr lang="en-US" altLang="en-US" dirty="0"/>
              <a:t> on a Linux machine for more</a:t>
            </a:r>
          </a:p>
          <a:p>
            <a:pPr>
              <a:lnSpc>
                <a:spcPct val="90000"/>
              </a:lnSpc>
            </a:pPr>
            <a:r>
              <a:rPr lang="en-US" altLang="zh-CN" dirty="0"/>
              <a:t>T</a:t>
            </a:r>
            <a:r>
              <a:rPr lang="en-US" altLang="en-US" dirty="0"/>
              <a:t>o send HTTP message</a:t>
            </a:r>
            <a:r>
              <a:rPr lang="en-US" altLang="zh-CN" dirty="0"/>
              <a:t>s</a:t>
            </a:r>
            <a:r>
              <a:rPr lang="en-US" altLang="en-US" dirty="0"/>
              <a:t> to </a:t>
            </a:r>
            <a:r>
              <a:rPr lang="en-US" altLang="en-US" dirty="0" err="1"/>
              <a:t>www.cse.cuhk.edu.hk</a:t>
            </a:r>
            <a:r>
              <a:rPr lang="en-US" altLang="en-US" dirty="0"/>
              <a:t>:</a:t>
            </a:r>
          </a:p>
          <a:p>
            <a:pPr lvl="1">
              <a:lnSpc>
                <a:spcPct val="90000"/>
              </a:lnSpc>
            </a:pPr>
            <a:r>
              <a:rPr lang="en-US" altLang="en-US" dirty="0"/>
              <a:t>IP address: 137.189.91.182</a:t>
            </a:r>
          </a:p>
          <a:p>
            <a:pPr lvl="1">
              <a:lnSpc>
                <a:spcPct val="90000"/>
              </a:lnSpc>
            </a:pPr>
            <a:r>
              <a:rPr lang="en-US" altLang="en-US" dirty="0"/>
              <a:t>Port number: </a:t>
            </a:r>
            <a:r>
              <a:rPr lang="en-US" altLang="zh-CN" dirty="0"/>
              <a:t>443</a:t>
            </a:r>
            <a:endParaRPr lang="en-US" altLang="en-US" dirty="0"/>
          </a:p>
        </p:txBody>
      </p:sp>
      <p:sp>
        <p:nvSpPr>
          <p:cNvPr id="2" name="Slide Number Placeholder 1"/>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16</a:t>
            </a:fld>
            <a:endParaRPr lang="en-US" altLang="en-US" dirty="0"/>
          </a:p>
        </p:txBody>
      </p:sp>
    </p:spTree>
    <p:extLst>
      <p:ext uri="{BB962C8B-B14F-4D97-AF65-F5344CB8AC3E}">
        <p14:creationId xmlns:p14="http://schemas.microsoft.com/office/powerpoint/2010/main" val="90423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a:t>Addressing processes</a:t>
            </a:r>
          </a:p>
        </p:txBody>
      </p:sp>
      <p:sp>
        <p:nvSpPr>
          <p:cNvPr id="306179" name="Rectangle 3"/>
          <p:cNvSpPr>
            <a:spLocks noGrp="1" noChangeArrowheads="1"/>
          </p:cNvSpPr>
          <p:nvPr>
            <p:ph idx="1"/>
          </p:nvPr>
        </p:nvSpPr>
        <p:spPr>
          <a:xfrm>
            <a:off x="609600" y="1638300"/>
            <a:ext cx="7924800" cy="4419600"/>
          </a:xfrm>
        </p:spPr>
        <p:txBody>
          <a:bodyPr/>
          <a:lstStyle/>
          <a:p>
            <a:r>
              <a:rPr lang="en-US" altLang="en-US" dirty="0"/>
              <a:t>A </a:t>
            </a:r>
            <a:r>
              <a:rPr lang="en-US" altLang="zh-CN" dirty="0"/>
              <a:t>service</a:t>
            </a:r>
            <a:r>
              <a:rPr lang="zh-CN" altLang="en-US" dirty="0"/>
              <a:t> </a:t>
            </a:r>
            <a:r>
              <a:rPr lang="en-US" altLang="zh-CN" dirty="0"/>
              <a:t>on</a:t>
            </a:r>
            <a:r>
              <a:rPr lang="zh-CN" altLang="en-US" dirty="0"/>
              <a:t> </a:t>
            </a:r>
            <a:r>
              <a:rPr lang="en-US" altLang="zh-CN" dirty="0"/>
              <a:t>the</a:t>
            </a:r>
            <a:r>
              <a:rPr lang="zh-CN" altLang="en-US" dirty="0"/>
              <a:t> </a:t>
            </a:r>
            <a:r>
              <a:rPr lang="en-US" altLang="en-US" dirty="0"/>
              <a:t>server usually has a </a:t>
            </a:r>
            <a:r>
              <a:rPr lang="en-US" altLang="en-US" dirty="0">
                <a:solidFill>
                  <a:srgbClr val="FF0000"/>
                </a:solidFill>
              </a:rPr>
              <a:t>fixed</a:t>
            </a:r>
            <a:r>
              <a:rPr lang="en-US" altLang="en-US" dirty="0"/>
              <a:t> port number so that clients know where to connect.</a:t>
            </a:r>
          </a:p>
          <a:p>
            <a:pPr lvl="1"/>
            <a:r>
              <a:rPr lang="en-US" altLang="en-US" dirty="0"/>
              <a:t>When a socket is created, a fixed port number is associated.</a:t>
            </a:r>
          </a:p>
          <a:p>
            <a:r>
              <a:rPr lang="en-US" altLang="en-US" dirty="0"/>
              <a:t>However, client’s port number is </a:t>
            </a:r>
            <a:r>
              <a:rPr lang="en-US" altLang="en-US" dirty="0">
                <a:solidFill>
                  <a:schemeClr val="accent6"/>
                </a:solidFill>
              </a:rPr>
              <a:t>allocated on demand </a:t>
            </a:r>
            <a:r>
              <a:rPr lang="en-US" altLang="en-US" dirty="0"/>
              <a:t>when a socket is created.</a:t>
            </a:r>
          </a:p>
          <a:p>
            <a:r>
              <a:rPr lang="en-US" altLang="en-US" dirty="0">
                <a:solidFill>
                  <a:srgbClr val="FF0000"/>
                </a:solidFill>
              </a:rPr>
              <a:t>In summary, the IP address and port number are together used to address a server process.</a:t>
            </a:r>
          </a:p>
        </p:txBody>
      </p:sp>
      <p:sp>
        <p:nvSpPr>
          <p:cNvPr id="2" name="Slide Number Placeholder 1"/>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17</a:t>
            </a:fld>
            <a:endParaRPr lang="en-US" altLang="en-US" dirty="0"/>
          </a:p>
        </p:txBody>
      </p:sp>
    </p:spTree>
    <p:extLst>
      <p:ext uri="{BB962C8B-B14F-4D97-AF65-F5344CB8AC3E}">
        <p14:creationId xmlns:p14="http://schemas.microsoft.com/office/powerpoint/2010/main" val="270124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8099" name="Rectangle 3"/>
          <p:cNvSpPr>
            <a:spLocks noGrp="1" noChangeArrowheads="1"/>
          </p:cNvSpPr>
          <p:nvPr>
            <p:ph idx="1"/>
          </p:nvPr>
        </p:nvSpPr>
        <p:spPr>
          <a:xfrm>
            <a:off x="533400" y="5294313"/>
            <a:ext cx="7772400" cy="954087"/>
          </a:xfrm>
        </p:spPr>
        <p:txBody>
          <a:bodyPr/>
          <a:lstStyle/>
          <a:p>
            <a:r>
              <a:rPr lang="en-US" altLang="en-US" sz="2400">
                <a:latin typeface="Arial" panose="020B0604020202020204" pitchFamily="34" charset="0"/>
                <a:cs typeface="Arial" panose="020B0604020202020204" pitchFamily="34" charset="0"/>
              </a:rPr>
              <a:t>Step 1: Server waits for clients’ connections (i.e., calling accept())</a:t>
            </a:r>
          </a:p>
        </p:txBody>
      </p:sp>
      <p:sp>
        <p:nvSpPr>
          <p:cNvPr id="2" name="Slide Number Placeholder 1"/>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18</a:t>
            </a:fld>
            <a:endParaRPr lang="en-US" altLang="en-US" dirty="0"/>
          </a:p>
        </p:txBody>
      </p:sp>
      <p:grpSp>
        <p:nvGrpSpPr>
          <p:cNvPr id="388100" name="Group 4"/>
          <p:cNvGrpSpPr>
            <a:grpSpLocks/>
          </p:cNvGrpSpPr>
          <p:nvPr/>
        </p:nvGrpSpPr>
        <p:grpSpPr bwMode="auto">
          <a:xfrm>
            <a:off x="3987800" y="1577975"/>
            <a:ext cx="565150" cy="681038"/>
            <a:chOff x="4180" y="783"/>
            <a:chExt cx="150" cy="307"/>
          </a:xfrm>
        </p:grpSpPr>
        <p:sp>
          <p:nvSpPr>
            <p:cNvPr id="388101"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2"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3"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4"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5"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6"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7"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8"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8109"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8110"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8111"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8112"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8113"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spTree>
    <p:extLst>
      <p:ext uri="{BB962C8B-B14F-4D97-AF65-F5344CB8AC3E}">
        <p14:creationId xmlns:p14="http://schemas.microsoft.com/office/powerpoint/2010/main" val="290383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9123" name="Rectangle 3"/>
          <p:cNvSpPr>
            <a:spLocks noGrp="1" noChangeArrowheads="1"/>
          </p:cNvSpPr>
          <p:nvPr>
            <p:ph type="body" sz="half" idx="1"/>
          </p:nvPr>
        </p:nvSpPr>
        <p:spPr>
          <a:xfrm>
            <a:off x="533400" y="5602288"/>
            <a:ext cx="8096250" cy="646112"/>
          </a:xfrm>
        </p:spPr>
        <p:txBody>
          <a:bodyPr/>
          <a:lstStyle/>
          <a:p>
            <a:r>
              <a:rPr lang="en-US" altLang="en-US" sz="2400">
                <a:latin typeface="Arial" panose="020B0604020202020204" pitchFamily="34" charset="0"/>
                <a:cs typeface="Arial" panose="020B0604020202020204" pitchFamily="34" charset="0"/>
              </a:rPr>
              <a:t>Step 2: Client makes a connection via connect().</a:t>
            </a:r>
          </a:p>
        </p:txBody>
      </p:sp>
      <p:graphicFrame>
        <p:nvGraphicFramePr>
          <p:cNvPr id="389138" name="Object 18"/>
          <p:cNvGraphicFramePr>
            <a:graphicFrameLocks noGrp="1" noChangeAspect="1"/>
          </p:cNvGraphicFramePr>
          <p:nvPr>
            <p:ph type="clipArt" sz="half" idx="2"/>
          </p:nvPr>
        </p:nvGraphicFramePr>
        <p:xfrm>
          <a:off x="1463675" y="4343400"/>
          <a:ext cx="876300" cy="728663"/>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89138"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9399570-805F-4B6D-83F4-39FC9E49A71F}" type="slidenum">
              <a:rPr lang="en-US" altLang="en-US" smtClean="0"/>
              <a:pPr/>
              <a:t>19</a:t>
            </a:fld>
            <a:endParaRPr lang="en-US" altLang="en-US" dirty="0"/>
          </a:p>
        </p:txBody>
      </p:sp>
      <p:grpSp>
        <p:nvGrpSpPr>
          <p:cNvPr id="389124" name="Group 4"/>
          <p:cNvGrpSpPr>
            <a:grpSpLocks/>
          </p:cNvGrpSpPr>
          <p:nvPr/>
        </p:nvGrpSpPr>
        <p:grpSpPr bwMode="auto">
          <a:xfrm>
            <a:off x="3987800" y="1577975"/>
            <a:ext cx="565150" cy="681038"/>
            <a:chOff x="4180" y="783"/>
            <a:chExt cx="150" cy="307"/>
          </a:xfrm>
        </p:grpSpPr>
        <p:sp>
          <p:nvSpPr>
            <p:cNvPr id="389125"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6"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7"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8"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9"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0"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1"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2"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9133"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9134"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9135"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9136"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37"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sp>
        <p:nvSpPr>
          <p:cNvPr id="389139"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89140" name="Rectangle 20"/>
          <p:cNvSpPr>
            <a:spLocks noChangeArrowheads="1"/>
          </p:cNvSpPr>
          <p:nvPr/>
        </p:nvSpPr>
        <p:spPr bwMode="auto">
          <a:xfrm>
            <a:off x="1365250" y="396557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137.189.x.y</a:t>
            </a:r>
          </a:p>
          <a:p>
            <a:pPr algn="ctr"/>
            <a:r>
              <a:rPr lang="en-US" altLang="en-US" sz="1400">
                <a:latin typeface="Arial" panose="020B0604020202020204" pitchFamily="34" charset="0"/>
                <a:cs typeface="Arial" panose="020B0604020202020204" pitchFamily="34" charset="0"/>
              </a:rPr>
              <a:t>Port: 12345</a:t>
            </a:r>
          </a:p>
        </p:txBody>
      </p:sp>
      <p:sp>
        <p:nvSpPr>
          <p:cNvPr id="389141" name="Line 21"/>
          <p:cNvSpPr>
            <a:spLocks noChangeShapeType="1"/>
          </p:cNvSpPr>
          <p:nvPr/>
        </p:nvSpPr>
        <p:spPr bwMode="auto">
          <a:xfrm flipV="1">
            <a:off x="2197100" y="3325813"/>
            <a:ext cx="854075" cy="617537"/>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42" name="Text Box 22"/>
          <p:cNvSpPr txBox="1">
            <a:spLocks noChangeArrowheads="1"/>
          </p:cNvSpPr>
          <p:nvPr/>
        </p:nvSpPr>
        <p:spPr bwMode="auto">
          <a:xfrm>
            <a:off x="157163" y="3927475"/>
            <a:ext cx="1179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connect()</a:t>
            </a:r>
          </a:p>
        </p:txBody>
      </p:sp>
    </p:spTree>
    <p:extLst>
      <p:ext uri="{BB962C8B-B14F-4D97-AF65-F5344CB8AC3E}">
        <p14:creationId xmlns:p14="http://schemas.microsoft.com/office/powerpoint/2010/main" val="75706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 and the Web</a:t>
            </a:r>
          </a:p>
          <a:p>
            <a:r>
              <a:rPr lang="en-US" dirty="0"/>
              <a:t>Improving HTTP </a:t>
            </a:r>
            <a:r>
              <a:rPr lang="en-US" altLang="zh-CN" dirty="0"/>
              <a:t>p</a:t>
            </a:r>
            <a:r>
              <a:rPr lang="en-US" dirty="0"/>
              <a:t>erformance</a:t>
            </a:r>
          </a:p>
        </p:txBody>
      </p:sp>
      <p:sp>
        <p:nvSpPr>
          <p:cNvPr id="6" name="Slide Number Placeholder 5">
            <a:extLst>
              <a:ext uri="{FF2B5EF4-FFF2-40B4-BE49-F238E27FC236}">
                <a16:creationId xmlns:a16="http://schemas.microsoft.com/office/drawing/2014/main" id="{2682D275-9DA7-644F-B643-F5360D7373CB}"/>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0147" name="Rectangle 3"/>
          <p:cNvSpPr>
            <a:spLocks noGrp="1" noChangeArrowheads="1"/>
          </p:cNvSpPr>
          <p:nvPr>
            <p:ph type="body" sz="half" idx="1"/>
          </p:nvPr>
        </p:nvSpPr>
        <p:spPr>
          <a:xfrm>
            <a:off x="533400" y="5602288"/>
            <a:ext cx="8096250" cy="835025"/>
          </a:xfrm>
        </p:spPr>
        <p:txBody>
          <a:bodyPr/>
          <a:lstStyle/>
          <a:p>
            <a:r>
              <a:rPr lang="en-US" altLang="en-US" sz="2400">
                <a:latin typeface="Arial" panose="020B0604020202020204" pitchFamily="34" charset="0"/>
                <a:cs typeface="Arial" panose="020B0604020202020204" pitchFamily="34" charset="0"/>
              </a:rPr>
              <a:t>Step 3: Server creates a new TCP socket to serve the connection</a:t>
            </a:r>
          </a:p>
        </p:txBody>
      </p:sp>
      <p:graphicFrame>
        <p:nvGraphicFramePr>
          <p:cNvPr id="390162" name="Object 18"/>
          <p:cNvGraphicFramePr>
            <a:graphicFrameLocks noGrp="1" noChangeAspect="1"/>
          </p:cNvGraphicFramePr>
          <p:nvPr>
            <p:ph type="clipArt" sz="half" idx="2"/>
          </p:nvPr>
        </p:nvGraphicFramePr>
        <p:xfrm>
          <a:off x="1463675" y="4343400"/>
          <a:ext cx="876300" cy="728663"/>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90162"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9399570-805F-4B6D-83F4-39FC9E49A71F}" type="slidenum">
              <a:rPr lang="en-US" altLang="en-US" smtClean="0"/>
              <a:pPr/>
              <a:t>20</a:t>
            </a:fld>
            <a:endParaRPr lang="en-US" altLang="en-US" dirty="0"/>
          </a:p>
        </p:txBody>
      </p:sp>
      <p:grpSp>
        <p:nvGrpSpPr>
          <p:cNvPr id="390148" name="Group 4"/>
          <p:cNvGrpSpPr>
            <a:grpSpLocks/>
          </p:cNvGrpSpPr>
          <p:nvPr/>
        </p:nvGrpSpPr>
        <p:grpSpPr bwMode="auto">
          <a:xfrm>
            <a:off x="3987800" y="1577975"/>
            <a:ext cx="565150" cy="681038"/>
            <a:chOff x="4180" y="783"/>
            <a:chExt cx="150" cy="307"/>
          </a:xfrm>
        </p:grpSpPr>
        <p:sp>
          <p:nvSpPr>
            <p:cNvPr id="390149"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0"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1"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2"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3"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4"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5"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6"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0157"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0158"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0159"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0160"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1"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sp>
        <p:nvSpPr>
          <p:cNvPr id="390163"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0164"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5"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6"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7" name="Text Box 23"/>
          <p:cNvSpPr txBox="1">
            <a:spLocks noChangeArrowheads="1"/>
          </p:cNvSpPr>
          <p:nvPr/>
        </p:nvSpPr>
        <p:spPr bwMode="auto">
          <a:xfrm>
            <a:off x="5667375" y="3322638"/>
            <a:ext cx="28777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cs typeface="Arial" panose="020B0604020202020204" pitchFamily="34" charset="0"/>
              </a:rPr>
              <a:t>Connection is identified by</a:t>
            </a:r>
          </a:p>
          <a:p>
            <a:r>
              <a:rPr lang="en-US" altLang="en-US">
                <a:solidFill>
                  <a:srgbClr val="FF0000"/>
                </a:solidFill>
                <a:latin typeface="Arial" panose="020B0604020202020204" pitchFamily="34" charset="0"/>
                <a:cs typeface="Arial" panose="020B0604020202020204" pitchFamily="34" charset="0"/>
              </a:rPr>
              <a:t>(server’s IP, server’s port,</a:t>
            </a:r>
          </a:p>
          <a:p>
            <a:r>
              <a:rPr lang="en-US" altLang="en-US">
                <a:solidFill>
                  <a:srgbClr val="FF0000"/>
                </a:solidFill>
                <a:latin typeface="Arial" panose="020B0604020202020204" pitchFamily="34" charset="0"/>
                <a:cs typeface="Arial" panose="020B0604020202020204" pitchFamily="34" charset="0"/>
              </a:rPr>
              <a:t>client’s IP, client’s port)</a:t>
            </a:r>
          </a:p>
        </p:txBody>
      </p:sp>
    </p:spTree>
    <p:extLst>
      <p:ext uri="{BB962C8B-B14F-4D97-AF65-F5344CB8AC3E}">
        <p14:creationId xmlns:p14="http://schemas.microsoft.com/office/powerpoint/2010/main" val="219583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1171" name="Rectangle 3"/>
          <p:cNvSpPr>
            <a:spLocks noGrp="1" noChangeArrowheads="1"/>
          </p:cNvSpPr>
          <p:nvPr>
            <p:ph type="body" sz="half" idx="1"/>
          </p:nvPr>
        </p:nvSpPr>
        <p:spPr>
          <a:xfrm>
            <a:off x="533400" y="5708650"/>
            <a:ext cx="8096250" cy="728663"/>
          </a:xfrm>
        </p:spPr>
        <p:txBody>
          <a:bodyPr/>
          <a:lstStyle/>
          <a:p>
            <a:r>
              <a:rPr lang="en-US" altLang="en-US" sz="2400">
                <a:latin typeface="Arial" panose="020B0604020202020204" pitchFamily="34" charset="0"/>
                <a:cs typeface="Arial" panose="020B0604020202020204" pitchFamily="34" charset="0"/>
              </a:rPr>
              <a:t>Step 4: Server can accept more connections…</a:t>
            </a:r>
          </a:p>
        </p:txBody>
      </p:sp>
      <p:graphicFrame>
        <p:nvGraphicFramePr>
          <p:cNvPr id="391186" name="Object 18"/>
          <p:cNvGraphicFramePr>
            <a:graphicFrameLocks noGrp="1" noChangeAspect="1"/>
          </p:cNvGraphicFramePr>
          <p:nvPr>
            <p:ph type="clipArt" sz="half" idx="2"/>
          </p:nvPr>
        </p:nvGraphicFramePr>
        <p:xfrm>
          <a:off x="1463675" y="4343400"/>
          <a:ext cx="876300" cy="728663"/>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91186"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9399570-805F-4B6D-83F4-39FC9E49A71F}" type="slidenum">
              <a:rPr lang="en-US" altLang="en-US" smtClean="0"/>
              <a:pPr/>
              <a:t>21</a:t>
            </a:fld>
            <a:endParaRPr lang="en-US" altLang="en-US" dirty="0"/>
          </a:p>
        </p:txBody>
      </p:sp>
      <p:grpSp>
        <p:nvGrpSpPr>
          <p:cNvPr id="391172" name="Group 4"/>
          <p:cNvGrpSpPr>
            <a:grpSpLocks/>
          </p:cNvGrpSpPr>
          <p:nvPr/>
        </p:nvGrpSpPr>
        <p:grpSpPr bwMode="auto">
          <a:xfrm>
            <a:off x="3987800" y="1577975"/>
            <a:ext cx="565150" cy="681038"/>
            <a:chOff x="4180" y="783"/>
            <a:chExt cx="150" cy="307"/>
          </a:xfrm>
        </p:grpSpPr>
        <p:sp>
          <p:nvSpPr>
            <p:cNvPr id="391173"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4"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5"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6"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7"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8"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9"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80"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1181"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1182"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1183" name="Text Box 15"/>
          <p:cNvSpPr txBox="1">
            <a:spLocks noChangeArrowheads="1"/>
          </p:cNvSpPr>
          <p:nvPr/>
        </p:nvSpPr>
        <p:spPr bwMode="auto">
          <a:xfrm>
            <a:off x="51323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1184"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5"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sp>
        <p:nvSpPr>
          <p:cNvPr id="391187"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88"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9"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1190"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graphicFrame>
        <p:nvGraphicFramePr>
          <p:cNvPr id="391191" name="Object 23"/>
          <p:cNvGraphicFramePr>
            <a:graphicFrameLocks noChangeAspect="1"/>
          </p:cNvGraphicFramePr>
          <p:nvPr/>
        </p:nvGraphicFramePr>
        <p:xfrm>
          <a:off x="5489575" y="4354513"/>
          <a:ext cx="876300" cy="730250"/>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391191"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4354513"/>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92" name="Text Box 24"/>
          <p:cNvSpPr txBox="1">
            <a:spLocks noChangeArrowheads="1"/>
          </p:cNvSpPr>
          <p:nvPr/>
        </p:nvSpPr>
        <p:spPr bwMode="auto">
          <a:xfrm>
            <a:off x="4025900" y="4603750"/>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93" name="Rectangle 25"/>
          <p:cNvSpPr>
            <a:spLocks noChangeArrowheads="1"/>
          </p:cNvSpPr>
          <p:nvPr/>
        </p:nvSpPr>
        <p:spPr bwMode="auto">
          <a:xfrm>
            <a:off x="4916488" y="3941763"/>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4" name="Rectangle 26"/>
          <p:cNvSpPr>
            <a:spLocks noChangeArrowheads="1"/>
          </p:cNvSpPr>
          <p:nvPr/>
        </p:nvSpPr>
        <p:spPr bwMode="auto">
          <a:xfrm>
            <a:off x="4511675" y="2884488"/>
            <a:ext cx="261143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5" name="Line 27"/>
          <p:cNvSpPr>
            <a:spLocks noChangeShapeType="1"/>
          </p:cNvSpPr>
          <p:nvPr/>
        </p:nvSpPr>
        <p:spPr bwMode="auto">
          <a:xfrm flipH="1" flipV="1">
            <a:off x="5756275" y="3408363"/>
            <a:ext cx="263525" cy="558800"/>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288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2F743D-41A2-194A-AF1B-63C82F7E1F94}"/>
              </a:ext>
            </a:extLst>
          </p:cNvPr>
          <p:cNvSpPr>
            <a:spLocks noGrp="1"/>
          </p:cNvSpPr>
          <p:nvPr>
            <p:ph type="title"/>
          </p:nvPr>
        </p:nvSpPr>
        <p:spPr/>
        <p:txBody>
          <a:bodyPr/>
          <a:lstStyle/>
          <a:p>
            <a:r>
              <a:rPr lang="en-US" altLang="zh-CN" dirty="0"/>
              <a:t>HTTP</a:t>
            </a:r>
            <a:r>
              <a:rPr lang="zh-CN" altLang="en-US" dirty="0"/>
              <a:t> </a:t>
            </a:r>
            <a:r>
              <a:rPr lang="en-US" altLang="zh-CN" dirty="0"/>
              <a:t>and</a:t>
            </a:r>
            <a:r>
              <a:rPr lang="zh-CN" altLang="en-US" dirty="0"/>
              <a:t> </a:t>
            </a:r>
            <a:r>
              <a:rPr lang="en-US" altLang="zh-CN" dirty="0"/>
              <a:t>the</a:t>
            </a:r>
            <a:r>
              <a:rPr lang="zh-CN" altLang="en-US" dirty="0"/>
              <a:t> </a:t>
            </a:r>
            <a:r>
              <a:rPr lang="en-US" altLang="zh-CN" dirty="0"/>
              <a:t>web</a:t>
            </a:r>
            <a:endParaRPr lang="en-US" dirty="0"/>
          </a:p>
        </p:txBody>
      </p:sp>
      <p:sp>
        <p:nvSpPr>
          <p:cNvPr id="7" name="Text Placeholder 6">
            <a:extLst>
              <a:ext uri="{FF2B5EF4-FFF2-40B4-BE49-F238E27FC236}">
                <a16:creationId xmlns:a16="http://schemas.microsoft.com/office/drawing/2014/main" id="{ACD27B45-108D-634B-8CA7-5F2F75121398}"/>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B7593F52-E34E-164D-94C8-2DD97157956A}"/>
              </a:ext>
            </a:extLst>
          </p:cNvPr>
          <p:cNvSpPr>
            <a:spLocks noGrp="1"/>
          </p:cNvSpPr>
          <p:nvPr>
            <p:ph type="sldNum" sz="quarter" idx="11"/>
          </p:nvPr>
        </p:nvSpPr>
        <p:spPr>
          <a:xfrm>
            <a:off x="8518525" y="6400800"/>
            <a:ext cx="625475" cy="457200"/>
          </a:xfrm>
        </p:spPr>
        <p:txBody>
          <a:bodyPr/>
          <a:lstStyle/>
          <a:p>
            <a:fld id="{C9399570-805F-4B6D-83F4-39FC9E49A71F}" type="slidenum">
              <a:rPr lang="en-US" altLang="en-US" smtClean="0"/>
              <a:pPr/>
              <a:t>22</a:t>
            </a:fld>
            <a:endParaRPr lang="en-US" altLang="en-US" dirty="0"/>
          </a:p>
        </p:txBody>
      </p:sp>
    </p:spTree>
    <p:extLst>
      <p:ext uri="{BB962C8B-B14F-4D97-AF65-F5344CB8AC3E}">
        <p14:creationId xmlns:p14="http://schemas.microsoft.com/office/powerpoint/2010/main" val="856117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2" name="Slide Number Placeholder 1">
            <a:extLst>
              <a:ext uri="{FF2B5EF4-FFF2-40B4-BE49-F238E27FC236}">
                <a16:creationId xmlns:a16="http://schemas.microsoft.com/office/drawing/2014/main" id="{E3F329C4-F96E-7440-B8A9-F1425BBF2083}"/>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23</a:t>
            </a:fld>
            <a:endParaRPr lang="en-US"/>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Tree>
    <p:extLst>
      <p:ext uri="{BB962C8B-B14F-4D97-AF65-F5344CB8AC3E}">
        <p14:creationId xmlns:p14="http://schemas.microsoft.com/office/powerpoint/2010/main" val="40946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2" name="Slide Number Placeholder 1">
            <a:extLst>
              <a:ext uri="{FF2B5EF4-FFF2-40B4-BE49-F238E27FC236}">
                <a16:creationId xmlns:a16="http://schemas.microsoft.com/office/drawing/2014/main" id="{9EC6F58F-A565-F643-B6A4-4E725032C4C5}"/>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40751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TBA</a:t>
            </a:r>
          </a:p>
          <a:p>
            <a:pPr lvl="2"/>
            <a:r>
              <a:rPr lang="en-US" dirty="0"/>
              <a:t>Built on top of QUIC, which is a user-space congestion control protocol on UDP</a:t>
            </a:r>
          </a:p>
          <a:p>
            <a:pPr lvl="2"/>
            <a:r>
              <a:rPr lang="en-US" dirty="0"/>
              <a:t>Solves head-of-line (HOL) blocking problem in multiplexing over single TCP connection</a:t>
            </a:r>
          </a:p>
          <a:p>
            <a:pPr lvl="2"/>
            <a:r>
              <a:rPr lang="en-US" dirty="0">
                <a:hlinkClick r:id="rId3"/>
              </a:rPr>
              <a:t>https://datatracker.ietf.org/doc/html/rfc9114</a:t>
            </a:r>
            <a:endParaRPr lang="en-US" dirty="0"/>
          </a:p>
        </p:txBody>
      </p:sp>
      <p:sp>
        <p:nvSpPr>
          <p:cNvPr id="2" name="Slide Number Placeholder 1">
            <a:extLst>
              <a:ext uri="{FF2B5EF4-FFF2-40B4-BE49-F238E27FC236}">
                <a16:creationId xmlns:a16="http://schemas.microsoft.com/office/drawing/2014/main" id="{DE2C437F-0E68-DB45-A149-7CF5B26A35D7}"/>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222796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6" name="Slide Number Placeholder 5">
            <a:extLst>
              <a:ext uri="{FF2B5EF4-FFF2-40B4-BE49-F238E27FC236}">
                <a16:creationId xmlns:a16="http://schemas.microsoft.com/office/drawing/2014/main" id="{E2402F3D-1CDB-074D-A069-35C79B7A3A4B}"/>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686483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4" name="Slide Number Placeholder 3">
            <a:extLst>
              <a:ext uri="{FF2B5EF4-FFF2-40B4-BE49-F238E27FC236}">
                <a16:creationId xmlns:a16="http://schemas.microsoft.com/office/drawing/2014/main" id="{5775B30C-1EC4-0145-B7E8-789F52D88544}"/>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3" name="Slide Number Placeholder 2">
            <a:extLst>
              <a:ext uri="{FF2B5EF4-FFF2-40B4-BE49-F238E27FC236}">
                <a16:creationId xmlns:a16="http://schemas.microsoft.com/office/drawing/2014/main" id="{801588A7-5D3F-6744-9600-FCCF6A91B2AD}"/>
              </a:ext>
            </a:extLst>
          </p:cNvPr>
          <p:cNvSpPr>
            <a:spLocks noGrp="1"/>
          </p:cNvSpPr>
          <p:nvPr>
            <p:ph type="sldNum" sz="quarter" idx="11"/>
          </p:nvPr>
        </p:nvSpPr>
        <p:spPr>
          <a:xfrm>
            <a:off x="8534400" y="6248400"/>
            <a:ext cx="609600" cy="457200"/>
          </a:xfrm>
          <a:prstGeom prst="rect">
            <a:avLst/>
          </a:prstGeom>
        </p:spPr>
        <p:txBody>
          <a:bodyPr/>
          <a:lstStyle/>
          <a:p>
            <a:fld id="{9507A418-0CEB-9E4A-BA45-3B7D3D133EB9}" type="slidenum">
              <a:rPr lang="en-US" smtClean="0"/>
              <a:pPr/>
              <a:t>28</a:t>
            </a:fld>
            <a:endParaRPr lang="en-US"/>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6" name="Slide Number Placeholder 5">
            <a:extLst>
              <a:ext uri="{FF2B5EF4-FFF2-40B4-BE49-F238E27FC236}">
                <a16:creationId xmlns:a16="http://schemas.microsoft.com/office/drawing/2014/main" id="{52324D9F-8500-8348-9E7B-74A830C3FCC0}"/>
              </a:ext>
            </a:extLst>
          </p:cNvPr>
          <p:cNvSpPr>
            <a:spLocks noGrp="1"/>
          </p:cNvSpPr>
          <p:nvPr>
            <p:ph type="sldNum" sz="quarter" idx="11"/>
          </p:nvPr>
        </p:nvSpPr>
        <p:spPr>
          <a:xfrm>
            <a:off x="8534400" y="6248400"/>
            <a:ext cx="609600" cy="457200"/>
          </a:xfrm>
          <a:prstGeom prst="rect">
            <a:avLst/>
          </a:prstGeom>
        </p:spPr>
        <p:txBody>
          <a:bodyPr/>
          <a:lstStyle/>
          <a:p>
            <a:fld id="{9507A418-0CEB-9E4A-BA45-3B7D3D133EB9}" type="slidenum">
              <a:rPr lang="en-US" smtClean="0"/>
              <a:pPr/>
              <a:t>29</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E04FADAC-6B36-454D-B6B9-CABF222863B8}"/>
                  </a:ext>
                </a:extLst>
              </p14:cNvPr>
              <p14:cNvContentPartPr/>
              <p14:nvPr/>
            </p14:nvContentPartPr>
            <p14:xfrm>
              <a:off x="1893240" y="2051640"/>
              <a:ext cx="771480" cy="723960"/>
            </p14:xfrm>
          </p:contentPart>
        </mc:Choice>
        <mc:Fallback xmlns="">
          <p:pic>
            <p:nvPicPr>
              <p:cNvPr id="4" name="Ink 3">
                <a:extLst>
                  <a:ext uri="{FF2B5EF4-FFF2-40B4-BE49-F238E27FC236}">
                    <a16:creationId xmlns:a16="http://schemas.microsoft.com/office/drawing/2014/main" id="{E04FADAC-6B36-454D-B6B9-CABF222863B8}"/>
                  </a:ext>
                </a:extLst>
              </p:cNvPr>
              <p:cNvPicPr/>
              <p:nvPr/>
            </p:nvPicPr>
            <p:blipFill>
              <a:blip r:embed="rId9"/>
              <a:stretch>
                <a:fillRect/>
              </a:stretch>
            </p:blipFill>
            <p:spPr>
              <a:xfrm>
                <a:off x="1877040" y="2035440"/>
                <a:ext cx="803880" cy="756360"/>
              </a:xfrm>
              <a:prstGeom prst="rect">
                <a:avLst/>
              </a:prstGeom>
            </p:spPr>
          </p:pic>
        </mc:Fallback>
      </mc:AlternateContent>
    </p:spTree>
    <p:extLst>
      <p:ext uri="{BB962C8B-B14F-4D97-AF65-F5344CB8AC3E}">
        <p14:creationId xmlns:p14="http://schemas.microsoft.com/office/powerpoint/2010/main" val="311524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533400" y="228600"/>
            <a:ext cx="7796213" cy="1143000"/>
          </a:xfrm>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92867" name="Rectangle 3"/>
          <p:cNvSpPr>
            <a:spLocks noGrp="1" noChangeArrowheads="1"/>
          </p:cNvSpPr>
          <p:nvPr>
            <p:ph idx="1"/>
          </p:nvPr>
        </p:nvSpPr>
        <p:spPr>
          <a:xfrm>
            <a:off x="533400" y="1931988"/>
            <a:ext cx="4090988" cy="4316412"/>
          </a:xfrm>
        </p:spPr>
        <p:txBody>
          <a:bodyPr/>
          <a:lstStyle/>
          <a:p>
            <a:r>
              <a:rPr lang="en-US" altLang="en-US" sz="2400">
                <a:latin typeface="Arial" panose="020B0604020202020204" pitchFamily="34" charset="0"/>
                <a:cs typeface="Arial" panose="020B0604020202020204" pitchFamily="34" charset="0"/>
              </a:rPr>
              <a:t>Implementation of each protocol layer is located in either the user-space, kernel-space, or the device (hardware)</a:t>
            </a:r>
          </a:p>
        </p:txBody>
      </p:sp>
      <p:sp>
        <p:nvSpPr>
          <p:cNvPr id="2" name="Slide Number Placeholder 1"/>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3</a:t>
            </a:fld>
            <a:endParaRPr lang="en-US" altLang="en-US" dirty="0"/>
          </a:p>
        </p:txBody>
      </p:sp>
      <p:sp>
        <p:nvSpPr>
          <p:cNvPr id="292868" name="Rectangle 4"/>
          <p:cNvSpPr>
            <a:spLocks noChangeArrowheads="1"/>
          </p:cNvSpPr>
          <p:nvPr/>
        </p:nvSpPr>
        <p:spPr bwMode="auto">
          <a:xfrm>
            <a:off x="4830763" y="4927600"/>
            <a:ext cx="3429000" cy="838200"/>
          </a:xfrm>
          <a:prstGeom prst="rect">
            <a:avLst/>
          </a:prstGeom>
          <a:solidFill>
            <a:schemeClr val="bg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69" name="Rectangle 5"/>
          <p:cNvSpPr>
            <a:spLocks noChangeArrowheads="1"/>
          </p:cNvSpPr>
          <p:nvPr/>
        </p:nvSpPr>
        <p:spPr bwMode="auto">
          <a:xfrm>
            <a:off x="5135563" y="5232400"/>
            <a:ext cx="1447800" cy="4572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Physical</a:t>
            </a:r>
          </a:p>
        </p:txBody>
      </p:sp>
      <p:sp>
        <p:nvSpPr>
          <p:cNvPr id="292870" name="Text Box 6"/>
          <p:cNvSpPr txBox="1">
            <a:spLocks noChangeArrowheads="1"/>
          </p:cNvSpPr>
          <p:nvPr/>
        </p:nvSpPr>
        <p:spPr bwMode="auto">
          <a:xfrm>
            <a:off x="7269163" y="5327650"/>
            <a:ext cx="928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Device</a:t>
            </a:r>
          </a:p>
        </p:txBody>
      </p:sp>
      <p:sp>
        <p:nvSpPr>
          <p:cNvPr id="292871" name="Rectangle 7"/>
          <p:cNvSpPr>
            <a:spLocks noChangeArrowheads="1"/>
          </p:cNvSpPr>
          <p:nvPr/>
        </p:nvSpPr>
        <p:spPr bwMode="auto">
          <a:xfrm>
            <a:off x="4830763" y="1955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2" name="Rectangle 8"/>
          <p:cNvSpPr>
            <a:spLocks noChangeArrowheads="1"/>
          </p:cNvSpPr>
          <p:nvPr/>
        </p:nvSpPr>
        <p:spPr bwMode="auto">
          <a:xfrm>
            <a:off x="5135563" y="3175000"/>
            <a:ext cx="1447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2873" name="Rectangle 9"/>
          <p:cNvSpPr>
            <a:spLocks noChangeArrowheads="1"/>
          </p:cNvSpPr>
          <p:nvPr/>
        </p:nvSpPr>
        <p:spPr bwMode="auto">
          <a:xfrm>
            <a:off x="4830763" y="3708400"/>
            <a:ext cx="3429000" cy="12192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4" name="Rectangle 10"/>
          <p:cNvSpPr>
            <a:spLocks noChangeArrowheads="1"/>
          </p:cNvSpPr>
          <p:nvPr/>
        </p:nvSpPr>
        <p:spPr bwMode="auto">
          <a:xfrm>
            <a:off x="5135563" y="37846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2875" name="Rectangle 11"/>
          <p:cNvSpPr>
            <a:spLocks noChangeArrowheads="1"/>
          </p:cNvSpPr>
          <p:nvPr/>
        </p:nvSpPr>
        <p:spPr bwMode="auto">
          <a:xfrm>
            <a:off x="5135563" y="4241800"/>
            <a:ext cx="1447800" cy="457200"/>
          </a:xfrm>
          <a:prstGeom prst="rect">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Network</a:t>
            </a:r>
          </a:p>
        </p:txBody>
      </p:sp>
      <p:sp>
        <p:nvSpPr>
          <p:cNvPr id="292876" name="Rectangle 12"/>
          <p:cNvSpPr>
            <a:spLocks noChangeArrowheads="1"/>
          </p:cNvSpPr>
          <p:nvPr/>
        </p:nvSpPr>
        <p:spPr bwMode="auto">
          <a:xfrm>
            <a:off x="5135563" y="4699000"/>
            <a:ext cx="1447800" cy="4572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Data Link</a:t>
            </a:r>
          </a:p>
        </p:txBody>
      </p:sp>
      <p:sp>
        <p:nvSpPr>
          <p:cNvPr id="292877" name="Text Box 13"/>
          <p:cNvSpPr txBox="1">
            <a:spLocks noChangeArrowheads="1"/>
          </p:cNvSpPr>
          <p:nvPr/>
        </p:nvSpPr>
        <p:spPr bwMode="auto">
          <a:xfrm>
            <a:off x="7269163" y="4551363"/>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2878" name="Text Box 14"/>
          <p:cNvSpPr txBox="1">
            <a:spLocks noChangeArrowheads="1"/>
          </p:cNvSpPr>
          <p:nvPr/>
        </p:nvSpPr>
        <p:spPr bwMode="auto">
          <a:xfrm>
            <a:off x="7415213" y="3270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2879" name="Oval 15"/>
          <p:cNvSpPr>
            <a:spLocks noChangeArrowheads="1"/>
          </p:cNvSpPr>
          <p:nvPr/>
        </p:nvSpPr>
        <p:spPr bwMode="auto">
          <a:xfrm>
            <a:off x="5668963" y="2108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Tree>
    <p:extLst>
      <p:ext uri="{BB962C8B-B14F-4D97-AF65-F5344CB8AC3E}">
        <p14:creationId xmlns:p14="http://schemas.microsoft.com/office/powerpoint/2010/main" val="566059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2" name="Slide Number Placeholder 1">
            <a:extLst>
              <a:ext uri="{FF2B5EF4-FFF2-40B4-BE49-F238E27FC236}">
                <a16:creationId xmlns:a16="http://schemas.microsoft.com/office/drawing/2014/main" id="{0AB47CD8-A900-9B4F-A480-7BEFDE07A260}"/>
              </a:ext>
            </a:extLst>
          </p:cNvPr>
          <p:cNvSpPr>
            <a:spLocks noGrp="1"/>
          </p:cNvSpPr>
          <p:nvPr>
            <p:ph type="sldNum" sz="quarter" idx="11"/>
          </p:nvPr>
        </p:nvSpPr>
        <p:spPr>
          <a:xfrm>
            <a:off x="8534400" y="6248400"/>
            <a:ext cx="609600" cy="457200"/>
          </a:xfrm>
          <a:prstGeom prst="rect">
            <a:avLst/>
          </a:prstGeom>
        </p:spPr>
        <p:txBody>
          <a:bodyPr/>
          <a:lstStyle/>
          <a:p>
            <a:fld id="{9507A418-0CEB-9E4A-BA45-3B7D3D133EB9}" type="slidenum">
              <a:rPr lang="en-US" smtClean="0"/>
              <a:pPr/>
              <a:t>30</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7069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dirty="0"/>
              <a:t>URL: Uniform </a:t>
            </a:r>
            <a:r>
              <a:rPr lang="en-US" altLang="zh-CN" dirty="0"/>
              <a:t>Resource</a:t>
            </a:r>
            <a:r>
              <a:rPr lang="en-US" dirty="0"/>
              <a:t> Locator</a:t>
            </a:r>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hlinkClick r:id="rId2"/>
              </a:rPr>
              <a:t>https://github.com/henryhxu/CSCI4430-ESTR4120/tree/202</a:t>
            </a:r>
            <a:r>
              <a:rPr lang="en-US" altLang="zh-CN" sz="1800" dirty="0">
                <a:solidFill>
                  <a:schemeClr val="accent2">
                    <a:lumMod val="50000"/>
                    <a:lumOff val="50000"/>
                  </a:schemeClr>
                </a:solidFill>
                <a:latin typeface="Lucida Console" charset="0"/>
                <a:ea typeface="Lucida Console" charset="0"/>
                <a:cs typeface="Lucida Console" charset="0"/>
                <a:hlinkClick r:id="rId2"/>
              </a:rPr>
              <a:t>3</a:t>
            </a:r>
            <a:r>
              <a:rPr lang="en-US" sz="1800" dirty="0">
                <a:solidFill>
                  <a:schemeClr val="accent2">
                    <a:lumMod val="50000"/>
                    <a:lumOff val="50000"/>
                  </a:schemeClr>
                </a:solidFill>
                <a:latin typeface="Lucida Console" charset="0"/>
                <a:ea typeface="Lucida Console" charset="0"/>
                <a:cs typeface="Lucida Console" charset="0"/>
                <a:hlinkClick r:id="rId2"/>
              </a:rPr>
              <a:t>_</a:t>
            </a:r>
            <a:r>
              <a:rPr lang="en-US" altLang="zh-CN" sz="1800" dirty="0">
                <a:solidFill>
                  <a:schemeClr val="accent2">
                    <a:lumMod val="50000"/>
                    <a:lumOff val="50000"/>
                  </a:schemeClr>
                </a:solidFill>
                <a:latin typeface="Lucida Console" charset="0"/>
                <a:ea typeface="Lucida Console" charset="0"/>
                <a:cs typeface="Lucida Console" charset="0"/>
                <a:hlinkClick r:id="rId2"/>
              </a:rPr>
              <a:t>fall</a:t>
            </a:r>
            <a:r>
              <a:rPr lang="en-US" sz="1800" dirty="0">
                <a:solidFill>
                  <a:schemeClr val="accent2">
                    <a:lumMod val="50000"/>
                    <a:lumOff val="50000"/>
                  </a:schemeClr>
                </a:solidFill>
                <a:latin typeface="Lucida Console" charset="0"/>
                <a:ea typeface="Lucida Console" charset="0"/>
                <a:cs typeface="Lucida Console" charset="0"/>
                <a:hlinkClick r:id="rId2"/>
              </a:rPr>
              <a:t>/lecture</a:t>
            </a:r>
            <a:r>
              <a:rPr lang="en-US" altLang="zh-CN" sz="1800" dirty="0">
                <a:solidFill>
                  <a:schemeClr val="accent2">
                    <a:lumMod val="50000"/>
                    <a:lumOff val="50000"/>
                  </a:schemeClr>
                </a:solidFill>
                <a:latin typeface="Lucida Console" charset="0"/>
                <a:ea typeface="Lucida Console" charset="0"/>
                <a:cs typeface="Lucida Console" charset="0"/>
              </a:rPr>
              <a:t>/lec1.pptx</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a:t>
            </a:r>
            <a:r>
              <a:rPr lang="en-US" altLang="zh-CN" sz="1800" dirty="0">
                <a:solidFill>
                  <a:schemeClr val="accent2">
                    <a:lumMod val="50000"/>
                    <a:lumOff val="50000"/>
                  </a:schemeClr>
                </a:solidFill>
                <a:latin typeface="Lucida Console" charset="0"/>
                <a:ea typeface="Lucida Console" charset="0"/>
                <a:cs typeface="Lucida Console" charset="0"/>
              </a:rPr>
              <a:t>csci4430</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Server-side processing can be included in the name</a:t>
            </a:r>
          </a:p>
        </p:txBody>
      </p:sp>
      <p:sp>
        <p:nvSpPr>
          <p:cNvPr id="4" name="Slide Number Placeholder 3">
            <a:extLst>
              <a:ext uri="{FF2B5EF4-FFF2-40B4-BE49-F238E27FC236}">
                <a16:creationId xmlns:a16="http://schemas.microsoft.com/office/drawing/2014/main" id="{B3732DB1-AD46-E24F-A16E-B828CD7F4FFA}"/>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37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dirty="0"/>
              <a:t>URL: </a:t>
            </a:r>
            <a:r>
              <a:rPr lang="en-US"/>
              <a:t>Uniform </a:t>
            </a:r>
            <a:r>
              <a:rPr lang="en-US" altLang="zh-CN"/>
              <a:t>Resource</a:t>
            </a:r>
            <a:r>
              <a:rPr lang="en-US"/>
              <a:t> </a:t>
            </a:r>
            <a:r>
              <a:rPr lang="en-US" dirty="0"/>
              <a:t>Locator</a:t>
            </a:r>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4" name="Slide Number Placeholder 3">
            <a:extLst>
              <a:ext uri="{FF2B5EF4-FFF2-40B4-BE49-F238E27FC236}">
                <a16:creationId xmlns:a16="http://schemas.microsoft.com/office/drawing/2014/main" id="{F238007B-2BAE-1A49-9155-4524AA8C7197}"/>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5032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idx="1"/>
          </p:nvPr>
        </p:nvSpPr>
        <p:spPr/>
        <p:txBody>
          <a:bodyPr/>
          <a:lstStyle/>
          <a:p>
            <a:r>
              <a:rPr lang="en-US" dirty="0"/>
              <a:t>Client-server architecture</a:t>
            </a:r>
          </a:p>
          <a:p>
            <a:pPr lvl="1"/>
            <a:r>
              <a:rPr lang="en-US" dirty="0"/>
              <a:t>Server is “always on” and “well</a:t>
            </a:r>
            <a:r>
              <a:rPr lang="en-US" altLang="zh-CN" dirty="0"/>
              <a:t>-</a:t>
            </a:r>
            <a:r>
              <a:rPr lang="en-US" dirty="0"/>
              <a:t>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a:p>
            <a:r>
              <a:rPr lang="en-US" altLang="zh-CN" dirty="0">
                <a:solidFill>
                  <a:srgbClr val="FF0000"/>
                </a:solidFill>
              </a:rPr>
              <a:t>Plain</a:t>
            </a:r>
            <a:r>
              <a:rPr lang="zh-CN" altLang="en-US" dirty="0">
                <a:solidFill>
                  <a:srgbClr val="FF0000"/>
                </a:solidFill>
              </a:rPr>
              <a:t> </a:t>
            </a:r>
            <a:r>
              <a:rPr lang="en-US" altLang="zh-CN" dirty="0">
                <a:solidFill>
                  <a:srgbClr val="FF0000"/>
                </a:solidFill>
              </a:rPr>
              <a:t>text</a:t>
            </a:r>
            <a:endParaRPr lang="en-US" dirty="0">
              <a:solidFill>
                <a:srgbClr val="FF0000"/>
              </a:solidFill>
            </a:endParaRPr>
          </a:p>
          <a:p>
            <a:pPr lvl="1"/>
            <a:endParaRPr lang="en-US" dirty="0"/>
          </a:p>
        </p:txBody>
      </p:sp>
      <p:sp>
        <p:nvSpPr>
          <p:cNvPr id="4" name="Slide Number Placeholder 3">
            <a:extLst>
              <a:ext uri="{FF2B5EF4-FFF2-40B4-BE49-F238E27FC236}">
                <a16:creationId xmlns:a16="http://schemas.microsoft.com/office/drawing/2014/main" id="{0964F9E4-A6D2-8243-A189-79F05BA2233E}"/>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558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1C04-2D85-881F-CDC8-8ED1ED20EE1D}"/>
              </a:ext>
            </a:extLst>
          </p:cNvPr>
          <p:cNvSpPr>
            <a:spLocks noGrp="1"/>
          </p:cNvSpPr>
          <p:nvPr>
            <p:ph type="title"/>
          </p:nvPr>
        </p:nvSpPr>
        <p:spPr/>
        <p:txBody>
          <a:bodyPr/>
          <a:lstStyle/>
          <a:p>
            <a:r>
              <a:rPr lang="en-US" altLang="zh-CN" dirty="0"/>
              <a:t>HTTP</a:t>
            </a:r>
            <a:r>
              <a:rPr lang="zh-CN" altLang="en-US" dirty="0"/>
              <a:t> </a:t>
            </a:r>
            <a:r>
              <a:rPr lang="en-US" altLang="zh-CN" dirty="0"/>
              <a:t>variants</a:t>
            </a:r>
            <a:endParaRPr lang="en-US" dirty="0"/>
          </a:p>
        </p:txBody>
      </p:sp>
      <p:sp>
        <p:nvSpPr>
          <p:cNvPr id="3" name="Content Placeholder 2">
            <a:extLst>
              <a:ext uri="{FF2B5EF4-FFF2-40B4-BE49-F238E27FC236}">
                <a16:creationId xmlns:a16="http://schemas.microsoft.com/office/drawing/2014/main" id="{96C4645A-63D5-1527-2CA1-A750828E8B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5072C7-E08B-C4C5-1372-E45BDEB5A26F}"/>
              </a:ext>
            </a:extLst>
          </p:cNvPr>
          <p:cNvPicPr>
            <a:picLocks noChangeAspect="1"/>
          </p:cNvPicPr>
          <p:nvPr/>
        </p:nvPicPr>
        <p:blipFill>
          <a:blip r:embed="rId2"/>
          <a:stretch>
            <a:fillRect/>
          </a:stretch>
        </p:blipFill>
        <p:spPr>
          <a:xfrm>
            <a:off x="1263650" y="1600200"/>
            <a:ext cx="6616700" cy="4548982"/>
          </a:xfrm>
          <a:prstGeom prst="rect">
            <a:avLst/>
          </a:prstGeom>
        </p:spPr>
      </p:pic>
    </p:spTree>
    <p:extLst>
      <p:ext uri="{BB962C8B-B14F-4D97-AF65-F5344CB8AC3E}">
        <p14:creationId xmlns:p14="http://schemas.microsoft.com/office/powerpoint/2010/main" val="1063595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4" name="Slide Number Placeholder 3">
            <a:extLst>
              <a:ext uri="{FF2B5EF4-FFF2-40B4-BE49-F238E27FC236}">
                <a16:creationId xmlns:a16="http://schemas.microsoft.com/office/drawing/2014/main" id="{EA299EA5-4839-304F-9449-CE5DF56F86BD}"/>
              </a:ext>
            </a:extLst>
          </p:cNvPr>
          <p:cNvSpPr>
            <a:spLocks noGrp="1"/>
          </p:cNvSpPr>
          <p:nvPr>
            <p:ph type="sldNum" sz="quarter" idx="11"/>
          </p:nvPr>
        </p:nvSpPr>
        <p:spPr>
          <a:xfrm>
            <a:off x="8534400" y="6248400"/>
            <a:ext cx="609600" cy="457200"/>
          </a:xfrm>
          <a:prstGeom prst="rect">
            <a:avLst/>
          </a:prstGeom>
        </p:spPr>
        <p:txBody>
          <a:bodyPr/>
          <a:lstStyle/>
          <a:p>
            <a:fld id="{9507A418-0CEB-9E4A-BA45-3B7D3D133EB9}" type="slidenum">
              <a:rPr lang="en-US" smtClean="0"/>
              <a:pPr/>
              <a:t>35</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2" name="Slide Number Placeholder 1">
            <a:extLst>
              <a:ext uri="{FF2B5EF4-FFF2-40B4-BE49-F238E27FC236}">
                <a16:creationId xmlns:a16="http://schemas.microsoft.com/office/drawing/2014/main" id="{CA99C8AD-A1F5-6642-A70B-AC6C24F7F0CE}"/>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25606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altLang="zh-CN" dirty="0" err="1">
                <a:solidFill>
                  <a:srgbClr val="D3A600"/>
                </a:solidFill>
              </a:rPr>
              <a:t>en</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7" name="Slide Number Placeholder 6">
            <a:extLst>
              <a:ext uri="{FF2B5EF4-FFF2-40B4-BE49-F238E27FC236}">
                <a16:creationId xmlns:a16="http://schemas.microsoft.com/office/drawing/2014/main" id="{505908F3-582D-B24C-BB37-08593B3C6E13}"/>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37</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altLang="zh-CN" dirty="0" err="1">
                <a:solidFill>
                  <a:srgbClr val="D3A600"/>
                </a:solidFill>
              </a:rPr>
              <a:t>en</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2" name="Slide Number Placeholder 1">
            <a:extLst>
              <a:ext uri="{FF2B5EF4-FFF2-40B4-BE49-F238E27FC236}">
                <a16:creationId xmlns:a16="http://schemas.microsoft.com/office/drawing/2014/main" id="{8AC92A01-3CE5-2744-B25F-61F24C6A7100}"/>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38</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3ACD-2086-D6D0-62E4-313FF5D29D32}"/>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56E78D4B-7F7F-AB8F-9A91-493795063B1E}"/>
              </a:ext>
            </a:extLst>
          </p:cNvPr>
          <p:cNvSpPr>
            <a:spLocks noGrp="1"/>
          </p:cNvSpPr>
          <p:nvPr>
            <p:ph idx="1"/>
          </p:nvPr>
        </p:nvSpPr>
        <p:spPr/>
        <p:txBody>
          <a:bodyPr/>
          <a:lstStyle/>
          <a:p>
            <a:endParaRPr lang="en-US"/>
          </a:p>
        </p:txBody>
      </p:sp>
      <p:pic>
        <p:nvPicPr>
          <p:cNvPr id="4" name="Picture 3" descr="Graphical user interface, text, application, Word&#10;&#10;Description automatically generated">
            <a:extLst>
              <a:ext uri="{FF2B5EF4-FFF2-40B4-BE49-F238E27FC236}">
                <a16:creationId xmlns:a16="http://schemas.microsoft.com/office/drawing/2014/main" id="{00A5D751-110C-FC3E-9678-C9445D91F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2433"/>
            <a:ext cx="7467600" cy="5296653"/>
          </a:xfrm>
          <a:prstGeom prst="rect">
            <a:avLst/>
          </a:prstGeom>
        </p:spPr>
      </p:pic>
    </p:spTree>
    <p:extLst>
      <p:ext uri="{BB962C8B-B14F-4D97-AF65-F5344CB8AC3E}">
        <p14:creationId xmlns:p14="http://schemas.microsoft.com/office/powerpoint/2010/main" val="332766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27" name="Rectangle 1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94915" name="Rectangle 3"/>
          <p:cNvSpPr>
            <a:spLocks noGrp="1" noChangeArrowheads="1"/>
          </p:cNvSpPr>
          <p:nvPr>
            <p:ph idx="1"/>
          </p:nvPr>
        </p:nvSpPr>
        <p:spPr>
          <a:xfrm>
            <a:off x="533400" y="1600200"/>
            <a:ext cx="4600575" cy="4648200"/>
          </a:xfrm>
        </p:spPr>
        <p:txBody>
          <a:bodyPr/>
          <a:lstStyle/>
          <a:p>
            <a:r>
              <a:rPr lang="en-US" altLang="en-US" sz="2400">
                <a:latin typeface="Arial" panose="020B0604020202020204" pitchFamily="34" charset="0"/>
                <a:cs typeface="Arial" panose="020B0604020202020204" pitchFamily="34" charset="0"/>
              </a:rPr>
              <a:t>We need a “door” so that a network application can send/receive messages to/from the network</a:t>
            </a:r>
          </a:p>
          <a:p>
            <a:r>
              <a:rPr lang="en-US" altLang="en-US" sz="2400">
                <a:latin typeface="Arial" panose="020B0604020202020204" pitchFamily="34" charset="0"/>
                <a:cs typeface="Arial" panose="020B0604020202020204" pitchFamily="34" charset="0"/>
              </a:rPr>
              <a:t>The door should appear between the user space and kernel space so that details of the kernel space can be hidden</a:t>
            </a:r>
          </a:p>
          <a:p>
            <a:r>
              <a:rPr lang="en-US" altLang="en-US" sz="2400">
                <a:latin typeface="Arial" panose="020B0604020202020204" pitchFamily="34" charset="0"/>
                <a:cs typeface="Arial" panose="020B0604020202020204" pitchFamily="34" charset="0"/>
              </a:rPr>
              <a:t>Socket is the door!</a:t>
            </a:r>
          </a:p>
        </p:txBody>
      </p:sp>
      <p:sp>
        <p:nvSpPr>
          <p:cNvPr id="2" name="Slide Number Placeholder 1"/>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4</a:t>
            </a:fld>
            <a:endParaRPr lang="en-US" altLang="en-US" dirty="0"/>
          </a:p>
        </p:txBody>
      </p:sp>
      <p:sp>
        <p:nvSpPr>
          <p:cNvPr id="294916" name="Rectangle 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7" name="Rectangle 5"/>
          <p:cNvSpPr>
            <a:spLocks noChangeArrowheads="1"/>
          </p:cNvSpPr>
          <p:nvPr/>
        </p:nvSpPr>
        <p:spPr bwMode="auto">
          <a:xfrm>
            <a:off x="5257800" y="51816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8" name="Rectangle 6"/>
          <p:cNvSpPr>
            <a:spLocks noChangeArrowheads="1"/>
          </p:cNvSpPr>
          <p:nvPr/>
        </p:nvSpPr>
        <p:spPr bwMode="auto">
          <a:xfrm>
            <a:off x="5562600" y="3048000"/>
            <a:ext cx="2209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4919" name="Rectangle 7"/>
          <p:cNvSpPr>
            <a:spLocks noChangeArrowheads="1"/>
          </p:cNvSpPr>
          <p:nvPr/>
        </p:nvSpPr>
        <p:spPr bwMode="auto">
          <a:xfrm>
            <a:off x="5562600" y="5257800"/>
            <a:ext cx="2209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4920" name="Text Box 8"/>
          <p:cNvSpPr txBox="1">
            <a:spLocks noChangeArrowheads="1"/>
          </p:cNvSpPr>
          <p:nvPr/>
        </p:nvSpPr>
        <p:spPr bwMode="auto">
          <a:xfrm>
            <a:off x="7696200" y="5657850"/>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4921" name="Text Box 9"/>
          <p:cNvSpPr txBox="1">
            <a:spLocks noChangeArrowheads="1"/>
          </p:cNvSpPr>
          <p:nvPr/>
        </p:nvSpPr>
        <p:spPr bwMode="auto">
          <a:xfrm>
            <a:off x="7842250" y="3143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4922" name="Oval 10"/>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4923" name="Rectangle 11"/>
          <p:cNvSpPr>
            <a:spLocks noChangeArrowheads="1"/>
          </p:cNvSpPr>
          <p:nvPr/>
        </p:nvSpPr>
        <p:spPr bwMode="auto">
          <a:xfrm>
            <a:off x="5257800" y="4191000"/>
            <a:ext cx="3429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What is the interface?</a:t>
            </a:r>
          </a:p>
        </p:txBody>
      </p:sp>
      <p:sp>
        <p:nvSpPr>
          <p:cNvPr id="294924" name="AutoShape 12"/>
          <p:cNvSpPr>
            <a:spLocks noChangeArrowheads="1"/>
          </p:cNvSpPr>
          <p:nvPr/>
        </p:nvSpPr>
        <p:spPr bwMode="auto">
          <a:xfrm>
            <a:off x="5867400" y="36576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25" name="AutoShape 13"/>
          <p:cNvSpPr>
            <a:spLocks noChangeArrowheads="1"/>
          </p:cNvSpPr>
          <p:nvPr/>
        </p:nvSpPr>
        <p:spPr bwMode="auto">
          <a:xfrm>
            <a:off x="5867400" y="46482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376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a:extLst>
              <a:ext uri="{FF2B5EF4-FFF2-40B4-BE49-F238E27FC236}">
                <a16:creationId xmlns:a16="http://schemas.microsoft.com/office/drawing/2014/main" id="{02B18EE2-2227-CE40-8FA0-1252F15BD609}"/>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40</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AB5E-E20B-ED61-01AB-2151F4D87E39}"/>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FEEB9AC3-25CC-BED0-F7E0-36B42B7DE57E}"/>
              </a:ext>
            </a:extLst>
          </p:cNvPr>
          <p:cNvSpPr>
            <a:spLocks noGrp="1"/>
          </p:cNvSpPr>
          <p:nvPr>
            <p:ph idx="1"/>
          </p:nvPr>
        </p:nvSpPr>
        <p:spPr/>
        <p:txBody>
          <a:bodyPr/>
          <a:lstStyle/>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334604FA-0851-34A4-2C76-AF40503B9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97516"/>
            <a:ext cx="7772400" cy="5284284"/>
          </a:xfrm>
          <a:prstGeom prst="rect">
            <a:avLst/>
          </a:prstGeom>
        </p:spPr>
      </p:pic>
    </p:spTree>
    <p:extLst>
      <p:ext uri="{BB962C8B-B14F-4D97-AF65-F5344CB8AC3E}">
        <p14:creationId xmlns:p14="http://schemas.microsoft.com/office/powerpoint/2010/main" val="3336237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9A8-5FBA-8C85-1D0E-3D4FA42C0BCA}"/>
              </a:ext>
            </a:extLst>
          </p:cNvPr>
          <p:cNvSpPr>
            <a:spLocks noGrp="1"/>
          </p:cNvSpPr>
          <p:nvPr>
            <p:ph type="title"/>
          </p:nvPr>
        </p:nvSpPr>
        <p:spPr/>
        <p:txBody>
          <a:bodyPr/>
          <a:lstStyle/>
          <a:p>
            <a:r>
              <a:rPr lang="en-US" altLang="zh-CN" dirty="0"/>
              <a:t>What</a:t>
            </a:r>
            <a:r>
              <a:rPr lang="zh-CN" altLang="en-US" dirty="0"/>
              <a:t> </a:t>
            </a:r>
            <a:r>
              <a:rPr lang="en-US" altLang="zh-CN" dirty="0"/>
              <a:t>about</a:t>
            </a:r>
            <a:r>
              <a:rPr lang="zh-CN" altLang="en-US" dirty="0"/>
              <a:t> </a:t>
            </a:r>
            <a:r>
              <a:rPr lang="en-US" altLang="zh-CN" dirty="0"/>
              <a:t>HTTPS?</a:t>
            </a:r>
            <a:endParaRPr lang="en-US" dirty="0"/>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578BF555-3883-A2FA-8DAC-D40F092BB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09" y="1447800"/>
            <a:ext cx="8205781" cy="5410200"/>
          </a:xfrm>
        </p:spPr>
      </p:pic>
    </p:spTree>
    <p:extLst>
      <p:ext uri="{BB962C8B-B14F-4D97-AF65-F5344CB8AC3E}">
        <p14:creationId xmlns:p14="http://schemas.microsoft.com/office/powerpoint/2010/main" val="4214753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4" name="Slide Number Placeholder 3">
            <a:extLst>
              <a:ext uri="{FF2B5EF4-FFF2-40B4-BE49-F238E27FC236}">
                <a16:creationId xmlns:a16="http://schemas.microsoft.com/office/drawing/2014/main" id="{8B1C35C5-43B2-9446-91B5-D458397230AE}"/>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6" name="Slide Number Placeholder 5">
            <a:extLst>
              <a:ext uri="{FF2B5EF4-FFF2-40B4-BE49-F238E27FC236}">
                <a16:creationId xmlns:a16="http://schemas.microsoft.com/office/drawing/2014/main" id="{040B2C4E-3214-0E40-A7BB-F945478A9F42}"/>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899853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4" name="Slide Number Placeholder 3">
            <a:extLst>
              <a:ext uri="{FF2B5EF4-FFF2-40B4-BE49-F238E27FC236}">
                <a16:creationId xmlns:a16="http://schemas.microsoft.com/office/drawing/2014/main" id="{48CDF06C-E1A4-444B-A80E-48275CF7ADB9}"/>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45</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3E10-9BE8-602E-3B4A-C53691010495}"/>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E1453E03-C9E3-C0AA-953D-FBB7AF798C3B}"/>
              </a:ext>
            </a:extLst>
          </p:cNvPr>
          <p:cNvSpPr>
            <a:spLocks noGrp="1"/>
          </p:cNvSpPr>
          <p:nvPr>
            <p:ph idx="1"/>
          </p:nvPr>
        </p:nvSpPr>
        <p:spPr/>
        <p:txBody>
          <a:bodyPr/>
          <a:lstStyle/>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0D76663D-40A7-1785-480D-947402250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87" y="1600200"/>
            <a:ext cx="7772400" cy="4770032"/>
          </a:xfrm>
          <a:prstGeom prst="rect">
            <a:avLst/>
          </a:prstGeom>
        </p:spPr>
      </p:pic>
    </p:spTree>
    <p:extLst>
      <p:ext uri="{BB962C8B-B14F-4D97-AF65-F5344CB8AC3E}">
        <p14:creationId xmlns:p14="http://schemas.microsoft.com/office/powerpoint/2010/main" val="1791231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Beyond cookies</a:t>
            </a:r>
          </a:p>
        </p:txBody>
      </p:sp>
      <p:sp>
        <p:nvSpPr>
          <p:cNvPr id="54276" name="Rectangle 3"/>
          <p:cNvSpPr>
            <a:spLocks noGrp="1" noChangeArrowheads="1"/>
          </p:cNvSpPr>
          <p:nvPr>
            <p:ph idx="1"/>
          </p:nvPr>
        </p:nvSpPr>
        <p:spPr/>
        <p:txBody>
          <a:bodyPr/>
          <a:lstStyle/>
          <a:p>
            <a:r>
              <a:rPr lang="en-US" dirty="0">
                <a:sym typeface="Arial" pitchFamily="68" charset="0"/>
              </a:rPr>
              <a:t>Cookies provide excellent marketing opportunities and create concerns for privacy</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a:p>
            <a:pPr lvl="1"/>
            <a:endParaRPr lang="en-US" dirty="0">
              <a:sym typeface="Arial" pitchFamily="68" charset="0"/>
            </a:endParaRPr>
          </a:p>
          <a:p>
            <a:r>
              <a:rPr lang="en-US" dirty="0">
                <a:sym typeface="Arial" pitchFamily="68" charset="0"/>
              </a:rPr>
              <a:t>Many are trying to replace personalized cookies with group-based identifiers</a:t>
            </a:r>
          </a:p>
          <a:p>
            <a:pPr lvl="1"/>
            <a:r>
              <a:rPr lang="en-US" dirty="0">
                <a:sym typeface="Arial" pitchFamily="68" charset="0"/>
              </a:rPr>
              <a:t>Example: </a:t>
            </a:r>
            <a:r>
              <a:rPr lang="en-US" dirty="0" err="1">
                <a:sym typeface="Arial" pitchFamily="68" charset="0"/>
              </a:rPr>
              <a:t>FLoC</a:t>
            </a:r>
            <a:r>
              <a:rPr lang="en-US" dirty="0">
                <a:sym typeface="Arial" pitchFamily="68" charset="0"/>
              </a:rPr>
              <a:t> in Google Chrome that uses </a:t>
            </a:r>
            <a:r>
              <a:rPr lang="en-US" dirty="0">
                <a:solidFill>
                  <a:srgbClr val="0000FF"/>
                </a:solidFill>
                <a:sym typeface="Arial" pitchFamily="68" charset="0"/>
              </a:rPr>
              <a:t>federated learning</a:t>
            </a:r>
          </a:p>
          <a:p>
            <a:pPr lvl="1"/>
            <a:endParaRPr lang="en-US" dirty="0">
              <a:sym typeface="Arial" pitchFamily="68" charset="0"/>
            </a:endParaRPr>
          </a:p>
        </p:txBody>
      </p:sp>
      <p:sp>
        <p:nvSpPr>
          <p:cNvPr id="2" name="Slide Number Placeholder 1">
            <a:extLst>
              <a:ext uri="{FF2B5EF4-FFF2-40B4-BE49-F238E27FC236}">
                <a16:creationId xmlns:a16="http://schemas.microsoft.com/office/drawing/2014/main" id="{D8357CA8-03D3-804D-913E-E7E9E7B2389C}"/>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47</a:t>
            </a:fld>
            <a:endParaRPr lang="en-US"/>
          </a:p>
        </p:txBody>
      </p:sp>
    </p:spTree>
    <p:extLst>
      <p:ext uri="{BB962C8B-B14F-4D97-AF65-F5344CB8AC3E}">
        <p14:creationId xmlns:p14="http://schemas.microsoft.com/office/powerpoint/2010/main" val="115408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786E3-7A59-D84C-BD30-B634F4742D33}"/>
              </a:ext>
            </a:extLst>
          </p:cNvPr>
          <p:cNvSpPr>
            <a:spLocks noGrp="1"/>
          </p:cNvSpPr>
          <p:nvPr>
            <p:ph type="title"/>
          </p:nvPr>
        </p:nvSpPr>
        <p:spPr/>
        <p:txBody>
          <a:bodyPr/>
          <a:lstStyle/>
          <a:p>
            <a:r>
              <a:rPr lang="en-US" altLang="zh-CN" dirty="0"/>
              <a:t>Improving</a:t>
            </a:r>
            <a:r>
              <a:rPr lang="zh-CN" altLang="en-US" dirty="0"/>
              <a:t> </a:t>
            </a:r>
            <a:r>
              <a:rPr lang="en-US" altLang="zh-CN" dirty="0"/>
              <a:t>HTTP</a:t>
            </a:r>
            <a:r>
              <a:rPr lang="zh-CN" altLang="en-US" dirty="0"/>
              <a:t> </a:t>
            </a:r>
            <a:r>
              <a:rPr lang="en-US" altLang="zh-CN" dirty="0"/>
              <a:t>performance</a:t>
            </a:r>
            <a:endParaRPr lang="en-US" dirty="0"/>
          </a:p>
        </p:txBody>
      </p:sp>
      <p:sp>
        <p:nvSpPr>
          <p:cNvPr id="5" name="Text Placeholder 4">
            <a:extLst>
              <a:ext uri="{FF2B5EF4-FFF2-40B4-BE49-F238E27FC236}">
                <a16:creationId xmlns:a16="http://schemas.microsoft.com/office/drawing/2014/main" id="{6691F06E-B005-BD4E-BBF3-1951B4CB54E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7327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9C24E79D-F42E-2F48-AAC4-0D7F782E51D3}"/>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49</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61" name="Rectangle 2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95939" name="Rectangle 3"/>
          <p:cNvSpPr>
            <a:spLocks noGrp="1" noChangeArrowheads="1"/>
          </p:cNvSpPr>
          <p:nvPr>
            <p:ph idx="1"/>
          </p:nvPr>
        </p:nvSpPr>
        <p:spPr>
          <a:xfrm>
            <a:off x="533400" y="1708150"/>
            <a:ext cx="4756150" cy="4540250"/>
          </a:xfrm>
        </p:spPr>
        <p:txBody>
          <a:bodyPr/>
          <a:lstStyle/>
          <a:p>
            <a:r>
              <a:rPr lang="en-US" altLang="en-US" sz="2000">
                <a:latin typeface="Arial" panose="020B0604020202020204" pitchFamily="34" charset="0"/>
                <a:cs typeface="Arial" panose="020B0604020202020204" pitchFamily="34" charset="0"/>
              </a:rPr>
              <a:t>A </a:t>
            </a:r>
            <a:r>
              <a:rPr lang="en-US" altLang="en-US" sz="2000">
                <a:solidFill>
                  <a:srgbClr val="FF0000"/>
                </a:solidFill>
                <a:latin typeface="Arial" panose="020B0604020202020204" pitchFamily="34" charset="0"/>
                <a:cs typeface="Arial" panose="020B0604020202020204" pitchFamily="34" charset="0"/>
              </a:rPr>
              <a:t>socket</a:t>
            </a:r>
            <a:r>
              <a:rPr lang="en-US" altLang="en-US" sz="2000">
                <a:latin typeface="Arial" panose="020B0604020202020204" pitchFamily="34" charset="0"/>
                <a:cs typeface="Arial" panose="020B0604020202020204" pitchFamily="34" charset="0"/>
              </a:rPr>
              <a:t> is a </a:t>
            </a:r>
            <a:r>
              <a:rPr lang="en-US" altLang="en-US" sz="2000" i="1">
                <a:solidFill>
                  <a:srgbClr val="FF0000"/>
                </a:solidFill>
                <a:latin typeface="Arial" panose="020B0604020202020204" pitchFamily="34" charset="0"/>
                <a:cs typeface="Arial" panose="020B0604020202020204" pitchFamily="34" charset="0"/>
              </a:rPr>
              <a:t>host-local</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application-created</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OS-controlled</a:t>
            </a:r>
            <a:r>
              <a:rPr lang="en-US" altLang="en-US" sz="2000">
                <a:latin typeface="Arial" panose="020B0604020202020204" pitchFamily="34" charset="0"/>
                <a:cs typeface="Arial" panose="020B0604020202020204" pitchFamily="34" charset="0"/>
              </a:rPr>
              <a:t> interface (a “door”) into which application process can </a:t>
            </a:r>
            <a:r>
              <a:rPr lang="en-US" altLang="en-US" sz="2000">
                <a:solidFill>
                  <a:srgbClr val="FF0000"/>
                </a:solidFill>
                <a:latin typeface="Arial" panose="020B0604020202020204" pitchFamily="34" charset="0"/>
                <a:cs typeface="Arial" panose="020B0604020202020204" pitchFamily="34" charset="0"/>
              </a:rPr>
              <a:t>both send and receive</a:t>
            </a:r>
            <a:r>
              <a:rPr lang="en-US" altLang="en-US" sz="2000">
                <a:latin typeface="Arial" panose="020B0604020202020204" pitchFamily="34" charset="0"/>
                <a:cs typeface="Arial" panose="020B0604020202020204" pitchFamily="34" charset="0"/>
              </a:rPr>
              <a:t> messages to/from another application process</a:t>
            </a:r>
            <a:endParaRPr lang="en-US" altLang="en-US" sz="1800">
              <a:latin typeface="Arial" panose="020B0604020202020204" pitchFamily="34" charset="0"/>
              <a:cs typeface="Arial" panose="020B0604020202020204" pitchFamily="34" charset="0"/>
            </a:endParaRPr>
          </a:p>
          <a:p>
            <a:pPr lvl="1"/>
            <a:r>
              <a:rPr lang="en-US" altLang="en-US" sz="1600">
                <a:latin typeface="Arial" panose="020B0604020202020204" pitchFamily="34" charset="0"/>
                <a:cs typeface="Arial" panose="020B0604020202020204" pitchFamily="34" charset="0"/>
              </a:rPr>
              <a:t>Similar to a </a:t>
            </a:r>
            <a:r>
              <a:rPr lang="en-US" altLang="en-US" sz="1600">
                <a:solidFill>
                  <a:srgbClr val="FF0000"/>
                </a:solidFill>
                <a:latin typeface="Arial" panose="020B0604020202020204" pitchFamily="34" charset="0"/>
                <a:cs typeface="Arial" panose="020B0604020202020204" pitchFamily="34" charset="0"/>
              </a:rPr>
              <a:t>file descriptor</a:t>
            </a:r>
            <a:r>
              <a:rPr lang="en-US" altLang="en-US" sz="1600">
                <a:latin typeface="Arial" panose="020B0604020202020204" pitchFamily="34" charset="0"/>
                <a:cs typeface="Arial" panose="020B0604020202020204" pitchFamily="34" charset="0"/>
              </a:rPr>
              <a:t>, which interfaces between an application and a file</a:t>
            </a:r>
          </a:p>
          <a:p>
            <a:r>
              <a:rPr lang="en-US" altLang="en-US" sz="2000">
                <a:latin typeface="Arial" panose="020B0604020202020204" pitchFamily="34" charset="0"/>
                <a:cs typeface="Arial" panose="020B0604020202020204" pitchFamily="34" charset="0"/>
              </a:rPr>
              <a:t>One socket is tied to one application process (or thread)</a:t>
            </a:r>
          </a:p>
          <a:p>
            <a:pPr lvl="1"/>
            <a:r>
              <a:rPr lang="en-US" altLang="en-US" sz="1800">
                <a:latin typeface="Arial" panose="020B0604020202020204" pitchFamily="34" charset="0"/>
                <a:cs typeface="Arial" panose="020B0604020202020204" pitchFamily="34" charset="0"/>
              </a:rPr>
              <a:t>An application can create many processes (and hence sockets)</a:t>
            </a:r>
          </a:p>
        </p:txBody>
      </p:sp>
      <p:sp>
        <p:nvSpPr>
          <p:cNvPr id="2" name="Slide Number Placeholder 1"/>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5</a:t>
            </a:fld>
            <a:endParaRPr lang="en-US" altLang="en-US" dirty="0"/>
          </a:p>
        </p:txBody>
      </p:sp>
      <p:sp>
        <p:nvSpPr>
          <p:cNvPr id="295950" name="Rectangle 1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1" name="Rectangle 15"/>
          <p:cNvSpPr>
            <a:spLocks noChangeArrowheads="1"/>
          </p:cNvSpPr>
          <p:nvPr/>
        </p:nvSpPr>
        <p:spPr bwMode="auto">
          <a:xfrm>
            <a:off x="5257800" y="38100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2" name="Oval 16"/>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5953" name="Rectangle 17"/>
          <p:cNvSpPr>
            <a:spLocks noChangeArrowheads="1"/>
          </p:cNvSpPr>
          <p:nvPr/>
        </p:nvSpPr>
        <p:spPr bwMode="auto">
          <a:xfrm>
            <a:off x="52578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4" name="Rectangle 18"/>
          <p:cNvSpPr>
            <a:spLocks noChangeArrowheads="1"/>
          </p:cNvSpPr>
          <p:nvPr/>
        </p:nvSpPr>
        <p:spPr bwMode="auto">
          <a:xfrm>
            <a:off x="64770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5" name="Rectangle 19"/>
          <p:cNvSpPr>
            <a:spLocks noChangeArrowheads="1"/>
          </p:cNvSpPr>
          <p:nvPr/>
        </p:nvSpPr>
        <p:spPr bwMode="auto">
          <a:xfrm>
            <a:off x="76962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6" name="AutoShape 20"/>
          <p:cNvSpPr>
            <a:spLocks noChangeArrowheads="1"/>
          </p:cNvSpPr>
          <p:nvPr/>
        </p:nvSpPr>
        <p:spPr bwMode="auto">
          <a:xfrm>
            <a:off x="6781800" y="2819400"/>
            <a:ext cx="457200" cy="685800"/>
          </a:xfrm>
          <a:prstGeom prst="upDownArrow">
            <a:avLst>
              <a:gd name="adj1" fmla="val 50000"/>
              <a:gd name="adj2" fmla="val 3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7" name="AutoShape 21"/>
          <p:cNvSpPr>
            <a:spLocks noChangeArrowheads="1"/>
          </p:cNvSpPr>
          <p:nvPr/>
        </p:nvSpPr>
        <p:spPr bwMode="auto">
          <a:xfrm rot="2711271">
            <a:off x="5867400" y="2667000"/>
            <a:ext cx="457200" cy="914400"/>
          </a:xfrm>
          <a:prstGeom prst="upDownArrow">
            <a:avLst>
              <a:gd name="adj1" fmla="val 50000"/>
              <a:gd name="adj2" fmla="val 4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8" name="AutoShape 22"/>
          <p:cNvSpPr>
            <a:spLocks noChangeArrowheads="1"/>
          </p:cNvSpPr>
          <p:nvPr/>
        </p:nvSpPr>
        <p:spPr bwMode="auto">
          <a:xfrm rot="-2577360">
            <a:off x="7620000" y="2667000"/>
            <a:ext cx="457200" cy="952500"/>
          </a:xfrm>
          <a:prstGeom prst="upDownArrow">
            <a:avLst>
              <a:gd name="adj1" fmla="val 50000"/>
              <a:gd name="adj2" fmla="val 41667"/>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9" name="Rectangle 23"/>
          <p:cNvSpPr>
            <a:spLocks noChangeArrowheads="1"/>
          </p:cNvSpPr>
          <p:nvPr/>
        </p:nvSpPr>
        <p:spPr bwMode="auto">
          <a:xfrm>
            <a:off x="54102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TCP Control</a:t>
            </a:r>
          </a:p>
        </p:txBody>
      </p:sp>
      <p:sp>
        <p:nvSpPr>
          <p:cNvPr id="295960" name="Rectangle 24"/>
          <p:cNvSpPr>
            <a:spLocks noChangeArrowheads="1"/>
          </p:cNvSpPr>
          <p:nvPr/>
        </p:nvSpPr>
        <p:spPr bwMode="auto">
          <a:xfrm>
            <a:off x="70866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UDP Control</a:t>
            </a:r>
          </a:p>
        </p:txBody>
      </p:sp>
      <p:pic>
        <p:nvPicPr>
          <p:cNvPr id="3" name="Picture 2">
            <a:extLst>
              <a:ext uri="{FF2B5EF4-FFF2-40B4-BE49-F238E27FC236}">
                <a16:creationId xmlns:a16="http://schemas.microsoft.com/office/drawing/2014/main" id="{92544BFF-38E9-29A2-1414-8E382429854B}"/>
              </a:ext>
            </a:extLst>
          </p:cNvPr>
          <p:cNvPicPr>
            <a:picLocks noChangeAspect="1"/>
          </p:cNvPicPr>
          <p:nvPr/>
        </p:nvPicPr>
        <p:blipFill>
          <a:blip r:embed="rId2"/>
          <a:stretch>
            <a:fillRect/>
          </a:stretch>
        </p:blipFill>
        <p:spPr>
          <a:xfrm>
            <a:off x="5189537" y="4830417"/>
            <a:ext cx="3429000" cy="1925320"/>
          </a:xfrm>
          <a:prstGeom prst="rect">
            <a:avLst/>
          </a:prstGeom>
        </p:spPr>
      </p:pic>
    </p:spTree>
    <p:extLst>
      <p:ext uri="{BB962C8B-B14F-4D97-AF65-F5344CB8AC3E}">
        <p14:creationId xmlns:p14="http://schemas.microsoft.com/office/powerpoint/2010/main" val="48628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DE0262EF-F284-2046-B6B1-5F606F00A699}"/>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50</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708B6F73-3B3A-474D-AE44-9E1909BFD978}"/>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51</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8096135F-A71F-DC40-86B3-233B8B4A1E5B}"/>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52</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idx="1"/>
          </p:nvPr>
        </p:nvSpPr>
        <p:spPr/>
        <p:txBody>
          <a:bodyPr/>
          <a:lstStyle/>
          <a:p>
            <a:r>
              <a:rPr lang="en-US"/>
              <a:t>Most </a:t>
            </a:r>
            <a:r>
              <a:rPr lang="en-US" altLang="zh-CN"/>
              <a:t>w</a:t>
            </a:r>
            <a:r>
              <a:rPr lang="en-US"/>
              <a:t>ebpages have multiple objects</a:t>
            </a:r>
          </a:p>
          <a:p>
            <a:pPr lvl="1"/>
            <a:r>
              <a:rPr lang="en-US" dirty="0"/>
              <a:t>e.g., HTML file and a bunch of embedded images</a:t>
            </a:r>
          </a:p>
          <a:p>
            <a:endParaRPr lang="en-US" dirty="0"/>
          </a:p>
          <a:p>
            <a:r>
              <a:rPr lang="en-US" dirty="0"/>
              <a:t>How do you retrieve those objects (naively)?</a:t>
            </a:r>
          </a:p>
          <a:p>
            <a:pPr lvl="1"/>
            <a:r>
              <a:rPr lang="en-US" dirty="0"/>
              <a:t>One item at a time</a:t>
            </a:r>
          </a:p>
          <a:p>
            <a:pPr lvl="1"/>
            <a:endParaRPr lang="en-US" dirty="0"/>
          </a:p>
          <a:p>
            <a:r>
              <a:rPr lang="en-US" dirty="0"/>
              <a:t>New TCP connection per (small) object!</a:t>
            </a:r>
          </a:p>
        </p:txBody>
      </p:sp>
      <p:sp>
        <p:nvSpPr>
          <p:cNvPr id="4" name="Slide Number Placeholder 3">
            <a:extLst>
              <a:ext uri="{FF2B5EF4-FFF2-40B4-BE49-F238E27FC236}">
                <a16:creationId xmlns:a16="http://schemas.microsoft.com/office/drawing/2014/main" id="{C88805CE-2706-E147-9C76-E2D366162269}"/>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53</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6" name="Slide Number Placeholder 5">
            <a:extLst>
              <a:ext uri="{FF2B5EF4-FFF2-40B4-BE49-F238E27FC236}">
                <a16:creationId xmlns:a16="http://schemas.microsoft.com/office/drawing/2014/main" id="{C1E9E746-E7D7-604C-A15E-47D1EB6B7BCC}"/>
              </a:ext>
            </a:extLst>
          </p:cNvPr>
          <p:cNvSpPr>
            <a:spLocks noGrp="1"/>
          </p:cNvSpPr>
          <p:nvPr>
            <p:ph type="sldNum" sz="quarter" idx="11"/>
          </p:nvPr>
        </p:nvSpPr>
        <p:spPr>
          <a:xfrm>
            <a:off x="8534400" y="6248400"/>
            <a:ext cx="609600" cy="457200"/>
          </a:xfrm>
          <a:prstGeom prst="rect">
            <a:avLst/>
          </a:prstGeom>
        </p:spPr>
        <p:txBody>
          <a:bodyPr/>
          <a:lstStyle/>
          <a:p>
            <a:fld id="{F36FED86-94EF-254D-90EE-B810FE8299EE}" type="slidenum">
              <a:rPr lang="en-US" smtClean="0"/>
              <a:pPr/>
              <a:t>54</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2" name="Slide Number Placeholder 1">
            <a:extLst>
              <a:ext uri="{FF2B5EF4-FFF2-40B4-BE49-F238E27FC236}">
                <a16:creationId xmlns:a16="http://schemas.microsoft.com/office/drawing/2014/main" id="{60E04E89-B919-2E46-AD92-DA28DE225608}"/>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55</a:t>
            </a:fld>
            <a:endParaRPr lang="en-US"/>
          </a:p>
        </p:txBody>
      </p:sp>
    </p:spTree>
    <p:extLst>
      <p:ext uri="{BB962C8B-B14F-4D97-AF65-F5344CB8AC3E}">
        <p14:creationId xmlns:p14="http://schemas.microsoft.com/office/powerpoint/2010/main" val="1240149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2" name="Slide Number Placeholder 11">
            <a:extLst>
              <a:ext uri="{FF2B5EF4-FFF2-40B4-BE49-F238E27FC236}">
                <a16:creationId xmlns:a16="http://schemas.microsoft.com/office/drawing/2014/main" id="{23D35A5E-F311-314B-A64A-31F3975C1FA0}"/>
              </a:ext>
            </a:extLst>
          </p:cNvPr>
          <p:cNvSpPr>
            <a:spLocks noGrp="1"/>
          </p:cNvSpPr>
          <p:nvPr>
            <p:ph type="sldNum" sz="quarter" idx="11"/>
          </p:nvPr>
        </p:nvSpPr>
        <p:spPr>
          <a:xfrm>
            <a:off x="8534400" y="6248400"/>
            <a:ext cx="609600" cy="457200"/>
          </a:xfrm>
          <a:prstGeom prst="rect">
            <a:avLst/>
          </a:prstGeom>
        </p:spPr>
        <p:txBody>
          <a:bodyPr/>
          <a:lstStyle/>
          <a:p>
            <a:fld id="{F36FED86-94EF-254D-90EE-B810FE8299EE}" type="slidenum">
              <a:rPr lang="en-US" smtClean="0"/>
              <a:pPr/>
              <a:t>56</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5" name="Slide Number Placeholder 4">
            <a:extLst>
              <a:ext uri="{FF2B5EF4-FFF2-40B4-BE49-F238E27FC236}">
                <a16:creationId xmlns:a16="http://schemas.microsoft.com/office/drawing/2014/main" id="{35612924-A430-E643-8F1E-C0DA3D77255C}"/>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57</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4" name="Slide Number Placeholder 3">
            <a:extLst>
              <a:ext uri="{FF2B5EF4-FFF2-40B4-BE49-F238E27FC236}">
                <a16:creationId xmlns:a16="http://schemas.microsoft.com/office/drawing/2014/main" id="{A8059CFD-C726-8D48-81D8-2E84949B55CA}"/>
              </a:ext>
            </a:extLst>
          </p:cNvPr>
          <p:cNvSpPr>
            <a:spLocks noGrp="1"/>
          </p:cNvSpPr>
          <p:nvPr>
            <p:ph type="sldNum" sz="quarter" idx="11"/>
          </p:nvPr>
        </p:nvSpPr>
        <p:spPr>
          <a:xfrm>
            <a:off x="8534400" y="6248400"/>
            <a:ext cx="609600" cy="457200"/>
          </a:xfrm>
          <a:prstGeom prst="rect">
            <a:avLst/>
          </a:prstGeom>
        </p:spPr>
        <p:txBody>
          <a:bodyPr/>
          <a:lstStyle/>
          <a:p>
            <a:fld id="{F36FED86-94EF-254D-90EE-B810FE8299EE}" type="slidenum">
              <a:rPr lang="en-US" smtClean="0"/>
              <a:pPr/>
              <a:t>58</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6" name="Slide Number Placeholder 5">
            <a:extLst>
              <a:ext uri="{FF2B5EF4-FFF2-40B4-BE49-F238E27FC236}">
                <a16:creationId xmlns:a16="http://schemas.microsoft.com/office/drawing/2014/main" id="{2336CFE9-CAD0-9F48-BAB7-6E588798F08A}"/>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59</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304800" y="366713"/>
            <a:ext cx="7772400" cy="857250"/>
          </a:xfrm>
        </p:spPr>
        <p:txBody>
          <a:bodyPr/>
          <a:lstStyle/>
          <a:p>
            <a:r>
              <a:rPr lang="en-US" altLang="en-US" dirty="0"/>
              <a:t>Socket programming</a:t>
            </a:r>
          </a:p>
        </p:txBody>
      </p:sp>
      <p:sp>
        <p:nvSpPr>
          <p:cNvPr id="296963" name="Rectangle 3"/>
          <p:cNvSpPr>
            <a:spLocks noGrp="1" noChangeArrowheads="1"/>
          </p:cNvSpPr>
          <p:nvPr>
            <p:ph idx="1"/>
          </p:nvPr>
        </p:nvSpPr>
        <p:spPr>
          <a:xfrm>
            <a:off x="704850" y="2557463"/>
            <a:ext cx="7680325" cy="3433762"/>
          </a:xfrm>
        </p:spPr>
        <p:txBody>
          <a:bodyPr/>
          <a:lstStyle/>
          <a:p>
            <a:pPr>
              <a:buFont typeface="Wingdings" pitchFamily="2" charset="2"/>
              <a:buNone/>
            </a:pPr>
            <a:r>
              <a:rPr lang="en-US" altLang="en-US" sz="2400" dirty="0">
                <a:solidFill>
                  <a:srgbClr val="FF0000"/>
                </a:solidFill>
              </a:rPr>
              <a:t>Socket API</a:t>
            </a:r>
            <a:endParaRPr lang="en-US" altLang="en-US" sz="2400" dirty="0"/>
          </a:p>
          <a:p>
            <a:r>
              <a:rPr lang="en-US" altLang="en-US" sz="2000" dirty="0"/>
              <a:t>introduced in BSD</a:t>
            </a:r>
            <a:r>
              <a:rPr lang="zh-CN" altLang="en-US" sz="2000" dirty="0"/>
              <a:t> </a:t>
            </a:r>
            <a:r>
              <a:rPr lang="en-US" altLang="en-US" sz="2000" dirty="0"/>
              <a:t>4.1 UNIX, 1981</a:t>
            </a:r>
          </a:p>
          <a:p>
            <a:r>
              <a:rPr lang="en-US" altLang="en-US" sz="2000" dirty="0"/>
              <a:t>explicitly created, used, released by apps </a:t>
            </a:r>
          </a:p>
          <a:p>
            <a:r>
              <a:rPr lang="en-US" altLang="en-US" sz="2000" dirty="0"/>
              <a:t>client/server paradigm </a:t>
            </a:r>
          </a:p>
          <a:p>
            <a:r>
              <a:rPr lang="en-US" altLang="en-US" sz="2000" dirty="0"/>
              <a:t>two types of transport service via socket API: </a:t>
            </a:r>
          </a:p>
          <a:p>
            <a:pPr lvl="1"/>
            <a:r>
              <a:rPr lang="en-US" altLang="en-US" sz="2000" dirty="0"/>
              <a:t>unreliable datagram </a:t>
            </a:r>
          </a:p>
          <a:p>
            <a:pPr lvl="1"/>
            <a:r>
              <a:rPr lang="en-US" altLang="en-US" sz="2000" dirty="0"/>
              <a:t>reliable, byte stream-oriented </a:t>
            </a:r>
          </a:p>
        </p:txBody>
      </p:sp>
      <p:sp>
        <p:nvSpPr>
          <p:cNvPr id="2" name="Slide Number Placeholder 1"/>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6</a:t>
            </a:fld>
            <a:endParaRPr lang="en-US" altLang="en-US" dirty="0"/>
          </a:p>
        </p:txBody>
      </p:sp>
      <p:sp>
        <p:nvSpPr>
          <p:cNvPr id="296970" name="Rectangle 10"/>
          <p:cNvSpPr>
            <a:spLocks noChangeArrowheads="1"/>
          </p:cNvSpPr>
          <p:nvPr/>
        </p:nvSpPr>
        <p:spPr bwMode="auto">
          <a:xfrm>
            <a:off x="463550" y="1443038"/>
            <a:ext cx="8162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itchFamily="2" charset="2"/>
              <a:buChar char="q"/>
              <a:defRPr sz="2800">
                <a:solidFill>
                  <a:schemeClr val="tx1"/>
                </a:solidFill>
                <a:latin typeface="Arial" charset="0"/>
              </a:defRPr>
            </a:lvl1pPr>
            <a:lvl2pPr marL="742950" indent="-285750">
              <a:spcBef>
                <a:spcPct val="20000"/>
              </a:spcBef>
              <a:buClr>
                <a:schemeClr val="accent2"/>
              </a:buClr>
              <a:buSzPct val="75000"/>
              <a:buFont typeface="Wingdings" pitchFamily="2" charset="2"/>
              <a:buChar char="v"/>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 typeface="Wingdings" pitchFamily="2" charset="2"/>
              <a:buNone/>
            </a:pPr>
            <a:r>
              <a:rPr lang="en-US" altLang="en-US" sz="2400"/>
              <a:t>Socket programming is to build client/server application that communicate using sockets</a:t>
            </a:r>
            <a:endParaRPr lang="en-US" altLang="en-US" sz="2000"/>
          </a:p>
        </p:txBody>
      </p:sp>
    </p:spTree>
    <p:extLst>
      <p:ext uri="{BB962C8B-B14F-4D97-AF65-F5344CB8AC3E}">
        <p14:creationId xmlns:p14="http://schemas.microsoft.com/office/powerpoint/2010/main" val="2534474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a:t>
            </a:r>
            <a:r>
              <a:rPr lang="en-US" altLang="zh-CN"/>
              <a:t>denoted</a:t>
            </a:r>
            <a:r>
              <a:rPr lang="en-US"/>
              <a:t> </a:t>
            </a:r>
            <a:r>
              <a:rPr lang="en-US" altLang="zh-CN"/>
              <a:t>as</a:t>
            </a:r>
            <a:r>
              <a:rPr lang="en-US"/>
              <a:t> </a:t>
            </a:r>
            <a:r>
              <a:rPr lang="en-US" dirty="0"/>
              <a:t>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6" name="Slide Number Placeholder 5">
            <a:extLst>
              <a:ext uri="{FF2B5EF4-FFF2-40B4-BE49-F238E27FC236}">
                <a16:creationId xmlns:a16="http://schemas.microsoft.com/office/drawing/2014/main" id="{2F46FA6C-4B32-E54A-A176-0EF05F015F4B}"/>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60</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HTTP/1.1</a:t>
            </a:r>
          </a:p>
          <a:p>
            <a:pPr lvl="1"/>
            <a:r>
              <a:rPr lang="en-US" dirty="0"/>
              <a:t>Text-based protocol</a:t>
            </a:r>
          </a:p>
          <a:p>
            <a:pPr lvl="1"/>
            <a:r>
              <a:rPr lang="en-US" dirty="0"/>
              <a:t>Replaced by binary HTTP/2 protocol, which is</a:t>
            </a:r>
            <a:r>
              <a:rPr lang="zh-CN" altLang="en-US" dirty="0"/>
              <a:t> </a:t>
            </a:r>
            <a:r>
              <a:rPr lang="en-US" dirty="0"/>
              <a:t>being replaced by HTTP/3</a:t>
            </a:r>
          </a:p>
          <a:p>
            <a:r>
              <a:rPr lang="en-US" dirty="0"/>
              <a:t>Many ways to improve performance</a:t>
            </a:r>
          </a:p>
          <a:p>
            <a:pPr lvl="1"/>
            <a:r>
              <a:rPr lang="en-US" dirty="0"/>
              <a:t>Pipelining and batching</a:t>
            </a:r>
          </a:p>
          <a:p>
            <a:pPr lvl="1"/>
            <a:r>
              <a:rPr lang="en-US" dirty="0"/>
              <a:t>Caching in proxies and CDNs</a:t>
            </a:r>
            <a:r>
              <a:rPr lang="zh-CN" altLang="en-US" dirty="0"/>
              <a:t> （</a:t>
            </a:r>
            <a:r>
              <a:rPr lang="en-US" altLang="zh-CN" dirty="0"/>
              <a:t>next</a:t>
            </a:r>
            <a:r>
              <a:rPr lang="zh-CN" altLang="en-US" dirty="0"/>
              <a:t> </a:t>
            </a:r>
            <a:r>
              <a:rPr lang="en-US" altLang="zh-CN" dirty="0"/>
              <a:t>lecture</a:t>
            </a:r>
            <a:r>
              <a:rPr lang="zh-CN" altLang="en-US" dirty="0"/>
              <a:t>）</a:t>
            </a:r>
            <a:endParaRPr lang="en-US" dirty="0"/>
          </a:p>
          <a:p>
            <a:pPr lvl="1"/>
            <a:r>
              <a:rPr lang="en-US" dirty="0"/>
              <a:t>Datacenters</a:t>
            </a:r>
          </a:p>
        </p:txBody>
      </p:sp>
      <p:sp>
        <p:nvSpPr>
          <p:cNvPr id="6" name="Slide Number Placeholder 5">
            <a:extLst>
              <a:ext uri="{FF2B5EF4-FFF2-40B4-BE49-F238E27FC236}">
                <a16:creationId xmlns:a16="http://schemas.microsoft.com/office/drawing/2014/main" id="{AFFD55F9-C500-824B-90F4-132AFD1705BC}"/>
              </a:ext>
            </a:extLst>
          </p:cNvPr>
          <p:cNvSpPr>
            <a:spLocks noGrp="1"/>
          </p:cNvSpPr>
          <p:nvPr>
            <p:ph type="sldNum" sz="quarter" idx="11"/>
          </p:nvPr>
        </p:nvSpPr>
        <p:spPr>
          <a:xfrm>
            <a:off x="8534400" y="6248400"/>
            <a:ext cx="609600" cy="457200"/>
          </a:xfrm>
          <a:prstGeom prst="rect">
            <a:avLst/>
          </a:prstGeom>
        </p:spPr>
        <p:txBody>
          <a:bodyPr/>
          <a:lstStyle/>
          <a:p>
            <a:fld id="{A190D881-957A-7944-A8D0-1584E528B88F}" type="slidenum">
              <a:rPr lang="en-US" smtClean="0"/>
              <a:pPr/>
              <a:t>61</a:t>
            </a:fld>
            <a:endParaRPr lang="en-US"/>
          </a:p>
        </p:txBody>
      </p:sp>
    </p:spTree>
    <p:extLst>
      <p:ext uri="{BB962C8B-B14F-4D97-AF65-F5344CB8AC3E}">
        <p14:creationId xmlns:p14="http://schemas.microsoft.com/office/powerpoint/2010/main" val="12493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dirty="0"/>
              <a:t>Socket programming using TCP</a:t>
            </a:r>
          </a:p>
        </p:txBody>
      </p:sp>
      <p:sp>
        <p:nvSpPr>
          <p:cNvPr id="297987" name="Rectangle 3"/>
          <p:cNvSpPr>
            <a:spLocks noGrp="1" noChangeArrowheads="1"/>
          </p:cNvSpPr>
          <p:nvPr>
            <p:ph idx="1"/>
          </p:nvPr>
        </p:nvSpPr>
        <p:spPr>
          <a:xfrm>
            <a:off x="600075" y="1384300"/>
            <a:ext cx="7772400" cy="1568450"/>
          </a:xfrm>
        </p:spPr>
        <p:txBody>
          <a:bodyPr/>
          <a:lstStyle/>
          <a:p>
            <a:r>
              <a:rPr lang="en-US" altLang="en-US" sz="2400" u="sng">
                <a:solidFill>
                  <a:srgbClr val="FF0000"/>
                </a:solidFill>
                <a:latin typeface="Arial" panose="020B0604020202020204" pitchFamily="34" charset="0"/>
                <a:cs typeface="Arial" panose="020B0604020202020204" pitchFamily="34" charset="0"/>
              </a:rPr>
              <a:t>TCP service:</a:t>
            </a:r>
            <a:r>
              <a:rPr lang="en-US" altLang="en-US" sz="2400">
                <a:latin typeface="Arial" panose="020B0604020202020204" pitchFamily="34" charset="0"/>
                <a:cs typeface="Arial" panose="020B0604020202020204" pitchFamily="34" charset="0"/>
              </a:rPr>
              <a:t> reliable transfer of bytes</a:t>
            </a:r>
            <a:r>
              <a:rPr lang="en-US" altLang="en-US" sz="2400">
                <a:solidFill>
                  <a:schemeClr val="accent2"/>
                </a:solidFill>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from one process to another.</a:t>
            </a:r>
          </a:p>
          <a:p>
            <a:r>
              <a:rPr lang="en-US" altLang="en-US" sz="2400">
                <a:latin typeface="Arial" panose="020B0604020202020204" pitchFamily="34" charset="0"/>
                <a:cs typeface="Arial" panose="020B0604020202020204" pitchFamily="34" charset="0"/>
              </a:rPr>
              <a:t>An application may view TCP a reliable, in-order </a:t>
            </a:r>
            <a:r>
              <a:rPr lang="en-US" altLang="en-US" sz="2400">
                <a:solidFill>
                  <a:srgbClr val="FF0000"/>
                </a:solidFill>
                <a:latin typeface="Arial" panose="020B0604020202020204" pitchFamily="34" charset="0"/>
                <a:cs typeface="Arial" panose="020B0604020202020204" pitchFamily="34" charset="0"/>
              </a:rPr>
              <a:t>pipe</a:t>
            </a:r>
            <a:r>
              <a:rPr lang="en-US" altLang="en-US" sz="2400">
                <a:latin typeface="Arial" panose="020B0604020202020204" pitchFamily="34" charset="0"/>
                <a:cs typeface="Arial" panose="020B0604020202020204" pitchFamily="34" charset="0"/>
              </a:rPr>
              <a:t> (or </a:t>
            </a:r>
            <a:r>
              <a:rPr lang="en-US" altLang="en-US" sz="2400">
                <a:solidFill>
                  <a:srgbClr val="FF0000"/>
                </a:solidFill>
                <a:latin typeface="Arial" panose="020B0604020202020204" pitchFamily="34" charset="0"/>
                <a:cs typeface="Arial" panose="020B0604020202020204" pitchFamily="34" charset="0"/>
              </a:rPr>
              <a:t>stream</a:t>
            </a:r>
            <a:r>
              <a:rPr lang="en-US" altLang="en-US" sz="2400">
                <a:latin typeface="Arial" panose="020B0604020202020204" pitchFamily="34" charset="0"/>
                <a:cs typeface="Arial" panose="020B0604020202020204" pitchFamily="34" charset="0"/>
              </a:rPr>
              <a:t>).</a:t>
            </a:r>
            <a:endParaRPr lang="en-US" alt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7</a:t>
            </a:fld>
            <a:endParaRPr lang="en-US" altLang="en-US" dirty="0"/>
          </a:p>
        </p:txBody>
      </p:sp>
      <p:graphicFrame>
        <p:nvGraphicFramePr>
          <p:cNvPr id="297988" name="Object 4"/>
          <p:cNvGraphicFramePr>
            <a:graphicFrameLocks noChangeAspect="1"/>
          </p:cNvGraphicFramePr>
          <p:nvPr/>
        </p:nvGraphicFramePr>
        <p:xfrm>
          <a:off x="2073275" y="3513138"/>
          <a:ext cx="1123950" cy="892175"/>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2979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3513138"/>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989" name="Group 5"/>
          <p:cNvGrpSpPr>
            <a:grpSpLocks/>
          </p:cNvGrpSpPr>
          <p:nvPr/>
        </p:nvGrpSpPr>
        <p:grpSpPr bwMode="auto">
          <a:xfrm>
            <a:off x="2116138" y="3854450"/>
            <a:ext cx="1136650" cy="1584325"/>
            <a:chOff x="649" y="2260"/>
            <a:chExt cx="716" cy="998"/>
          </a:xfrm>
        </p:grpSpPr>
        <p:sp>
          <p:nvSpPr>
            <p:cNvPr id="297990" name="Rectangle 6"/>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7991" name="Text Box 7"/>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7992" name="Group 8"/>
            <p:cNvGrpSpPr>
              <a:grpSpLocks/>
            </p:cNvGrpSpPr>
            <p:nvPr/>
          </p:nvGrpSpPr>
          <p:grpSpPr bwMode="auto">
            <a:xfrm>
              <a:off x="649" y="2628"/>
              <a:ext cx="716" cy="630"/>
              <a:chOff x="637" y="2610"/>
              <a:chExt cx="716" cy="630"/>
            </a:xfrm>
          </p:grpSpPr>
          <p:sp>
            <p:nvSpPr>
              <p:cNvPr id="297993" name="Text Box 9"/>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7994" name="Rectangle 10"/>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7995" name="Group 11"/>
            <p:cNvGrpSpPr>
              <a:grpSpLocks/>
            </p:cNvGrpSpPr>
            <p:nvPr/>
          </p:nvGrpSpPr>
          <p:grpSpPr bwMode="auto">
            <a:xfrm>
              <a:off x="753" y="2470"/>
              <a:ext cx="536" cy="291"/>
              <a:chOff x="909" y="3706"/>
              <a:chExt cx="536" cy="291"/>
            </a:xfrm>
          </p:grpSpPr>
          <p:sp>
            <p:nvSpPr>
              <p:cNvPr id="297996" name="Rectangle 12"/>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7997" name="Text Box 13"/>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7998" name="Text Box 14"/>
          <p:cNvSpPr txBox="1">
            <a:spLocks noChangeArrowheads="1"/>
          </p:cNvSpPr>
          <p:nvPr/>
        </p:nvSpPr>
        <p:spPr bwMode="auto">
          <a:xfrm>
            <a:off x="601020" y="3678665"/>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application</a:t>
            </a:r>
          </a:p>
          <a:p>
            <a:pPr algn="r"/>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7999" name="Text Box 15"/>
          <p:cNvSpPr txBox="1">
            <a:spLocks noChangeArrowheads="1"/>
          </p:cNvSpPr>
          <p:nvPr/>
        </p:nvSpPr>
        <p:spPr bwMode="auto">
          <a:xfrm>
            <a:off x="572445" y="4545440"/>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operating</a:t>
            </a:r>
          </a:p>
          <a:p>
            <a:pPr algn="r"/>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00" name="Line 16"/>
          <p:cNvSpPr>
            <a:spLocks noChangeShapeType="1"/>
          </p:cNvSpPr>
          <p:nvPr/>
        </p:nvSpPr>
        <p:spPr bwMode="auto">
          <a:xfrm flipV="1">
            <a:off x="1943100" y="389572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1" name="Line 17"/>
          <p:cNvSpPr>
            <a:spLocks noChangeShapeType="1"/>
          </p:cNvSpPr>
          <p:nvPr/>
        </p:nvSpPr>
        <p:spPr bwMode="auto">
          <a:xfrm flipH="1" flipV="1">
            <a:off x="1933575" y="447675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2" name="Text Box 18"/>
          <p:cNvSpPr txBox="1">
            <a:spLocks noChangeArrowheads="1"/>
          </p:cNvSpPr>
          <p:nvPr/>
        </p:nvSpPr>
        <p:spPr bwMode="auto">
          <a:xfrm>
            <a:off x="2193060" y="5597595"/>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graphicFrame>
        <p:nvGraphicFramePr>
          <p:cNvPr id="298003" name="Object 19"/>
          <p:cNvGraphicFramePr>
            <a:graphicFrameLocks noChangeAspect="1"/>
          </p:cNvGraphicFramePr>
          <p:nvPr/>
        </p:nvGraphicFramePr>
        <p:xfrm>
          <a:off x="5730875" y="3408363"/>
          <a:ext cx="1123950" cy="892175"/>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298003"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75" y="3408363"/>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8004" name="Group 20"/>
          <p:cNvGrpSpPr>
            <a:grpSpLocks/>
          </p:cNvGrpSpPr>
          <p:nvPr/>
        </p:nvGrpSpPr>
        <p:grpSpPr bwMode="auto">
          <a:xfrm>
            <a:off x="5773738" y="3749675"/>
            <a:ext cx="1136650" cy="1584325"/>
            <a:chOff x="649" y="2260"/>
            <a:chExt cx="716" cy="998"/>
          </a:xfrm>
        </p:grpSpPr>
        <p:sp>
          <p:nvSpPr>
            <p:cNvPr id="298005" name="Rectangle 21"/>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8006" name="Text Box 22"/>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8007" name="Group 23"/>
            <p:cNvGrpSpPr>
              <a:grpSpLocks/>
            </p:cNvGrpSpPr>
            <p:nvPr/>
          </p:nvGrpSpPr>
          <p:grpSpPr bwMode="auto">
            <a:xfrm>
              <a:off x="649" y="2628"/>
              <a:ext cx="716" cy="630"/>
              <a:chOff x="637" y="2610"/>
              <a:chExt cx="716" cy="630"/>
            </a:xfrm>
          </p:grpSpPr>
          <p:sp>
            <p:nvSpPr>
              <p:cNvPr id="298008" name="Text Box 24"/>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8009" name="Rectangle 25"/>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8010" name="Group 26"/>
            <p:cNvGrpSpPr>
              <a:grpSpLocks/>
            </p:cNvGrpSpPr>
            <p:nvPr/>
          </p:nvGrpSpPr>
          <p:grpSpPr bwMode="auto">
            <a:xfrm>
              <a:off x="753" y="2470"/>
              <a:ext cx="536" cy="291"/>
              <a:chOff x="909" y="3706"/>
              <a:chExt cx="536" cy="291"/>
            </a:xfrm>
          </p:grpSpPr>
          <p:sp>
            <p:nvSpPr>
              <p:cNvPr id="298011" name="Rectangle 27"/>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2" name="Text Box 28"/>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8013" name="Text Box 29"/>
          <p:cNvSpPr txBox="1">
            <a:spLocks noChangeArrowheads="1"/>
          </p:cNvSpPr>
          <p:nvPr/>
        </p:nvSpPr>
        <p:spPr bwMode="auto">
          <a:xfrm>
            <a:off x="7118350" y="35167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application</a:t>
            </a:r>
          </a:p>
          <a:p>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8014" name="Text Box 30"/>
          <p:cNvSpPr txBox="1">
            <a:spLocks noChangeArrowheads="1"/>
          </p:cNvSpPr>
          <p:nvPr/>
        </p:nvSpPr>
        <p:spPr bwMode="auto">
          <a:xfrm>
            <a:off x="7123113" y="44311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operating</a:t>
            </a:r>
          </a:p>
          <a:p>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15" name="Line 31"/>
          <p:cNvSpPr>
            <a:spLocks noChangeShapeType="1"/>
          </p:cNvSpPr>
          <p:nvPr/>
        </p:nvSpPr>
        <p:spPr bwMode="auto">
          <a:xfrm flipV="1">
            <a:off x="7029450" y="376237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6" name="Line 32"/>
          <p:cNvSpPr>
            <a:spLocks noChangeShapeType="1"/>
          </p:cNvSpPr>
          <p:nvPr/>
        </p:nvSpPr>
        <p:spPr bwMode="auto">
          <a:xfrm flipH="1" flipV="1">
            <a:off x="7019925" y="434340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7" name="Text Box 33"/>
          <p:cNvSpPr txBox="1">
            <a:spLocks noChangeArrowheads="1"/>
          </p:cNvSpPr>
          <p:nvPr/>
        </p:nvSpPr>
        <p:spPr bwMode="auto">
          <a:xfrm>
            <a:off x="5850660" y="5492820"/>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sp>
        <p:nvSpPr>
          <p:cNvPr id="298018" name="Freeform 34"/>
          <p:cNvSpPr>
            <a:spLocks/>
          </p:cNvSpPr>
          <p:nvPr/>
        </p:nvSpPr>
        <p:spPr bwMode="auto">
          <a:xfrm>
            <a:off x="3597275" y="4229100"/>
            <a:ext cx="1798638" cy="1674813"/>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9" name="Text Box 35"/>
          <p:cNvSpPr txBox="1">
            <a:spLocks noChangeArrowheads="1"/>
          </p:cNvSpPr>
          <p:nvPr/>
        </p:nvSpPr>
        <p:spPr bwMode="auto">
          <a:xfrm>
            <a:off x="3996905" y="4837083"/>
            <a:ext cx="103906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internet</a:t>
            </a:r>
            <a:endParaRPr lang="en-US" altLang="en-US" sz="2400">
              <a:latin typeface="Arial" panose="020B0604020202020204" pitchFamily="34" charset="0"/>
              <a:cs typeface="Arial" panose="020B0604020202020204" pitchFamily="34" charset="0"/>
            </a:endParaRPr>
          </a:p>
        </p:txBody>
      </p:sp>
      <p:sp>
        <p:nvSpPr>
          <p:cNvPr id="298020" name="Line 36"/>
          <p:cNvSpPr>
            <a:spLocks noChangeShapeType="1"/>
          </p:cNvSpPr>
          <p:nvPr/>
        </p:nvSpPr>
        <p:spPr bwMode="auto">
          <a:xfrm flipH="1">
            <a:off x="3228975" y="4733925"/>
            <a:ext cx="2533650" cy="952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433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373062" y="142876"/>
            <a:ext cx="8397875" cy="1143000"/>
          </a:xfrm>
        </p:spPr>
        <p:txBody>
          <a:bodyPr/>
          <a:lstStyle/>
          <a:p>
            <a:r>
              <a:rPr lang="en-US" altLang="en-US" dirty="0"/>
              <a:t>Socket programming using TCP</a:t>
            </a:r>
          </a:p>
        </p:txBody>
      </p:sp>
      <p:sp>
        <p:nvSpPr>
          <p:cNvPr id="299011" name="Rectangle 3"/>
          <p:cNvSpPr>
            <a:spLocks noGrp="1" noChangeArrowheads="1"/>
          </p:cNvSpPr>
          <p:nvPr>
            <p:ph sz="half" idx="1"/>
          </p:nvPr>
        </p:nvSpPr>
        <p:spPr>
          <a:xfrm>
            <a:off x="514350" y="1484313"/>
            <a:ext cx="7966075" cy="4718050"/>
          </a:xfrm>
        </p:spPr>
        <p:txBody>
          <a:bodyPr/>
          <a:lstStyle/>
          <a:p>
            <a:r>
              <a:rPr lang="en-US" altLang="en-US" sz="2000" dirty="0"/>
              <a:t>Before client contacts server:</a:t>
            </a:r>
          </a:p>
          <a:p>
            <a:pPr lvl="1"/>
            <a:r>
              <a:rPr lang="en-US" altLang="en-US" sz="1800" dirty="0"/>
              <a:t>server process must first be running</a:t>
            </a:r>
          </a:p>
          <a:p>
            <a:pPr lvl="1"/>
            <a:r>
              <a:rPr lang="en-US" altLang="en-US" sz="1800" dirty="0"/>
              <a:t>server must have created </a:t>
            </a:r>
            <a:r>
              <a:rPr lang="en-US" altLang="zh-CN" sz="1800" dirty="0"/>
              <a:t>a</a:t>
            </a:r>
            <a:r>
              <a:rPr lang="zh-CN" altLang="en-US" sz="1800" dirty="0"/>
              <a:t> </a:t>
            </a:r>
            <a:r>
              <a:rPr lang="en-US" altLang="en-US" sz="1800" dirty="0"/>
              <a:t>socket (door) </a:t>
            </a:r>
            <a:r>
              <a:rPr lang="en-US" altLang="zh-CN" sz="1800" dirty="0"/>
              <a:t>to</a:t>
            </a:r>
            <a:r>
              <a:rPr lang="en-US" altLang="en-US" sz="1800" dirty="0"/>
              <a:t> </a:t>
            </a:r>
            <a:r>
              <a:rPr lang="en-US" altLang="zh-CN" sz="1800" dirty="0"/>
              <a:t>receive</a:t>
            </a:r>
            <a:r>
              <a:rPr lang="en-US" altLang="en-US" sz="1800" dirty="0"/>
              <a:t> client’s contact</a:t>
            </a:r>
            <a:endParaRPr lang="en-US" altLang="en-US" sz="2000" dirty="0"/>
          </a:p>
          <a:p>
            <a:r>
              <a:rPr lang="en-US" altLang="en-US" sz="2000" dirty="0"/>
              <a:t>Client contacts server by: </a:t>
            </a:r>
          </a:p>
          <a:p>
            <a:pPr lvl="1"/>
            <a:r>
              <a:rPr lang="en-US" altLang="en-US" sz="1800" dirty="0"/>
              <a:t>creating </a:t>
            </a:r>
            <a:r>
              <a:rPr lang="en-US" altLang="zh-CN" sz="1800" dirty="0"/>
              <a:t>a</a:t>
            </a:r>
            <a:r>
              <a:rPr lang="zh-CN" altLang="en-US" sz="1800" dirty="0"/>
              <a:t> </a:t>
            </a:r>
            <a:r>
              <a:rPr lang="en-US" altLang="zh-CN" sz="1800" dirty="0"/>
              <a:t>local</a:t>
            </a:r>
            <a:r>
              <a:rPr lang="zh-CN" altLang="en-US" sz="1800" dirty="0"/>
              <a:t> </a:t>
            </a:r>
            <a:r>
              <a:rPr lang="en-US" altLang="en-US" sz="1800" dirty="0"/>
              <a:t>TCP socket</a:t>
            </a:r>
          </a:p>
          <a:p>
            <a:pPr lvl="1"/>
            <a:r>
              <a:rPr lang="en-US" altLang="en-US" sz="1800" dirty="0"/>
              <a:t>specifying </a:t>
            </a:r>
            <a:r>
              <a:rPr lang="en-US" altLang="en-US" sz="1800" b="1" dirty="0">
                <a:solidFill>
                  <a:srgbClr val="FF0000"/>
                </a:solidFill>
              </a:rPr>
              <a:t>IP address, port number</a:t>
            </a:r>
            <a:r>
              <a:rPr lang="en-US" altLang="en-US" sz="1800" dirty="0"/>
              <a:t> of server process</a:t>
            </a:r>
          </a:p>
          <a:p>
            <a:pPr lvl="1"/>
            <a:r>
              <a:rPr lang="en-US" altLang="zh-CN" sz="1800" dirty="0"/>
              <a:t>After</a:t>
            </a:r>
            <a:r>
              <a:rPr lang="en-US" altLang="en-US" sz="1800" dirty="0"/>
              <a:t> </a:t>
            </a:r>
            <a:r>
              <a:rPr lang="en-US" altLang="en-US" sz="1800" dirty="0">
                <a:solidFill>
                  <a:srgbClr val="FF0000"/>
                </a:solidFill>
              </a:rPr>
              <a:t>client creates</a:t>
            </a:r>
            <a:r>
              <a:rPr lang="zh-CN" altLang="en-US" dirty="0">
                <a:solidFill>
                  <a:srgbClr val="FF0000"/>
                </a:solidFill>
              </a:rPr>
              <a:t> </a:t>
            </a:r>
            <a:r>
              <a:rPr lang="en-US" altLang="zh-CN" dirty="0">
                <a:solidFill>
                  <a:srgbClr val="FF0000"/>
                </a:solidFill>
              </a:rPr>
              <a:t>a</a:t>
            </a:r>
            <a:r>
              <a:rPr lang="en-US" altLang="en-US" sz="1800" dirty="0">
                <a:solidFill>
                  <a:srgbClr val="FF0000"/>
                </a:solidFill>
              </a:rPr>
              <a:t> socket</a:t>
            </a:r>
            <a:r>
              <a:rPr lang="en-US" altLang="en-US" sz="1800" dirty="0"/>
              <a:t>: client establishes </a:t>
            </a:r>
            <a:r>
              <a:rPr lang="en-US" altLang="zh-CN" sz="1800" dirty="0"/>
              <a:t>a</a:t>
            </a:r>
            <a:r>
              <a:rPr lang="zh-CN" altLang="en-US" sz="1800" dirty="0"/>
              <a:t> </a:t>
            </a:r>
            <a:r>
              <a:rPr lang="en-US" altLang="en-US" sz="1800" dirty="0"/>
              <a:t>TCP connection to server</a:t>
            </a:r>
          </a:p>
          <a:p>
            <a:r>
              <a:rPr lang="en-US" altLang="en-US" sz="1800" dirty="0"/>
              <a:t>When contacted by client, server creates </a:t>
            </a:r>
            <a:r>
              <a:rPr lang="en-US" altLang="zh-CN" sz="1800" dirty="0"/>
              <a:t>a</a:t>
            </a:r>
            <a:r>
              <a:rPr lang="zh-CN" altLang="en-US" sz="1800" dirty="0"/>
              <a:t> </a:t>
            </a:r>
            <a:r>
              <a:rPr lang="en-US" altLang="en-US" sz="1800" dirty="0"/>
              <a:t>new TCP socket for server process to communicate with client</a:t>
            </a:r>
          </a:p>
          <a:p>
            <a:pPr lvl="1"/>
            <a:r>
              <a:rPr lang="en-US" altLang="en-US" sz="1800" dirty="0"/>
              <a:t>allows server to talk </a:t>
            </a:r>
            <a:r>
              <a:rPr lang="en-US" altLang="zh-CN" sz="1800" dirty="0"/>
              <a:t>to</a:t>
            </a:r>
            <a:r>
              <a:rPr lang="en-US" altLang="en-US" sz="1800" dirty="0"/>
              <a:t> </a:t>
            </a:r>
            <a:r>
              <a:rPr lang="en-US" altLang="zh-CN" sz="1800" dirty="0"/>
              <a:t>many</a:t>
            </a:r>
            <a:r>
              <a:rPr lang="en-US" altLang="en-US" sz="1800" dirty="0"/>
              <a:t> clients</a:t>
            </a:r>
            <a:r>
              <a:rPr lang="zh-CN" altLang="en-US" sz="1800" dirty="0"/>
              <a:t> </a:t>
            </a:r>
            <a:r>
              <a:rPr lang="en-US" altLang="zh-CN" sz="1800" dirty="0"/>
              <a:t>simultaneously</a:t>
            </a:r>
            <a:endParaRPr lang="en-US" altLang="en-US" sz="1800" dirty="0"/>
          </a:p>
          <a:p>
            <a:pPr lvl="1"/>
            <a:r>
              <a:rPr lang="en-US" altLang="zh-CN" sz="1800" b="1" dirty="0">
                <a:solidFill>
                  <a:srgbClr val="FF0000"/>
                </a:solidFill>
              </a:rPr>
              <a:t>IP</a:t>
            </a:r>
            <a:r>
              <a:rPr lang="zh-CN" altLang="en-US" sz="1800" b="1" dirty="0">
                <a:solidFill>
                  <a:srgbClr val="FF0000"/>
                </a:solidFill>
              </a:rPr>
              <a:t> </a:t>
            </a:r>
            <a:r>
              <a:rPr lang="en-US" altLang="zh-CN" sz="1800" b="1" dirty="0" err="1">
                <a:solidFill>
                  <a:srgbClr val="FF0000"/>
                </a:solidFill>
              </a:rPr>
              <a:t>addr</a:t>
            </a:r>
            <a:r>
              <a:rPr lang="zh-CN" altLang="en-US" sz="1800" b="1" dirty="0">
                <a:solidFill>
                  <a:srgbClr val="FF0000"/>
                </a:solidFill>
              </a:rPr>
              <a:t> </a:t>
            </a:r>
            <a:r>
              <a:rPr lang="en-US" altLang="zh-CN" sz="1800" b="1" dirty="0">
                <a:solidFill>
                  <a:srgbClr val="FF0000"/>
                </a:solidFill>
              </a:rPr>
              <a:t>and</a:t>
            </a:r>
            <a:r>
              <a:rPr lang="zh-CN" altLang="en-US" sz="1800" b="1" dirty="0">
                <a:solidFill>
                  <a:srgbClr val="FF0000"/>
                </a:solidFill>
              </a:rPr>
              <a:t> </a:t>
            </a:r>
            <a:r>
              <a:rPr lang="en-US" altLang="en-US" sz="1800" b="1" dirty="0">
                <a:solidFill>
                  <a:srgbClr val="FF0000"/>
                </a:solidFill>
              </a:rPr>
              <a:t>source port number used to distinguish clients</a:t>
            </a:r>
          </a:p>
          <a:p>
            <a:endParaRPr lang="en-US" altLang="en-US" sz="2000" dirty="0"/>
          </a:p>
        </p:txBody>
      </p:sp>
      <p:sp>
        <p:nvSpPr>
          <p:cNvPr id="2" name="Slide Number Placeholder 1"/>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E285FCEA-A4BA-4DA2-A2C4-AC6C911B784B}" type="slidenum">
              <a:rPr lang="en-US" altLang="en-US" smtClean="0"/>
              <a:pPr/>
              <a:t>8</a:t>
            </a:fld>
            <a:endParaRPr lang="en-US" altLang="en-US" dirty="0"/>
          </a:p>
        </p:txBody>
      </p:sp>
    </p:spTree>
    <p:extLst>
      <p:ext uri="{BB962C8B-B14F-4D97-AF65-F5344CB8AC3E}">
        <p14:creationId xmlns:p14="http://schemas.microsoft.com/office/powerpoint/2010/main" val="347980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ltLang="en-US" dirty="0"/>
              <a:t>Socket programming </a:t>
            </a:r>
            <a:r>
              <a:rPr lang="en-US" altLang="zh-CN" dirty="0"/>
              <a:t>using</a:t>
            </a:r>
            <a:r>
              <a:rPr lang="en-US" altLang="en-US" dirty="0"/>
              <a:t> TCP</a:t>
            </a:r>
          </a:p>
        </p:txBody>
      </p:sp>
      <p:sp>
        <p:nvSpPr>
          <p:cNvPr id="300057" name="Rectangle 25"/>
          <p:cNvSpPr>
            <a:spLocks noGrp="1" noChangeArrowheads="1"/>
          </p:cNvSpPr>
          <p:nvPr>
            <p:ph idx="1"/>
          </p:nvPr>
        </p:nvSpPr>
        <p:spPr>
          <a:xfrm>
            <a:off x="533400" y="1671638"/>
            <a:ext cx="3556000" cy="4576762"/>
          </a:xfrm>
          <a:noFill/>
          <a:ln/>
        </p:spPr>
        <p:txBody>
          <a:bodyPr/>
          <a:lstStyle/>
          <a:p>
            <a:r>
              <a:rPr lang="en-US" altLang="en-US" sz="2000" dirty="0">
                <a:latin typeface="Arial" panose="020B0604020202020204" pitchFamily="34" charset="0"/>
                <a:cs typeface="Arial" panose="020B0604020202020204" pitchFamily="34" charset="0"/>
              </a:rPr>
              <a:t>When a server creates a socket, it needs to specify:</a:t>
            </a:r>
          </a:p>
          <a:p>
            <a:pPr lvl="1"/>
            <a:r>
              <a:rPr lang="en-US" altLang="en-US" sz="1800" dirty="0">
                <a:solidFill>
                  <a:srgbClr val="FF0000"/>
                </a:solidFill>
                <a:latin typeface="Arial" panose="020B0604020202020204" pitchFamily="34" charset="0"/>
                <a:cs typeface="Arial" panose="020B0604020202020204" pitchFamily="34" charset="0"/>
              </a:rPr>
              <a:t>Identifier of the socket</a:t>
            </a:r>
          </a:p>
          <a:p>
            <a:pPr lvl="1"/>
            <a:r>
              <a:rPr lang="en-US" altLang="en-US" sz="1800" dirty="0">
                <a:latin typeface="Arial" panose="020B0604020202020204" pitchFamily="34" charset="0"/>
                <a:cs typeface="Arial" panose="020B0604020202020204" pitchFamily="34" charset="0"/>
              </a:rPr>
              <a:t>Connection mode (TCP/UDP)</a:t>
            </a:r>
          </a:p>
          <a:p>
            <a:r>
              <a:rPr lang="en-US" altLang="en-US" sz="2000" dirty="0">
                <a:latin typeface="Arial" panose="020B0604020202020204" pitchFamily="34" charset="0"/>
                <a:cs typeface="Arial" panose="020B0604020202020204" pitchFamily="34" charset="0"/>
              </a:rPr>
              <a:t>Analogous to when you open a file in C, you need to specify:</a:t>
            </a:r>
          </a:p>
          <a:p>
            <a:pPr lvl="1"/>
            <a:r>
              <a:rPr lang="en-US" altLang="en-US" sz="1800" dirty="0">
                <a:latin typeface="Arial" panose="020B0604020202020204" pitchFamily="34" charset="0"/>
                <a:cs typeface="Arial" panose="020B0604020202020204" pitchFamily="34" charset="0"/>
              </a:rPr>
              <a:t>location of the file</a:t>
            </a:r>
          </a:p>
          <a:p>
            <a:pPr lvl="1"/>
            <a:r>
              <a:rPr lang="en-US" altLang="en-US" sz="1800" dirty="0">
                <a:latin typeface="Arial" panose="020B0604020202020204" pitchFamily="34" charset="0"/>
                <a:cs typeface="Arial" panose="020B0604020202020204" pitchFamily="34" charset="0"/>
              </a:rPr>
              <a:t>access mode (e.g., read-only, write-only)</a:t>
            </a:r>
          </a:p>
        </p:txBody>
      </p:sp>
      <p:sp>
        <p:nvSpPr>
          <p:cNvPr id="2" name="Slide Number Placeholder 1"/>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9</a:t>
            </a:fld>
            <a:endParaRPr lang="en-US" altLang="en-US" dirty="0"/>
          </a:p>
        </p:txBody>
      </p:sp>
      <p:sp>
        <p:nvSpPr>
          <p:cNvPr id="300036" name="Rectangle 4"/>
          <p:cNvSpPr>
            <a:spLocks noChangeArrowheads="1"/>
          </p:cNvSpPr>
          <p:nvPr/>
        </p:nvSpPr>
        <p:spPr bwMode="auto">
          <a:xfrm>
            <a:off x="4387850" y="16478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37" name="Rectangle 5"/>
          <p:cNvSpPr>
            <a:spLocks noChangeArrowheads="1"/>
          </p:cNvSpPr>
          <p:nvPr/>
        </p:nvSpPr>
        <p:spPr bwMode="auto">
          <a:xfrm>
            <a:off x="4375150" y="2400300"/>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bind</a:t>
            </a:r>
          </a:p>
        </p:txBody>
      </p:sp>
      <p:sp>
        <p:nvSpPr>
          <p:cNvPr id="300038" name="Rectangle 6"/>
          <p:cNvSpPr>
            <a:spLocks noChangeArrowheads="1"/>
          </p:cNvSpPr>
          <p:nvPr/>
        </p:nvSpPr>
        <p:spPr bwMode="auto">
          <a:xfrm>
            <a:off x="4386263" y="3157538"/>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listen</a:t>
            </a:r>
          </a:p>
        </p:txBody>
      </p:sp>
      <p:sp>
        <p:nvSpPr>
          <p:cNvPr id="300039" name="Rectangle 7"/>
          <p:cNvSpPr>
            <a:spLocks noChangeArrowheads="1"/>
          </p:cNvSpPr>
          <p:nvPr/>
        </p:nvSpPr>
        <p:spPr bwMode="auto">
          <a:xfrm>
            <a:off x="4375150" y="39084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accept</a:t>
            </a:r>
          </a:p>
        </p:txBody>
      </p:sp>
      <p:sp>
        <p:nvSpPr>
          <p:cNvPr id="300040" name="Rectangle 8"/>
          <p:cNvSpPr>
            <a:spLocks noChangeArrowheads="1"/>
          </p:cNvSpPr>
          <p:nvPr/>
        </p:nvSpPr>
        <p:spPr bwMode="auto">
          <a:xfrm>
            <a:off x="4384675" y="50879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41" name="Rectangle 9"/>
          <p:cNvSpPr>
            <a:spLocks noChangeArrowheads="1"/>
          </p:cNvSpPr>
          <p:nvPr/>
        </p:nvSpPr>
        <p:spPr bwMode="auto">
          <a:xfrm>
            <a:off x="4383088" y="5854700"/>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42" name="Line 10"/>
          <p:cNvSpPr>
            <a:spLocks noChangeShapeType="1"/>
          </p:cNvSpPr>
          <p:nvPr/>
        </p:nvSpPr>
        <p:spPr bwMode="auto">
          <a:xfrm>
            <a:off x="5005388" y="2076450"/>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3" name="Line 11"/>
          <p:cNvSpPr>
            <a:spLocks noChangeShapeType="1"/>
          </p:cNvSpPr>
          <p:nvPr/>
        </p:nvSpPr>
        <p:spPr bwMode="auto">
          <a:xfrm>
            <a:off x="4992688" y="283527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4" name="Line 12"/>
          <p:cNvSpPr>
            <a:spLocks noChangeShapeType="1"/>
          </p:cNvSpPr>
          <p:nvPr/>
        </p:nvSpPr>
        <p:spPr bwMode="auto">
          <a:xfrm>
            <a:off x="4992688" y="3595688"/>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5" name="Line 13"/>
          <p:cNvSpPr>
            <a:spLocks noChangeShapeType="1"/>
          </p:cNvSpPr>
          <p:nvPr/>
        </p:nvSpPr>
        <p:spPr bwMode="auto">
          <a:xfrm>
            <a:off x="5013325" y="552132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6" name="Line 14"/>
          <p:cNvSpPr>
            <a:spLocks noChangeShapeType="1"/>
          </p:cNvSpPr>
          <p:nvPr/>
        </p:nvSpPr>
        <p:spPr bwMode="auto">
          <a:xfrm>
            <a:off x="4992688" y="4344988"/>
            <a:ext cx="0" cy="725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7" name="Rectangle 15"/>
          <p:cNvSpPr>
            <a:spLocks noChangeArrowheads="1"/>
          </p:cNvSpPr>
          <p:nvPr/>
        </p:nvSpPr>
        <p:spPr bwMode="auto">
          <a:xfrm>
            <a:off x="6692900" y="36782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48" name="Rectangle 16"/>
          <p:cNvSpPr>
            <a:spLocks noChangeArrowheads="1"/>
          </p:cNvSpPr>
          <p:nvPr/>
        </p:nvSpPr>
        <p:spPr bwMode="auto">
          <a:xfrm>
            <a:off x="6681788" y="442912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connect</a:t>
            </a:r>
          </a:p>
        </p:txBody>
      </p:sp>
      <p:sp>
        <p:nvSpPr>
          <p:cNvPr id="300049" name="Rectangle 17"/>
          <p:cNvSpPr>
            <a:spLocks noChangeArrowheads="1"/>
          </p:cNvSpPr>
          <p:nvPr/>
        </p:nvSpPr>
        <p:spPr bwMode="auto">
          <a:xfrm>
            <a:off x="6669088" y="510857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50" name="Rectangle 18"/>
          <p:cNvSpPr>
            <a:spLocks noChangeArrowheads="1"/>
          </p:cNvSpPr>
          <p:nvPr/>
        </p:nvSpPr>
        <p:spPr bwMode="auto">
          <a:xfrm>
            <a:off x="6667500" y="58753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51" name="Line 19"/>
          <p:cNvSpPr>
            <a:spLocks noChangeShapeType="1"/>
          </p:cNvSpPr>
          <p:nvPr/>
        </p:nvSpPr>
        <p:spPr bwMode="auto">
          <a:xfrm>
            <a:off x="7299325" y="4116388"/>
            <a:ext cx="0" cy="296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2" name="Line 20"/>
          <p:cNvSpPr>
            <a:spLocks noChangeShapeType="1"/>
          </p:cNvSpPr>
          <p:nvPr/>
        </p:nvSpPr>
        <p:spPr bwMode="auto">
          <a:xfrm>
            <a:off x="7297738" y="5541963"/>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3" name="Line 21"/>
          <p:cNvSpPr>
            <a:spLocks noChangeShapeType="1"/>
          </p:cNvSpPr>
          <p:nvPr/>
        </p:nvSpPr>
        <p:spPr bwMode="auto">
          <a:xfrm>
            <a:off x="7286625" y="4852988"/>
            <a:ext cx="1588" cy="238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4" name="Line 22"/>
          <p:cNvSpPr>
            <a:spLocks noChangeShapeType="1"/>
          </p:cNvSpPr>
          <p:nvPr/>
        </p:nvSpPr>
        <p:spPr bwMode="auto">
          <a:xfrm>
            <a:off x="4999038" y="4702175"/>
            <a:ext cx="1663700" cy="12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5" name="Text Box 23"/>
          <p:cNvSpPr txBox="1">
            <a:spLocks noChangeArrowheads="1"/>
          </p:cNvSpPr>
          <p:nvPr/>
        </p:nvSpPr>
        <p:spPr bwMode="auto">
          <a:xfrm>
            <a:off x="5203825" y="4452938"/>
            <a:ext cx="13890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3-way handshake</a:t>
            </a:r>
          </a:p>
        </p:txBody>
      </p:sp>
      <p:sp>
        <p:nvSpPr>
          <p:cNvPr id="300056" name="Text Box 24"/>
          <p:cNvSpPr txBox="1">
            <a:spLocks noChangeArrowheads="1"/>
          </p:cNvSpPr>
          <p:nvPr/>
        </p:nvSpPr>
        <p:spPr bwMode="auto">
          <a:xfrm>
            <a:off x="4325938" y="1220788"/>
            <a:ext cx="1357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server</a:t>
            </a:r>
          </a:p>
        </p:txBody>
      </p:sp>
      <p:sp>
        <p:nvSpPr>
          <p:cNvPr id="300058" name="Text Box 26"/>
          <p:cNvSpPr txBox="1">
            <a:spLocks noChangeArrowheads="1"/>
          </p:cNvSpPr>
          <p:nvPr/>
        </p:nvSpPr>
        <p:spPr bwMode="auto">
          <a:xfrm>
            <a:off x="6651625" y="3278188"/>
            <a:ext cx="126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client</a:t>
            </a:r>
          </a:p>
        </p:txBody>
      </p:sp>
      <p:sp>
        <p:nvSpPr>
          <p:cNvPr id="300059" name="Text Box 27"/>
          <p:cNvSpPr txBox="1">
            <a:spLocks noChangeArrowheads="1"/>
          </p:cNvSpPr>
          <p:nvPr/>
        </p:nvSpPr>
        <p:spPr bwMode="auto">
          <a:xfrm>
            <a:off x="6116638" y="1625600"/>
            <a:ext cx="2847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u="sng" dirty="0">
                <a:solidFill>
                  <a:srgbClr val="FF0000"/>
                </a:solidFill>
                <a:latin typeface="Arial" panose="020B0604020202020204" pitchFamily="34" charset="0"/>
                <a:cs typeface="Arial" panose="020B0604020202020204" pitchFamily="34" charset="0"/>
              </a:rPr>
              <a:t>Operations of socket programming in C/C++</a:t>
            </a:r>
          </a:p>
        </p:txBody>
      </p:sp>
      <p:sp>
        <p:nvSpPr>
          <p:cNvPr id="300060" name="Line 28"/>
          <p:cNvSpPr>
            <a:spLocks noChangeShapeType="1"/>
          </p:cNvSpPr>
          <p:nvPr/>
        </p:nvSpPr>
        <p:spPr bwMode="auto">
          <a:xfrm>
            <a:off x="5653088" y="5295900"/>
            <a:ext cx="10096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61" name="Text Box 29"/>
          <p:cNvSpPr txBox="1">
            <a:spLocks noChangeArrowheads="1"/>
          </p:cNvSpPr>
          <p:nvPr/>
        </p:nvSpPr>
        <p:spPr bwMode="auto">
          <a:xfrm>
            <a:off x="5702300" y="5022850"/>
            <a:ext cx="942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share data</a:t>
            </a:r>
          </a:p>
        </p:txBody>
      </p:sp>
      <p:sp>
        <p:nvSpPr>
          <p:cNvPr id="300062" name="Text Box 30"/>
          <p:cNvSpPr txBox="1">
            <a:spLocks noChangeArrowheads="1"/>
          </p:cNvSpPr>
          <p:nvPr/>
        </p:nvSpPr>
        <p:spPr bwMode="auto">
          <a:xfrm>
            <a:off x="6013450" y="2325688"/>
            <a:ext cx="25887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dirty="0">
                <a:latin typeface="Arial" panose="020B0604020202020204" pitchFamily="34" charset="0"/>
                <a:cs typeface="Arial" panose="020B0604020202020204" pitchFamily="34" charset="0"/>
              </a:rPr>
              <a:t>(TA will go through details)</a:t>
            </a:r>
          </a:p>
        </p:txBody>
      </p:sp>
    </p:spTree>
    <p:extLst>
      <p:ext uri="{BB962C8B-B14F-4D97-AF65-F5344CB8AC3E}">
        <p14:creationId xmlns:p14="http://schemas.microsoft.com/office/powerpoint/2010/main" val="2843316845"/>
      </p:ext>
    </p:extLst>
  </p:cSld>
  <p:clrMapOvr>
    <a:masterClrMapping/>
  </p:clrMapOvr>
</p:sld>
</file>

<file path=ppt/theme/theme1.xml><?xml version="1.0" encoding="utf-8"?>
<a:theme xmlns:a="http://schemas.openxmlformats.org/drawingml/2006/main" name="csci teaching">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i teaching" id="{2544B9EB-22C5-894E-8225-D41CCBCFB37A}" vid="{814176C4-F8E2-3E49-9BEB-3A929C7DAC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1490456039</TotalTime>
  <Pages>7</Pages>
  <Words>3275</Words>
  <Application>Microsoft Macintosh PowerPoint</Application>
  <PresentationFormat>On-screen Show (4:3)</PresentationFormat>
  <Paragraphs>707</Paragraphs>
  <Slides>61</Slides>
  <Notes>16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5" baseType="lpstr">
      <vt:lpstr>Arial</vt:lpstr>
      <vt:lpstr>Arial Black</vt:lpstr>
      <vt:lpstr>Calibri</vt:lpstr>
      <vt:lpstr>Consolas</vt:lpstr>
      <vt:lpstr>Courier</vt:lpstr>
      <vt:lpstr>Courier New</vt:lpstr>
      <vt:lpstr>Gill Sans</vt:lpstr>
      <vt:lpstr>Helvetica Neue</vt:lpstr>
      <vt:lpstr>Lucida Console</vt:lpstr>
      <vt:lpstr>Monotype Sorts</vt:lpstr>
      <vt:lpstr>Times New Roman</vt:lpstr>
      <vt:lpstr>Wingdings</vt:lpstr>
      <vt:lpstr>csci teaching</vt:lpstr>
      <vt:lpstr>Clip</vt:lpstr>
      <vt:lpstr>CSCI4430 Computer Networks  Lecture 3: Application Layer – Socket programming, HTTP</vt:lpstr>
      <vt:lpstr>Agenda</vt:lpstr>
      <vt:lpstr>How to implement a network application?</vt:lpstr>
      <vt:lpstr>How to implement a network application?</vt:lpstr>
      <vt:lpstr>How to implement a network application?</vt:lpstr>
      <vt:lpstr>Socket programming</vt:lpstr>
      <vt:lpstr>Socket programming using TCP</vt:lpstr>
      <vt:lpstr>Socket programming using TCP</vt:lpstr>
      <vt:lpstr>Socket programming using TCP</vt:lpstr>
      <vt:lpstr>Programming stuff...client</vt:lpstr>
      <vt:lpstr>Programming stuff...server</vt:lpstr>
      <vt:lpstr>Programming stuff...accept()</vt:lpstr>
      <vt:lpstr>Programming stuff...complete flow</vt:lpstr>
      <vt:lpstr>Programming stuff...server parallelization</vt:lpstr>
      <vt:lpstr>Addressing processes</vt:lpstr>
      <vt:lpstr>Addressing processes</vt:lpstr>
      <vt:lpstr>Addressing processes</vt:lpstr>
      <vt:lpstr>Illustrations on Socket Use with TCP</vt:lpstr>
      <vt:lpstr>Illustrations on Socket Use with TCP</vt:lpstr>
      <vt:lpstr>Illustrations on Socket Use with TCP</vt:lpstr>
      <vt:lpstr>Illustrations on Socket Use with TCP</vt:lpstr>
      <vt:lpstr>HTTP and the web</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Resource Locator</vt:lpstr>
      <vt:lpstr>URL: Uniform Resource Locator</vt:lpstr>
      <vt:lpstr>Hyper Text Transfer Protocol (HTTP)</vt:lpstr>
      <vt:lpstr>HTTP variants</vt:lpstr>
      <vt:lpstr>Steps in HTTP request/response</vt:lpstr>
      <vt:lpstr>Method types (HTTP 1.1)</vt:lpstr>
      <vt:lpstr>Client-to-server communication</vt:lpstr>
      <vt:lpstr>Client-to-server communication</vt:lpstr>
      <vt:lpstr>A real example</vt:lpstr>
      <vt:lpstr>Server-to-client communication</vt:lpstr>
      <vt:lpstr>A real example</vt:lpstr>
      <vt:lpstr>What about HTTPS?</vt:lpstr>
      <vt:lpstr>HTTP is stateless </vt:lpstr>
      <vt:lpstr>How does a stateless protocol keep state?</vt:lpstr>
      <vt:lpstr>State in a stateless protocol: Cookies</vt:lpstr>
      <vt:lpstr>A real example</vt:lpstr>
      <vt:lpstr>Beyond cookies</vt:lpstr>
      <vt:lpstr>Improving HTTP performance</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Summary</vt:lpstr>
    </vt:vector>
  </TitlesOfParts>
  <Manager/>
  <Company>CUHK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CSCI4430 Computer Networks  Lecture 3: Application Layer – Socket programming, HTTP</dc:title>
  <dc:subject/>
  <dc:creator>Hong Xu</dc:creator>
  <cp:keywords/>
  <dc:description/>
  <cp:lastModifiedBy>Hong Xu (CSD)</cp:lastModifiedBy>
  <cp:revision>1429</cp:revision>
  <cp:lastPrinted>1999-09-08T17:25:07Z</cp:lastPrinted>
  <dcterms:created xsi:type="dcterms:W3CDTF">2014-01-14T18:15:50Z</dcterms:created>
  <dcterms:modified xsi:type="dcterms:W3CDTF">2023-09-09T11:13:48Z</dcterms:modified>
  <cp:category/>
</cp:coreProperties>
</file>