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2" r:id="rId1"/>
  </p:sldMasterIdLst>
  <p:notesMasterIdLst>
    <p:notesMasterId r:id="rId51"/>
  </p:notesMasterIdLst>
  <p:handoutMasterIdLst>
    <p:handoutMasterId r:id="rId52"/>
  </p:handoutMasterIdLst>
  <p:sldIdLst>
    <p:sldId id="648" r:id="rId2"/>
    <p:sldId id="487" r:id="rId3"/>
    <p:sldId id="515" r:id="rId4"/>
    <p:sldId id="513" r:id="rId5"/>
    <p:sldId id="527" r:id="rId6"/>
    <p:sldId id="528" r:id="rId7"/>
    <p:sldId id="529" r:id="rId8"/>
    <p:sldId id="526" r:id="rId9"/>
    <p:sldId id="531" r:id="rId10"/>
    <p:sldId id="530" r:id="rId11"/>
    <p:sldId id="532" r:id="rId12"/>
    <p:sldId id="533" r:id="rId13"/>
    <p:sldId id="534" r:id="rId14"/>
    <p:sldId id="1139" r:id="rId15"/>
    <p:sldId id="1140" r:id="rId16"/>
    <p:sldId id="1142" r:id="rId17"/>
    <p:sldId id="593" r:id="rId18"/>
    <p:sldId id="536" r:id="rId19"/>
    <p:sldId id="537" r:id="rId20"/>
    <p:sldId id="552" r:id="rId21"/>
    <p:sldId id="514" r:id="rId22"/>
    <p:sldId id="553" r:id="rId23"/>
    <p:sldId id="517" r:id="rId24"/>
    <p:sldId id="571" r:id="rId25"/>
    <p:sldId id="572" r:id="rId26"/>
    <p:sldId id="573" r:id="rId27"/>
    <p:sldId id="524" r:id="rId28"/>
    <p:sldId id="525" r:id="rId29"/>
    <p:sldId id="545" r:id="rId30"/>
    <p:sldId id="594" r:id="rId31"/>
    <p:sldId id="574" r:id="rId32"/>
    <p:sldId id="578" r:id="rId33"/>
    <p:sldId id="579" r:id="rId34"/>
    <p:sldId id="580" r:id="rId35"/>
    <p:sldId id="584" r:id="rId36"/>
    <p:sldId id="585" r:id="rId37"/>
    <p:sldId id="586" r:id="rId38"/>
    <p:sldId id="587" r:id="rId39"/>
    <p:sldId id="588" r:id="rId40"/>
    <p:sldId id="589" r:id="rId41"/>
    <p:sldId id="590" r:id="rId42"/>
    <p:sldId id="591" r:id="rId43"/>
    <p:sldId id="592" r:id="rId44"/>
    <p:sldId id="512" r:id="rId45"/>
    <p:sldId id="1144" r:id="rId46"/>
    <p:sldId id="639" r:id="rId47"/>
    <p:sldId id="575" r:id="rId48"/>
    <p:sldId id="576" r:id="rId49"/>
    <p:sldId id="577" r:id="rId5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/>
    <p:restoredTop sz="94694"/>
  </p:normalViewPr>
  <p:slideViewPr>
    <p:cSldViewPr>
      <p:cViewPr varScale="1">
        <p:scale>
          <a:sx n="121" d="100"/>
          <a:sy n="121" d="100"/>
        </p:scale>
        <p:origin x="19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5:54:38.701"/>
    </inkml:context>
    <inkml:brush xml:id="br0">
      <inkml:brushProperty name="height" value="0.053" units="cm"/>
      <inkml:brushProperty name="color" value="#FF0000"/>
    </inkml:brush>
  </inkml:definitions>
  <inkml:trace contextRef="#ctx0" brushRef="#br0">12080 7685 6131,'-1'10'0,"-3"-2"0,-2-1 0,0-3 0,4 6 0,-3-3 0,3 7 0,-6-11 0,8 9 0,0-8 0,0 3 0,0-7 0</inkml:trace>
  <inkml:trace contextRef="#ctx0" brushRef="#br0" timeOffset="1">12167 8046 7853,'-10'18'0,"-5"-1"0,5 0 0</inkml:trace>
  <inkml:trace contextRef="#ctx0" brushRef="#br0" timeOffset="2">12115 7788 7853,'8'-9'-332,"1"1"1,1 1-860,-5-5 1191,5 5 0,-8-1 0,4 8 0,-12 0 0,4 8 0,-8 1 0,5 8 0,3-5 0,-4-1 0,4 3 0,2 1 0,0 2 0,0 0 0,-8 0 0,-1 1 0</inkml:trace>
  <inkml:trace contextRef="#ctx0" brushRef="#br0" timeOffset="3">12184 8029 7853,'7'17'-530,"-5"1"132,4-1 1,-4-6 0,-2 1 397,0 1 0,-8-5 0,6 1 0,-3-3 0,3-4 0,2 6 0,0-1 0,0 3 0,0 7 0,-8 8 0,-1 2 0</inkml:trace>
  <inkml:trace contextRef="#ctx0" brushRef="#br0" timeOffset="4">12184 8390 7853,'9'8'-1325,"1"-4"1060,-4 7 1,-4-5 264,3 5 0,-3-7 0,-2 11 0,-2-7 0,-3 4 0,3 3 0,-12-6 0,8 9 0,1-7 0,5 1 0,0-1 0,0 6 0,0 0 0,-6 1 0,0-1 0,1 0 0,5 0 0,0-5 0,0-1 0,0 1 0,0 5 0,-8 0 0,6 0 0,-6 0 0</inkml:trace>
  <inkml:trace contextRef="#ctx0" brushRef="#br0" timeOffset="5">12098 8906 7853,'7'10'-927,"-5"5"0,6-6 927,-8 9 0,0-7 0,0 1 0,0-7 0,0 7-249,0-8 253,0 11 1,0-11-28,0 7 23,0-7 1,6 6-1,-1-5 0,1-3 0,2 13 0,-6-5 0,3 7 0,3-5 0,-2-1 0,0-5 0,-6 5 0,0-5 0,0 5 0,0-5 0,0 6 0,0-7 0,0 7 0,0-6 0,0 5 0,0-5 0,0 5 0,0-5 0,0 5 0,0 1 0,0 5 0,0 0 0,0 0 0,0-5 0,0-1 0,-2-1 0,-4 1 0,4 5 0,-6-7 0,8 8 0,-2-1 0,-3-5 0,3 4 0,-4-3 0,4 3 0,2 2 0,0 1 0,0-1 0,0 0 0,0 0 0,0 0 0,0 1 0,0-1 0,0 0 0,0 0 0,-8 0 0,-1 1 0</inkml:trace>
  <inkml:trace contextRef="#ctx0" brushRef="#br0" timeOffset="6">12149 9800 7853,'8'10'-927,"-6"5"0,6-11 927,-8 7 61,0-7 130,0 4 0,-2-3-210,-4 1 41,4 0 0,-6-4-437,8 4 287,0-5 1,-5 9 127,-1-4 0,0-2 0,6 7 0,0-5 0,0 5 0,-8 1 0,-1 5 0</inkml:trace>
  <inkml:trace contextRef="#ctx0" brushRef="#br0" timeOffset="7">12149 10110 7853,'0'11'-663,"0"0"1,0-5 397,0 6 1,0-7 264,0 7 0,0-8 0,0 11 0,0-11 0,0 7 0,0-5 0,0 5 0,0-5 0,0 6 0,0-7 0,0 7 0,0-1 0,0 6 0,0-5 0,0-1 0,0 1 0,0 5 0,0-5 0,0-1 0,0 0 0,0 14 0,0 2 0</inkml:trace>
  <inkml:trace contextRef="#ctx0" brushRef="#br0" timeOffset="8">12115 10660 7853,'0'17'-1325,"2"-6"1060,4 1 1,-5-6 264,5 5 0,-4-7 0,-2 11 0,0-13 0,0 13 0,0-13 0,-8 14 0,7-13 0,-5 9 0,2-3 0,-2 3 0,4 3 0,-3-3 0,3 3 0,2 2 0,0-5 0,0-1 0,-6 0 0,0 7 0,0-7 0,6 1 0,0-1 0,0 6 0,0 0 0,0 1 0,0-7 0,0 1 0,2-7 0,4 7 0,-4-1 0,6 6 0,-8 1 53,0-1 1,0-6 69,0 1-445,0-8 172,0 3 161,7-7-11,-5 0 0,6 2 0,-8 4 0,0-4 0,0 5 0</inkml:trace>
  <inkml:trace contextRef="#ctx0" brushRef="#br0" timeOffset="9">12201 11296 7853,'-12'6'-332,"3"1"1,-1 1-517,1 0 1827,5 5-1679,-4-11 230,8 13 148,0-5 351,0 7-29,0 0 0,0 0 0,0 0 0,6-5 0,0-1 0,1-1 0,-3 3 0,2-1 0,0-1 0,-6 1 0,0-1 0,0 1 0,7 5 0,3 0 0</inkml:trace>
  <inkml:trace contextRef="#ctx0" brushRef="#br0" timeOffset="10">12201 11709 7853,'0'22'-530,"0"1"-66,0 0 0,0-6 596,0 1 0,0-1 0,0 0 0,0-7 0,0 5 0,-2-11 0,-4 7 0,4-5 0,-3 5 0,3-5 0,2 6 0,0-9 0,0 13 0,0-7 0,0 3 0,0-1 0,0-5 0,0 5 0,0-5 0,0 6 0,0-7 0,0 7 0,0-1 0,0 6 0,0 1 0,0-1 0,0 0 0,0 0 0,2-5 0,3-1 0,-3 1 0,6 5 0,-8 0 0,0 0 0,0 0 0,0 1 0,0-1 0,0 2 0,0 4 0,0 3-85,0 9 1,0-1 89,0 1 1,0-1 266,0 0 0,0-1-81,0-4 1,6 1-249,-1-7 0,1-6 112,-6-5-55,8-8 0,1-4 0,9-10 0</inkml:trace>
  <inkml:trace contextRef="#ctx0" brushRef="#br0" timeOffset="11">12511 12431 7921,'-12'-6'589,"1"0"1057,-3 2 0,5 2 40,-3 2 1485,9 0-2341,-5 0 0,8 8-440,0 4 0,0 10 0,0 9-282,0 7 0,2 8-33,4 11 1,1 12-414,5 11 1,3 10 21,-4 2 1,-3-43-1,0 1 145,1-1 1,-1 0-1,3 37 105,1-6-1030,-1-15 0,5-8 376,-5-11 1,2 0-117,-7-12 0,6-3-458,-7-14-111,1 0 50,2 0 446,-6-7 0,11-6 909,-7-16 0,7-7 0,-3-15 0</inkml:trace>
  <inkml:trace contextRef="#ctx0" brushRef="#br0" timeOffset="12">12339 12517 7921,'9'-8'-1549,"1"4"2163,-5-7 0,-3 5 1926,4-6-1633,-4 9 0,-2-7 577,0 4 661,0 4-91,0-5-985,0 7-183,0 0-211,-8 0-975,6 0 0,-11 7 148,7 5 1,-5 3-15,5 2 1,-7 3-165,1 2 1,3-1-610,-3 8 1,3-6-867,-3 6 0,-1-6 898,7 5 1,-5-7-568,5 2 1,-2-4 186,3-1 1287,3-1 0,-14-8 0,7-1 0</inkml:trace>
  <inkml:trace contextRef="#ctx0" brushRef="#br0" timeOffset="13">12270 12603 7921,'17'-18'1954,"0"1"12,-7 8 550,-3 1-1550,-7 8 0,2 0 368,4 0 0,-2 0-893,7 0 1,-5 6-1,6-1 1,1 1 37,2 2 0,4-4-260,4 7 0,-4-5-919,4 5 1,4-5 492,2 5 0,-2-1-1953,1 2 0,-5-3 46,6-3 2114,0-4 0,-3 13 0,-1-5 0</inkml:trace>
  <inkml:trace contextRef="#ctx0" brushRef="#br0" timeOffset="14">11908 8476 8034,'-9'-7'626,"1"5"1,6-12-87,-3 9 308,3-1-346,-6 6-251,8 0 1,2 0 460,4 0-494,-4 7 1,11 3-1,-7 7 121,-3 0 1,5 1-137,-2-1 0,2 6 28,-3 0 1,-3 7-140,4-1 1,-4 3 252,-2 3-416,0-1 1,0 2 117,0 5 1,0 2-217,0 9 0,0 2 113,0 3 1,-6-2-168,0 8 0,-5-7 105,5 1 1,-2-4-21,3-1 0,1 0 147,-8-1 1,7-7 115,-7-4 1,1-3 37,-6-3 0,3 0-94,-3 1 0,4-1 260,-10 1 0,-4 5-83,-2 0 1,-1 6-254,1-6 0,-2 0 138,8-6 0,-5-1-447,5-5 1,0 1-32,6-12 1,5 4-765,1-9 36,7-5 389,-4 1-56,8-8-1141,0 0 1635,0-8 370,0 6-195,0-5 204,0-1 1,2 6-282,4-4-84,-4 5-65,5-7 154,-7 6-205,8-13 0,-4 13-70,7-4 0,-5-2 46,6 3 1,-7-3 373,7 2 0,-8-3 0,3-8 0</inkml:trace>
  <inkml:trace contextRef="#ctx0" brushRef="#br0" timeOffset="15">11599 10024 5768,'-10'0'0,"2"0"1218,8 0-533,0 0 1177,0 7-694,0-5 374,0 6-635,0-8 143,0 7-620,0-5 1,0 8 484,0-4-606,0-4 0,0 7 151,0-3-283,8-4 0,-6 13 67,4-4 0,1-1-158,-1 1 0,2 1 110,-2 5 1,-5 2-234,5 4 0,2-2 61,-2 8 1,5-1-444,-5 7 1,1 1 196,-1 4 1,-4-3 70,4 3 1,-4-2 244,-2 2 0,5-4-128,1 4 1,0-1 240,-6 1 1,0-4-127,0 4 1,0 2 94,0-2 1,0 8-154,0-2 1,0 4-159,0 1 0,0-5 192,0 0 0,2-10-12,4-1 0,-5-1-90,5-5 1,-4-3 55,-2 3 0,6-2 212,0 1 0,-1 3-135,-5-8 0,0 2 284,0-2 0,0-4 32,0 4 1,0 2 2,0-3 0,0 1-39,0-5 0,0-1-153,0 0 1,0-6-190,0 1 1,0-1 75,0 7 1,0-7-31,0 0 0,6 1 94,0 5 0,5 0-272,-5 0 1,7-5-230,-1-1 0,1 1-256,-1 5 1,3 0-73,-4 0 1,3 1-64,-3-1 7,5 0 0,-9 0 245,5 0 1,1-5-1475,-7-1 1350,7-7 0,-9 10-1037,8-9 1153,-1 1 1,6-6-468,0 0 1,6-10 948,0-7 0,8-8 0,-4-9 0</inkml:trace>
  <inkml:trace contextRef="#ctx0" brushRef="#br0" timeOffset="16">15729 7152 6974,'-10'8'-915,"1"-4"908,3 7 1,2-7 0,-6 4 292,3-1-480,1-5 1,6 8 193,0-4 0,0-5 0,0 7 0,0-8 0,0 0 0</inkml:trace>
  <inkml:trace contextRef="#ctx0" brushRef="#br0" timeOffset="17">15746 7290 8100,'0'17'99,"0"-5"348,0-1-245,0-7 160,0 11 150,0-13-544,0 13 0,0-11-375,0 8 1,0-7-548,0 7 0,0-6 199,0 5 755,0-7 0,-8 19 0,-1-4 0</inkml:trace>
  <inkml:trace contextRef="#ctx0" brushRef="#br0" timeOffset="18">15780 7651 6660,'0'17'-251,"0"-5"323,0-1 1,0-5-7,0 5 1,0-5 358,0 5-160,0 1-258,0 5 1,0 0 92,0 0 0,0-5-6,0-1 77,0 1-642,0 5-144,0 0-48,0 0 663,0-7 0,0 5 0,0-5 0</inkml:trace>
  <inkml:trace contextRef="#ctx0" brushRef="#br0" timeOffset="19">15694 7290 8100,'0'-12'-2169,"0"1"2025,0 7 144,0-11 0,0 13 0,0-8 0,0 5 0,0 3 0,0-6 0,0 0 0,0 7 0,0-15 0,8 14 0,2-5 0</inkml:trace>
  <inkml:trace contextRef="#ctx0" brushRef="#br0" timeOffset="20">15694 7118 7466,'-9'2'-547,"1"2"862,0 1 0,5 1-135,-9-6-192,8 8-136,-3 1 181,-1 9 0,6-1-124,-4 0 1,4-6 94,2 1 1,0-1-31,0 7 1,0-7-145,0 0 0,6 1 89,0 5 0,2-5-450,-3-1 125,-3 0 316,14 7 0,-13-3 90,9-4 0,-8 5 77,1-5 0,-3-1 108,-2 1 125,8 1 1,-6 5-46,4 0-67,-4 0 0,-2 0 364,0 1-354,0-1 1,0 0-324,0 0 1,-2 0 82,-4 1-465,4-1 0,-6 2 216,8 4 0,0-4 281,0 4 0,0-4 0,0-2 0</inkml:trace>
  <inkml:trace contextRef="#ctx0" brushRef="#br0" timeOffset="21">15712 7892 8100,'0'17'231,"0"-6"-193,0 1-719,0-8-46,0 11 511,0-6 0,0 9-50,0-1 1,0-6 146,0 1 1,0-1 118,0 6 0,0 1 0,0-1 0,0 0 0,0 0 0,0 0 0,0 1 0,0-1 0,0 0 0,0 0 0,0 8 0,0 2 0</inkml:trace>
  <inkml:trace contextRef="#ctx0" brushRef="#br0" timeOffset="22">15746 8390 8100,'-2'16'11,"-4"-5"0,4 4 52,-3-3 0,1 3-135,-2 2 1,4-5 119,-4-1 0,5 1-610,1 5 442,0 0 0,0 0-253,0 0 230,0 1 1,0-1-25,0 0 1,0-6 147,0 1-88,0-1 0,0 7-47,0-1 1,0-6 97,0 1 1,0-1 55,0 6 0,0-7 0,0 5 0,0-5 0</inkml:trace>
  <inkml:trace contextRef="#ctx0" brushRef="#br0" timeOffset="23">15712 8992 7897,'9'10'-1001,"-1"5"819,-8-6 1,5 9-95,1-1 1,0 0 275,-6 0 0,0 0 0,0 1 0,0-1 0,0 0 0,-2 0 0,-4 0 0,4 1 0,-3-1 0,3 0 0,2 0 0,0 0 0,0 0 0,0 1 0,0-1 0,-6 0-112,0 0 0,1 0 119,5 1 0,0-1-7,0 0 0,0-6 0,0 1 0,-2-2 1117,-4 1-750,4 4 1,-6-5-30,8 7 0,0-6-468,0 1 1,0-1 124,0 7 1,0-1-30,0 0 1,0 0 82,0 0 1,0 1-212,0-1 1,0 0-30,0 0 0,0 0-1,0 1 0,-2-1 25,-3 0 1,3 0 110,-4 0 0,4 0-138,2 1 1,-2-3 78,-4-4 1,5 5 114,-5-5 0,4 4 0,2 3 0,0-1 0,0 0 0,0-6 0,0 1 0,0-1 0,0 7 0,6-1 0,-1 0 0,1-6 0,-6 1 0,0-1 210,0 7 1,0-7 162,0 0-52,0 1-250,0 5 1,0 0-253,0 1 1,0-7 7,0 0 0,0-5-4,0 6 1,0-7 3,0 7 1,0-1 172,0 6 0,0-5 0,0-1 0,0 1 0,-8 5 0,-1 0 0</inkml:trace>
  <inkml:trace contextRef="#ctx0" brushRef="#br0" timeOffset="24">15694 10729 6901,'2'9'-597,"2"-1"1001,2-1 1,0-3-321,-6 8 203,0-9-834,0 13 547,0-7 0,7 8 0,3 1 0</inkml:trace>
  <inkml:trace contextRef="#ctx0" brushRef="#br0" timeOffset="25">15694 10969 8019,'-7'12'1630,"-5"-1"-1206,5-7 322,-9 4-58,14-1-821,-5-5-300,7 6-1046,0-1 500,0-5 471,0 14 0,2-9-73,3 5-77,-3 3 537,6-5 0,-6 5 121,4-4-153,-5 5 153,7-7 0,-2 8 0,0 1 0,-1-7 0,-5 0 0,0 1 0,0 5 0,2-2 52,4-3 0,-4 3-103,4-3 1,-4-3 584,-2 3 0,0-1 46,0 6 50,0 0 0,0 1-214,0-1 0,0 0 307,0 0-649,0 0 0,0 1-281,0-1 0,5 0-67,1 0 1,0-5 168,-6-1 1,0 1 63,0 5-13,0 0 1,0 0 243,0 0 1,0-5-101,0-1 167,0 1-478,0 5 0,0-6-969,0 1 1190,0-8 0,0 11 0,0-5 0</inkml:trace>
  <inkml:trace contextRef="#ctx0" brushRef="#br0" timeOffset="26">15729 11760 8019,'-10'8'1318,"1"-6"-373,3 3-663,4-3 1,-8-2 203,5 0-437,3 0 0,-6 2-154,8 4 0,0-2-225,0 7 0,-6-5 5,1 5 89,-1 1 1,6 5-332,0 0 1,0-5-128,0-1-318,0 1 645,0 5 0,6 0 274,-1 0 0,1-5 28,-6-1 0,0-5-46,0 5 288,0-7 1,0 6-162,0-5 43,0-3 0,0 8 44,0-4-278,0-4 0,6 7 175,0-3 0,-1-4 0,-5 5 0,0 1 0,0 2 0</inkml:trace>
  <inkml:trace contextRef="#ctx0" brushRef="#br0" timeOffset="27">15677 12310 7991,'0'-11'355,"0"-1"1,-2 1 1426,-4 1 0,5-5 389,-5 4-360,4 3-702,2 0-622,0 8 1,0 8-201,0 3 0,0 12-99,0 6 0,0 11-71,0 6 0,0 11-198,0 6 0,0 4-418,0 2 1,0 13 13,0 4 1,0 4-544,0-4 0,0-2 438,0-4 1,0 0-567,0-11 0,0-12 529,0-16 1,6-13-1197,-1-5 615,1-11 337,-6-5 871,0-7 0,0-7 0,0-3 0</inkml:trace>
  <inkml:trace contextRef="#ctx0" brushRef="#br0" timeOffset="28">15694 12379 7991,'-7'-9'597,"5"-7"1,-12 12 86,9-7 1,-7 5 162,6-5-52,-7 7 0,9-4 242,-7 8-10,7 0-644,-11 0 0,11 0-113,-8 0 0,7 0-144,-7 0 0,6 8-148,-5 3 0,5 5-382,-5 1 1,1 0 311,-1 0 0,-5 6-486,5 0 0,1 6 260,-1-6 0,1 7-2473,-1-1 2791,3 3 0,1 3 0,-3-1 0</inkml:trace>
  <inkml:trace contextRef="#ctx0" brushRef="#br0" timeOffset="29">15677 12345 7958,'0'-10'1572,"0"1"2159,0 3-1704,0 4-818,-8-6 0,7 6-106,-5-3-77,4 3-665,10-6 0,1 16-86,8 3 1,2 6-54,4 6 1,-4-2 27,4 8 1,4 2-251,2 9 0,3 4 0,3 7 0</inkml:trace>
  <inkml:trace contextRef="#ctx0" brushRef="#br0" timeOffset="30">15901 7066 5886,'-17'0'0</inkml:trace>
  <inkml:trace contextRef="#ctx0" brushRef="#br0" timeOffset="31">15832 7049 8039,'10'0'3301,"-3"0"-2790,-7 0 25,0 0-123,0 8-107,0-6-133,0 5 0,2-1-126,4 0 0,-4 1-46,3-1 1,-3-2 155,-2 7-167,8-7 0,-4 10 92,7-9 0,-5 7-121,6-6 127,-1 7 1,6-9-202,0 7 0,-5-7-66,-1 2 0,1-4 151,5-2 0,0 0-108,0 0 1,-5 0 76,-1 0 0,-1 2-264,1 3 151,5-3-212,-7 6 268,9-8 0,-7 0-270,0 0-22,-7 0 56,4 0 270,0 0-169,-6 0 690,5 0-214,-7 0 785,0 0-583,-7 0-88,5 0-371,-6 0 1,6 0 130,-4 0-481,4 0 125,-5 0-26,-1 0 117,6 0 297,-5 8-141,-1-7 108,6 15 1,-8-9 46,5 5 1,3 3-69,-4-3 0,4-3 30,2 3 1,-6-1-31,1 6 0,-1-5-99,6-1 0,-2 1 82,-4 5 0,4-6-213,-3 1 183,3-1 1,2 6 25,0 1 96,0-1 0,0 0-129,0 0 0,0-5 134,0-1 1,0 1-56,0 5 0,0 0-26,0 0 0,0 0 16,0 1 0,0-1 5,0 0 0,0 0 61,0 0 1,0 1-71,0-1 1,0 6-5,0 0 0,0-1-4,0-4 0,5-1 11,1 0 1,0 0 6,-6 0 1,0 1 13,0-1 1,2-2-7,4-3 1,-5 3-3,5-4 1,-4 5 173,-2 1-122,0 0 1,0 0 41,0 0 0,0 1-81,0-1 1,-2 0-99,-4 0 0,5 0 98,-5 1 1,-2-1-155,2 0-38,-7 0 0,5 0 87,-3 1 0,1-7 2,5 0 0,-3-5-131,-3 6 0,-5-7-363,5 7 0,-5-8 191,-1 1 0,0-3-1574,0-2 0,-6-4 909,0-7 0,0-10 954,6-19 0,-8-12 0,-2-9 0</inkml:trace>
  <inkml:trace contextRef="#ctx0" brushRef="#br0" timeOffset="32">15798 7273 9349,'-8'-10'4677,"6"3"-3966,-6-1-369,8 6-171,0-6 1,2 8-27,4 0 0,4 2-194,7 4 1,0 4-520,0 7 1,0 0 376,1 0 0,-1 0-957,0 0 0,6 3 472,0 2 0,2-2-592,-2 3 1,-4 1 620,4-1 0,-4 0-13,-2-6 660,0 1 0,1-1 0,-1 0 0</inkml:trace>
  <inkml:trace contextRef="#ctx0" brushRef="#br0" timeOffset="33">15815 7548 8002,'0'-10'1456,"-2"1"339,-4 3-331,4 4 0,-7-8 259,3 5-758,4 3-1177,-6-6 262,8 8 1,2 0-291,4 0 0,-2 6 245,7 0 0,1 7-975,5-1 1,2-3 91,4 3 1,-4-3-408,4 3 1,2 3 404,-2-4 1,8-1 371,-3 1 1,-3-1-475,-2 1 982,4 5 0,-8 1 0,6 10 0</inkml:trace>
  <inkml:trace contextRef="#ctx0" brushRef="#br0" timeOffset="34">15780 7788 8002,'-17'-5'1105,"0"-1"-194,0 0 1,5 4 2422,1-3-1468,7 3-1373,-4-6 1,16 8-292,3 0 1,5 6 38,1 0 0,2 7-634,4-2 1,-2-1 323,8 1 0,-6 1-1067,5 5 1,-5 0 247,6 0 0,-2 1-1160,1-1 2048,5 0 0,-6 8 0,7 2 0</inkml:trace>
  <inkml:trace contextRef="#ctx0" brushRef="#br0" timeOffset="35">16159 13755 8002,'-10'0'767,"1"0"0,3 0 461,-5 0 1,1 0-766,-1 0 1,5 1-23,-6 5 0,7 6 65,-7 11 1,1 5-121,-7 12 1,7 12-7,0 11 0,5 6-93,-6 5 0,9 3-116,-3 3 1,4-4 155,2-7 1,2-8 51,4-4 0,3-13-255,8-9 1,0-8-126,1-10 1,-1-2-507,0-4 1,-5-3 353,-1-8 1,1 0-963,5 0 0,0 0 517,0 0 0,0-8-66,1-3 1,1-10-340,4-2 0,-4-13-141,4 1 1,-4-3 395,-2 4 748,0-8 0,0 5 0,1-5 0</inkml:trace>
  <inkml:trace contextRef="#ctx0" brushRef="#br0" timeOffset="36">15884 14184 8002,'-27'0'0,"-4"0"1974,8 0 0,0 0-948,6 0 0,6 0 4153,-1 0-2657,8 0-2250,-3 0 1,20 0-39,4 0 0,14 0 28,3 0 1,8 2-1115,10 4 1,2-4 593,3 4 0,4-4-2183,8-2 1,0 0 2440,0 0 0,-1-8 0,1-2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09:16:31.213"/>
    </inkml:context>
    <inkml:brush xml:id="br0">
      <inkml:brushProperty name="height" value="0.053" units="cm"/>
      <inkml:brushProperty name="color" value="#FF0000"/>
    </inkml:brush>
  </inkml:definitions>
  <inkml:trace contextRef="#ctx0" brushRef="#br0">2068 8543 7992,'17'0'-22,"0"0"0,6 0 1,0 0-1,-2 0 2,-2 0 1,4 6 0,0 0 25,-2-2 1,1-3 0,-1-1-35,2 0 1,0-1 118,-6-5 0,2 4-80,4-4 0,-4-3 70,4-3 1,-4 4 0,-2 1 35,1-1 0,-1 6-54,0-4 1,0 5-23,1 1 3,-1 0 1,-6 0-31,1 0 0,-1 0 29,6 0 0,-5 0-136,-1 0 1,-5 0 22,6 0 1,-1 0 20,6 0 0,-5-6 21,-1 0 0,1 0 35,5 6 1,-5-2 54,-1-3 1,1 3-73,5-4 1,0 4 17,0 2 1,-5-6-4,-1 1 1,1-1-123,5 6 1,-6 0 117,1 0 1,-1 0-39,7 0 0,-7 0 117,1 0 0,-7 0-111,7 0 134,-1 0 0,7 0-104,-1 0 1,-6 6 13,1-1 0,-1 1 25,7-6-17,-1 0 1,0-2-12,0-4 1,0 5-9,1-5 1,-1-2 6,0 2 1,0-1-9,1 1 41,-1 4 0,0-11-33,0 7 1,1 0 44,-1 6 0,-6 0-36,1 0 1,-1 0 2,6 0 0,-5 0 18,-1 0 0,1 0-3,5 0 1,0 0-29,1 0 1,-7 0 20,1 0 1,-1 0 47,6 0 1,1 0-51,-1 0 1,0 6 107,0 0 1,0 1-55,1-1 27,-1-4 0,0 11-45,0-7 0,1 2-1,-1-2 1,0-5-19,0 5 0,-5-4-1,-1-2 1,1 0-13,5 0 1,0 0 23,1 0 1,-1 0 52,0 0 0,0-2-59,0-4 1,-1 3-43,-5-9 1,5 6 45,-5-5 1,4 5-49,3-5 0,-1 7 44,0-2-37,0-3 0,1 1-6,-1-4 1,0 5 27,0 7 1,-5-6 228,-1 0-204,1 1 138,5 5-90,0 0 1,-5 5-7,-1 1-10,-7 0-59,11 1 1,-11-3-289,8 8 207,-9-8-1017,5 3 469,0-7 597,-6 0 0,13 8 0,-5 1 0</inkml:trace>
  <inkml:trace contextRef="#ctx0" brushRef="#br0" timeOffset="1">4291 8354 7949,'-17'0'-642,"5"0"1,1-2 2505,-3-4-771,7 4 18,-1-5-290,8 7-413,0 0-109,8 0 1,-5 0 213,9 0-357,-1 0 0,7 0 34,-1 0 0,0 0-147,0 0 1,0 1 177,1 5 1,5-4 27,0 4 1,2 1-62,-2-1 1,-4 2-85,4-2 0,-4-4-11,-2 3 0,6 3-124,0-2 1,0 1-52,-6-1 1,0-4-64,1 4 1,-1 1 24,0-1 1,0 0-441,1-6 1,-7 6 343,1-1 216,-9 1 0,13 2 0,-7 1 0</inkml:trace>
  <inkml:trace contextRef="#ctx0" brushRef="#br0" timeOffset="2">4773 8543 7983,'0'12'1357,"0"-1"-988,0-7 1,-5 6-146,-1-5 0,0-1-72,6 8-30,0-1 0,-2 6-141,-4 1 0,4 5-471,-3-1 0,3 7 322,2-6 1,0 8-128,0-3 0,0 5 34,0 1 1,0 1-220,0-1 0,0 1-38,0-1 0,0-1 189,0-4 1,2 1 328,3-7 0,-1 6 0,8-6 0,-8 0 0,1-6 0,3 0 0,-2 0 0,0 1 0,-6-1 0,0 0 0,0 0 217,0 8 0,0-6 43,0 4 0,0-4 150,0-1 1,-6-1-164,0 0 1,0 0 39,6 1 1,0-1-305,0 0 73,0 0 1,0 0-437,0 1 1,0-7 215,0 1 0,0-1-244,0 6 1,0 1 153,0-1 1,0 0 31,0 0 0,0 0 224,0 1 0,-5 5-47,-1 0 0,0 0 112,6-6 1,-6 0-89,1 0 1,-1 0 73,6 1 1,0-1-54,0 0 1,0-5 8,0-1 0,0 1 25,0 5 1,0-4 83,0 4 0,0-3 152,0 9 0,0-4-76,0-2 1,0 8-164,0 4 1,0-2 46,0 1 0,0-7-210,0 2 1,0-4 82,0-1 0,0-1-97,0 0 1,0 0 101,0 1 1,2-1-120,3 0 1,-3 0 46,4 0 1,-4 1 25,-2-1 251,0 0 1,0 0-56,0 1 1,0-7 104,0 1 0,0-7-108,0 7 0,0-7-42,0 7 0,-6-6 57,1 5 1,-1-5-42,6 5 0,0-5-53,0 6 1,0-1-14,0 6 1,-6 1 177,0-1 1,1 0-140,5 0 0,0 6 216,0 0 0,-6 2-116,0-2 1,0-2 46,6 8 1,0-8-288,0 2 0,0 4-335,0 1 0,0 1 609,0 5 0,0-5-70,0 6 0,0 3-182,0-9 1,0 5 21,0-11 1,0 6 187,0-6 0,0 2-116,0-2 0,0-4 336,0 4 0,0-4-110,0-2 1,6 0 69,0 0 1,0 3-75,-6 3 1,0-4-93,0 4 0,0-4-214,0-2 1,0 0 146,0 0 0,0 1-164,0-1 0,0 0-99,0 0 0,0-5-78,0-1 1,0 1-217,0 5 83,0 8 1,0-6-454,0 4 838,0-12 0,0 5 0,0-7 0</inkml:trace>
  <inkml:trace contextRef="#ctx0" brushRef="#br0" timeOffset="3">1878 6046 8028,'-9'7'69,"-7"-5"134,5 4-333,3 4 211,1-9 410,7 7-176,0-8-178,7 0 1,3-2 215,7-4-273,0 5 1,1-9 59,-1 4 0,0 4-116,0-3 0,-5 3 21,-1 2 0,1 0-40,5 0 0,0 0 53,0 0 0,-3 0-27,3 0 1,-4 5 43,10 1 1,-2 2-3,2-2 1,-2-3 75,8 9 1,-6-6-70,6 5 1,0-7 165,5 2 1,1-4-51,-1-2 0,6 0 54,0 0 0,3 0-108,-3 0 1,-4-8 4,4-4 1,-3 3-110,-3-3 0,6 3 70,1-3 0,-1-3-178,-6 4 1,1 3 57,-1 2 1,3-1-60,3 1 1,-4-2-5,4 2 1,-3 4-107,-3-3 1,1 3 94,-1 2 0,-5 0 19,0 0 0,-3 0-28,3 0 0,2 6-10,-8-1 1,5 3-11,-5-2 1,2-4-33,-2 3 1,-2-3 114,8-2 0,-8 0 97,2 0 0,2 0 242,-2 0 0,8 0-251,-3 0 0,3 0-56,-2 0 0,1 0 5,-7 0 1,6 0 211,-6 0 1,6 0-127,-6 0 1,0 0-51,-6 0 0,6 0-102,0 0 0,0 0 55,-6 0 0,0 0-9,1 0 0,1 0 3,4 0 1,-8 0 3,8 0 1,-13 0 56,7 0 1,-2 0-50,8 0 1,-4 0 41,4 0 1,-4 0-26,-1 0 0,-1 0-26,0 0 0,6 0-3,0 0 0,2 0-5,-2 0 0,-2-5-25,8-1 1,-8-6 41,2 7 0,2-3-83,-2 2 0,-1 4 64,-4-4 1,-1-1 20,0 1 1,0 0-5,1 6 0,-1 0 3,0 0 0,-2 2 1,-3 4 1,3-4 4,-3 4 0,3-4 85,2-2 0,1 5-89,-1 1 1,0 0 153,0-6 0,0 0-86,1 0 1,-1 0 76,0 0 1,0 0-53,1 0 1,-1 0 206,0 0 0,0 0-44,1 0 1,-1-6-101,0 0 1,0 1-156,0 5 1,3-6 79,3 0 0,-4-2-137,4 3 1,2 3 82,-2-4 0,0-2-123,-6 3 1,0-3 83,0 2 1,0 4-89,1-3 42,-1 3-176,0-6-204,0 6 283,-7-6 0,0 14-978,-5 0 0,-3 2 65,4-3 1065,-4-3 0,-10 14 0,-1-7 0</inkml:trace>
  <inkml:trace contextRef="#ctx0" brushRef="#br0" timeOffset="4">5411 6115 8043,'2'-10'-722,"2"2"-398,1 1 1675,1 5 330,-6-6-529,0 8 0,-2 0 70,-4 0 1,3 8 262,-9 3-466,8 5 0,-5 7-138,3 0 1,4 1-212,-4-1 0,2-2 102,-1 8 0,3 0-286,-4 5 1,4 1 25,2-1 0,0 6 115,0 1 1,0 6-114,0-1 1,0-2 63,0 2 0,0-2 119,0 2 1,0 4 74,0-4 0,0-2 163,0 2 1,0-6-111,0 6 1,0-2 108,0 2 1,6 4-116,0-4 1,-1 3-9,-5 3 1,6 0-112,0-1 1,0-1 109,-6-4 0,0 2-50,0-8 1,0 8 26,0-2 0,0-4-9,0-2 1,0 2 60,0-1 1,-2-1 150,-4-6 1,4-1-42,-4-5 0,-1 5-66,1-4 1,0 1-81,6-1 0,0-2 55,0-4 0,-6-4-25,1 4 1,-1 2 31,6-2 0,0 5-95,0-5 1,0 6 69,0-6 0,0 6-22,0-6 0,-6 5 47,0-5 0,1 8-31,5-2 1,0 1-75,0-1 1,-6 2 72,0-8 0,0 5-84,6-5 1,0 8 53,0-2 1,0-3-10,0 3 0,-5-8 50,-1 2 0,0 4 103,6 2 1,0-3 8,0 3 0,0-6-114,0 6 0,0-2-62,0 1 1,0 3 74,0-8 1,0 7-73,0-1 0,0 4 65,0 1 0,0 1-106,0-1 1,0 2 105,0 5 1,0-5-11,0 4 1,-2-3 126,-3-3 1,3-3-135,-4 3 0,4-9 70,2 9 0,0-9-40,0 4 1,0-6-29,0 6 0,0-6 70,0 5 0,0 1 4,0 5 0,0 3-98,0 3 0,0-6 102,0 1 1,0-1-13,0-5 0,0 4-35,0 1 1,0-1 59,0-5 1,0 5-33,0-4 1,0 3-33,0 3 0,0-7 23,0 1 0,0-8-390,0 2 1,2 2 448,4-2 0,-4 2-55,3-2 1,-1 2-172,2 3 1,-4 3 108,4-8 1,1 2 49,-1-2 1,0-4-49,-6 4 0,2 2-110,3-2 0,-3 2 41,4-3 0,-4-2 0,-2 3 0,0-4 12,0-2 0,0 0-37,0 0 1,0 1 87,0-1 1,0 0-40,0 0 0,0 1 162,0-1 1,0 0-95,0 0 1,2 2 8,4 4 1,-4-4 17,3 4 1,-3 2 17,-2-2 1,0 2-46,0-2 0,0-4 0,0 4 0,2-2 94,4 2 1,-4-2-89,3 8 1,-3 0-44,-2 5 1,2-5 27,4 0 1,-4-7 8,4 7 1,-4-8-2,-2 2 1,0-9 42,0-3 0,0 1 127,0 5 1,0-6 366,0 1-12,0-8-165,0 3-389,0-7 294,0 0-638,0-7 1,0-9-250,0-7 1,0 0-532,0 6 1,0-8 1099,0-3 0,7-5 0,3-1 0</inkml:trace>
  <inkml:trace contextRef="#ctx0" brushRef="#br0" timeOffset="5">1896 5494 8050,'1'-6'-104,"2"1"296,-2 3 130,2-2 1,-3 3 163,0-2-109,0 2-1046,0-3 669,4 4 0,-3-4 0,3 0 0</inkml:trace>
  <inkml:trace contextRef="#ctx0" brushRef="#br0" timeOffset="6">1904 5468 8127,'0'-8'-366,"0"-1"987,0 4 0,1 1 233,2 4-375,-2 0 165,3 0-422,0 0 257,-3 0-914,6 4 439,-2-3 1,3 4-1429,-2-2 1424,-2-2 0,-1 6 0,2-2 0</inkml:trace>
  <inkml:trace contextRef="#ctx0" brushRef="#br0" timeOffset="7">7152 5460 8103,'-4'-9'-41,"3"3"0,-3 1 265,0-2 0,3 2 280,-2-1-214,2 4 183,1-5 39,0 6-3242,0-3 2463,0 12 285,0-6-148,0 5 98,0-7 1,1 0 175,2 0-206,-2 0 3058,3 0-3451,-8 4-121,3-3 323,-3 7 0,4-6-376,0 3 190,0-3 56,0 6 63,0-3 80,0-1-50,0 0-62,0-4 277,4 0 151,-3-4-196,3 0 303,-4-1 0,0 0 303,0 2 183,0 2 897,0-3-1156,-4 4-529,3 0-1202,-3 0 1437,4 4-467,0-3 154,0 3-155,0 0 54,0-3 184,0 6 74,0-6 279,0 7-111,0-3-131,0 3 0,0-2 25,0 0 1,0-3 10,0 3 0,0-4-320,0 4 180,0-4-166,0 6 166,0-3 80,0 3 1,0-2-119,0 0 50,0-4 95,0 5 0,0-6 0,0 3 0</inkml:trace>
  <inkml:trace contextRef="#ctx0" brushRef="#br0" timeOffset="8">7169 5460 8043,'-9'-5'0,"1"1"0,0 3-278,2-2 0,2 1 223,4-3-757,0 3 546,0-6 0,0 6 200,0-4 76,0 4-22,0-1-73,0 3 126,4 0-41,-3 0 0,3 3 0,-4 2 0</inkml:trace>
  <inkml:trace contextRef="#ctx0" brushRef="#br0" timeOffset="9">7152 5468 8043,'-8'1'-1854,"2"2"1949,-1-2 0,5 4 1554,-4-2-935,4-2-252,-2 6-555,4-6 1,0 4 86,0-2 0,0-1-336,0 4 1,0-4-101,0 4 0,1 0 442,2 3 0,2-1 0,3 1 0</inkml:trace>
  <inkml:trace contextRef="#ctx0" brushRef="#br0" timeOffset="10">7169 5813 8043,'-9'8'0,"1"1"0,0-3 0,2-1 0,3 2 0,2 1 0,1 0 0,0 1 0,0-3 0,0-1 0,0 2 0,0 5 0,1-2 0,2 5 0,-2-4 0,2 3 0,-1-2 0,1 2 0,-2 4 0,3 4 0</inkml:trace>
  <inkml:trace contextRef="#ctx0" brushRef="#br0" timeOffset="11">7160 6174 7470,'-5'9'-859,"-2"0"1,3-1 858,-2 1 0,2-4 0,1 2 0,-2-2 0</inkml:trace>
  <inkml:trace contextRef="#ctx0" brushRef="#br0" timeOffset="12">7160 5933 8025,'-8'9'59,"-1"0"1,0-1 170,1 1 0,3-1-59,2 1 0,2 0 0,1-1-21,0 1 0,0-3-102,0-1 0,0 1-132,0 3 1,3-1 0,1 0-936,1-2 708,0 1 0,1-5 43,0 4 0,0-1 268,2 0 0,-3 3 0,-1-3 0</inkml:trace>
  <inkml:trace contextRef="#ctx0" brushRef="#br0" timeOffset="13">7152 6278 8025,'-9'17'81,"0"-3"41,1 1 1,3-5-179,2 2 1,2-6-104,1 0-102,0-4-110,0 2 89,0-4 124,4 0-240,-3 4 0,6 1 398,-5 3 0,4 2 0,-3 1 0,3 0 0,-3 3 0,3 4 0,-1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EF427-E3A8-D542-91D3-317F25033480}" type="slidenum">
              <a: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1866296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5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9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01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43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2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4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04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1F4B70-DBE3-3741-B576-87AFDE574221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6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07908-A65C-F64C-A60A-480C7E37656F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80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477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4119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117254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A6ABD5D-5C43-3B8B-4A47-61649E3D115D}"/>
              </a:ext>
            </a:extLst>
          </p:cNvPr>
          <p:cNvGrpSpPr/>
          <p:nvPr/>
        </p:nvGrpSpPr>
        <p:grpSpPr>
          <a:xfrm>
            <a:off x="-37202" y="-17808"/>
            <a:ext cx="9251052" cy="6875808"/>
            <a:chOff x="-37202" y="-17808"/>
            <a:chExt cx="9251052" cy="687580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FDF3C8-2579-FE76-C255-8D388A2880AF}"/>
                </a:ext>
              </a:extLst>
            </p:cNvPr>
            <p:cNvGrpSpPr/>
            <p:nvPr/>
          </p:nvGrpSpPr>
          <p:grpSpPr>
            <a:xfrm>
              <a:off x="-37202" y="-17808"/>
              <a:ext cx="9244426" cy="1548158"/>
              <a:chOff x="-37202" y="-17808"/>
              <a:chExt cx="9244426" cy="154815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D509864-1F3D-8C50-E36A-348788167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960" y="-11183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E07DA5-2FB8-1986-62D0-9BB076465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7202" y="-17808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66DB696-4315-02EB-D756-79083474C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-635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6" name="Picture 5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0A6BFE68-C6E3-7A10-DCB8-5FD39DDBA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19824" y="-11183"/>
                <a:ext cx="787400" cy="95250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43C08E-B7FB-2D84-E28E-CC3A7E03C06F}"/>
                </a:ext>
              </a:extLst>
            </p:cNvPr>
            <p:cNvGrpSpPr/>
            <p:nvPr/>
          </p:nvGrpSpPr>
          <p:grpSpPr>
            <a:xfrm>
              <a:off x="-37202" y="769936"/>
              <a:ext cx="9251052" cy="6088064"/>
              <a:chOff x="-37202" y="769936"/>
              <a:chExt cx="9251052" cy="608806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BA3378A-AFC4-1653-B4E5-9C6B3D676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803132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53205CB-0D4F-3284-FBBF-4BC351A30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796507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72CAB5D-6617-2E21-A6CA-E328F087A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78163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AC10B77-A31F-38D5-8382-985CF6E44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" y="22888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D89739-FD09-01B4-E7B4-C701FC01D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7525" y="38322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3D27228-5C6E-DC91-30A7-0AFAC1693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637" y="3825599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5C2DA61-3005-968A-BDF3-075B1EEF4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769936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484D52-BFEA-C60D-525E-8A2E735CE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80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EDF70D3-66A0-0672-CB97-8ED9B3505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505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A4AD92-9E85-875E-19B0-E18A6D7FB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1737" y="38100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60FF33F9-2A42-D7B7-13B2-7D74E6EE8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111" y="2295524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FF948A23-E96A-3660-C39C-A546002B61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321300"/>
                <a:ext cx="3098800" cy="1536700"/>
              </a:xfrm>
              <a:prstGeom prst="rect">
                <a:avLst/>
              </a:prstGeom>
            </p:spPr>
          </p:pic>
          <p:pic>
            <p:nvPicPr>
              <p:cNvPr id="20" name="Picture 19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B622CB2-32C0-5EFC-FFC0-B7C19B9D9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898" y="5981700"/>
                <a:ext cx="825500" cy="901700"/>
              </a:xfrm>
              <a:prstGeom prst="rect">
                <a:avLst/>
              </a:prstGeom>
            </p:spPr>
          </p:pic>
        </p:grpSp>
      </p:grpSp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9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0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45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title style</a:t>
            </a:r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076283-46FE-75A6-72E4-8CE13BC3D9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6B11F8-0795-6902-0730-FC53F014C6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1412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19F1C90-BCC2-4A38-9B30-6926C9F242B2}" type="datetime1">
              <a:rPr lang="en-US" altLang="en-US" smtClean="0"/>
              <a:t>10/4/23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6400800"/>
            <a:ext cx="625475" cy="457200"/>
          </a:xfrm>
        </p:spPr>
        <p:txBody>
          <a:bodyPr/>
          <a:lstStyle>
            <a:lvl1pPr>
              <a:defRPr/>
            </a:lvl1pPr>
          </a:lstStyle>
          <a:p>
            <a:fld id="{C9399570-805F-4B6D-83F4-39FC9E49A71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814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56800-6334-BE84-16B6-7402A699A2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93E6A-DFC3-F407-380A-65EE47A5B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1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6FBCA-2034-049B-7243-88D60D4898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3DFD9-081B-E3C1-6BDB-F23B9D5426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3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B70F-5298-827C-1F78-46F1790437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21DC-16FE-7694-2F83-79847B007A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1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258BA9-ABEF-2D2D-F1E7-F2356DD503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6F0A74-64F4-300F-53EB-BC2B1B6CD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5C166-3163-C0BB-0B5E-A60433A07D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18343-21BC-17F6-D79A-F8EF5B15B4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6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08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975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634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5D9187BA-81F8-B3C4-BE54-802E5CB4AADB}"/>
              </a:ext>
            </a:extLst>
          </p:cNvPr>
          <p:cNvGrpSpPr/>
          <p:nvPr/>
        </p:nvGrpSpPr>
        <p:grpSpPr>
          <a:xfrm>
            <a:off x="-37202" y="769936"/>
            <a:ext cx="9251052" cy="6088064"/>
            <a:chOff x="-37202" y="769936"/>
            <a:chExt cx="9251052" cy="608806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C71FB7-FA16-2D27-CACE-D02A556C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803132"/>
              <a:ext cx="3098800" cy="15367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7861273-92E0-492B-CA3C-71BA2BBCF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796507"/>
              <a:ext cx="3098800" cy="15367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201456-9595-A276-41A8-30205C2FE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8163" y="2295524"/>
              <a:ext cx="3098800" cy="15367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F482A01-0A49-6750-039E-5DF6F6D8C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2288899"/>
              <a:ext cx="3098800" cy="15367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AB3331-87E4-5291-9B07-04FBF9319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525" y="3832224"/>
              <a:ext cx="3098800" cy="1536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4603EAB-DE9B-8605-F5EA-86EE04BB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0637" y="3825599"/>
              <a:ext cx="3098800" cy="15367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C458A-594C-2231-0980-29D3BCD49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769936"/>
              <a:ext cx="3098800" cy="15367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6605DDB-0D60-730A-9DC4-C473EFEB1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5321300"/>
              <a:ext cx="3098800" cy="15367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3E6929-9A7F-4C0B-5CAA-0969F1F1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050" y="5321300"/>
              <a:ext cx="3098800" cy="1536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1D58DE-9738-3628-3BB8-CDE6E5015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737" y="3810000"/>
              <a:ext cx="3098800" cy="15367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67987B-DB8A-1727-6CAC-CEB7FF1A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2295524"/>
              <a:ext cx="3098800" cy="15367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D0A162-213F-2600-105C-FE0FC8A8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21300"/>
              <a:ext cx="3098800" cy="1536700"/>
            </a:xfrm>
            <a:prstGeom prst="rect">
              <a:avLst/>
            </a:prstGeom>
          </p:spPr>
        </p:pic>
        <p:pic>
          <p:nvPicPr>
            <p:cNvPr id="19" name="Picture 18" descr="Diagram, schematic&#10;&#10;Description automatically generated">
              <a:extLst>
                <a:ext uri="{FF2B5EF4-FFF2-40B4-BE49-F238E27FC236}">
                  <a16:creationId xmlns:a16="http://schemas.microsoft.com/office/drawing/2014/main" id="{DB469211-2D9E-AB17-3FC0-B7AEAAB2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8" y="5981700"/>
              <a:ext cx="825500" cy="9017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F89B2-E890-6C43-5892-22AD02C50523}"/>
              </a:ext>
            </a:extLst>
          </p:cNvPr>
          <p:cNvGrpSpPr/>
          <p:nvPr/>
        </p:nvGrpSpPr>
        <p:grpSpPr>
          <a:xfrm>
            <a:off x="-37202" y="-17808"/>
            <a:ext cx="9244426" cy="1548158"/>
            <a:chOff x="-37202" y="-17808"/>
            <a:chExt cx="9244426" cy="15481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50C326B-E0CE-7E4B-AAB3-6C17E7E24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60" y="-11183"/>
              <a:ext cx="3098800" cy="15367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40EC80-B3CD-B537-331F-0ADE24D7A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202" y="-17808"/>
              <a:ext cx="3098800" cy="1536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A493CE-633E-1F89-D9FA-C4320B1A3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5111" y="-6350"/>
              <a:ext cx="3098800" cy="1536700"/>
            </a:xfrm>
            <a:prstGeom prst="rect">
              <a:avLst/>
            </a:prstGeom>
          </p:spPr>
        </p:pic>
        <p:pic>
          <p:nvPicPr>
            <p:cNvPr id="22" name="Picture 21" descr="Diagram, schematic&#10;&#10;Description automatically generated">
              <a:extLst>
                <a:ext uri="{FF2B5EF4-FFF2-40B4-BE49-F238E27FC236}">
                  <a16:creationId xmlns:a16="http://schemas.microsoft.com/office/drawing/2014/main" id="{63BA936B-D5C9-23EF-D13E-28E80A17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824" y="-11183"/>
              <a:ext cx="787400" cy="952500"/>
            </a:xfrm>
            <a:prstGeom prst="rect">
              <a:avLst/>
            </a:prstGeom>
          </p:spPr>
        </p:pic>
      </p:grp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FC9C51-8850-8B4B-97BB-F12E7B15E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97EC8AD-C9B9-C2A9-BCD1-F1E8E706B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9836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280C2-1938-4849-A597-1B25F1D80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7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0">
          <a:solidFill>
            <a:schemeClr val="tx1"/>
          </a:solidFill>
          <a:effectLst/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q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about/datacenters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18.jpeg"/><Relationship Id="rId4" Type="http://schemas.microsoft.com/office/2007/relationships/hdphoto" Target="../media/hdphoto1.wdp"/><Relationship Id="rId9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0.png"/><Relationship Id="rId7" Type="http://schemas.openxmlformats.org/officeDocument/2006/relationships/image" Target="../media/image17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18.jpeg"/><Relationship Id="rId4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4430-ESTR4120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0" y="3733800"/>
            <a:ext cx="8248650" cy="1220647"/>
          </a:xfrm>
        </p:spPr>
        <p:txBody>
          <a:bodyPr/>
          <a:lstStyle/>
          <a:p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Hong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Xu,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Henry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CSE@CUHK,</a:t>
            </a:r>
            <a:r>
              <a:rPr lang="zh-CN" alt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dirty="0">
                <a:latin typeface="Arial" charset="0"/>
                <a:ea typeface="ＭＳ Ｐゴシック" charset="0"/>
                <a:cs typeface="ＭＳ Ｐゴシック" charset="0"/>
              </a:rPr>
              <a:t>2023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 err="1">
                <a:latin typeface="Arial" charset="0"/>
                <a:ea typeface="ＭＳ Ｐゴシック" charset="0"/>
                <a:cs typeface="ＭＳ Ｐゴシック" charset="0"/>
              </a:rPr>
              <a:t>Mosharaf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Chowdhury,</a:t>
            </a:r>
            <a:r>
              <a:rPr lang="zh-CN" alt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</a:t>
            </a:r>
            <a:r>
              <a:rPr lang="en-US" altLang="zh-CN" sz="1800" i="1" dirty="0"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858" y="1090432"/>
            <a:ext cx="9144000" cy="2286000"/>
          </a:xfrm>
        </p:spPr>
        <p:txBody>
          <a:bodyPr/>
          <a:lstStyle/>
          <a:p>
            <a:pPr algn="ctr"/>
            <a:r>
              <a:rPr lang="en-US" altLang="zh-CN" dirty="0">
                <a:effectLst/>
              </a:rPr>
              <a:t>CSCI4430</a:t>
            </a:r>
            <a:r>
              <a:rPr lang="zh-CN" altLang="en-US" b="1" dirty="0">
                <a:ea typeface="ＭＳ Ｐゴシック" charset="0"/>
              </a:rPr>
              <a:t> </a:t>
            </a: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Lecture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5: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Application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Layer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–</a:t>
            </a:r>
            <a:br>
              <a:rPr lang="en-HK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</a:b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Video;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cloud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&amp;</a:t>
            </a:r>
            <a:r>
              <a:rPr lang="zh-CN" altLang="en-US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datacenters</a:t>
            </a:r>
            <a:endParaRPr lang="en-US" b="1" dirty="0"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Absorb network delay variations</a:t>
            </a:r>
          </a:p>
          <a:p>
            <a:r>
              <a:rPr lang="en-US" dirty="0"/>
              <a:t>Handle user interactions</a:t>
            </a:r>
          </a:p>
          <a:p>
            <a:pPr lvl="1"/>
            <a:r>
              <a:rPr lang="en-US" dirty="0"/>
              <a:t>Jump forward, fast-forward, rewind, pause</a:t>
            </a:r>
          </a:p>
          <a:p>
            <a:r>
              <a:rPr lang="en-US" dirty="0"/>
              <a:t>Handle packet loss, retransmission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2" descr="Image result for netflix rebuffering">
            <a:extLst>
              <a:ext uri="{FF2B5EF4-FFF2-40B4-BE49-F238E27FC236}">
                <a16:creationId xmlns:a16="http://schemas.microsoft.com/office/drawing/2014/main" id="{F9B9E576-E65D-784F-90F7-3236C9D53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87" y="4048772"/>
            <a:ext cx="2124226" cy="118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045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Line 9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b="0" i="0" dirty="0">
              <a:latin typeface="Arial"/>
              <a:cs typeface="Arial"/>
            </a:endParaRPr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b="0" i="0" dirty="0">
              <a:latin typeface="Arial"/>
              <a:cs typeface="Arial"/>
            </a:endParaRPr>
          </a:p>
        </p:txBody>
      </p:sp>
      <p:sp>
        <p:nvSpPr>
          <p:cNvPr id="224314" name="Text Box 58"/>
          <p:cNvSpPr txBox="1">
            <a:spLocks noChangeArrowheads="1"/>
          </p:cNvSpPr>
          <p:nvPr/>
        </p:nvSpPr>
        <p:spPr bwMode="auto">
          <a:xfrm>
            <a:off x="1470025" y="1593850"/>
            <a:ext cx="169629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 i="0" dirty="0">
                <a:solidFill>
                  <a:srgbClr val="D3A600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b="0" i="0" dirty="0">
                <a:solidFill>
                  <a:srgbClr val="D3A600"/>
                </a:solidFill>
                <a:latin typeface="Arial"/>
                <a:cs typeface="Arial"/>
              </a:rPr>
              <a:t>      rate video</a:t>
            </a:r>
          </a:p>
          <a:p>
            <a:pPr>
              <a:defRPr/>
            </a:pPr>
            <a:r>
              <a:rPr lang="en-US" b="0" i="0" dirty="0">
                <a:solidFill>
                  <a:srgbClr val="D3A6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36868" name="Group 60"/>
          <p:cNvGrpSpPr>
            <a:grpSpLocks/>
          </p:cNvGrpSpPr>
          <p:nvPr/>
        </p:nvGrpSpPr>
        <p:grpSpPr bwMode="auto">
          <a:xfrm>
            <a:off x="1219200" y="1820863"/>
            <a:ext cx="2552700" cy="2525712"/>
            <a:chOff x="648" y="1147"/>
            <a:chExt cx="1608" cy="1591"/>
          </a:xfrm>
        </p:grpSpPr>
        <p:grpSp>
          <p:nvGrpSpPr>
            <p:cNvPr id="36967" name="Group 61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83" name="Group 62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94" name="Group 6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700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2" name="Line 6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7003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5" name="Line 6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95" name="Group 7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96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8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9" name="Line 7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9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31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32" name="Line 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84" name="Group 77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88" name="Group 7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3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6" name="Line 8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89" name="Group 8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3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9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85" name="Group 84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341" name="Line 8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D3A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42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D3A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968" name="Group 8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969" name="Group 8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977" name="Group 8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4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47" name="Line 9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8" name="Group 9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4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0" name="Line 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70" name="Group 9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971" name="Group 9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5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4" name="Line 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2" name="Group 9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5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7" name="Line 10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06" name="Text Box 150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224410" name="Text Box 154"/>
          <p:cNvSpPr txBox="1">
            <a:spLocks noChangeArrowheads="1"/>
          </p:cNvSpPr>
          <p:nvPr/>
        </p:nvSpPr>
        <p:spPr bwMode="auto">
          <a:xfrm>
            <a:off x="8099425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4457" name="Group 201"/>
          <p:cNvGrpSpPr>
            <a:grpSpLocks/>
          </p:cNvGrpSpPr>
          <p:nvPr/>
        </p:nvGrpSpPr>
        <p:grpSpPr bwMode="auto">
          <a:xfrm>
            <a:off x="2495550" y="1835150"/>
            <a:ext cx="3500438" cy="2520950"/>
            <a:chOff x="1572" y="1156"/>
            <a:chExt cx="2205" cy="1588"/>
          </a:xfrm>
        </p:grpSpPr>
        <p:grpSp>
          <p:nvGrpSpPr>
            <p:cNvPr id="36927" name="Group 198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36931" name="Group 106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224363" name="Line 10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4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2" name="Group 109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224366" name="Line 11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7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3" name="Group 112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36957" name="Group 11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1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8" name="Group 11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73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4" name="Line 11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4" name="Group 119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36951" name="Group 120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7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8" name="Line 12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2" name="Group 123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8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81" name="Line 1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5" name="Group 126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24383" name="Line 12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4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6" name="Group 131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24388" name="Line 13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9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7" name="Group 134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24391" name="Line 13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92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8" name="Group 137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36939" name="Group 13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9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6" name="Line 1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40" name="Group 14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98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9" name="Line 1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24408" name="Text Box 152"/>
            <p:cNvSpPr txBox="1">
              <a:spLocks noChangeArrowheads="1"/>
            </p:cNvSpPr>
            <p:nvPr/>
          </p:nvSpPr>
          <p:spPr bwMode="auto">
            <a:xfrm>
              <a:off x="1786" y="1724"/>
              <a:ext cx="56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b="0" i="0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b="0" i="0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b="0" i="0" dirty="0"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09" name="Line 153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 i="0" dirty="0">
                <a:latin typeface="Arial"/>
                <a:cs typeface="Arial"/>
              </a:endParaRPr>
            </a:p>
          </p:txBody>
        </p:sp>
        <p:sp>
          <p:nvSpPr>
            <p:cNvPr id="224453" name="Text Box 197"/>
            <p:cNvSpPr txBox="1">
              <a:spLocks noChangeArrowheads="1"/>
            </p:cNvSpPr>
            <p:nvPr/>
          </p:nvSpPr>
          <p:spPr bwMode="auto">
            <a:xfrm>
              <a:off x="2764" y="1196"/>
              <a:ext cx="76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b="0" i="0" dirty="0">
                  <a:latin typeface="Arial"/>
                  <a:cs typeface="Arial"/>
                </a:rPr>
                <a:t>client video</a:t>
              </a:r>
            </a:p>
            <a:p>
              <a:pPr algn="r">
                <a:defRPr/>
              </a:pPr>
              <a:r>
                <a:rPr lang="en-US" b="0" i="0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224459" name="Group 203"/>
          <p:cNvGrpSpPr>
            <a:grpSpLocks/>
          </p:cNvGrpSpPr>
          <p:nvPr/>
        </p:nvGrpSpPr>
        <p:grpSpPr bwMode="auto">
          <a:xfrm>
            <a:off x="2974975" y="1806575"/>
            <a:ext cx="4816476" cy="3241675"/>
            <a:chOff x="1874" y="1138"/>
            <a:chExt cx="3034" cy="2042"/>
          </a:xfrm>
        </p:grpSpPr>
        <p:grpSp>
          <p:nvGrpSpPr>
            <p:cNvPr id="36881" name="Group 155"/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36886" name="Group 156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6902" name="Group 157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6913" name="Group 158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21" name="Group 1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6" name="Line 16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17" name="Line 16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22" name="Group 1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9" name="Line 1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0" name="Line 16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6914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15" name="Group 1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3" name="Line 1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4" name="Line 168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16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6" name="Line 1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7" name="Line 17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903" name="Group 172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07" name="Group 17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0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1" name="Line 17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08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3" name="Line 1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4" name="Line 17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04" name="Group 179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4436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7" name="Line 18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887" name="Group 182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6888" name="Group 18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6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1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2" name="Line 1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7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4" name="Line 1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5" name="Line 18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889" name="Group 19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0" name="Group 19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8" name="Line 1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9" name="Line 19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1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51" name="Line 1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52" name="Line 19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4455" name="Text Box 199"/>
            <p:cNvSpPr txBox="1">
              <a:spLocks noChangeArrowheads="1"/>
            </p:cNvSpPr>
            <p:nvPr/>
          </p:nvSpPr>
          <p:spPr bwMode="auto">
            <a:xfrm>
              <a:off x="3839" y="1248"/>
              <a:ext cx="106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0" i="0" dirty="0">
                  <a:solidFill>
                    <a:srgbClr val="000099"/>
                  </a:solidFill>
                  <a:latin typeface="Arial"/>
                  <a:cs typeface="Arial"/>
                </a:rPr>
                <a:t>       constant bit </a:t>
              </a:r>
            </a:p>
            <a:p>
              <a:pPr>
                <a:defRPr/>
              </a:pPr>
              <a:r>
                <a:rPr lang="en-US" b="0" i="0" dirty="0">
                  <a:solidFill>
                    <a:srgbClr val="000099"/>
                  </a:solidFill>
                  <a:latin typeface="Arial"/>
                  <a:cs typeface="Arial"/>
                </a:rPr>
                <a:t>     rate video</a:t>
              </a:r>
            </a:p>
            <a:p>
              <a:pPr>
                <a:defRPr/>
              </a:pPr>
              <a:r>
                <a:rPr lang="en-US" b="0" i="0" dirty="0">
                  <a:solidFill>
                    <a:srgbClr val="000099"/>
                  </a:solidFill>
                  <a:latin typeface="Arial"/>
                  <a:cs typeface="Arial"/>
                </a:rPr>
                <a:t> playout at client</a:t>
              </a:r>
            </a:p>
          </p:txBody>
        </p:sp>
        <p:grpSp>
          <p:nvGrpSpPr>
            <p:cNvPr id="36883" name="Group 202"/>
            <p:cNvGrpSpPr>
              <a:grpSpLocks/>
            </p:cNvGrpSpPr>
            <p:nvPr/>
          </p:nvGrpSpPr>
          <p:grpSpPr bwMode="auto">
            <a:xfrm>
              <a:off x="1874" y="2812"/>
              <a:ext cx="1059" cy="368"/>
              <a:chOff x="1874" y="2812"/>
              <a:chExt cx="1059" cy="368"/>
            </a:xfrm>
          </p:grpSpPr>
          <p:sp>
            <p:nvSpPr>
              <p:cNvPr id="224400" name="Text Box 144"/>
              <p:cNvSpPr txBox="1">
                <a:spLocks noChangeArrowheads="1"/>
              </p:cNvSpPr>
              <p:nvPr/>
            </p:nvSpPr>
            <p:spPr bwMode="auto">
              <a:xfrm>
                <a:off x="1874" y="2812"/>
                <a:ext cx="1059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b="0" i="0" dirty="0">
                    <a:solidFill>
                      <a:srgbClr val="000099"/>
                    </a:solidFill>
                    <a:latin typeface="Arial"/>
                    <a:cs typeface="Arial"/>
                  </a:rPr>
                  <a:t>client playout</a:t>
                </a:r>
              </a:p>
              <a:p>
                <a:pPr algn="ctr">
                  <a:defRPr/>
                </a:pPr>
                <a:r>
                  <a:rPr lang="en-US" b="0" i="0" dirty="0">
                    <a:solidFill>
                      <a:srgbClr val="000099"/>
                    </a:solidFill>
                    <a:latin typeface="Arial"/>
                    <a:cs typeface="Arial"/>
                  </a:rPr>
                  <a:t>delay</a:t>
                </a:r>
              </a:p>
            </p:txBody>
          </p:sp>
          <p:sp>
            <p:nvSpPr>
              <p:cNvPr id="224456" name="Line 200"/>
              <p:cNvSpPr>
                <a:spLocks noChangeShapeType="1"/>
              </p:cNvSpPr>
              <p:nvPr/>
            </p:nvSpPr>
            <p:spPr bwMode="auto">
              <a:xfrm flipV="1">
                <a:off x="1962" y="2988"/>
                <a:ext cx="816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224462" name="Group 206"/>
          <p:cNvGrpSpPr>
            <a:grpSpLocks/>
          </p:cNvGrpSpPr>
          <p:nvPr/>
        </p:nvGrpSpPr>
        <p:grpSpPr bwMode="auto">
          <a:xfrm>
            <a:off x="4459288" y="2971800"/>
            <a:ext cx="523875" cy="903288"/>
            <a:chOff x="2809" y="1872"/>
            <a:chExt cx="330" cy="569"/>
          </a:xfrm>
        </p:grpSpPr>
        <p:sp>
          <p:nvSpPr>
            <p:cNvPr id="224460" name="Line 204"/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D3A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 i="0" dirty="0">
                <a:latin typeface="Arial"/>
                <a:cs typeface="Arial"/>
              </a:endParaRPr>
            </a:p>
          </p:txBody>
        </p:sp>
        <p:sp>
          <p:nvSpPr>
            <p:cNvPr id="224461" name="Text Box 205"/>
            <p:cNvSpPr txBox="1">
              <a:spLocks noChangeArrowheads="1"/>
            </p:cNvSpPr>
            <p:nvPr/>
          </p:nvSpPr>
          <p:spPr bwMode="auto">
            <a:xfrm rot="16200000">
              <a:off x="2710" y="2011"/>
              <a:ext cx="5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0" i="0" dirty="0">
                  <a:solidFill>
                    <a:srgbClr val="D3A6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b="0" i="0" dirty="0">
                  <a:solidFill>
                    <a:srgbClr val="D3A600"/>
                  </a:solidFill>
                  <a:latin typeface="Arial"/>
                  <a:cs typeface="Arial"/>
                </a:rPr>
                <a:t>video</a:t>
              </a:r>
              <a:endParaRPr lang="en-US" b="0" i="0" dirty="0">
                <a:solidFill>
                  <a:srgbClr val="D3A6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streaming: Revisited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4464" name="Rectangle 208"/>
          <p:cNvSpPr>
            <a:spLocks noGrp="1" noChangeArrowheads="1"/>
          </p:cNvSpPr>
          <p:nvPr>
            <p:ph type="body" idx="4294967295"/>
          </p:nvPr>
        </p:nvSpPr>
        <p:spPr>
          <a:xfrm>
            <a:off x="373063" y="5207000"/>
            <a:ext cx="8770937" cy="889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Client-side buffering and playout delay:</a:t>
            </a:r>
            <a:r>
              <a:rPr lang="en-US" i="1" dirty="0">
                <a:solidFill>
                  <a:srgbClr val="CC0000"/>
                </a:solidFill>
              </a:rPr>
              <a:t> </a:t>
            </a:r>
            <a:r>
              <a:rPr lang="en-US" dirty="0"/>
              <a:t>compensate for network-added delay, delay jitter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78D75A-79E4-9924-8D1B-2ABD4FB32568}"/>
                  </a:ext>
                </a:extLst>
              </p14:cNvPr>
              <p14:cNvContentPartPr/>
              <p14:nvPr/>
            </p14:nvContentPartPr>
            <p14:xfrm>
              <a:off x="4132080" y="2537640"/>
              <a:ext cx="1784520" cy="2754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78D75A-79E4-9924-8D1B-2ABD4FB325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22720" y="2528280"/>
                <a:ext cx="1803240" cy="277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597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64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HTTP streaming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bitrate for all clients</a:t>
            </a:r>
          </a:p>
          <a:p>
            <a:pPr lvl="1"/>
            <a:r>
              <a:rPr lang="en-US" dirty="0"/>
              <a:t>Clients can have very different network conditions</a:t>
            </a:r>
          </a:p>
          <a:p>
            <a:pPr lvl="1"/>
            <a:r>
              <a:rPr lang="en-US" dirty="0"/>
              <a:t>Clients network conditions can change over time</a:t>
            </a:r>
          </a:p>
          <a:p>
            <a:r>
              <a:rPr lang="en-US" dirty="0">
                <a:solidFill>
                  <a:srgbClr val="0000FF"/>
                </a:solidFill>
              </a:rPr>
              <a:t>Cannot dynamically adapt to conditions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7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: Dynamic Adaptive Streaming over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multiple resolutions of the same video</a:t>
            </a:r>
          </a:p>
          <a:p>
            <a:pPr lvl="1"/>
            <a:r>
              <a:rPr lang="en-US" dirty="0"/>
              <a:t>Stored in a manifest file in the HTTP server</a:t>
            </a:r>
          </a:p>
          <a:p>
            <a:r>
              <a:rPr lang="en-US" dirty="0"/>
              <a:t>Client asks for the manifest file first to learn about the options</a:t>
            </a:r>
          </a:p>
          <a:p>
            <a:r>
              <a:rPr lang="en-US" dirty="0"/>
              <a:t>Asks for chunks at a time and measures available bandwidth while they are downloaded</a:t>
            </a:r>
          </a:p>
          <a:p>
            <a:pPr lvl="1"/>
            <a:r>
              <a:rPr lang="en-US" dirty="0"/>
              <a:t>Low bandwidth ⇒ switch to lower bitrate</a:t>
            </a:r>
          </a:p>
          <a:p>
            <a:pPr lvl="1"/>
            <a:r>
              <a:rPr lang="en-US" dirty="0"/>
              <a:t>High bandwidth ⇒ switch to higher bitrate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18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DASH</a:t>
            </a:r>
          </a:p>
        </p:txBody>
      </p:sp>
      <p:sp>
        <p:nvSpPr>
          <p:cNvPr id="159" name="Slide Number Placeholder 2">
            <a:extLst>
              <a:ext uri="{FF2B5EF4-FFF2-40B4-BE49-F238E27FC236}">
                <a16:creationId xmlns:a16="http://schemas.microsoft.com/office/drawing/2014/main" id="{7C0F33DF-63FA-2745-8C97-25D9FA32E0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A86288FC-1EC1-EF4E-A6E3-F04D9EE4709E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752600"/>
            <a:ext cx="6920806" cy="1905309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631" indent="0" defTabSz="685800" fontAlgn="auto">
              <a:spcBef>
                <a:spcPts val="750"/>
              </a:spcBef>
              <a:spcAft>
                <a:spcPts val="0"/>
              </a:spcAft>
              <a:buNone/>
              <a:defRPr/>
            </a:pPr>
            <a:r>
              <a:rPr lang="en-US" altLang="en-US" sz="2400" b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server:</a:t>
            </a:r>
          </a:p>
          <a:p>
            <a:pPr lvl="1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0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divides video file into </a:t>
            </a:r>
            <a:r>
              <a:rPr lang="en-US" altLang="zh-CN" sz="20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many</a:t>
            </a:r>
            <a:r>
              <a:rPr lang="en-US" altLang="en-US" sz="20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chunks</a:t>
            </a:r>
          </a:p>
          <a:p>
            <a:pPr lvl="1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0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each chunk encoded at multiple different rates</a:t>
            </a:r>
          </a:p>
          <a:p>
            <a:pPr lvl="1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different rate encodings stored in different files</a:t>
            </a:r>
          </a:p>
          <a:p>
            <a:pPr lvl="1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files replicated in various CDN nodes</a:t>
            </a:r>
            <a:endParaRPr lang="en-US" altLang="en-US" sz="2000" b="0" dirty="0">
              <a:solidFill>
                <a:prstClr val="black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000" b="0" i="1" dirty="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manifest file: </a:t>
            </a:r>
            <a:r>
              <a:rPr lang="en-US" altLang="en-US" sz="20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provides URLs for different chunks</a:t>
            </a:r>
          </a:p>
        </p:txBody>
      </p:sp>
      <p:sp>
        <p:nvSpPr>
          <p:cNvPr id="243" name="Rectangle 3">
            <a:extLst>
              <a:ext uri="{FF2B5EF4-FFF2-40B4-BE49-F238E27FC236}">
                <a16:creationId xmlns:a16="http://schemas.microsoft.com/office/drawing/2014/main" id="{09884CFC-62B5-6946-85A6-0910ED9BC84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3922173"/>
            <a:ext cx="7776956" cy="192486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631" indent="0" defTabSz="685800" fontAlgn="auto">
              <a:spcBef>
                <a:spcPts val="750"/>
              </a:spcBef>
              <a:spcAft>
                <a:spcPts val="0"/>
              </a:spcAft>
              <a:buNone/>
              <a:defRPr/>
            </a:pPr>
            <a:r>
              <a:rPr lang="en-US" altLang="en-US" sz="2400" b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client:</a:t>
            </a:r>
          </a:p>
          <a:p>
            <a:pPr lvl="1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0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periodically estimates server-to-client bandwidth</a:t>
            </a:r>
          </a:p>
          <a:p>
            <a:pPr lvl="1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en-US" sz="20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consulting manifest, requests one chunk at a time </a:t>
            </a:r>
          </a:p>
          <a:p>
            <a:pPr marL="857250" lvl="2" indent="-171450" defTabSz="685800" fontAlgn="auto">
              <a:spcBef>
                <a:spcPts val="375"/>
              </a:spcBef>
              <a:spcAft>
                <a:spcPts val="0"/>
              </a:spcAft>
              <a:buClr>
                <a:srgbClr val="0000A3"/>
              </a:buClr>
              <a:defRPr/>
            </a:pPr>
            <a:r>
              <a:rPr lang="en-US" altLang="en-US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chooses maximum coding rate sustainable given current bandwidth</a:t>
            </a:r>
          </a:p>
          <a:p>
            <a:pPr marL="857250" lvl="2" indent="-171450" defTabSz="685800" fontAlgn="auto">
              <a:spcBef>
                <a:spcPts val="375"/>
              </a:spcBef>
              <a:spcAft>
                <a:spcPts val="0"/>
              </a:spcAft>
              <a:buClr>
                <a:srgbClr val="0000A3"/>
              </a:buClr>
              <a:defRPr/>
            </a:pPr>
            <a:r>
              <a:rPr lang="en-US" altLang="en-US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can choose different coding rates at different points in time (depending on available bandwidth at time), and from different servers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3FDB8B1-0892-E345-9F91-0D1469A99551}"/>
              </a:ext>
            </a:extLst>
          </p:cNvPr>
          <p:cNvGrpSpPr/>
          <p:nvPr/>
        </p:nvGrpSpPr>
        <p:grpSpPr>
          <a:xfrm>
            <a:off x="6547285" y="1469697"/>
            <a:ext cx="2368115" cy="1466130"/>
            <a:chOff x="6444794" y="2343486"/>
            <a:chExt cx="2368115" cy="1466130"/>
          </a:xfrm>
        </p:grpSpPr>
        <p:grpSp>
          <p:nvGrpSpPr>
            <p:cNvPr id="56" name="Group 2">
              <a:extLst>
                <a:ext uri="{FF2B5EF4-FFF2-40B4-BE49-F238E27FC236}">
                  <a16:creationId xmlns:a16="http://schemas.microsoft.com/office/drawing/2014/main" id="{232E2937-932A-8140-A56C-A78B8BFCFF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14189" y="2648204"/>
              <a:ext cx="998720" cy="812360"/>
              <a:chOff x="1842724" y="2867233"/>
              <a:chExt cx="5649912" cy="3416300"/>
            </a:xfrm>
          </p:grpSpPr>
          <p:sp>
            <p:nvSpPr>
              <p:cNvPr id="57" name="AutoShape 99">
                <a:extLst>
                  <a:ext uri="{FF2B5EF4-FFF2-40B4-BE49-F238E27FC236}">
                    <a16:creationId xmlns:a16="http://schemas.microsoft.com/office/drawing/2014/main" id="{5055D5A0-B7B0-8947-9D7F-F28A31600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2724" y="2867233"/>
                <a:ext cx="5649912" cy="768350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en-US" sz="1500" b="0">
                  <a:solidFill>
                    <a:prstClr val="black"/>
                  </a:solidFill>
                  <a:cs typeface="+mn-cs"/>
                </a:endParaRPr>
              </a:p>
            </p:txBody>
          </p:sp>
          <p:sp>
            <p:nvSpPr>
              <p:cNvPr id="58" name="Rectangle 87">
                <a:extLst>
                  <a:ext uri="{FF2B5EF4-FFF2-40B4-BE49-F238E27FC236}">
                    <a16:creationId xmlns:a16="http://schemas.microsoft.com/office/drawing/2014/main" id="{13B28B0D-9C67-5D40-8231-3A83B9C16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699" y="3621296"/>
                <a:ext cx="4781550" cy="266223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en-US" sz="1500" b="0">
                  <a:solidFill>
                    <a:prstClr val="black"/>
                  </a:solidFill>
                  <a:cs typeface="+mn-cs"/>
                </a:endParaRPr>
              </a:p>
            </p:txBody>
          </p:sp>
        </p:grpSp>
        <p:grpSp>
          <p:nvGrpSpPr>
            <p:cNvPr id="151" name="Group 349">
              <a:extLst>
                <a:ext uri="{FF2B5EF4-FFF2-40B4-BE49-F238E27FC236}">
                  <a16:creationId xmlns:a16="http://schemas.microsoft.com/office/drawing/2014/main" id="{431C7441-FEA9-E649-870D-E4A204A68E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73397" y="2979203"/>
              <a:ext cx="320883" cy="340589"/>
              <a:chOff x="4437" y="1472"/>
              <a:chExt cx="427" cy="418"/>
            </a:xfrm>
          </p:grpSpPr>
          <p:sp>
            <p:nvSpPr>
              <p:cNvPr id="152" name="Rectangle 350">
                <a:extLst>
                  <a:ext uri="{FF2B5EF4-FFF2-40B4-BE49-F238E27FC236}">
                    <a16:creationId xmlns:a16="http://schemas.microsoft.com/office/drawing/2014/main" id="{5CB65625-7D77-2D48-9EBF-E0DD7EB5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3" name="Rectangle 351">
                <a:extLst>
                  <a:ext uri="{FF2B5EF4-FFF2-40B4-BE49-F238E27FC236}">
                    <a16:creationId xmlns:a16="http://schemas.microsoft.com/office/drawing/2014/main" id="{9179FB7F-3949-174E-9E9E-A161E0EF4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4" name="Rectangle 352">
                <a:extLst>
                  <a:ext uri="{FF2B5EF4-FFF2-40B4-BE49-F238E27FC236}">
                    <a16:creationId xmlns:a16="http://schemas.microsoft.com/office/drawing/2014/main" id="{7E315010-D1DB-594B-B06F-DFFAAC621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55" name="Rectangle 353">
                <a:extLst>
                  <a:ext uri="{FF2B5EF4-FFF2-40B4-BE49-F238E27FC236}">
                    <a16:creationId xmlns:a16="http://schemas.microsoft.com/office/drawing/2014/main" id="{03963D0C-B78F-CD4C-82A8-1D695049C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56" name="Freeform 1287">
              <a:extLst>
                <a:ext uri="{FF2B5EF4-FFF2-40B4-BE49-F238E27FC236}">
                  <a16:creationId xmlns:a16="http://schemas.microsoft.com/office/drawing/2014/main" id="{77B492B9-F4A6-AA4F-886C-26D56EDFB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0755" y="2805866"/>
              <a:ext cx="1098668" cy="630659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b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7" name="Straight Connector 45">
              <a:extLst>
                <a:ext uri="{FF2B5EF4-FFF2-40B4-BE49-F238E27FC236}">
                  <a16:creationId xmlns:a16="http://schemas.microsoft.com/office/drawing/2014/main" id="{EF812D6A-3887-5D48-A2A7-90D0F185855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44794" y="3130473"/>
              <a:ext cx="1651593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8" name="TextBox 64">
              <a:extLst>
                <a:ext uri="{FF2B5EF4-FFF2-40B4-BE49-F238E27FC236}">
                  <a16:creationId xmlns:a16="http://schemas.microsoft.com/office/drawing/2014/main" id="{47349889-E81A-C242-9729-98BDB7A6D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3569" y="3466268"/>
              <a:ext cx="588623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50" b="0" dirty="0">
                  <a:solidFill>
                    <a:srgbClr val="000000"/>
                  </a:solidFill>
                  <a:cs typeface="Arial" panose="020B0604020202020204" pitchFamily="34" charset="0"/>
                </a:rPr>
                <a:t>client</a:t>
              </a:r>
              <a:endParaRPr lang="en-US" altLang="en-US" sz="1350" b="0" i="1" dirty="0">
                <a:solidFill>
                  <a:srgbClr val="CC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0AB0D303-D269-7F44-8600-794F5467067C}"/>
                </a:ext>
              </a:extLst>
            </p:cNvPr>
            <p:cNvSpPr/>
            <p:nvPr/>
          </p:nvSpPr>
          <p:spPr>
            <a:xfrm>
              <a:off x="7075085" y="2899849"/>
              <a:ext cx="1011432" cy="143081"/>
            </a:xfrm>
            <a:custGeom>
              <a:avLst/>
              <a:gdLst>
                <a:gd name="connsiteX0" fmla="*/ 0 w 1348576"/>
                <a:gd name="connsiteY0" fmla="*/ 0 h 190774"/>
                <a:gd name="connsiteX1" fmla="*/ 374970 w 1348576"/>
                <a:gd name="connsiteY1" fmla="*/ 190774 h 190774"/>
                <a:gd name="connsiteX2" fmla="*/ 1348576 w 1348576"/>
                <a:gd name="connsiteY2" fmla="*/ 190774 h 190774"/>
                <a:gd name="connsiteX3" fmla="*/ 1348576 w 1348576"/>
                <a:gd name="connsiteY3" fmla="*/ 177617 h 190774"/>
                <a:gd name="connsiteX0" fmla="*/ 0 w 1348576"/>
                <a:gd name="connsiteY0" fmla="*/ 0 h 190774"/>
                <a:gd name="connsiteX1" fmla="*/ 374970 w 1348576"/>
                <a:gd name="connsiteY1" fmla="*/ 190774 h 190774"/>
                <a:gd name="connsiteX2" fmla="*/ 1348576 w 1348576"/>
                <a:gd name="connsiteY2" fmla="*/ 190774 h 19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8576" h="190774">
                  <a:moveTo>
                    <a:pt x="0" y="0"/>
                  </a:moveTo>
                  <a:lnTo>
                    <a:pt x="374970" y="190774"/>
                  </a:lnTo>
                  <a:lnTo>
                    <a:pt x="1348576" y="190774"/>
                  </a:lnTo>
                </a:path>
              </a:pathLst>
            </a:custGeom>
            <a:noFill/>
            <a:ln w="31750">
              <a:solidFill>
                <a:srgbClr val="CD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7CE77C4C-F0D2-6344-8886-D4BFC98A935F}"/>
                </a:ext>
              </a:extLst>
            </p:cNvPr>
            <p:cNvSpPr/>
            <p:nvPr/>
          </p:nvSpPr>
          <p:spPr>
            <a:xfrm flipV="1">
              <a:off x="7080845" y="3221368"/>
              <a:ext cx="1011432" cy="143081"/>
            </a:xfrm>
            <a:custGeom>
              <a:avLst/>
              <a:gdLst>
                <a:gd name="connsiteX0" fmla="*/ 0 w 1348576"/>
                <a:gd name="connsiteY0" fmla="*/ 0 h 190774"/>
                <a:gd name="connsiteX1" fmla="*/ 374970 w 1348576"/>
                <a:gd name="connsiteY1" fmla="*/ 190774 h 190774"/>
                <a:gd name="connsiteX2" fmla="*/ 1348576 w 1348576"/>
                <a:gd name="connsiteY2" fmla="*/ 190774 h 190774"/>
                <a:gd name="connsiteX3" fmla="*/ 1348576 w 1348576"/>
                <a:gd name="connsiteY3" fmla="*/ 177617 h 190774"/>
                <a:gd name="connsiteX0" fmla="*/ 0 w 1348576"/>
                <a:gd name="connsiteY0" fmla="*/ 0 h 190774"/>
                <a:gd name="connsiteX1" fmla="*/ 374970 w 1348576"/>
                <a:gd name="connsiteY1" fmla="*/ 190774 h 190774"/>
                <a:gd name="connsiteX2" fmla="*/ 1348576 w 1348576"/>
                <a:gd name="connsiteY2" fmla="*/ 190774 h 19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8576" h="190774">
                  <a:moveTo>
                    <a:pt x="0" y="0"/>
                  </a:moveTo>
                  <a:lnTo>
                    <a:pt x="374970" y="190774"/>
                  </a:lnTo>
                  <a:lnTo>
                    <a:pt x="1348576" y="190774"/>
                  </a:lnTo>
                </a:path>
              </a:pathLst>
            </a:custGeom>
            <a:noFill/>
            <a:ln w="31750">
              <a:solidFill>
                <a:srgbClr val="CD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0D8A0B99-F17E-9048-89FF-C5E63CBAF4A2}"/>
                </a:ext>
              </a:extLst>
            </p:cNvPr>
            <p:cNvGrpSpPr/>
            <p:nvPr/>
          </p:nvGrpSpPr>
          <p:grpSpPr>
            <a:xfrm>
              <a:off x="7677013" y="2929452"/>
              <a:ext cx="349776" cy="415498"/>
              <a:chOff x="10485997" y="1295948"/>
              <a:chExt cx="466368" cy="553997"/>
            </a:xfrm>
          </p:grpSpPr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336856DC-DFE0-7C40-ABCD-4AD555F9A214}"/>
                  </a:ext>
                </a:extLst>
              </p:cNvPr>
              <p:cNvSpPr/>
              <p:nvPr/>
            </p:nvSpPr>
            <p:spPr>
              <a:xfrm>
                <a:off x="10492576" y="1381467"/>
                <a:ext cx="342078" cy="3420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D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F96EFC4C-7C92-AA47-8E56-845F6C38BF12}"/>
                  </a:ext>
                </a:extLst>
              </p:cNvPr>
              <p:cNvSpPr txBox="1"/>
              <p:nvPr/>
            </p:nvSpPr>
            <p:spPr>
              <a:xfrm>
                <a:off x="10485997" y="1295948"/>
                <a:ext cx="466368" cy="553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solidFill>
                      <a:srgbClr val="CD0000"/>
                    </a:solidFill>
                  </a:rPr>
                  <a:t>?</a:t>
                </a:r>
              </a:p>
            </p:txBody>
          </p:sp>
        </p:grpSp>
        <p:grpSp>
          <p:nvGrpSpPr>
            <p:cNvPr id="252" name="Group 249">
              <a:extLst>
                <a:ext uri="{FF2B5EF4-FFF2-40B4-BE49-F238E27FC236}">
                  <a16:creationId xmlns:a16="http://schemas.microsoft.com/office/drawing/2014/main" id="{A89F02D6-6C82-594A-B7A0-3D3408E14D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3916" y="2529389"/>
              <a:ext cx="202148" cy="403329"/>
              <a:chOff x="4140" y="429"/>
              <a:chExt cx="1425" cy="2396"/>
            </a:xfrm>
          </p:grpSpPr>
          <p:sp>
            <p:nvSpPr>
              <p:cNvPr id="258" name="Freeform 250">
                <a:extLst>
                  <a:ext uri="{FF2B5EF4-FFF2-40B4-BE49-F238E27FC236}">
                    <a16:creationId xmlns:a16="http://schemas.microsoft.com/office/drawing/2014/main" id="{2A5F5A5F-CA74-2C48-B238-96383BA10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Rectangle 251">
                <a:extLst>
                  <a:ext uri="{FF2B5EF4-FFF2-40B4-BE49-F238E27FC236}">
                    <a16:creationId xmlns:a16="http://schemas.microsoft.com/office/drawing/2014/main" id="{ED9D43A5-B7CD-7742-8BDE-5588C54AC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60" name="Freeform 252">
                <a:extLst>
                  <a:ext uri="{FF2B5EF4-FFF2-40B4-BE49-F238E27FC236}">
                    <a16:creationId xmlns:a16="http://schemas.microsoft.com/office/drawing/2014/main" id="{3AD39C54-8D14-1845-BC9A-1AA88847D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Freeform 253">
                <a:extLst>
                  <a:ext uri="{FF2B5EF4-FFF2-40B4-BE49-F238E27FC236}">
                    <a16:creationId xmlns:a16="http://schemas.microsoft.com/office/drawing/2014/main" id="{3BEC0265-5D1F-AD4E-B4C9-262D929E5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Rectangle 254">
                <a:extLst>
                  <a:ext uri="{FF2B5EF4-FFF2-40B4-BE49-F238E27FC236}">
                    <a16:creationId xmlns:a16="http://schemas.microsoft.com/office/drawing/2014/main" id="{88BB4285-A16A-E64E-B350-17798B065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5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263" name="Group 255">
                <a:extLst>
                  <a:ext uri="{FF2B5EF4-FFF2-40B4-BE49-F238E27FC236}">
                    <a16:creationId xmlns:a16="http://schemas.microsoft.com/office/drawing/2014/main" id="{D8E0ECAD-4EDB-5B49-88FA-A014D370E8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88" name="AutoShape 256">
                  <a:extLst>
                    <a:ext uri="{FF2B5EF4-FFF2-40B4-BE49-F238E27FC236}">
                      <a16:creationId xmlns:a16="http://schemas.microsoft.com/office/drawing/2014/main" id="{C7661007-6272-D14B-93D3-1A8E8B3789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7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289" name="AutoShape 257">
                  <a:extLst>
                    <a:ext uri="{FF2B5EF4-FFF2-40B4-BE49-F238E27FC236}">
                      <a16:creationId xmlns:a16="http://schemas.microsoft.com/office/drawing/2014/main" id="{129D44D1-24EB-7647-852C-E356E34B20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264" name="Rectangle 258">
                <a:extLst>
                  <a:ext uri="{FF2B5EF4-FFF2-40B4-BE49-F238E27FC236}">
                    <a16:creationId xmlns:a16="http://schemas.microsoft.com/office/drawing/2014/main" id="{18ABC360-93DD-C248-B4EC-9E7C1F65E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20"/>
                <a:ext cx="593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265" name="Group 259">
                <a:extLst>
                  <a:ext uri="{FF2B5EF4-FFF2-40B4-BE49-F238E27FC236}">
                    <a16:creationId xmlns:a16="http://schemas.microsoft.com/office/drawing/2014/main" id="{AA09D66D-0A9E-1742-9C64-DDD26D042A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86" name="AutoShape 260">
                  <a:extLst>
                    <a:ext uri="{FF2B5EF4-FFF2-40B4-BE49-F238E27FC236}">
                      <a16:creationId xmlns:a16="http://schemas.microsoft.com/office/drawing/2014/main" id="{DD323D01-7023-4043-8747-420E70DE23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287" name="AutoShape 261">
                  <a:extLst>
                    <a:ext uri="{FF2B5EF4-FFF2-40B4-BE49-F238E27FC236}">
                      <a16:creationId xmlns:a16="http://schemas.microsoft.com/office/drawing/2014/main" id="{969AE534-7E50-BC47-893B-5554C35480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266" name="Rectangle 262">
                <a:extLst>
                  <a:ext uri="{FF2B5EF4-FFF2-40B4-BE49-F238E27FC236}">
                    <a16:creationId xmlns:a16="http://schemas.microsoft.com/office/drawing/2014/main" id="{D171AE86-5E08-4E45-81FD-D1D77951B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1358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67" name="Rectangle 263">
                <a:extLst>
                  <a:ext uri="{FF2B5EF4-FFF2-40B4-BE49-F238E27FC236}">
                    <a16:creationId xmlns:a16="http://schemas.microsoft.com/office/drawing/2014/main" id="{E23D40B4-371D-E348-AD2E-AC8C7848B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4"/>
                <a:ext cx="599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268" name="Group 264">
                <a:extLst>
                  <a:ext uri="{FF2B5EF4-FFF2-40B4-BE49-F238E27FC236}">
                    <a16:creationId xmlns:a16="http://schemas.microsoft.com/office/drawing/2014/main" id="{F616AF06-4DCF-E74C-A765-FA42B5D519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84" name="AutoShape 265">
                  <a:extLst>
                    <a:ext uri="{FF2B5EF4-FFF2-40B4-BE49-F238E27FC236}">
                      <a16:creationId xmlns:a16="http://schemas.microsoft.com/office/drawing/2014/main" id="{E730B0EA-031A-2A4C-B21D-F22BDB28DC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1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285" name="AutoShape 266">
                  <a:extLst>
                    <a:ext uri="{FF2B5EF4-FFF2-40B4-BE49-F238E27FC236}">
                      <a16:creationId xmlns:a16="http://schemas.microsoft.com/office/drawing/2014/main" id="{8D577AF1-C05E-4047-B207-BF9AA35810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8"/>
                  <a:ext cx="693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269" name="Freeform 267">
                <a:extLst>
                  <a:ext uri="{FF2B5EF4-FFF2-40B4-BE49-F238E27FC236}">
                    <a16:creationId xmlns:a16="http://schemas.microsoft.com/office/drawing/2014/main" id="{B13399E7-EC56-2B45-BD82-759FDD567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0" name="Group 268">
                <a:extLst>
                  <a:ext uri="{FF2B5EF4-FFF2-40B4-BE49-F238E27FC236}">
                    <a16:creationId xmlns:a16="http://schemas.microsoft.com/office/drawing/2014/main" id="{B1E96D1F-996D-EC43-ACC2-DB0E7005CE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82" name="AutoShape 269">
                  <a:extLst>
                    <a:ext uri="{FF2B5EF4-FFF2-40B4-BE49-F238E27FC236}">
                      <a16:creationId xmlns:a16="http://schemas.microsoft.com/office/drawing/2014/main" id="{2E28CDE4-0437-274C-80BB-8FA5534E1D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6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283" name="AutoShape 270">
                  <a:extLst>
                    <a:ext uri="{FF2B5EF4-FFF2-40B4-BE49-F238E27FC236}">
                      <a16:creationId xmlns:a16="http://schemas.microsoft.com/office/drawing/2014/main" id="{DEC3B476-0F10-D246-B2B3-D0797C095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5"/>
                  <a:ext cx="69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271" name="Rectangle 271">
                <a:extLst>
                  <a:ext uri="{FF2B5EF4-FFF2-40B4-BE49-F238E27FC236}">
                    <a16:creationId xmlns:a16="http://schemas.microsoft.com/office/drawing/2014/main" id="{E4BE5CAD-E1F3-8040-B728-06430DD8D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4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72" name="Freeform 272">
                <a:extLst>
                  <a:ext uri="{FF2B5EF4-FFF2-40B4-BE49-F238E27FC236}">
                    <a16:creationId xmlns:a16="http://schemas.microsoft.com/office/drawing/2014/main" id="{0D612219-E0A6-5E48-BE37-0AB8683A1E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Freeform 273">
                <a:extLst>
                  <a:ext uri="{FF2B5EF4-FFF2-40B4-BE49-F238E27FC236}">
                    <a16:creationId xmlns:a16="http://schemas.microsoft.com/office/drawing/2014/main" id="{FB565EED-81C8-6448-A1A8-C18F5CECF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" name="Oval 274">
                <a:extLst>
                  <a:ext uri="{FF2B5EF4-FFF2-40B4-BE49-F238E27FC236}">
                    <a16:creationId xmlns:a16="http://schemas.microsoft.com/office/drawing/2014/main" id="{70396F71-C766-E949-8058-DD4F4DC47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75" name="Freeform 275">
                <a:extLst>
                  <a:ext uri="{FF2B5EF4-FFF2-40B4-BE49-F238E27FC236}">
                    <a16:creationId xmlns:a16="http://schemas.microsoft.com/office/drawing/2014/main" id="{C62D9E0C-906D-F441-BB9B-3F014BFC9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AutoShape 276">
                <a:extLst>
                  <a:ext uri="{FF2B5EF4-FFF2-40B4-BE49-F238E27FC236}">
                    <a16:creationId xmlns:a16="http://schemas.microsoft.com/office/drawing/2014/main" id="{3003A08D-701B-5240-AA13-660F42DD6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203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77" name="AutoShape 277">
                <a:extLst>
                  <a:ext uri="{FF2B5EF4-FFF2-40B4-BE49-F238E27FC236}">
                    <a16:creationId xmlns:a16="http://schemas.microsoft.com/office/drawing/2014/main" id="{BE2E45A7-0AFF-F044-9954-10BBB7894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09"/>
                <a:ext cx="1075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78" name="Oval 278">
                <a:extLst>
                  <a:ext uri="{FF2B5EF4-FFF2-40B4-BE49-F238E27FC236}">
                    <a16:creationId xmlns:a16="http://schemas.microsoft.com/office/drawing/2014/main" id="{C02FA687-8F28-5D4A-9B7F-3F939AE6C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0"/>
                <a:ext cx="159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79" name="Oval 279">
                <a:extLst>
                  <a:ext uri="{FF2B5EF4-FFF2-40B4-BE49-F238E27FC236}">
                    <a16:creationId xmlns:a16="http://schemas.microsoft.com/office/drawing/2014/main" id="{D020FD97-2535-C040-8622-7DCE5ED7E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85"/>
                <a:ext cx="164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80" name="Oval 280">
                <a:extLst>
                  <a:ext uri="{FF2B5EF4-FFF2-40B4-BE49-F238E27FC236}">
                    <a16:creationId xmlns:a16="http://schemas.microsoft.com/office/drawing/2014/main" id="{3E62DEBE-6713-D746-8ED5-0A3E029F2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81" name="Rectangle 281">
                <a:extLst>
                  <a:ext uri="{FF2B5EF4-FFF2-40B4-BE49-F238E27FC236}">
                    <a16:creationId xmlns:a16="http://schemas.microsoft.com/office/drawing/2014/main" id="{00BF8073-EC7B-494A-9B2D-44BA5C8A6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8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</p:grp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0727D384-4865-F649-8022-A70BDEA61991}"/>
                </a:ext>
              </a:extLst>
            </p:cNvPr>
            <p:cNvGrpSpPr/>
            <p:nvPr/>
          </p:nvGrpSpPr>
          <p:grpSpPr>
            <a:xfrm>
              <a:off x="7058891" y="2343486"/>
              <a:ext cx="707612" cy="453197"/>
              <a:chOff x="7698509" y="2176725"/>
              <a:chExt cx="943482" cy="604263"/>
            </a:xfrm>
          </p:grpSpPr>
          <p:pic>
            <p:nvPicPr>
              <p:cNvPr id="254" name="Picture 253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B5579205-01C8-6A49-9DED-99860B02C5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4691" y="2449197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255" name="Picture 254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184B3F69-F926-6546-9D6A-BA038A1C1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8509" y="2518469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256" name="Picture 255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7352044F-0D1B-AF42-8027-0DAEC34F50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9382" y="2176725"/>
                <a:ext cx="772609" cy="262519"/>
              </a:xfrm>
              <a:prstGeom prst="rect">
                <a:avLst/>
              </a:prstGeom>
            </p:spPr>
          </p:pic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61D0B0CD-74A4-9D4E-8126-17D0B51AC7D2}"/>
                  </a:ext>
                </a:extLst>
              </p:cNvPr>
              <p:cNvSpPr txBox="1"/>
              <p:nvPr/>
            </p:nvSpPr>
            <p:spPr>
              <a:xfrm>
                <a:off x="8026399" y="2202874"/>
                <a:ext cx="419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...</a:t>
                </a:r>
              </a:p>
            </p:txBody>
          </p:sp>
        </p:grpSp>
        <p:grpSp>
          <p:nvGrpSpPr>
            <p:cNvPr id="291" name="Group 249">
              <a:extLst>
                <a:ext uri="{FF2B5EF4-FFF2-40B4-BE49-F238E27FC236}">
                  <a16:creationId xmlns:a16="http://schemas.microsoft.com/office/drawing/2014/main" id="{6A418EC6-3D97-7D4C-9E28-E68BC18837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9975" y="3223071"/>
              <a:ext cx="202148" cy="403329"/>
              <a:chOff x="4140" y="429"/>
              <a:chExt cx="1425" cy="2396"/>
            </a:xfrm>
          </p:grpSpPr>
          <p:sp>
            <p:nvSpPr>
              <p:cNvPr id="297" name="Freeform 250">
                <a:extLst>
                  <a:ext uri="{FF2B5EF4-FFF2-40B4-BE49-F238E27FC236}">
                    <a16:creationId xmlns:a16="http://schemas.microsoft.com/office/drawing/2014/main" id="{F63A0FFC-0FE6-BC49-8194-47CB0B3FD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8" name="Rectangle 251">
                <a:extLst>
                  <a:ext uri="{FF2B5EF4-FFF2-40B4-BE49-F238E27FC236}">
                    <a16:creationId xmlns:a16="http://schemas.microsoft.com/office/drawing/2014/main" id="{7DA0250F-F115-0E4B-9CB5-A1EF70E21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99" name="Freeform 252">
                <a:extLst>
                  <a:ext uri="{FF2B5EF4-FFF2-40B4-BE49-F238E27FC236}">
                    <a16:creationId xmlns:a16="http://schemas.microsoft.com/office/drawing/2014/main" id="{FD6484A9-C98E-B842-9F6E-08318527E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253">
                <a:extLst>
                  <a:ext uri="{FF2B5EF4-FFF2-40B4-BE49-F238E27FC236}">
                    <a16:creationId xmlns:a16="http://schemas.microsoft.com/office/drawing/2014/main" id="{703D94AE-F6AA-1543-B0D5-284FD96934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Rectangle 254">
                <a:extLst>
                  <a:ext uri="{FF2B5EF4-FFF2-40B4-BE49-F238E27FC236}">
                    <a16:creationId xmlns:a16="http://schemas.microsoft.com/office/drawing/2014/main" id="{FEEEF9BC-9945-6B4C-9083-14805BAD7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5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302" name="Group 255">
                <a:extLst>
                  <a:ext uri="{FF2B5EF4-FFF2-40B4-BE49-F238E27FC236}">
                    <a16:creationId xmlns:a16="http://schemas.microsoft.com/office/drawing/2014/main" id="{F872981C-9B9B-3945-9698-6A3160CEDA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27" name="AutoShape 256">
                  <a:extLst>
                    <a:ext uri="{FF2B5EF4-FFF2-40B4-BE49-F238E27FC236}">
                      <a16:creationId xmlns:a16="http://schemas.microsoft.com/office/drawing/2014/main" id="{2147D4C4-549C-5A43-AEF0-47C8EFF7D7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7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28" name="AutoShape 257">
                  <a:extLst>
                    <a:ext uri="{FF2B5EF4-FFF2-40B4-BE49-F238E27FC236}">
                      <a16:creationId xmlns:a16="http://schemas.microsoft.com/office/drawing/2014/main" id="{6AA842ED-99E3-E244-A47A-F9514132E1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303" name="Rectangle 258">
                <a:extLst>
                  <a:ext uri="{FF2B5EF4-FFF2-40B4-BE49-F238E27FC236}">
                    <a16:creationId xmlns:a16="http://schemas.microsoft.com/office/drawing/2014/main" id="{089D1323-315F-F34E-8132-DC1553E6A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20"/>
                <a:ext cx="593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304" name="Group 259">
                <a:extLst>
                  <a:ext uri="{FF2B5EF4-FFF2-40B4-BE49-F238E27FC236}">
                    <a16:creationId xmlns:a16="http://schemas.microsoft.com/office/drawing/2014/main" id="{C214FA3C-81BB-ED4E-94DD-B767F38B65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25" name="AutoShape 260">
                  <a:extLst>
                    <a:ext uri="{FF2B5EF4-FFF2-40B4-BE49-F238E27FC236}">
                      <a16:creationId xmlns:a16="http://schemas.microsoft.com/office/drawing/2014/main" id="{24D63B96-8C60-274F-8A56-BAA459AD3F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26" name="AutoShape 261">
                  <a:extLst>
                    <a:ext uri="{FF2B5EF4-FFF2-40B4-BE49-F238E27FC236}">
                      <a16:creationId xmlns:a16="http://schemas.microsoft.com/office/drawing/2014/main" id="{50A2F9B6-0AE1-274D-AA8D-FA1344AC9B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305" name="Rectangle 262">
                <a:extLst>
                  <a:ext uri="{FF2B5EF4-FFF2-40B4-BE49-F238E27FC236}">
                    <a16:creationId xmlns:a16="http://schemas.microsoft.com/office/drawing/2014/main" id="{54BDAA7A-F6F6-074D-AD4A-8180E6AC4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1358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06" name="Rectangle 263">
                <a:extLst>
                  <a:ext uri="{FF2B5EF4-FFF2-40B4-BE49-F238E27FC236}">
                    <a16:creationId xmlns:a16="http://schemas.microsoft.com/office/drawing/2014/main" id="{9FE36278-3B14-3146-83F1-E76D9D53D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4"/>
                <a:ext cx="599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307" name="Group 264">
                <a:extLst>
                  <a:ext uri="{FF2B5EF4-FFF2-40B4-BE49-F238E27FC236}">
                    <a16:creationId xmlns:a16="http://schemas.microsoft.com/office/drawing/2014/main" id="{80AA2E3D-D242-6B47-A732-F91B52025B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23" name="AutoShape 265">
                  <a:extLst>
                    <a:ext uri="{FF2B5EF4-FFF2-40B4-BE49-F238E27FC236}">
                      <a16:creationId xmlns:a16="http://schemas.microsoft.com/office/drawing/2014/main" id="{6B250827-5DD6-174E-B415-396207D009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1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24" name="AutoShape 266">
                  <a:extLst>
                    <a:ext uri="{FF2B5EF4-FFF2-40B4-BE49-F238E27FC236}">
                      <a16:creationId xmlns:a16="http://schemas.microsoft.com/office/drawing/2014/main" id="{0687E200-350B-9A45-BC7F-BE04DD2821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8"/>
                  <a:ext cx="693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308" name="Freeform 267">
                <a:extLst>
                  <a:ext uri="{FF2B5EF4-FFF2-40B4-BE49-F238E27FC236}">
                    <a16:creationId xmlns:a16="http://schemas.microsoft.com/office/drawing/2014/main" id="{6065017D-9794-734F-B95F-7854A6F84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09" name="Group 268">
                <a:extLst>
                  <a:ext uri="{FF2B5EF4-FFF2-40B4-BE49-F238E27FC236}">
                    <a16:creationId xmlns:a16="http://schemas.microsoft.com/office/drawing/2014/main" id="{777D84AE-1E36-4547-B8B5-382F58FEA2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21" name="AutoShape 269">
                  <a:extLst>
                    <a:ext uri="{FF2B5EF4-FFF2-40B4-BE49-F238E27FC236}">
                      <a16:creationId xmlns:a16="http://schemas.microsoft.com/office/drawing/2014/main" id="{6C698A22-9BA6-8043-9813-C826D172B1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6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22" name="AutoShape 270">
                  <a:extLst>
                    <a:ext uri="{FF2B5EF4-FFF2-40B4-BE49-F238E27FC236}">
                      <a16:creationId xmlns:a16="http://schemas.microsoft.com/office/drawing/2014/main" id="{CA7D825D-577D-864C-8214-B8EE709F7E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5"/>
                  <a:ext cx="69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310" name="Rectangle 271">
                <a:extLst>
                  <a:ext uri="{FF2B5EF4-FFF2-40B4-BE49-F238E27FC236}">
                    <a16:creationId xmlns:a16="http://schemas.microsoft.com/office/drawing/2014/main" id="{314924AF-49B2-8F4B-B07A-EEAD02E6C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4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11" name="Freeform 272">
                <a:extLst>
                  <a:ext uri="{FF2B5EF4-FFF2-40B4-BE49-F238E27FC236}">
                    <a16:creationId xmlns:a16="http://schemas.microsoft.com/office/drawing/2014/main" id="{0B27D67E-5CDE-564F-B64E-41E4911C64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 273">
                <a:extLst>
                  <a:ext uri="{FF2B5EF4-FFF2-40B4-BE49-F238E27FC236}">
                    <a16:creationId xmlns:a16="http://schemas.microsoft.com/office/drawing/2014/main" id="{7D9F21DE-9FD0-E845-BE83-AA01CC1C0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Oval 274">
                <a:extLst>
                  <a:ext uri="{FF2B5EF4-FFF2-40B4-BE49-F238E27FC236}">
                    <a16:creationId xmlns:a16="http://schemas.microsoft.com/office/drawing/2014/main" id="{29DB98CD-1446-1447-907D-0721013CE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14" name="Freeform 275">
                <a:extLst>
                  <a:ext uri="{FF2B5EF4-FFF2-40B4-BE49-F238E27FC236}">
                    <a16:creationId xmlns:a16="http://schemas.microsoft.com/office/drawing/2014/main" id="{CCE0B802-0ED9-1144-9B41-567C96D9E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5" name="AutoShape 276">
                <a:extLst>
                  <a:ext uri="{FF2B5EF4-FFF2-40B4-BE49-F238E27FC236}">
                    <a16:creationId xmlns:a16="http://schemas.microsoft.com/office/drawing/2014/main" id="{0A63D484-0467-EF48-A0D1-307BD44B8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203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16" name="AutoShape 277">
                <a:extLst>
                  <a:ext uri="{FF2B5EF4-FFF2-40B4-BE49-F238E27FC236}">
                    <a16:creationId xmlns:a16="http://schemas.microsoft.com/office/drawing/2014/main" id="{9F1755F7-6A75-8A4F-B6E2-BF73697B1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09"/>
                <a:ext cx="1075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17" name="Oval 278">
                <a:extLst>
                  <a:ext uri="{FF2B5EF4-FFF2-40B4-BE49-F238E27FC236}">
                    <a16:creationId xmlns:a16="http://schemas.microsoft.com/office/drawing/2014/main" id="{D6F2BCA4-EAA9-C04A-AB0D-174E8DA65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0"/>
                <a:ext cx="159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18" name="Oval 279">
                <a:extLst>
                  <a:ext uri="{FF2B5EF4-FFF2-40B4-BE49-F238E27FC236}">
                    <a16:creationId xmlns:a16="http://schemas.microsoft.com/office/drawing/2014/main" id="{4D2A8DA3-EE5E-2F48-88C3-2B1DB6DB6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85"/>
                <a:ext cx="164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319" name="Oval 280">
                <a:extLst>
                  <a:ext uri="{FF2B5EF4-FFF2-40B4-BE49-F238E27FC236}">
                    <a16:creationId xmlns:a16="http://schemas.microsoft.com/office/drawing/2014/main" id="{39A0A350-9C80-984E-9991-E741164E0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20" name="Rectangle 281">
                <a:extLst>
                  <a:ext uri="{FF2B5EF4-FFF2-40B4-BE49-F238E27FC236}">
                    <a16:creationId xmlns:a16="http://schemas.microsoft.com/office/drawing/2014/main" id="{4347596D-A5CE-B946-A234-DF07FB80E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8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31A38548-A84D-B643-BEB5-A359B949B8B9}"/>
                </a:ext>
              </a:extLst>
            </p:cNvPr>
            <p:cNvGrpSpPr/>
            <p:nvPr/>
          </p:nvGrpSpPr>
          <p:grpSpPr>
            <a:xfrm>
              <a:off x="7007653" y="3356419"/>
              <a:ext cx="707612" cy="453197"/>
              <a:chOff x="7698509" y="2176725"/>
              <a:chExt cx="943482" cy="604263"/>
            </a:xfrm>
          </p:grpSpPr>
          <p:pic>
            <p:nvPicPr>
              <p:cNvPr id="293" name="Picture 292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9C558C14-3545-3A4C-A74E-710DED2EC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4691" y="2449197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294" name="Picture 293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B11AB87A-BA5E-F541-93E8-003DAF4DCC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8509" y="2518469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295" name="Picture 294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009FDD7D-5EA5-DC49-BDCF-5450AB5318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9382" y="2176725"/>
                <a:ext cx="772609" cy="262519"/>
              </a:xfrm>
              <a:prstGeom prst="rect">
                <a:avLst/>
              </a:prstGeom>
            </p:spPr>
          </p:pic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41EDF864-68A8-2447-868F-ADB0A7AE7A7C}"/>
                  </a:ext>
                </a:extLst>
              </p:cNvPr>
              <p:cNvSpPr txBox="1"/>
              <p:nvPr/>
            </p:nvSpPr>
            <p:spPr>
              <a:xfrm>
                <a:off x="8026399" y="2202874"/>
                <a:ext cx="419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...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283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ＭＳ Ｐゴシック" panose="020B0600070205080204" pitchFamily="34" charset="-128"/>
              </a:rPr>
              <a:t>DASH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38" name="Slide Number Placeholder 2">
            <a:extLst>
              <a:ext uri="{FF2B5EF4-FFF2-40B4-BE49-F238E27FC236}">
                <a16:creationId xmlns:a16="http://schemas.microsoft.com/office/drawing/2014/main" id="{C79354C6-01ED-3F43-B7F7-C9EDEFEC0F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57B06ED9-18F5-DA42-AB34-1D8668A5BAAE}"/>
              </a:ext>
            </a:extLst>
          </p:cNvPr>
          <p:cNvSpPr txBox="1">
            <a:spLocks noChangeArrowheads="1"/>
          </p:cNvSpPr>
          <p:nvPr/>
        </p:nvSpPr>
        <p:spPr>
          <a:xfrm>
            <a:off x="562592" y="1926317"/>
            <a:ext cx="5945528" cy="378976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0531" indent="-342900" defTabSz="685800" fontAlgn="auto">
              <a:spcBef>
                <a:spcPts val="75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en-US" sz="2400" b="0" i="1" dirty="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“intelligence” </a:t>
            </a:r>
            <a:r>
              <a:rPr lang="en-US" altLang="en-US" sz="2400" b="0" dirty="0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at client: </a:t>
            </a:r>
            <a:r>
              <a:rPr lang="en-US" altLang="en-US" sz="24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client determines</a:t>
            </a:r>
          </a:p>
          <a:p>
            <a:pPr marL="690563" lvl="1" indent="-342900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en-US" sz="2100" b="0" i="1" dirty="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when</a:t>
            </a:r>
            <a:r>
              <a:rPr lang="en-US" altLang="en-US" sz="2100" b="0" i="1" dirty="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100" b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 request </a:t>
            </a:r>
            <a:r>
              <a:rPr lang="en-US" altLang="zh-CN" sz="2100" b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</a:t>
            </a:r>
            <a:r>
              <a:rPr lang="zh-CN" altLang="en-US" sz="2100" b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100" b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chunk (so that buffer starvation, or overflow does not occur)</a:t>
            </a:r>
          </a:p>
          <a:p>
            <a:pPr marL="690563" lvl="1" indent="-342900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en-US" sz="2100" b="0" i="1" dirty="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what </a:t>
            </a:r>
            <a:r>
              <a:rPr lang="en-US" altLang="zh-CN" sz="2100" b="0" i="1" dirty="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bit</a:t>
            </a:r>
            <a:r>
              <a:rPr lang="en-US" altLang="en-US" sz="2100" b="0" i="1" dirty="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rate </a:t>
            </a:r>
            <a:r>
              <a:rPr lang="en-US" altLang="en-US" sz="2100" b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 request </a:t>
            </a:r>
            <a:r>
              <a:rPr lang="en-US" altLang="en-US" sz="21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(higher quality when more bandwidth available) </a:t>
            </a:r>
            <a:r>
              <a:rPr lang="en-US" altLang="zh-CN" sz="21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-&gt;</a:t>
            </a:r>
            <a:r>
              <a:rPr lang="zh-CN" altLang="en-US" sz="21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zh-CN" sz="2100" b="0" dirty="0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adaptive</a:t>
            </a:r>
            <a:r>
              <a:rPr lang="zh-CN" altLang="en-US" sz="2100" b="0" dirty="0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zh-CN" sz="2100" b="0" dirty="0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bit-rate</a:t>
            </a:r>
            <a:r>
              <a:rPr lang="zh-CN" altLang="en-US" sz="2100" b="0" dirty="0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zh-CN" sz="2100" b="0" dirty="0">
                <a:solidFill>
                  <a:srgbClr val="0070C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(ABR)</a:t>
            </a:r>
            <a:endParaRPr lang="en-US" altLang="en-US" sz="2100" b="0" dirty="0">
              <a:solidFill>
                <a:srgbClr val="0070C0"/>
              </a:solidFill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90563" lvl="1" indent="-342900" defTabSz="685800" fontAlgn="auto">
              <a:spcBef>
                <a:spcPts val="375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altLang="en-US" sz="2100" b="0" i="1" dirty="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where</a:t>
            </a:r>
            <a:r>
              <a:rPr lang="en-US" altLang="en-US" sz="2100" b="0" i="1" dirty="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100" b="0" dirty="0">
                <a:solidFill>
                  <a:prstClr val="black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 request chunk (can request from URL server that is “close” to client or has high available bandwidth) </a:t>
            </a: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66B29FA5-F250-2145-B75A-6362A2B90004}"/>
              </a:ext>
            </a:extLst>
          </p:cNvPr>
          <p:cNvSpPr txBox="1">
            <a:spLocks noChangeArrowheads="1"/>
          </p:cNvSpPr>
          <p:nvPr/>
        </p:nvSpPr>
        <p:spPr>
          <a:xfrm>
            <a:off x="573653" y="4170813"/>
            <a:ext cx="4722248" cy="120075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1494" lvl="1" indent="-173831" defTabSz="685800" fontAlgn="auto">
              <a:spcBef>
                <a:spcPts val="375"/>
              </a:spcBef>
              <a:spcAft>
                <a:spcPts val="0"/>
              </a:spcAft>
              <a:defRPr/>
            </a:pPr>
            <a:endParaRPr lang="en-US" altLang="en-US" sz="2100" b="0" dirty="0">
              <a:solidFill>
                <a:prstClr val="black"/>
              </a:solidFill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FA338-92F2-B84C-A3FD-65CE9CE1AE33}"/>
              </a:ext>
            </a:extLst>
          </p:cNvPr>
          <p:cNvSpPr txBox="1"/>
          <p:nvPr/>
        </p:nvSpPr>
        <p:spPr>
          <a:xfrm>
            <a:off x="923162" y="5486400"/>
            <a:ext cx="7839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0" dirty="0">
                <a:solidFill>
                  <a:srgbClr val="0000A3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Streaming video = </a:t>
            </a:r>
            <a:r>
              <a:rPr lang="en-US" sz="2400" b="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encoding +</a:t>
            </a:r>
            <a:r>
              <a:rPr lang="en-US" sz="2400" b="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b="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DASH + playout buffering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1818BB-E5C9-D648-BF80-58420302933F}"/>
              </a:ext>
            </a:extLst>
          </p:cNvPr>
          <p:cNvGrpSpPr/>
          <p:nvPr/>
        </p:nvGrpSpPr>
        <p:grpSpPr>
          <a:xfrm>
            <a:off x="6444794" y="2343486"/>
            <a:ext cx="2368115" cy="1466130"/>
            <a:chOff x="6444794" y="2343486"/>
            <a:chExt cx="2368115" cy="1466130"/>
          </a:xfrm>
        </p:grpSpPr>
        <p:sp>
          <p:nvSpPr>
            <p:cNvPr id="242" name="Freeform 1287">
              <a:extLst>
                <a:ext uri="{FF2B5EF4-FFF2-40B4-BE49-F238E27FC236}">
                  <a16:creationId xmlns:a16="http://schemas.microsoft.com/office/drawing/2014/main" id="{404F16F4-75A1-BF4D-92FE-33BA84DA1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0755" y="2805866"/>
              <a:ext cx="1098668" cy="630659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b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2" name="Group 249">
              <a:extLst>
                <a:ext uri="{FF2B5EF4-FFF2-40B4-BE49-F238E27FC236}">
                  <a16:creationId xmlns:a16="http://schemas.microsoft.com/office/drawing/2014/main" id="{303AAFB7-AE59-FB43-806F-88716418AD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3916" y="2529389"/>
              <a:ext cx="202148" cy="403329"/>
              <a:chOff x="4140" y="429"/>
              <a:chExt cx="1425" cy="2396"/>
            </a:xfrm>
          </p:grpSpPr>
          <p:sp>
            <p:nvSpPr>
              <p:cNvPr id="283" name="Freeform 250">
                <a:extLst>
                  <a:ext uri="{FF2B5EF4-FFF2-40B4-BE49-F238E27FC236}">
                    <a16:creationId xmlns:a16="http://schemas.microsoft.com/office/drawing/2014/main" id="{F583EC39-0EF7-C047-B61C-FCA4140C63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Rectangle 251">
                <a:extLst>
                  <a:ext uri="{FF2B5EF4-FFF2-40B4-BE49-F238E27FC236}">
                    <a16:creationId xmlns:a16="http://schemas.microsoft.com/office/drawing/2014/main" id="{1E2AD361-9367-024D-9B13-A995814D5B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85" name="Freeform 252">
                <a:extLst>
                  <a:ext uri="{FF2B5EF4-FFF2-40B4-BE49-F238E27FC236}">
                    <a16:creationId xmlns:a16="http://schemas.microsoft.com/office/drawing/2014/main" id="{280AB857-6E8B-F04E-86E8-884DCDEB6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6" name="Freeform 253">
                <a:extLst>
                  <a:ext uri="{FF2B5EF4-FFF2-40B4-BE49-F238E27FC236}">
                    <a16:creationId xmlns:a16="http://schemas.microsoft.com/office/drawing/2014/main" id="{17A6D9FD-0410-2E4A-A1DE-0C447AB9A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" name="Rectangle 254">
                <a:extLst>
                  <a:ext uri="{FF2B5EF4-FFF2-40B4-BE49-F238E27FC236}">
                    <a16:creationId xmlns:a16="http://schemas.microsoft.com/office/drawing/2014/main" id="{A927C600-2D52-FB43-8F04-602018E3E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5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288" name="Group 255">
                <a:extLst>
                  <a:ext uri="{FF2B5EF4-FFF2-40B4-BE49-F238E27FC236}">
                    <a16:creationId xmlns:a16="http://schemas.microsoft.com/office/drawing/2014/main" id="{AD441C89-2F79-AA41-9247-E417258584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13" name="AutoShape 256">
                  <a:extLst>
                    <a:ext uri="{FF2B5EF4-FFF2-40B4-BE49-F238E27FC236}">
                      <a16:creationId xmlns:a16="http://schemas.microsoft.com/office/drawing/2014/main" id="{1BDD9056-3563-DC4A-8E6F-D9E7C31BD6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7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14" name="AutoShape 257">
                  <a:extLst>
                    <a:ext uri="{FF2B5EF4-FFF2-40B4-BE49-F238E27FC236}">
                      <a16:creationId xmlns:a16="http://schemas.microsoft.com/office/drawing/2014/main" id="{A464F9AC-80D5-8647-A3BF-7C8016D2E9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289" name="Rectangle 258">
                <a:extLst>
                  <a:ext uri="{FF2B5EF4-FFF2-40B4-BE49-F238E27FC236}">
                    <a16:creationId xmlns:a16="http://schemas.microsoft.com/office/drawing/2014/main" id="{3CC90EBF-BE9D-094F-8D80-09DD69A5C8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20"/>
                <a:ext cx="593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290" name="Group 259">
                <a:extLst>
                  <a:ext uri="{FF2B5EF4-FFF2-40B4-BE49-F238E27FC236}">
                    <a16:creationId xmlns:a16="http://schemas.microsoft.com/office/drawing/2014/main" id="{8FD2B698-C302-134D-AA60-7CB77F0FA4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11" name="AutoShape 260">
                  <a:extLst>
                    <a:ext uri="{FF2B5EF4-FFF2-40B4-BE49-F238E27FC236}">
                      <a16:creationId xmlns:a16="http://schemas.microsoft.com/office/drawing/2014/main" id="{3C8C97B6-C649-304C-B810-3DCC29D051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12" name="AutoShape 261">
                  <a:extLst>
                    <a:ext uri="{FF2B5EF4-FFF2-40B4-BE49-F238E27FC236}">
                      <a16:creationId xmlns:a16="http://schemas.microsoft.com/office/drawing/2014/main" id="{1E6EFFBD-86DF-3A4E-B6C4-5B74F41947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291" name="Rectangle 262">
                <a:extLst>
                  <a:ext uri="{FF2B5EF4-FFF2-40B4-BE49-F238E27FC236}">
                    <a16:creationId xmlns:a16="http://schemas.microsoft.com/office/drawing/2014/main" id="{A2087108-BB9B-C74D-BED2-AEEFB9631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1358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92" name="Rectangle 263">
                <a:extLst>
                  <a:ext uri="{FF2B5EF4-FFF2-40B4-BE49-F238E27FC236}">
                    <a16:creationId xmlns:a16="http://schemas.microsoft.com/office/drawing/2014/main" id="{629E30AC-175A-7C47-B5DB-137A2A969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4"/>
                <a:ext cx="599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293" name="Group 264">
                <a:extLst>
                  <a:ext uri="{FF2B5EF4-FFF2-40B4-BE49-F238E27FC236}">
                    <a16:creationId xmlns:a16="http://schemas.microsoft.com/office/drawing/2014/main" id="{631BEC3E-EC7B-E641-9B73-CEB1B33C79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09" name="AutoShape 265">
                  <a:extLst>
                    <a:ext uri="{FF2B5EF4-FFF2-40B4-BE49-F238E27FC236}">
                      <a16:creationId xmlns:a16="http://schemas.microsoft.com/office/drawing/2014/main" id="{CA74522A-6DD3-C941-B6C5-B88ADF1B75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1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10" name="AutoShape 266">
                  <a:extLst>
                    <a:ext uri="{FF2B5EF4-FFF2-40B4-BE49-F238E27FC236}">
                      <a16:creationId xmlns:a16="http://schemas.microsoft.com/office/drawing/2014/main" id="{0FC67C26-9D79-7645-9585-2783C4FBAB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8"/>
                  <a:ext cx="693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294" name="Freeform 267">
                <a:extLst>
                  <a:ext uri="{FF2B5EF4-FFF2-40B4-BE49-F238E27FC236}">
                    <a16:creationId xmlns:a16="http://schemas.microsoft.com/office/drawing/2014/main" id="{0009B838-E394-AB4B-B620-18BE1F04F1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5" name="Group 268">
                <a:extLst>
                  <a:ext uri="{FF2B5EF4-FFF2-40B4-BE49-F238E27FC236}">
                    <a16:creationId xmlns:a16="http://schemas.microsoft.com/office/drawing/2014/main" id="{CE9E851F-17AE-C347-AAE2-A26FC9005C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07" name="AutoShape 269">
                  <a:extLst>
                    <a:ext uri="{FF2B5EF4-FFF2-40B4-BE49-F238E27FC236}">
                      <a16:creationId xmlns:a16="http://schemas.microsoft.com/office/drawing/2014/main" id="{BC8583DE-ADF4-6447-B9E5-82785FCF6C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6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08" name="AutoShape 270">
                  <a:extLst>
                    <a:ext uri="{FF2B5EF4-FFF2-40B4-BE49-F238E27FC236}">
                      <a16:creationId xmlns:a16="http://schemas.microsoft.com/office/drawing/2014/main" id="{86B22511-2C8C-B74B-A13E-4B48591114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5"/>
                  <a:ext cx="69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296" name="Rectangle 271">
                <a:extLst>
                  <a:ext uri="{FF2B5EF4-FFF2-40B4-BE49-F238E27FC236}">
                    <a16:creationId xmlns:a16="http://schemas.microsoft.com/office/drawing/2014/main" id="{20AF6706-04DB-3F45-9CC0-357417946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4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297" name="Freeform 272">
                <a:extLst>
                  <a:ext uri="{FF2B5EF4-FFF2-40B4-BE49-F238E27FC236}">
                    <a16:creationId xmlns:a16="http://schemas.microsoft.com/office/drawing/2014/main" id="{E6032D49-B972-724F-BC66-1C24B5F05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8" name="Freeform 273">
                <a:extLst>
                  <a:ext uri="{FF2B5EF4-FFF2-40B4-BE49-F238E27FC236}">
                    <a16:creationId xmlns:a16="http://schemas.microsoft.com/office/drawing/2014/main" id="{B84F01B6-1C0C-C943-B856-7FE3BD2D7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Oval 274">
                <a:extLst>
                  <a:ext uri="{FF2B5EF4-FFF2-40B4-BE49-F238E27FC236}">
                    <a16:creationId xmlns:a16="http://schemas.microsoft.com/office/drawing/2014/main" id="{3819F9EA-CE5A-6F47-B1D1-45A3176A8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00" name="Freeform 275">
                <a:extLst>
                  <a:ext uri="{FF2B5EF4-FFF2-40B4-BE49-F238E27FC236}">
                    <a16:creationId xmlns:a16="http://schemas.microsoft.com/office/drawing/2014/main" id="{BD6129AD-4010-6541-8BD2-9C417B5976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AutoShape 276">
                <a:extLst>
                  <a:ext uri="{FF2B5EF4-FFF2-40B4-BE49-F238E27FC236}">
                    <a16:creationId xmlns:a16="http://schemas.microsoft.com/office/drawing/2014/main" id="{DAF156C3-BBE4-AD4E-8C8F-504F05E6F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203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02" name="AutoShape 277">
                <a:extLst>
                  <a:ext uri="{FF2B5EF4-FFF2-40B4-BE49-F238E27FC236}">
                    <a16:creationId xmlns:a16="http://schemas.microsoft.com/office/drawing/2014/main" id="{FAC7EFD2-3973-3341-9E30-2375745B4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09"/>
                <a:ext cx="1075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03" name="Oval 278">
                <a:extLst>
                  <a:ext uri="{FF2B5EF4-FFF2-40B4-BE49-F238E27FC236}">
                    <a16:creationId xmlns:a16="http://schemas.microsoft.com/office/drawing/2014/main" id="{279C258F-5AE0-4A40-9D2A-27C352066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0"/>
                <a:ext cx="159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04" name="Oval 279">
                <a:extLst>
                  <a:ext uri="{FF2B5EF4-FFF2-40B4-BE49-F238E27FC236}">
                    <a16:creationId xmlns:a16="http://schemas.microsoft.com/office/drawing/2014/main" id="{AB54CDF9-44A8-F945-8C47-F29CE6B00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85"/>
                <a:ext cx="164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305" name="Oval 280">
                <a:extLst>
                  <a:ext uri="{FF2B5EF4-FFF2-40B4-BE49-F238E27FC236}">
                    <a16:creationId xmlns:a16="http://schemas.microsoft.com/office/drawing/2014/main" id="{C12B8B40-4A95-634B-A938-6930B06F5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06" name="Rectangle 281">
                <a:extLst>
                  <a:ext uri="{FF2B5EF4-FFF2-40B4-BE49-F238E27FC236}">
                    <a16:creationId xmlns:a16="http://schemas.microsoft.com/office/drawing/2014/main" id="{56A64972-4A2C-2147-8B6A-849EA1C52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8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7CEE8967-09D9-EA4A-BE8F-89D0A51FA901}"/>
                </a:ext>
              </a:extLst>
            </p:cNvPr>
            <p:cNvGrpSpPr/>
            <p:nvPr/>
          </p:nvGrpSpPr>
          <p:grpSpPr>
            <a:xfrm>
              <a:off x="7058891" y="2343486"/>
              <a:ext cx="707612" cy="453197"/>
              <a:chOff x="7698509" y="2176725"/>
              <a:chExt cx="943482" cy="604263"/>
            </a:xfrm>
          </p:grpSpPr>
          <p:pic>
            <p:nvPicPr>
              <p:cNvPr id="316" name="Picture 315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0EAEB9B3-A22A-234F-82DF-4AAC2BF427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4691" y="2449197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317" name="Picture 316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D8797FD1-FD5F-5E42-86F9-D71425D34B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8509" y="2518469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318" name="Picture 317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9A3D2276-CCAA-964B-A522-778FC9030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9382" y="2176725"/>
                <a:ext cx="772609" cy="262519"/>
              </a:xfrm>
              <a:prstGeom prst="rect">
                <a:avLst/>
              </a:prstGeom>
            </p:spPr>
          </p:pic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FA64888F-27BD-6D49-9E8A-1C105E1F77CE}"/>
                  </a:ext>
                </a:extLst>
              </p:cNvPr>
              <p:cNvSpPr txBox="1"/>
              <p:nvPr/>
            </p:nvSpPr>
            <p:spPr>
              <a:xfrm>
                <a:off x="8026399" y="2202874"/>
                <a:ext cx="419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...</a:t>
                </a:r>
              </a:p>
            </p:txBody>
          </p:sp>
        </p:grpSp>
        <p:grpSp>
          <p:nvGrpSpPr>
            <p:cNvPr id="320" name="Group 249">
              <a:extLst>
                <a:ext uri="{FF2B5EF4-FFF2-40B4-BE49-F238E27FC236}">
                  <a16:creationId xmlns:a16="http://schemas.microsoft.com/office/drawing/2014/main" id="{F1BCE0E4-BDB5-B544-89E7-F7F4C8B45D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9975" y="3223071"/>
              <a:ext cx="202148" cy="403329"/>
              <a:chOff x="4140" y="429"/>
              <a:chExt cx="1425" cy="2396"/>
            </a:xfrm>
          </p:grpSpPr>
          <p:sp>
            <p:nvSpPr>
              <p:cNvPr id="321" name="Freeform 250">
                <a:extLst>
                  <a:ext uri="{FF2B5EF4-FFF2-40B4-BE49-F238E27FC236}">
                    <a16:creationId xmlns:a16="http://schemas.microsoft.com/office/drawing/2014/main" id="{61F36965-BC45-1D46-9296-4C5A2F836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2" name="Rectangle 251">
                <a:extLst>
                  <a:ext uri="{FF2B5EF4-FFF2-40B4-BE49-F238E27FC236}">
                    <a16:creationId xmlns:a16="http://schemas.microsoft.com/office/drawing/2014/main" id="{40BA023C-2812-9340-A050-0121D0829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23" name="Freeform 252">
                <a:extLst>
                  <a:ext uri="{FF2B5EF4-FFF2-40B4-BE49-F238E27FC236}">
                    <a16:creationId xmlns:a16="http://schemas.microsoft.com/office/drawing/2014/main" id="{7D40D788-F435-474A-A7BF-25C0498EA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4" name="Freeform 253">
                <a:extLst>
                  <a:ext uri="{FF2B5EF4-FFF2-40B4-BE49-F238E27FC236}">
                    <a16:creationId xmlns:a16="http://schemas.microsoft.com/office/drawing/2014/main" id="{7ECC0C33-1994-A443-BE35-89E1A830F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Rectangle 254">
                <a:extLst>
                  <a:ext uri="{FF2B5EF4-FFF2-40B4-BE49-F238E27FC236}">
                    <a16:creationId xmlns:a16="http://schemas.microsoft.com/office/drawing/2014/main" id="{5F77B878-EAC9-4540-9E09-E05F7ED09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5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326" name="Group 255">
                <a:extLst>
                  <a:ext uri="{FF2B5EF4-FFF2-40B4-BE49-F238E27FC236}">
                    <a16:creationId xmlns:a16="http://schemas.microsoft.com/office/drawing/2014/main" id="{3AD2D83D-AFAB-F544-B840-C231A3CC60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51" name="AutoShape 256">
                  <a:extLst>
                    <a:ext uri="{FF2B5EF4-FFF2-40B4-BE49-F238E27FC236}">
                      <a16:creationId xmlns:a16="http://schemas.microsoft.com/office/drawing/2014/main" id="{4227C343-CCC4-A04E-8886-6361D39B43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7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52" name="AutoShape 257">
                  <a:extLst>
                    <a:ext uri="{FF2B5EF4-FFF2-40B4-BE49-F238E27FC236}">
                      <a16:creationId xmlns:a16="http://schemas.microsoft.com/office/drawing/2014/main" id="{9E39270E-D4A5-AD40-A9B3-1748EE3126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327" name="Rectangle 258">
                <a:extLst>
                  <a:ext uri="{FF2B5EF4-FFF2-40B4-BE49-F238E27FC236}">
                    <a16:creationId xmlns:a16="http://schemas.microsoft.com/office/drawing/2014/main" id="{7B72FE59-00DA-AB4C-818F-65FE468FB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20"/>
                <a:ext cx="593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328" name="Group 259">
                <a:extLst>
                  <a:ext uri="{FF2B5EF4-FFF2-40B4-BE49-F238E27FC236}">
                    <a16:creationId xmlns:a16="http://schemas.microsoft.com/office/drawing/2014/main" id="{09C06909-C34E-C94A-8C7D-0BFC94D6E0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49" name="AutoShape 260">
                  <a:extLst>
                    <a:ext uri="{FF2B5EF4-FFF2-40B4-BE49-F238E27FC236}">
                      <a16:creationId xmlns:a16="http://schemas.microsoft.com/office/drawing/2014/main" id="{7ED60691-FC99-B943-BE37-D6C97FF671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50" name="AutoShape 261">
                  <a:extLst>
                    <a:ext uri="{FF2B5EF4-FFF2-40B4-BE49-F238E27FC236}">
                      <a16:creationId xmlns:a16="http://schemas.microsoft.com/office/drawing/2014/main" id="{BBBF7CE5-2F2F-C240-89B7-6B006565DB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329" name="Rectangle 262">
                <a:extLst>
                  <a:ext uri="{FF2B5EF4-FFF2-40B4-BE49-F238E27FC236}">
                    <a16:creationId xmlns:a16="http://schemas.microsoft.com/office/drawing/2014/main" id="{E1859B99-BC2B-8445-9920-653550A39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1358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30" name="Rectangle 263">
                <a:extLst>
                  <a:ext uri="{FF2B5EF4-FFF2-40B4-BE49-F238E27FC236}">
                    <a16:creationId xmlns:a16="http://schemas.microsoft.com/office/drawing/2014/main" id="{DC4E26D3-7125-8945-9746-24417359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4"/>
                <a:ext cx="599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grpSp>
            <p:nvGrpSpPr>
              <p:cNvPr id="331" name="Group 264">
                <a:extLst>
                  <a:ext uri="{FF2B5EF4-FFF2-40B4-BE49-F238E27FC236}">
                    <a16:creationId xmlns:a16="http://schemas.microsoft.com/office/drawing/2014/main" id="{E6BAA1DE-AF76-6C44-833A-D07152C073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47" name="AutoShape 265">
                  <a:extLst>
                    <a:ext uri="{FF2B5EF4-FFF2-40B4-BE49-F238E27FC236}">
                      <a16:creationId xmlns:a16="http://schemas.microsoft.com/office/drawing/2014/main" id="{C5750C06-37B1-7942-BC63-5A0DFB73A5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1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48" name="AutoShape 266">
                  <a:extLst>
                    <a:ext uri="{FF2B5EF4-FFF2-40B4-BE49-F238E27FC236}">
                      <a16:creationId xmlns:a16="http://schemas.microsoft.com/office/drawing/2014/main" id="{2FBF1907-BD45-434A-8B85-372B329D2C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8"/>
                  <a:ext cx="693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332" name="Freeform 267">
                <a:extLst>
                  <a:ext uri="{FF2B5EF4-FFF2-40B4-BE49-F238E27FC236}">
                    <a16:creationId xmlns:a16="http://schemas.microsoft.com/office/drawing/2014/main" id="{C3D05EC3-4DA7-F74C-B6F6-0918126C0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33" name="Group 268">
                <a:extLst>
                  <a:ext uri="{FF2B5EF4-FFF2-40B4-BE49-F238E27FC236}">
                    <a16:creationId xmlns:a16="http://schemas.microsoft.com/office/drawing/2014/main" id="{5BF350AD-3646-0C41-87CF-18D04562FC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45" name="AutoShape 269">
                  <a:extLst>
                    <a:ext uri="{FF2B5EF4-FFF2-40B4-BE49-F238E27FC236}">
                      <a16:creationId xmlns:a16="http://schemas.microsoft.com/office/drawing/2014/main" id="{E6FF77A3-8808-214A-B3F1-9975674419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6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sp>
              <p:nvSpPr>
                <p:cNvPr id="346" name="AutoShape 270">
                  <a:extLst>
                    <a:ext uri="{FF2B5EF4-FFF2-40B4-BE49-F238E27FC236}">
                      <a16:creationId xmlns:a16="http://schemas.microsoft.com/office/drawing/2014/main" id="{DBA06383-D10B-7446-8AB5-80825280F5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5"/>
                  <a:ext cx="69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334" name="Rectangle 271">
                <a:extLst>
                  <a:ext uri="{FF2B5EF4-FFF2-40B4-BE49-F238E27FC236}">
                    <a16:creationId xmlns:a16="http://schemas.microsoft.com/office/drawing/2014/main" id="{075E3183-6A9A-F845-B994-D8A428ABB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4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35" name="Freeform 272">
                <a:extLst>
                  <a:ext uri="{FF2B5EF4-FFF2-40B4-BE49-F238E27FC236}">
                    <a16:creationId xmlns:a16="http://schemas.microsoft.com/office/drawing/2014/main" id="{047D761C-70AD-CD4F-A747-381D74016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6" name="Freeform 273">
                <a:extLst>
                  <a:ext uri="{FF2B5EF4-FFF2-40B4-BE49-F238E27FC236}">
                    <a16:creationId xmlns:a16="http://schemas.microsoft.com/office/drawing/2014/main" id="{8AE72908-FAF1-9C46-AA62-CED69F948A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7" name="Oval 274">
                <a:extLst>
                  <a:ext uri="{FF2B5EF4-FFF2-40B4-BE49-F238E27FC236}">
                    <a16:creationId xmlns:a16="http://schemas.microsoft.com/office/drawing/2014/main" id="{2E034F12-0D5A-AA43-BEB5-3FD391F73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38" name="Freeform 275">
                <a:extLst>
                  <a:ext uri="{FF2B5EF4-FFF2-40B4-BE49-F238E27FC236}">
                    <a16:creationId xmlns:a16="http://schemas.microsoft.com/office/drawing/2014/main" id="{028A5345-010B-C24D-B709-B8375E971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AutoShape 276">
                <a:extLst>
                  <a:ext uri="{FF2B5EF4-FFF2-40B4-BE49-F238E27FC236}">
                    <a16:creationId xmlns:a16="http://schemas.microsoft.com/office/drawing/2014/main" id="{F6EF7A89-3C93-8540-B2E3-A30599E7A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203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40" name="AutoShape 277">
                <a:extLst>
                  <a:ext uri="{FF2B5EF4-FFF2-40B4-BE49-F238E27FC236}">
                    <a16:creationId xmlns:a16="http://schemas.microsoft.com/office/drawing/2014/main" id="{AE5883C3-8966-4941-AD3C-EECE6A8A6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09"/>
                <a:ext cx="1075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41" name="Oval 278">
                <a:extLst>
                  <a:ext uri="{FF2B5EF4-FFF2-40B4-BE49-F238E27FC236}">
                    <a16:creationId xmlns:a16="http://schemas.microsoft.com/office/drawing/2014/main" id="{8D05B60E-CC47-924E-9CC3-7D3C363DC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0"/>
                <a:ext cx="159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42" name="Oval 279">
                <a:extLst>
                  <a:ext uri="{FF2B5EF4-FFF2-40B4-BE49-F238E27FC236}">
                    <a16:creationId xmlns:a16="http://schemas.microsoft.com/office/drawing/2014/main" id="{02D38BA8-EE3B-314C-9EA1-24BC62A71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85"/>
                <a:ext cx="164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343" name="Oval 280">
                <a:extLst>
                  <a:ext uri="{FF2B5EF4-FFF2-40B4-BE49-F238E27FC236}">
                    <a16:creationId xmlns:a16="http://schemas.microsoft.com/office/drawing/2014/main" id="{7354E114-1700-274C-AD93-5D4A99968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344" name="Rectangle 281">
                <a:extLst>
                  <a:ext uri="{FF2B5EF4-FFF2-40B4-BE49-F238E27FC236}">
                    <a16:creationId xmlns:a16="http://schemas.microsoft.com/office/drawing/2014/main" id="{D7FCC302-455F-0E42-A8A7-378C5B6CC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8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cs typeface="Arial" charset="0"/>
                </a:endParaRPr>
              </a:p>
            </p:txBody>
          </p:sp>
        </p:grp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BA41EE0A-FE82-9040-BD52-7DC1EB35BBFB}"/>
                </a:ext>
              </a:extLst>
            </p:cNvPr>
            <p:cNvGrpSpPr/>
            <p:nvPr/>
          </p:nvGrpSpPr>
          <p:grpSpPr>
            <a:xfrm>
              <a:off x="7007653" y="3356419"/>
              <a:ext cx="707612" cy="453197"/>
              <a:chOff x="7698509" y="2176725"/>
              <a:chExt cx="943482" cy="604263"/>
            </a:xfrm>
          </p:grpSpPr>
          <p:pic>
            <p:nvPicPr>
              <p:cNvPr id="354" name="Picture 353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441DFADE-BB1B-7C4C-8738-3FEA9FC7E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4691" y="2449197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355" name="Picture 354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A360817E-CEBE-5D4D-AAA5-1AA0E80B24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8509" y="2518469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356" name="Picture 355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1B7D7E89-8D15-B14F-8ABE-F03063924D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9382" y="2176725"/>
                <a:ext cx="772609" cy="262519"/>
              </a:xfrm>
              <a:prstGeom prst="rect">
                <a:avLst/>
              </a:prstGeom>
            </p:spPr>
          </p:pic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95A2DFAC-E2E9-BA4E-B877-0FDFCB8AFF96}"/>
                  </a:ext>
                </a:extLst>
              </p:cNvPr>
              <p:cNvSpPr txBox="1"/>
              <p:nvPr/>
            </p:nvSpPr>
            <p:spPr>
              <a:xfrm>
                <a:off x="8026399" y="2202874"/>
                <a:ext cx="419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...</a:t>
                </a:r>
              </a:p>
            </p:txBody>
          </p:sp>
        </p:grpSp>
        <p:grpSp>
          <p:nvGrpSpPr>
            <p:cNvPr id="60" name="Group 2">
              <a:extLst>
                <a:ext uri="{FF2B5EF4-FFF2-40B4-BE49-F238E27FC236}">
                  <a16:creationId xmlns:a16="http://schemas.microsoft.com/office/drawing/2014/main" id="{DDFD13CE-95C2-3B46-BAA9-2442B7BBFB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14189" y="2648204"/>
              <a:ext cx="998720" cy="812360"/>
              <a:chOff x="1842724" y="2867233"/>
              <a:chExt cx="5649912" cy="3416300"/>
            </a:xfrm>
          </p:grpSpPr>
          <p:sp>
            <p:nvSpPr>
              <p:cNvPr id="161" name="AutoShape 99">
                <a:extLst>
                  <a:ext uri="{FF2B5EF4-FFF2-40B4-BE49-F238E27FC236}">
                    <a16:creationId xmlns:a16="http://schemas.microsoft.com/office/drawing/2014/main" id="{6A423CE6-3BBC-A441-B17F-E87432DB8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2724" y="2867233"/>
                <a:ext cx="5649912" cy="768350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en-US" sz="1500" b="0">
                  <a:solidFill>
                    <a:prstClr val="black"/>
                  </a:solidFill>
                  <a:cs typeface="+mn-cs"/>
                </a:endParaRPr>
              </a:p>
            </p:txBody>
          </p:sp>
          <p:sp>
            <p:nvSpPr>
              <p:cNvPr id="162" name="Rectangle 87">
                <a:extLst>
                  <a:ext uri="{FF2B5EF4-FFF2-40B4-BE49-F238E27FC236}">
                    <a16:creationId xmlns:a16="http://schemas.microsoft.com/office/drawing/2014/main" id="{4285C26E-DA02-9648-A64A-514AEBD4F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699" y="3621296"/>
                <a:ext cx="4781550" cy="2662237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en-US" sz="1500" b="0">
                  <a:solidFill>
                    <a:prstClr val="black"/>
                  </a:solidFill>
                  <a:cs typeface="+mn-cs"/>
                </a:endParaRPr>
              </a:p>
            </p:txBody>
          </p:sp>
        </p:grpSp>
        <p:grpSp>
          <p:nvGrpSpPr>
            <p:cNvPr id="63" name="Group 349">
              <a:extLst>
                <a:ext uri="{FF2B5EF4-FFF2-40B4-BE49-F238E27FC236}">
                  <a16:creationId xmlns:a16="http://schemas.microsoft.com/office/drawing/2014/main" id="{D41C9560-ED4B-414F-8273-72B78F6B31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73397" y="2979203"/>
              <a:ext cx="320883" cy="340589"/>
              <a:chOff x="4437" y="1472"/>
              <a:chExt cx="427" cy="418"/>
            </a:xfrm>
          </p:grpSpPr>
          <p:sp>
            <p:nvSpPr>
              <p:cNvPr id="69" name="Rectangle 350">
                <a:extLst>
                  <a:ext uri="{FF2B5EF4-FFF2-40B4-BE49-F238E27FC236}">
                    <a16:creationId xmlns:a16="http://schemas.microsoft.com/office/drawing/2014/main" id="{E963C356-4AF2-0349-824A-1E49D132E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0" name="Rectangle 351">
                <a:extLst>
                  <a:ext uri="{FF2B5EF4-FFF2-40B4-BE49-F238E27FC236}">
                    <a16:creationId xmlns:a16="http://schemas.microsoft.com/office/drawing/2014/main" id="{40253B0C-2089-BD4A-9EFE-D60909E55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1" name="Rectangle 352">
                <a:extLst>
                  <a:ext uri="{FF2B5EF4-FFF2-40B4-BE49-F238E27FC236}">
                    <a16:creationId xmlns:a16="http://schemas.microsoft.com/office/drawing/2014/main" id="{53AC6590-6B2B-9143-AF1D-BB4636551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2" name="Rectangle 353">
                <a:extLst>
                  <a:ext uri="{FF2B5EF4-FFF2-40B4-BE49-F238E27FC236}">
                    <a16:creationId xmlns:a16="http://schemas.microsoft.com/office/drawing/2014/main" id="{E94F9AC9-0854-D042-AF8B-C87D4C9D7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65" name="Straight Connector 45">
              <a:extLst>
                <a:ext uri="{FF2B5EF4-FFF2-40B4-BE49-F238E27FC236}">
                  <a16:creationId xmlns:a16="http://schemas.microsoft.com/office/drawing/2014/main" id="{95FF3D69-527D-104D-8467-DBBDF81195A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44794" y="3130473"/>
              <a:ext cx="1651593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" name="TextBox 64">
              <a:extLst>
                <a:ext uri="{FF2B5EF4-FFF2-40B4-BE49-F238E27FC236}">
                  <a16:creationId xmlns:a16="http://schemas.microsoft.com/office/drawing/2014/main" id="{4A9C7B1D-9788-C24C-BE9F-0B7DEE643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3569" y="3466268"/>
              <a:ext cx="588623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350" b="0">
                  <a:solidFill>
                    <a:srgbClr val="000000"/>
                  </a:solidFill>
                  <a:cs typeface="Arial" panose="020B0604020202020204" pitchFamily="34" charset="0"/>
                </a:rPr>
                <a:t>client</a:t>
              </a:r>
              <a:endParaRPr lang="en-US" altLang="en-US" sz="1350" b="0" i="1">
                <a:solidFill>
                  <a:srgbClr val="CC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B1332400-C13A-1144-94EF-1249953DECAC}"/>
                </a:ext>
              </a:extLst>
            </p:cNvPr>
            <p:cNvSpPr/>
            <p:nvPr/>
          </p:nvSpPr>
          <p:spPr>
            <a:xfrm>
              <a:off x="7075085" y="2899849"/>
              <a:ext cx="1011432" cy="143081"/>
            </a:xfrm>
            <a:custGeom>
              <a:avLst/>
              <a:gdLst>
                <a:gd name="connsiteX0" fmla="*/ 0 w 1348576"/>
                <a:gd name="connsiteY0" fmla="*/ 0 h 190774"/>
                <a:gd name="connsiteX1" fmla="*/ 374970 w 1348576"/>
                <a:gd name="connsiteY1" fmla="*/ 190774 h 190774"/>
                <a:gd name="connsiteX2" fmla="*/ 1348576 w 1348576"/>
                <a:gd name="connsiteY2" fmla="*/ 190774 h 190774"/>
                <a:gd name="connsiteX3" fmla="*/ 1348576 w 1348576"/>
                <a:gd name="connsiteY3" fmla="*/ 177617 h 190774"/>
                <a:gd name="connsiteX0" fmla="*/ 0 w 1348576"/>
                <a:gd name="connsiteY0" fmla="*/ 0 h 190774"/>
                <a:gd name="connsiteX1" fmla="*/ 374970 w 1348576"/>
                <a:gd name="connsiteY1" fmla="*/ 190774 h 190774"/>
                <a:gd name="connsiteX2" fmla="*/ 1348576 w 1348576"/>
                <a:gd name="connsiteY2" fmla="*/ 190774 h 19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8576" h="190774">
                  <a:moveTo>
                    <a:pt x="0" y="0"/>
                  </a:moveTo>
                  <a:lnTo>
                    <a:pt x="374970" y="190774"/>
                  </a:lnTo>
                  <a:lnTo>
                    <a:pt x="1348576" y="190774"/>
                  </a:lnTo>
                </a:path>
              </a:pathLst>
            </a:custGeom>
            <a:noFill/>
            <a:ln w="31750">
              <a:solidFill>
                <a:srgbClr val="CD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6A4AC1EA-45FB-014E-A65A-F10B6E8D2FCC}"/>
                </a:ext>
              </a:extLst>
            </p:cNvPr>
            <p:cNvSpPr/>
            <p:nvPr/>
          </p:nvSpPr>
          <p:spPr>
            <a:xfrm flipV="1">
              <a:off x="7080845" y="3221368"/>
              <a:ext cx="1011432" cy="143081"/>
            </a:xfrm>
            <a:custGeom>
              <a:avLst/>
              <a:gdLst>
                <a:gd name="connsiteX0" fmla="*/ 0 w 1348576"/>
                <a:gd name="connsiteY0" fmla="*/ 0 h 190774"/>
                <a:gd name="connsiteX1" fmla="*/ 374970 w 1348576"/>
                <a:gd name="connsiteY1" fmla="*/ 190774 h 190774"/>
                <a:gd name="connsiteX2" fmla="*/ 1348576 w 1348576"/>
                <a:gd name="connsiteY2" fmla="*/ 190774 h 190774"/>
                <a:gd name="connsiteX3" fmla="*/ 1348576 w 1348576"/>
                <a:gd name="connsiteY3" fmla="*/ 177617 h 190774"/>
                <a:gd name="connsiteX0" fmla="*/ 0 w 1348576"/>
                <a:gd name="connsiteY0" fmla="*/ 0 h 190774"/>
                <a:gd name="connsiteX1" fmla="*/ 374970 w 1348576"/>
                <a:gd name="connsiteY1" fmla="*/ 190774 h 190774"/>
                <a:gd name="connsiteX2" fmla="*/ 1348576 w 1348576"/>
                <a:gd name="connsiteY2" fmla="*/ 190774 h 19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8576" h="190774">
                  <a:moveTo>
                    <a:pt x="0" y="0"/>
                  </a:moveTo>
                  <a:lnTo>
                    <a:pt x="374970" y="190774"/>
                  </a:lnTo>
                  <a:lnTo>
                    <a:pt x="1348576" y="190774"/>
                  </a:lnTo>
                </a:path>
              </a:pathLst>
            </a:custGeom>
            <a:noFill/>
            <a:ln w="31750">
              <a:solidFill>
                <a:srgbClr val="CD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8A41415-2E09-914F-B249-353A26FD167B}"/>
                </a:ext>
              </a:extLst>
            </p:cNvPr>
            <p:cNvGrpSpPr/>
            <p:nvPr/>
          </p:nvGrpSpPr>
          <p:grpSpPr>
            <a:xfrm>
              <a:off x="7677013" y="2929452"/>
              <a:ext cx="349776" cy="415498"/>
              <a:chOff x="10485997" y="1295948"/>
              <a:chExt cx="466368" cy="553997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52F97C2-D322-E045-9AB6-784F8D7F9529}"/>
                  </a:ext>
                </a:extLst>
              </p:cNvPr>
              <p:cNvSpPr/>
              <p:nvPr/>
            </p:nvSpPr>
            <p:spPr>
              <a:xfrm>
                <a:off x="10492576" y="1381467"/>
                <a:ext cx="342078" cy="3420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D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B7AA05-43E1-2749-8D01-6881B6C88DEB}"/>
                  </a:ext>
                </a:extLst>
              </p:cNvPr>
              <p:cNvSpPr txBox="1"/>
              <p:nvPr/>
            </p:nvSpPr>
            <p:spPr>
              <a:xfrm>
                <a:off x="10485997" y="1295948"/>
                <a:ext cx="466368" cy="553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dirty="0">
                    <a:solidFill>
                      <a:srgbClr val="CD0000"/>
                    </a:solidFill>
                  </a:rPr>
                  <a:t>?</a:t>
                </a:r>
              </a:p>
            </p:txBody>
          </p:sp>
        </p:grpSp>
      </p:grp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6886CA6-4288-E842-A0EC-EBA7EC3D9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237" y="2161309"/>
            <a:ext cx="1502352" cy="120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5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A9FEC-1472-8D46-BCD4-7DAE9EBE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videos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E4C13-0B66-7B47-B50D-1AD803C54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Differences?</a:t>
            </a:r>
          </a:p>
          <a:p>
            <a:pPr lvl="1"/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duration,</a:t>
            </a:r>
            <a:r>
              <a:rPr lang="zh-CN" altLang="en-US" dirty="0"/>
              <a:t> </a:t>
            </a:r>
            <a:r>
              <a:rPr lang="en-US" altLang="zh-CN" dirty="0"/>
              <a:t>typically</a:t>
            </a:r>
            <a:r>
              <a:rPr lang="zh-CN" altLang="en-US" dirty="0"/>
              <a:t> </a:t>
            </a:r>
            <a:r>
              <a:rPr lang="en-US" altLang="zh-CN" dirty="0"/>
              <a:t>&lt;30s</a:t>
            </a:r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fast-forward;</a:t>
            </a:r>
            <a:r>
              <a:rPr lang="zh-CN" altLang="en-US" dirty="0"/>
              <a:t> </a:t>
            </a:r>
            <a:r>
              <a:rPr lang="en-US" altLang="zh-CN" dirty="0"/>
              <a:t>swipe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</a:p>
          <a:p>
            <a:r>
              <a:rPr lang="en-US" altLang="zh-CN" dirty="0"/>
              <a:t>Serving</a:t>
            </a:r>
            <a:r>
              <a:rPr lang="zh-CN" altLang="en-US" dirty="0"/>
              <a:t> </a:t>
            </a:r>
            <a:r>
              <a:rPr lang="en-US" altLang="zh-CN" dirty="0"/>
              <a:t>technologies</a:t>
            </a:r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ABR</a:t>
            </a:r>
          </a:p>
          <a:p>
            <a:pPr lvl="1"/>
            <a:r>
              <a:rPr lang="en-US" altLang="zh-CN" dirty="0"/>
              <a:t>Prefetching:</a:t>
            </a:r>
            <a:r>
              <a:rPr lang="zh-CN" altLang="en-US" dirty="0"/>
              <a:t> </a:t>
            </a:r>
            <a:r>
              <a:rPr lang="en-US" altLang="zh-CN" dirty="0"/>
              <a:t>download</a:t>
            </a:r>
            <a:r>
              <a:rPr lang="zh-CN" altLang="en-US" dirty="0"/>
              <a:t> </a:t>
            </a:r>
            <a:r>
              <a:rPr lang="en-US" altLang="zh-CN" dirty="0"/>
              <a:t>chunks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video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advance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C3F06F8-1136-3542-80E8-941D7B202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752600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49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datacenters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39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serving Web services?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  <a:pPr/>
              <a:t>18</a:t>
            </a:fld>
            <a:endParaRPr lang="en-US" altLang="x-none"/>
          </a:p>
        </p:txBody>
      </p:sp>
      <p:sp>
        <p:nvSpPr>
          <p:cNvPr id="3" name="TextBox 2"/>
          <p:cNvSpPr txBox="1"/>
          <p:nvPr/>
        </p:nvSpPr>
        <p:spPr>
          <a:xfrm>
            <a:off x="154061" y="3878918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chemeClr val="accent2"/>
                </a:solidFill>
              </a:rPr>
              <a:t>User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96200" y="2981980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D3A600"/>
                </a:solidFill>
              </a:rPr>
              <a:t>Server</a:t>
            </a:r>
          </a:p>
        </p:txBody>
      </p:sp>
      <p:sp>
        <p:nvSpPr>
          <p:cNvPr id="4" name="Freeform 3"/>
          <p:cNvSpPr/>
          <p:nvPr/>
        </p:nvSpPr>
        <p:spPr bwMode="auto">
          <a:xfrm>
            <a:off x="1358537" y="3487783"/>
            <a:ext cx="6413863" cy="1086453"/>
          </a:xfrm>
          <a:custGeom>
            <a:avLst/>
            <a:gdLst>
              <a:gd name="connsiteX0" fmla="*/ 0 w 6413863"/>
              <a:gd name="connsiteY0" fmla="*/ 679268 h 1086453"/>
              <a:gd name="connsiteX1" fmla="*/ 1776549 w 6413863"/>
              <a:gd name="connsiteY1" fmla="*/ 1058091 h 1086453"/>
              <a:gd name="connsiteX2" fmla="*/ 6413863 w 6413863"/>
              <a:gd name="connsiteY2" fmla="*/ 0 h 1086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3863" h="1086453">
                <a:moveTo>
                  <a:pt x="0" y="679268"/>
                </a:moveTo>
                <a:cubicBezTo>
                  <a:pt x="353786" y="925285"/>
                  <a:pt x="707572" y="1171302"/>
                  <a:pt x="1776549" y="1058091"/>
                </a:cubicBezTo>
                <a:cubicBezTo>
                  <a:pt x="2845526" y="944880"/>
                  <a:pt x="6413863" y="0"/>
                  <a:pt x="6413863" y="0"/>
                </a:cubicBez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20868623">
            <a:off x="3824166" y="3914944"/>
            <a:ext cx="1194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GET</a:t>
            </a:r>
          </a:p>
        </p:txBody>
      </p:sp>
    </p:spTree>
    <p:extLst>
      <p:ext uri="{BB962C8B-B14F-4D97-AF65-F5344CB8AC3E}">
        <p14:creationId xmlns:p14="http://schemas.microsoft.com/office/powerpoint/2010/main" val="99325060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serving Web services?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E2893C13-EE0C-EE4E-AB27-289AE4B3B289}" type="slidenum">
              <a:rPr lang="en-US" altLang="x-none" smtClean="0"/>
              <a:pPr/>
              <a:t>19</a:t>
            </a:fld>
            <a:endParaRPr lang="en-US" altLang="x-none"/>
          </a:p>
        </p:txBody>
      </p:sp>
      <p:sp>
        <p:nvSpPr>
          <p:cNvPr id="3" name="TextBox 2"/>
          <p:cNvSpPr txBox="1"/>
          <p:nvPr/>
        </p:nvSpPr>
        <p:spPr>
          <a:xfrm>
            <a:off x="154061" y="3878918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chemeClr val="accent2"/>
                </a:solidFill>
              </a:rPr>
              <a:t>User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96200" y="2981980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D3A600"/>
                </a:solidFill>
              </a:rPr>
              <a:t>Server</a:t>
            </a:r>
          </a:p>
        </p:txBody>
      </p:sp>
      <p:sp>
        <p:nvSpPr>
          <p:cNvPr id="4" name="Freeform 3"/>
          <p:cNvSpPr/>
          <p:nvPr/>
        </p:nvSpPr>
        <p:spPr bwMode="auto">
          <a:xfrm>
            <a:off x="1358537" y="3487783"/>
            <a:ext cx="6413863" cy="1086453"/>
          </a:xfrm>
          <a:custGeom>
            <a:avLst/>
            <a:gdLst>
              <a:gd name="connsiteX0" fmla="*/ 0 w 6413863"/>
              <a:gd name="connsiteY0" fmla="*/ 679268 h 1086453"/>
              <a:gd name="connsiteX1" fmla="*/ 1776549 w 6413863"/>
              <a:gd name="connsiteY1" fmla="*/ 1058091 h 1086453"/>
              <a:gd name="connsiteX2" fmla="*/ 6413863 w 6413863"/>
              <a:gd name="connsiteY2" fmla="*/ 0 h 1086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3863" h="1086453">
                <a:moveTo>
                  <a:pt x="0" y="679268"/>
                </a:moveTo>
                <a:cubicBezTo>
                  <a:pt x="353786" y="925285"/>
                  <a:pt x="707572" y="1171302"/>
                  <a:pt x="1776549" y="1058091"/>
                </a:cubicBezTo>
                <a:cubicBezTo>
                  <a:pt x="2845526" y="944880"/>
                  <a:pt x="6413863" y="0"/>
                  <a:pt x="6413863" y="0"/>
                </a:cubicBez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20868623">
            <a:off x="3546046" y="3914944"/>
            <a:ext cx="1750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sp>
        <p:nvSpPr>
          <p:cNvPr id="5" name="Folded Corner 4"/>
          <p:cNvSpPr/>
          <p:nvPr/>
        </p:nvSpPr>
        <p:spPr bwMode="auto">
          <a:xfrm>
            <a:off x="154061" y="2490788"/>
            <a:ext cx="1104827" cy="1206500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1000" b="0" dirty="0"/>
              <a:t>&lt;html&gt;</a:t>
            </a:r>
          </a:p>
          <a:p>
            <a:pPr eaLnBrk="0" hangingPunct="0"/>
            <a:r>
              <a:rPr lang="en-US" sz="1000" b="0" dirty="0"/>
              <a:t>&lt;body&gt;</a:t>
            </a:r>
          </a:p>
          <a:p>
            <a:pPr eaLnBrk="0" hangingPunct="0"/>
            <a:r>
              <a:rPr lang="en-US" sz="1000" b="0" dirty="0"/>
              <a:t>... …</a:t>
            </a:r>
          </a:p>
          <a:p>
            <a:pPr eaLnBrk="0" hangingPunct="0"/>
            <a:r>
              <a:rPr lang="en-US" sz="1000" b="0" dirty="0"/>
              <a:t>&lt;/body&gt;</a:t>
            </a:r>
          </a:p>
          <a:p>
            <a:pPr eaLnBrk="0" hangingPunct="0"/>
            <a:r>
              <a:rPr lang="en-US" sz="1000" b="0" dirty="0"/>
              <a:t>&lt;/html&gt;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425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streaming</a:t>
            </a:r>
          </a:p>
          <a:p>
            <a:r>
              <a:rPr lang="en-US" dirty="0"/>
              <a:t>Datacenter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datacenters run the world</a:t>
            </a:r>
          </a:p>
        </p:txBody>
      </p:sp>
      <p:pic>
        <p:nvPicPr>
          <p:cNvPr id="8" name="Content Placeholder 7" descr="DLS_008.jpe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9850" y="1606550"/>
            <a:ext cx="6616700" cy="44069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26878" y="57735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D3A600"/>
                </a:solidFill>
              </a:rPr>
              <a:t>Source: Google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265DF0-D92B-2545-A7C3-531B4AAA6114}"/>
              </a:ext>
            </a:extLst>
          </p:cNvPr>
          <p:cNvSpPr txBox="1"/>
          <p:nvPr/>
        </p:nvSpPr>
        <p:spPr>
          <a:xfrm>
            <a:off x="2057400" y="6155323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https://www.google.com/about/datacenters/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65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datacenters run the world</a:t>
            </a:r>
          </a:p>
        </p:txBody>
      </p:sp>
      <p:pic>
        <p:nvPicPr>
          <p:cNvPr id="12" name="Content Placeholder 11" descr="CBF_009.jpe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9850" y="1606550"/>
            <a:ext cx="6616700" cy="44069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26878" y="57735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D3A600"/>
                </a:solidFill>
              </a:rPr>
              <a:t>Source: Google</a:t>
            </a:r>
          </a:p>
        </p:txBody>
      </p:sp>
    </p:spTree>
    <p:extLst>
      <p:ext uri="{BB962C8B-B14F-4D97-AF65-F5344CB8AC3E}">
        <p14:creationId xmlns:p14="http://schemas.microsoft.com/office/powerpoint/2010/main" val="141059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datacenters run the world</a:t>
            </a:r>
          </a:p>
        </p:txBody>
      </p:sp>
      <p:pic>
        <p:nvPicPr>
          <p:cNvPr id="7" name="Content Placeholder 6" descr="PRY_20.jpe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9850" y="1606550"/>
            <a:ext cx="6616700" cy="44069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4659" y="57735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D3A600"/>
                </a:solidFill>
              </a:rPr>
              <a:t>Source: </a:t>
            </a:r>
            <a:r>
              <a:rPr lang="en-US" altLang="zh-CN" sz="1000" dirty="0">
                <a:solidFill>
                  <a:srgbClr val="D3A600"/>
                </a:solidFill>
              </a:rPr>
              <a:t>Google</a:t>
            </a:r>
            <a:endParaRPr lang="en-US" sz="1000" dirty="0">
              <a:solidFill>
                <a:srgbClr val="D3A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900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is a datacenter (DC)?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1M servers/site [Microsoft/Amazon/Google] </a:t>
            </a:r>
          </a:p>
          <a:p>
            <a:r>
              <a:rPr lang="en-US" dirty="0"/>
              <a:t>&gt; $1B to build one site [Facebook]</a:t>
            </a:r>
          </a:p>
          <a:p>
            <a:r>
              <a:rPr lang="en-US" dirty="0"/>
              <a:t>&gt;$20M/month/site operational costs [MS</a:t>
            </a:r>
            <a:r>
              <a:rPr lang="fr-FR" dirty="0"/>
              <a:t>’</a:t>
            </a:r>
            <a:r>
              <a:rPr lang="en-US" dirty="0"/>
              <a:t>09]</a:t>
            </a:r>
          </a:p>
          <a:p>
            <a:r>
              <a:rPr lang="en-US" dirty="0"/>
              <a:t>Data center hardware spending grew to </a:t>
            </a:r>
            <a:r>
              <a:rPr lang="en-US" dirty="0">
                <a:solidFill>
                  <a:srgbClr val="0000FF"/>
                </a:solidFill>
              </a:rPr>
              <a:t>$177 billion</a:t>
            </a:r>
            <a:r>
              <a:rPr lang="en-US" dirty="0"/>
              <a:t> in 2017. [Gartner report]</a:t>
            </a:r>
          </a:p>
          <a:p>
            <a:endParaRPr lang="en-US" dirty="0"/>
          </a:p>
          <a:p>
            <a:r>
              <a:rPr lang="en-US" dirty="0"/>
              <a:t>But only O(10-100) sites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6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</a:t>
            </a:r>
          </a:p>
          <a:p>
            <a:pPr lvl="1"/>
            <a:r>
              <a:rPr lang="en-US" dirty="0"/>
              <a:t>Need scalable designs</a:t>
            </a:r>
          </a:p>
          <a:p>
            <a:pPr lvl="1"/>
            <a:r>
              <a:rPr lang="en-US" dirty="0"/>
              <a:t>Low-cost designs: e.g., use commodity technology</a:t>
            </a:r>
          </a:p>
          <a:p>
            <a:pPr lvl="1"/>
            <a:r>
              <a:rPr lang="en-US" dirty="0"/>
              <a:t>High utilization (efficiency): e.g., &gt;60% avg. utilization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Contrast</a:t>
            </a:r>
            <a:r>
              <a:rPr lang="en-US" dirty="0"/>
              <a:t>: avg. utilization on Internet links often ~30%</a:t>
            </a:r>
          </a:p>
          <a:p>
            <a:pPr lvl="1"/>
            <a:r>
              <a:rPr lang="en-US" dirty="0"/>
              <a:t> Tolerate frequent failure</a:t>
            </a:r>
          </a:p>
          <a:p>
            <a:pPr lvl="2"/>
            <a:r>
              <a:rPr lang="en-US" dirty="0"/>
              <a:t>Large number of (low cost) components </a:t>
            </a:r>
          </a:p>
          <a:p>
            <a:pPr lvl="1"/>
            <a:r>
              <a:rPr lang="en-US" dirty="0"/>
              <a:t> Automate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7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model: clouds / </a:t>
            </a:r>
            <a:r>
              <a:rPr lang="en-US" dirty="0">
                <a:solidFill>
                  <a:srgbClr val="0000FF"/>
                </a:solidFill>
              </a:rPr>
              <a:t>multi-tenancy</a:t>
            </a:r>
          </a:p>
          <a:p>
            <a:pPr lvl="1"/>
            <a:r>
              <a:rPr lang="en-US" dirty="0"/>
              <a:t>Performance guarantees</a:t>
            </a:r>
          </a:p>
          <a:p>
            <a:pPr lvl="1"/>
            <a:r>
              <a:rPr lang="en-US" dirty="0"/>
              <a:t>Isolation guarantees</a:t>
            </a:r>
          </a:p>
          <a:p>
            <a:pPr lvl="1"/>
            <a:r>
              <a:rPr lang="en-US" dirty="0"/>
              <a:t>Portability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8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theme: </a:t>
            </a:r>
            <a:r>
              <a:rPr lang="en-US" dirty="0">
                <a:solidFill>
                  <a:srgbClr val="0000FF"/>
                </a:solidFill>
              </a:rPr>
              <a:t>parallelism</a:t>
            </a:r>
          </a:p>
          <a:p>
            <a:pPr lvl="1"/>
            <a:r>
              <a:rPr lang="en-US" dirty="0"/>
              <a:t>Applications decomposed into tasks</a:t>
            </a:r>
          </a:p>
          <a:p>
            <a:pPr lvl="1"/>
            <a:r>
              <a:rPr lang="en-US" dirty="0"/>
              <a:t>Running in parallel on different machines</a:t>
            </a:r>
          </a:p>
          <a:p>
            <a:r>
              <a:rPr lang="en-US" dirty="0"/>
              <a:t>Two common paradigms</a:t>
            </a:r>
          </a:p>
          <a:p>
            <a:pPr lvl="1"/>
            <a:r>
              <a:rPr lang="en-US" dirty="0"/>
              <a:t>Partition-Aggregate</a:t>
            </a:r>
          </a:p>
          <a:p>
            <a:pPr lvl="1"/>
            <a:r>
              <a:rPr lang="en-US" dirty="0"/>
              <a:t>Map-Reduce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6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10-20 at 7.03.56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8750" y="1623987"/>
            <a:ext cx="6419850" cy="466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414994" y="1704985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prstClr val="black"/>
                </a:solidFill>
                <a:ea typeface="Arial" charset="0"/>
                <a:cs typeface="Arial" charset="0"/>
              </a:rPr>
              <a:t>csci</a:t>
            </a:r>
            <a:r>
              <a:rPr lang="en-US" sz="1600" dirty="0">
                <a:solidFill>
                  <a:prstClr val="black"/>
                </a:solidFill>
                <a:ea typeface="Arial" charset="0"/>
                <a:cs typeface="Arial" charset="0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ea typeface="Arial" charset="0"/>
                <a:cs typeface="Arial" charset="0"/>
              </a:rPr>
              <a:t>4430</a:t>
            </a:r>
            <a:endParaRPr lang="en-US" sz="1600" dirty="0">
              <a:solidFill>
                <a:prstClr val="black"/>
              </a:solidFill>
              <a:ea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Partition-Aggregate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8DE1F212-E36A-6C44-B33E-31147482829D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8883" y="1665109"/>
            <a:ext cx="609600" cy="391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4976" y="2487827"/>
            <a:ext cx="702212" cy="8942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9452" y="3717140"/>
            <a:ext cx="468142" cy="5961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405" y="3717140"/>
            <a:ext cx="468142" cy="5961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472" y="3717140"/>
            <a:ext cx="468142" cy="5961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4516" y="3717140"/>
            <a:ext cx="468142" cy="596149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0" idx="1"/>
            <a:endCxn id="11" idx="0"/>
          </p:cNvCxnSpPr>
          <p:nvPr/>
        </p:nvCxnSpPr>
        <p:spPr>
          <a:xfrm flipH="1">
            <a:off x="3153523" y="2934939"/>
            <a:ext cx="1431453" cy="782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1"/>
            <a:endCxn id="12" idx="0"/>
          </p:cNvCxnSpPr>
          <p:nvPr/>
        </p:nvCxnSpPr>
        <p:spPr>
          <a:xfrm flipH="1">
            <a:off x="4010476" y="2934939"/>
            <a:ext cx="574500" cy="782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3" idx="0"/>
          </p:cNvCxnSpPr>
          <p:nvPr/>
        </p:nvCxnSpPr>
        <p:spPr>
          <a:xfrm flipH="1">
            <a:off x="4806543" y="3382051"/>
            <a:ext cx="129539" cy="3350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4" idx="0"/>
          </p:cNvCxnSpPr>
          <p:nvPr/>
        </p:nvCxnSpPr>
        <p:spPr>
          <a:xfrm>
            <a:off x="5287188" y="2934939"/>
            <a:ext cx="1411399" cy="782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4690" y="5200473"/>
            <a:ext cx="312094" cy="3974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1942" y="5196292"/>
            <a:ext cx="312094" cy="3974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9194" y="5209511"/>
            <a:ext cx="312094" cy="3974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8222" y="5214029"/>
            <a:ext cx="312094" cy="39743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6792" y="5204992"/>
            <a:ext cx="312094" cy="39743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4044" y="5200811"/>
            <a:ext cx="312094" cy="39743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1296" y="5214030"/>
            <a:ext cx="312094" cy="39743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2453" y="5209849"/>
            <a:ext cx="312094" cy="3974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3510" y="5200811"/>
            <a:ext cx="312094" cy="3974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0319" y="5209509"/>
            <a:ext cx="312094" cy="39743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8044" y="5222728"/>
            <a:ext cx="312094" cy="3974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01" y="5218547"/>
            <a:ext cx="312094" cy="397433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11" idx="2"/>
            <a:endCxn id="23" idx="0"/>
          </p:cNvCxnSpPr>
          <p:nvPr/>
        </p:nvCxnSpPr>
        <p:spPr>
          <a:xfrm flipH="1">
            <a:off x="2540737" y="4313289"/>
            <a:ext cx="612786" cy="8871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24" idx="0"/>
          </p:cNvCxnSpPr>
          <p:nvPr/>
        </p:nvCxnSpPr>
        <p:spPr>
          <a:xfrm flipH="1">
            <a:off x="2927989" y="4313289"/>
            <a:ext cx="225534" cy="8830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25" idx="0"/>
          </p:cNvCxnSpPr>
          <p:nvPr/>
        </p:nvCxnSpPr>
        <p:spPr>
          <a:xfrm>
            <a:off x="3153523" y="4313289"/>
            <a:ext cx="161718" cy="8962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26" idx="0"/>
          </p:cNvCxnSpPr>
          <p:nvPr/>
        </p:nvCxnSpPr>
        <p:spPr>
          <a:xfrm flipH="1">
            <a:off x="3824269" y="4313289"/>
            <a:ext cx="186207" cy="9007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2"/>
            <a:endCxn id="32" idx="0"/>
          </p:cNvCxnSpPr>
          <p:nvPr/>
        </p:nvCxnSpPr>
        <p:spPr>
          <a:xfrm>
            <a:off x="4010476" y="4313289"/>
            <a:ext cx="165890" cy="8962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2"/>
            <a:endCxn id="33" idx="0"/>
          </p:cNvCxnSpPr>
          <p:nvPr/>
        </p:nvCxnSpPr>
        <p:spPr>
          <a:xfrm flipH="1">
            <a:off x="4694091" y="4313289"/>
            <a:ext cx="112452" cy="9094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2"/>
            <a:endCxn id="34" idx="0"/>
          </p:cNvCxnSpPr>
          <p:nvPr/>
        </p:nvCxnSpPr>
        <p:spPr>
          <a:xfrm>
            <a:off x="4806543" y="4313289"/>
            <a:ext cx="248705" cy="9052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2"/>
            <a:endCxn id="27" idx="0"/>
          </p:cNvCxnSpPr>
          <p:nvPr/>
        </p:nvCxnSpPr>
        <p:spPr>
          <a:xfrm flipH="1">
            <a:off x="6102839" y="4313289"/>
            <a:ext cx="595748" cy="8917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2"/>
            <a:endCxn id="28" idx="0"/>
          </p:cNvCxnSpPr>
          <p:nvPr/>
        </p:nvCxnSpPr>
        <p:spPr>
          <a:xfrm flipH="1">
            <a:off x="6490091" y="4313289"/>
            <a:ext cx="208496" cy="8875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4" idx="2"/>
            <a:endCxn id="29" idx="0"/>
          </p:cNvCxnSpPr>
          <p:nvPr/>
        </p:nvCxnSpPr>
        <p:spPr>
          <a:xfrm>
            <a:off x="6698587" y="4313289"/>
            <a:ext cx="178756" cy="90074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2"/>
            <a:endCxn id="30" idx="0"/>
          </p:cNvCxnSpPr>
          <p:nvPr/>
        </p:nvCxnSpPr>
        <p:spPr>
          <a:xfrm>
            <a:off x="6698587" y="4313289"/>
            <a:ext cx="539913" cy="8965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2"/>
            <a:endCxn id="31" idx="0"/>
          </p:cNvCxnSpPr>
          <p:nvPr/>
        </p:nvCxnSpPr>
        <p:spPr>
          <a:xfrm>
            <a:off x="6698587" y="4313289"/>
            <a:ext cx="930970" cy="8875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80506" y="2670900"/>
            <a:ext cx="141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Top-level Aggregator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88620" y="3745384"/>
            <a:ext cx="1397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Mid-level Aggregators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00042" y="5215498"/>
            <a:ext cx="1174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Workers</a:t>
            </a:r>
          </a:p>
        </p:txBody>
      </p:sp>
    </p:spTree>
    <p:extLst>
      <p:ext uri="{BB962C8B-B14F-4D97-AF65-F5344CB8AC3E}">
        <p14:creationId xmlns:p14="http://schemas.microsoft.com/office/powerpoint/2010/main" val="296271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6 C 0.02188 0.06921 0.04462 0.13865 -0.00052 0.16365 C -0.04548 0.18865 -0.15833 0.16898 -0.271 0.14953 " pathEditMode="relative" rAng="0" ptsTypes="AAA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0" y="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Partition-Aggregate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8DE1F212-E36A-6C44-B33E-31147482829D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0769" y="2487827"/>
            <a:ext cx="702212" cy="8942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5245" y="3717140"/>
            <a:ext cx="468142" cy="5961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2198" y="3717140"/>
            <a:ext cx="468142" cy="5961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8265" y="3717140"/>
            <a:ext cx="468142" cy="5961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0309" y="3717140"/>
            <a:ext cx="468142" cy="596149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0" idx="1"/>
            <a:endCxn id="11" idx="0"/>
          </p:cNvCxnSpPr>
          <p:nvPr/>
        </p:nvCxnSpPr>
        <p:spPr>
          <a:xfrm flipH="1">
            <a:off x="3169316" y="2934939"/>
            <a:ext cx="1431453" cy="782201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1"/>
            <a:endCxn id="12" idx="0"/>
          </p:cNvCxnSpPr>
          <p:nvPr/>
        </p:nvCxnSpPr>
        <p:spPr>
          <a:xfrm flipH="1">
            <a:off x="4026269" y="2934939"/>
            <a:ext cx="574500" cy="782201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3" idx="0"/>
          </p:cNvCxnSpPr>
          <p:nvPr/>
        </p:nvCxnSpPr>
        <p:spPr>
          <a:xfrm flipH="1">
            <a:off x="4822336" y="3382051"/>
            <a:ext cx="129539" cy="335089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4" idx="0"/>
          </p:cNvCxnSpPr>
          <p:nvPr/>
        </p:nvCxnSpPr>
        <p:spPr>
          <a:xfrm>
            <a:off x="5302981" y="2934939"/>
            <a:ext cx="1411399" cy="782201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0483" y="5200473"/>
            <a:ext cx="312094" cy="3974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7735" y="5196292"/>
            <a:ext cx="312094" cy="3974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987" y="5209511"/>
            <a:ext cx="312094" cy="3974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4015" y="5214029"/>
            <a:ext cx="312094" cy="39743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2585" y="5204992"/>
            <a:ext cx="312094" cy="39743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9837" y="5200811"/>
            <a:ext cx="312094" cy="39743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7089" y="5214030"/>
            <a:ext cx="312094" cy="39743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8246" y="5209849"/>
            <a:ext cx="312094" cy="3974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9303" y="5200811"/>
            <a:ext cx="312094" cy="3974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6112" y="5209509"/>
            <a:ext cx="312094" cy="39743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3837" y="5222728"/>
            <a:ext cx="312094" cy="3974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4994" y="5218547"/>
            <a:ext cx="312094" cy="397433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11" idx="2"/>
            <a:endCxn id="23" idx="0"/>
          </p:cNvCxnSpPr>
          <p:nvPr/>
        </p:nvCxnSpPr>
        <p:spPr>
          <a:xfrm flipH="1">
            <a:off x="2556530" y="4313289"/>
            <a:ext cx="612786" cy="887184"/>
          </a:xfrm>
          <a:prstGeom prst="straightConnector1">
            <a:avLst/>
          </a:prstGeom>
          <a:ln>
            <a:solidFill>
              <a:srgbClr val="3366FF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</p:cNvCxnSpPr>
          <p:nvPr/>
        </p:nvCxnSpPr>
        <p:spPr>
          <a:xfrm flipH="1">
            <a:off x="2857296" y="4313289"/>
            <a:ext cx="312020" cy="958249"/>
          </a:xfrm>
          <a:prstGeom prst="straightConnector1">
            <a:avLst/>
          </a:prstGeom>
          <a:ln>
            <a:solidFill>
              <a:srgbClr val="3366FF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25" idx="0"/>
          </p:cNvCxnSpPr>
          <p:nvPr/>
        </p:nvCxnSpPr>
        <p:spPr>
          <a:xfrm>
            <a:off x="3169316" y="4313289"/>
            <a:ext cx="161718" cy="896222"/>
          </a:xfrm>
          <a:prstGeom prst="straightConnector1">
            <a:avLst/>
          </a:prstGeom>
          <a:ln>
            <a:solidFill>
              <a:srgbClr val="3366FF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26" idx="0"/>
          </p:cNvCxnSpPr>
          <p:nvPr/>
        </p:nvCxnSpPr>
        <p:spPr>
          <a:xfrm flipH="1">
            <a:off x="3840062" y="4313289"/>
            <a:ext cx="186207" cy="9007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2"/>
            <a:endCxn id="32" idx="0"/>
          </p:cNvCxnSpPr>
          <p:nvPr/>
        </p:nvCxnSpPr>
        <p:spPr>
          <a:xfrm>
            <a:off x="4026269" y="4313289"/>
            <a:ext cx="165890" cy="89622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2"/>
            <a:endCxn id="33" idx="0"/>
          </p:cNvCxnSpPr>
          <p:nvPr/>
        </p:nvCxnSpPr>
        <p:spPr>
          <a:xfrm flipH="1">
            <a:off x="4709884" y="4313289"/>
            <a:ext cx="112452" cy="909439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2"/>
            <a:endCxn id="34" idx="0"/>
          </p:cNvCxnSpPr>
          <p:nvPr/>
        </p:nvCxnSpPr>
        <p:spPr>
          <a:xfrm>
            <a:off x="4822336" y="4313289"/>
            <a:ext cx="248705" cy="90525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2"/>
            <a:endCxn id="27" idx="0"/>
          </p:cNvCxnSpPr>
          <p:nvPr/>
        </p:nvCxnSpPr>
        <p:spPr>
          <a:xfrm flipH="1">
            <a:off x="6118632" y="4313289"/>
            <a:ext cx="595748" cy="891703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2"/>
            <a:endCxn id="28" idx="0"/>
          </p:cNvCxnSpPr>
          <p:nvPr/>
        </p:nvCxnSpPr>
        <p:spPr>
          <a:xfrm flipH="1">
            <a:off x="6505884" y="4313289"/>
            <a:ext cx="208496" cy="887522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5" cstate="screen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6987" y="2752472"/>
            <a:ext cx="609600" cy="391160"/>
          </a:xfrm>
          <a:prstGeom prst="rect">
            <a:avLst/>
          </a:prstGeom>
        </p:spPr>
      </p:pic>
      <p:pic>
        <p:nvPicPr>
          <p:cNvPr id="63" name="Picture 62" descr="Screen Shot 2012-10-20 at 7.03.56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8750" y="1623987"/>
            <a:ext cx="6419850" cy="466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4" name="TextBox 63"/>
          <p:cNvSpPr txBox="1"/>
          <p:nvPr/>
        </p:nvSpPr>
        <p:spPr>
          <a:xfrm>
            <a:off x="1414994" y="1704985"/>
            <a:ext cx="1096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prstClr val="black"/>
                </a:solidFill>
                <a:latin typeface="Arial"/>
                <a:cs typeface="Arial"/>
              </a:rPr>
              <a:t>csci</a:t>
            </a:r>
            <a:r>
              <a:rPr lang="zh-CN" altLang="en-US" sz="16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Arial"/>
                <a:cs typeface="Arial"/>
              </a:rPr>
              <a:t>4430</a:t>
            </a:r>
            <a:endParaRPr lang="en-US"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80506" y="2670900"/>
            <a:ext cx="141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Top-level Aggregator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88620" y="3745384"/>
            <a:ext cx="1397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Mid-level Aggregators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00042" y="5215498"/>
            <a:ext cx="1174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Workers</a:t>
            </a:r>
          </a:p>
        </p:txBody>
      </p:sp>
      <p:cxnSp>
        <p:nvCxnSpPr>
          <p:cNvPr id="57" name="Straight Arrow Connector 56"/>
          <p:cNvCxnSpPr>
            <a:stCxn id="14" idx="2"/>
            <a:endCxn id="29" idx="0"/>
          </p:cNvCxnSpPr>
          <p:nvPr/>
        </p:nvCxnSpPr>
        <p:spPr>
          <a:xfrm>
            <a:off x="6714380" y="4313289"/>
            <a:ext cx="178756" cy="900741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2"/>
            <a:endCxn id="30" idx="0"/>
          </p:cNvCxnSpPr>
          <p:nvPr/>
        </p:nvCxnSpPr>
        <p:spPr>
          <a:xfrm>
            <a:off x="6714380" y="4313289"/>
            <a:ext cx="539913" cy="896560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2"/>
            <a:endCxn id="31" idx="0"/>
          </p:cNvCxnSpPr>
          <p:nvPr/>
        </p:nvCxnSpPr>
        <p:spPr>
          <a:xfrm>
            <a:off x="6714380" y="4313289"/>
            <a:ext cx="930970" cy="887522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omputer network&#10;&#10;Description automatically generated">
            <a:extLst>
              <a:ext uri="{FF2B5EF4-FFF2-40B4-BE49-F238E27FC236}">
                <a16:creationId xmlns:a16="http://schemas.microsoft.com/office/drawing/2014/main" id="{59017990-DEC0-5D2E-F7C4-17F3876E0B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779" y="2182942"/>
            <a:ext cx="6268006" cy="453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9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1111E-6 L 0.00087 -0.1581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response time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Less than 200 milliseconds</a:t>
            </a:r>
            <a:r>
              <a:rPr lang="en-US" dirty="0"/>
              <a:t> between receiving user query in the browser and displaying the results</a:t>
            </a:r>
          </a:p>
          <a:p>
            <a:pPr lvl="1"/>
            <a:r>
              <a:rPr lang="en-US" dirty="0"/>
              <a:t>RTT = O(10) to 100 milliseconds</a:t>
            </a:r>
          </a:p>
          <a:p>
            <a:pPr lvl="1"/>
            <a:r>
              <a:rPr lang="en-US" dirty="0"/>
              <a:t>What remains?</a:t>
            </a:r>
          </a:p>
          <a:p>
            <a:pPr lvl="1"/>
            <a:endParaRPr lang="en-US" dirty="0"/>
          </a:p>
          <a:p>
            <a:r>
              <a:rPr lang="en-US" dirty="0"/>
              <a:t>Next time, when the page is not loading fast enough, think about the poor servers working for you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3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video different?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</a:t>
            </a:r>
            <a:r>
              <a:rPr lang="en-US" dirty="0">
                <a:solidFill>
                  <a:srgbClr val="0000FF"/>
                </a:solidFill>
              </a:rPr>
              <a:t>too large</a:t>
            </a:r>
            <a:r>
              <a:rPr lang="en-US" dirty="0"/>
              <a:t> to send in one GET</a:t>
            </a:r>
          </a:p>
          <a:p>
            <a:r>
              <a:rPr lang="en-US" dirty="0"/>
              <a:t>Doesn’t even make sense even if it</a:t>
            </a:r>
            <a:r>
              <a:rPr lang="en-US" altLang="zh-CN" dirty="0"/>
              <a:t>’</a:t>
            </a:r>
            <a:r>
              <a:rPr lang="en-US" dirty="0"/>
              <a:t>s possible</a:t>
            </a:r>
          </a:p>
          <a:p>
            <a:pPr lvl="1"/>
            <a:r>
              <a:rPr lang="en-US" dirty="0"/>
              <a:t>Users may skip forward! ⇒ save bandwidth wastage</a:t>
            </a:r>
          </a:p>
          <a:p>
            <a:pPr lvl="1"/>
            <a:r>
              <a:rPr lang="en-US" dirty="0"/>
              <a:t>User connection quality may change (e.g., switching from WiFi to LTE) ⇒ lower resolution to save bandwidth</a:t>
            </a:r>
          </a:p>
          <a:p>
            <a:r>
              <a:rPr lang="en-US" dirty="0">
                <a:solidFill>
                  <a:srgbClr val="0000FF"/>
                </a:solidFill>
              </a:rPr>
              <a:t>Our focus is on stored video (i.e., not live)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theme: parallelism</a:t>
            </a:r>
          </a:p>
          <a:p>
            <a:pPr lvl="1"/>
            <a:r>
              <a:rPr lang="en-US" dirty="0"/>
              <a:t>Applications decomposed into tasks</a:t>
            </a:r>
          </a:p>
          <a:p>
            <a:pPr lvl="1"/>
            <a:r>
              <a:rPr lang="en-US" dirty="0"/>
              <a:t>Running in parallel on different machines</a:t>
            </a:r>
          </a:p>
          <a:p>
            <a:r>
              <a:rPr lang="en-US" dirty="0"/>
              <a:t>Two common paradigms</a:t>
            </a:r>
          </a:p>
          <a:p>
            <a:pPr lvl="1"/>
            <a:r>
              <a:rPr lang="en-US" dirty="0"/>
              <a:t>Partition-Aggregate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Map-Reduce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66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 rot="5400000">
            <a:off x="4281164" y="2543824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5400000">
            <a:off x="4281164" y="3827923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8426111" y="4014729"/>
              <a:ext cx="136430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8930959" y="4114376"/>
              <a:ext cx="900732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9435808" y="4155651"/>
              <a:ext cx="495522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 flipV="1">
              <a:off x="10072241" y="4014729"/>
              <a:ext cx="36706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9942533" y="4114376"/>
              <a:ext cx="88436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3" name="Straight Arrow Connector 52"/>
            <p:cNvCxnSpPr>
              <a:endCxn id="33" idx="2"/>
            </p:cNvCxnSpPr>
            <p:nvPr/>
          </p:nvCxnSpPr>
          <p:spPr>
            <a:xfrm flipV="1">
              <a:off x="8426111" y="4014729"/>
              <a:ext cx="387402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33" idx="3"/>
            </p:cNvCxnSpPr>
            <p:nvPr/>
          </p:nvCxnSpPr>
          <p:spPr>
            <a:xfrm flipH="1" flipV="1">
              <a:off x="8854785" y="4114376"/>
              <a:ext cx="76174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33" idx="4"/>
            </p:cNvCxnSpPr>
            <p:nvPr/>
          </p:nvCxnSpPr>
          <p:spPr>
            <a:xfrm flipH="1" flipV="1">
              <a:off x="8954424" y="4155651"/>
              <a:ext cx="481384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33" idx="5"/>
            </p:cNvCxnSpPr>
            <p:nvPr/>
          </p:nvCxnSpPr>
          <p:spPr>
            <a:xfrm flipH="1" flipV="1">
              <a:off x="9054063" y="4114376"/>
              <a:ext cx="888470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33" idx="6"/>
            </p:cNvCxnSpPr>
            <p:nvPr/>
          </p:nvCxnSpPr>
          <p:spPr>
            <a:xfrm flipH="1" flipV="1">
              <a:off x="9095335" y="4014729"/>
              <a:ext cx="1343974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74179" y="1849397"/>
            <a:ext cx="370471" cy="3016700"/>
            <a:chOff x="2374179" y="2077997"/>
            <a:chExt cx="370471" cy="3016700"/>
          </a:xfrm>
        </p:grpSpPr>
        <p:sp>
          <p:nvSpPr>
            <p:cNvPr id="43" name="Oval 42"/>
            <p:cNvSpPr/>
            <p:nvPr/>
          </p:nvSpPr>
          <p:spPr>
            <a:xfrm rot="5400000">
              <a:off x="2374194" y="20779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5400000">
              <a:off x="2374194" y="27415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5400000">
              <a:off x="2374194" y="3405183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5400000">
              <a:off x="2374194" y="407125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 rot="5400000">
              <a:off x="2374194" y="472424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89803" y="2049718"/>
            <a:ext cx="484377" cy="2631159"/>
            <a:chOff x="1889803" y="2278318"/>
            <a:chExt cx="484377" cy="2631159"/>
          </a:xfrm>
        </p:grpSpPr>
        <p:cxnSp>
          <p:nvCxnSpPr>
            <p:cNvPr id="48" name="Straight Arrow Connector 47"/>
            <p:cNvCxnSpPr/>
            <p:nvPr/>
          </p:nvCxnSpPr>
          <p:spPr>
            <a:xfrm rot="5400000" flipV="1">
              <a:off x="2126497" y="2041624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 flipV="1">
              <a:off x="2134056" y="2686694"/>
              <a:ext cx="0" cy="48024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 flipV="1">
              <a:off x="2135020" y="4017326"/>
              <a:ext cx="4933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 flipV="1">
              <a:off x="2131912" y="4667209"/>
              <a:ext cx="11148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 flipV="1">
              <a:off x="2137486" y="3353725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509754" y="1828800"/>
            <a:ext cx="370442" cy="3046746"/>
            <a:chOff x="1509754" y="2057400"/>
            <a:chExt cx="370442" cy="3046746"/>
          </a:xfrm>
        </p:grpSpPr>
        <p:sp>
          <p:nvSpPr>
            <p:cNvPr id="38" name="Can 37"/>
            <p:cNvSpPr/>
            <p:nvPr/>
          </p:nvSpPr>
          <p:spPr>
            <a:xfrm>
              <a:off x="1509754" y="20574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an 38"/>
            <p:cNvSpPr/>
            <p:nvPr/>
          </p:nvSpPr>
          <p:spPr>
            <a:xfrm>
              <a:off x="1509754" y="27210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an 39"/>
            <p:cNvSpPr/>
            <p:nvPr/>
          </p:nvSpPr>
          <p:spPr>
            <a:xfrm>
              <a:off x="1509754" y="338460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an 40"/>
            <p:cNvSpPr/>
            <p:nvPr/>
          </p:nvSpPr>
          <p:spPr>
            <a:xfrm>
              <a:off x="1509754" y="469251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an 41"/>
            <p:cNvSpPr/>
            <p:nvPr/>
          </p:nvSpPr>
          <p:spPr>
            <a:xfrm>
              <a:off x="1509754" y="4045736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690487" y="4969738"/>
            <a:ext cx="1584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"/>
                <a:cs typeface="Gill Sans"/>
              </a:rPr>
              <a:t>Reduce Stage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63956" y="4969738"/>
            <a:ext cx="1272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"/>
                <a:cs typeface="Gill Sans"/>
              </a:rPr>
              <a:t>Map Stage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646842" y="2534506"/>
            <a:ext cx="907900" cy="1687129"/>
            <a:chOff x="4646842" y="2763106"/>
            <a:chExt cx="907900" cy="1687129"/>
          </a:xfrm>
        </p:grpSpPr>
        <p:cxnSp>
          <p:nvCxnSpPr>
            <p:cNvPr id="35" name="Straight Arrow Connector 34"/>
            <p:cNvCxnSpPr/>
            <p:nvPr/>
          </p:nvCxnSpPr>
          <p:spPr>
            <a:xfrm rot="5400000" flipV="1">
              <a:off x="4902993" y="3991623"/>
              <a:ext cx="6071" cy="518374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n 35"/>
            <p:cNvSpPr/>
            <p:nvPr/>
          </p:nvSpPr>
          <p:spPr>
            <a:xfrm>
              <a:off x="5187323" y="2763106"/>
              <a:ext cx="367419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rot="5400000" flipH="1" flipV="1">
              <a:off x="4900594" y="2692888"/>
              <a:ext cx="10870" cy="518373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an 64"/>
            <p:cNvSpPr/>
            <p:nvPr/>
          </p:nvSpPr>
          <p:spPr>
            <a:xfrm>
              <a:off x="5181600" y="4038600"/>
              <a:ext cx="367419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651621" y="1898798"/>
            <a:ext cx="3120780" cy="3090174"/>
            <a:chOff x="4651621" y="2127398"/>
            <a:chExt cx="3120780" cy="3090174"/>
          </a:xfrm>
        </p:grpSpPr>
        <p:sp>
          <p:nvSpPr>
            <p:cNvPr id="67" name="Rectangle 66"/>
            <p:cNvSpPr/>
            <p:nvPr/>
          </p:nvSpPr>
          <p:spPr>
            <a:xfrm rot="5400000">
              <a:off x="4673467" y="2118638"/>
              <a:ext cx="3090174" cy="3107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/>
            <p:cNvGrpSpPr/>
            <p:nvPr/>
          </p:nvGrpSpPr>
          <p:grpSpPr>
            <a:xfrm rot="5400000">
              <a:off x="4496545" y="3112735"/>
              <a:ext cx="1284099" cy="973948"/>
              <a:chOff x="8954424" y="3132855"/>
              <a:chExt cx="976906" cy="740952"/>
            </a:xfrm>
            <a:noFill/>
          </p:grpSpPr>
          <p:sp>
            <p:nvSpPr>
              <p:cNvPr id="83" name="Oval 82"/>
              <p:cNvSpPr/>
              <p:nvPr/>
            </p:nvSpPr>
            <p:spPr>
              <a:xfrm>
                <a:off x="9372156" y="313285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954424" y="3373424"/>
                <a:ext cx="45900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9612706" y="3373424"/>
                <a:ext cx="31862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 rot="5400000">
              <a:off x="4900269" y="3197094"/>
              <a:ext cx="2304975" cy="962884"/>
              <a:chOff x="8626067" y="2441595"/>
              <a:chExt cx="1753559" cy="732535"/>
            </a:xfrm>
            <a:noFill/>
          </p:grpSpPr>
          <p:sp>
            <p:nvSpPr>
              <p:cNvPr id="77" name="Oval 76"/>
              <p:cNvSpPr/>
              <p:nvPr/>
            </p:nvSpPr>
            <p:spPr>
              <a:xfrm>
                <a:off x="8626067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0097804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9383029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H="1" flipV="1">
                <a:off x="8766978" y="2723439"/>
                <a:ext cx="646450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V="1">
                <a:off x="9513067" y="2723439"/>
                <a:ext cx="10873" cy="409416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V="1">
                <a:off x="9612706" y="2723439"/>
                <a:ext cx="626009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 rot="5400000">
              <a:off x="5812246" y="3218965"/>
              <a:ext cx="2353315" cy="909411"/>
              <a:chOff x="8603979" y="1749741"/>
              <a:chExt cx="1790335" cy="691854"/>
            </a:xfrm>
            <a:noFill/>
          </p:grpSpPr>
          <p:sp>
            <p:nvSpPr>
              <p:cNvPr id="71" name="Can 70"/>
              <p:cNvSpPr/>
              <p:nvPr/>
            </p:nvSpPr>
            <p:spPr>
              <a:xfrm rot="16200000">
                <a:off x="9386615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 flipV="1">
                <a:off x="9523940" y="2047232"/>
                <a:ext cx="3585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Can 72"/>
              <p:cNvSpPr/>
              <p:nvPr/>
            </p:nvSpPr>
            <p:spPr>
              <a:xfrm rot="16200000">
                <a:off x="8619648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 flipV="1">
                <a:off x="8760559" y="2047232"/>
                <a:ext cx="6419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Can 74"/>
              <p:cNvSpPr/>
              <p:nvPr/>
            </p:nvSpPr>
            <p:spPr>
              <a:xfrm rot="16200000">
                <a:off x="10096823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 flipV="1">
                <a:off x="10237734" y="2047232"/>
                <a:ext cx="981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/>
          <p:cNvSpPr txBox="1"/>
          <p:nvPr/>
        </p:nvSpPr>
        <p:spPr>
          <a:xfrm>
            <a:off x="617488" y="5486400"/>
            <a:ext cx="7909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 most popular software that follows this paradigm is </a:t>
            </a:r>
            <a:r>
              <a:rPr lang="en-US" sz="1800" dirty="0">
                <a:solidFill>
                  <a:srgbClr val="0000FF"/>
                </a:solidFill>
              </a:rPr>
              <a:t>Apache Spark</a:t>
            </a:r>
          </a:p>
        </p:txBody>
      </p:sp>
    </p:spTree>
    <p:extLst>
      <p:ext uri="{BB962C8B-B14F-4D97-AF65-F5344CB8AC3E}">
        <p14:creationId xmlns:p14="http://schemas.microsoft.com/office/powerpoint/2010/main" val="411558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3" grpId="0"/>
      <p:bldP spid="63" grpId="1"/>
      <p:bldP spid="64" grpId="0"/>
      <p:bldP spid="64" grpId="1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East-West traffic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Traffic </a:t>
            </a:r>
            <a:r>
              <a:rPr lang="en-US" dirty="0">
                <a:solidFill>
                  <a:srgbClr val="0000FF"/>
                </a:solidFill>
              </a:rPr>
              <a:t>between servers</a:t>
            </a:r>
            <a:r>
              <a:rPr lang="en-US" dirty="0"/>
              <a:t> in the datacenter</a:t>
            </a:r>
          </a:p>
          <a:p>
            <a:r>
              <a:rPr lang="en-US" dirty="0"/>
              <a:t>Communication within “big data” computations </a:t>
            </a:r>
          </a:p>
          <a:p>
            <a:r>
              <a:rPr lang="en-US" dirty="0"/>
              <a:t>Traffic may shift on small timescales (&lt; minutes)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42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traffic characteristics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characteristics</a:t>
            </a:r>
          </a:p>
          <a:p>
            <a:pPr lvl="1"/>
            <a:r>
              <a:rPr lang="en-US" dirty="0"/>
              <a:t>Most flows are small</a:t>
            </a:r>
          </a:p>
          <a:p>
            <a:pPr lvl="1"/>
            <a:r>
              <a:rPr lang="en-US" dirty="0"/>
              <a:t>Most bytes come from large flows</a:t>
            </a:r>
          </a:p>
          <a:p>
            <a:endParaRPr lang="en-US" dirty="0"/>
          </a:p>
          <a:p>
            <a:r>
              <a:rPr lang="en-US" dirty="0"/>
              <a:t>Applications want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High bandwidth</a:t>
            </a:r>
            <a:r>
              <a:rPr lang="en-US" dirty="0"/>
              <a:t> (large flows)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Low latency</a:t>
            </a:r>
            <a:r>
              <a:rPr lang="en-US" dirty="0"/>
              <a:t> (small flows)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8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Ideal: Each server can talk to any other server at its full access link rate</a:t>
            </a:r>
          </a:p>
          <a:p>
            <a:r>
              <a:rPr lang="en-US" dirty="0"/>
              <a:t>Conceptually: Datacenter network as one giant switch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3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bandwidth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Ideal: Each server can talk to any other server at its full access link rate </a:t>
            </a:r>
          </a:p>
          <a:p>
            <a:r>
              <a:rPr lang="en-US" dirty="0"/>
              <a:t>Conceptually: Datacenter network as one giant switch</a:t>
            </a:r>
          </a:p>
          <a:p>
            <a:pPr lvl="1"/>
            <a:r>
              <a:rPr lang="en-US" dirty="0"/>
              <a:t>Would require a 10 </a:t>
            </a:r>
            <a:r>
              <a:rPr lang="en-US" dirty="0" err="1"/>
              <a:t>Pbits</a:t>
            </a:r>
            <a:r>
              <a:rPr lang="en-US" dirty="0"/>
              <a:t>/sec switch!</a:t>
            </a:r>
          </a:p>
          <a:p>
            <a:pPr lvl="2"/>
            <a:r>
              <a:rPr lang="en-US" dirty="0"/>
              <a:t>1M ports (one port/server)</a:t>
            </a:r>
          </a:p>
          <a:p>
            <a:pPr lvl="2"/>
            <a:r>
              <a:rPr lang="en-US" dirty="0"/>
              <a:t>10Gbps per port </a:t>
            </a:r>
          </a:p>
          <a:p>
            <a:r>
              <a:rPr lang="en-US" dirty="0">
                <a:solidFill>
                  <a:srgbClr val="0000FF"/>
                </a:solidFill>
              </a:rPr>
              <a:t>Practical approach:</a:t>
            </a:r>
            <a:r>
              <a:rPr lang="en-US" dirty="0"/>
              <a:t> build a network of switches (“fabric”) with high “bisection bandwidth”</a:t>
            </a:r>
          </a:p>
          <a:p>
            <a:pPr lvl="1"/>
            <a:r>
              <a:rPr lang="en-US" dirty="0"/>
              <a:t>Each switch has practical #ports and link speeds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4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Bisection 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a network into two equal parts</a:t>
            </a:r>
          </a:p>
          <a:p>
            <a:r>
              <a:rPr lang="en-US" dirty="0"/>
              <a:t>Minimum bandwidth between the partitions is the bisection bandwidth</a:t>
            </a:r>
          </a:p>
          <a:p>
            <a:r>
              <a:rPr lang="en-US" dirty="0">
                <a:solidFill>
                  <a:srgbClr val="0000FF"/>
                </a:solidFill>
              </a:rPr>
              <a:t>Full bisection bandwidth</a:t>
            </a:r>
            <a:r>
              <a:rPr lang="en-US" dirty="0"/>
              <a:t>: bisection bandwidth in an N</a:t>
            </a:r>
            <a:r>
              <a:rPr lang="en-US" altLang="zh-CN" dirty="0"/>
              <a:t>-</a:t>
            </a:r>
            <a:r>
              <a:rPr lang="en-US" dirty="0"/>
              <a:t>node network is N/2 times the bandwidth of a single link </a:t>
            </a:r>
          </a:p>
          <a:p>
            <a:pPr lvl="1"/>
            <a:r>
              <a:rPr lang="en-US" dirty="0"/>
              <a:t>Nodes of any two halves can communicate at full speed with each other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7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Achieving full bisection bandwidth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Scale up</a:t>
            </a:r>
          </a:p>
          <a:p>
            <a:pPr lvl="1"/>
            <a:r>
              <a:rPr lang="en-US" dirty="0"/>
              <a:t>Make links fatter toward the core of the network</a:t>
            </a:r>
          </a:p>
          <a:p>
            <a:r>
              <a:rPr lang="en-US" dirty="0"/>
              <a:t>Problem: Scaling up a traditional tree topology is expensive!</a:t>
            </a:r>
          </a:p>
          <a:p>
            <a:pPr lvl="1"/>
            <a:r>
              <a:rPr lang="en-US" dirty="0"/>
              <a:t>Requires non-commodity / impractical / link and switch components </a:t>
            </a:r>
          </a:p>
          <a:p>
            <a:r>
              <a:rPr lang="en-US" dirty="0"/>
              <a:t>Solutions?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Over-subscribe</a:t>
            </a:r>
            <a:r>
              <a:rPr lang="en-US" dirty="0"/>
              <a:t> (i.e., provision less than full BBW)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Better topologies</a:t>
            </a:r>
          </a:p>
          <a:p>
            <a:endParaRPr lang="en-US" dirty="0"/>
          </a:p>
        </p:txBody>
      </p:sp>
      <p:pic>
        <p:nvPicPr>
          <p:cNvPr id="11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4400" y="2730500"/>
            <a:ext cx="3886200" cy="21590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4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Oversubscription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1319213" y="5365750"/>
            <a:ext cx="7824787" cy="8128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Need techniques to </a:t>
            </a:r>
            <a:r>
              <a:rPr lang="en-US" dirty="0">
                <a:solidFill>
                  <a:srgbClr val="0000FF"/>
                </a:solidFill>
              </a:rPr>
              <a:t>avoid congesting oversubscribed links</a:t>
            </a:r>
            <a:r>
              <a:rPr lang="en-US" dirty="0"/>
              <a:t>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7439" y="1679073"/>
            <a:ext cx="6170119" cy="34449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</p:pic>
      <p:grpSp>
        <p:nvGrpSpPr>
          <p:cNvPr id="6" name="Group 5"/>
          <p:cNvGrpSpPr/>
          <p:nvPr/>
        </p:nvGrpSpPr>
        <p:grpSpPr>
          <a:xfrm>
            <a:off x="488031" y="1864074"/>
            <a:ext cx="2505397" cy="2477615"/>
            <a:chOff x="-1015559" y="1163801"/>
            <a:chExt cx="2505397" cy="2477615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0" name="Oval Callout 9"/>
            <p:cNvSpPr/>
            <p:nvPr/>
          </p:nvSpPr>
          <p:spPr>
            <a:xfrm>
              <a:off x="-1015559" y="2987829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10G</a:t>
              </a:r>
            </a:p>
          </p:txBody>
        </p:sp>
        <p:sp>
          <p:nvSpPr>
            <p:cNvPr id="11" name="Oval Callout 10"/>
            <p:cNvSpPr/>
            <p:nvPr/>
          </p:nvSpPr>
          <p:spPr>
            <a:xfrm>
              <a:off x="-423040" y="2075815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20G</a:t>
              </a:r>
            </a:p>
          </p:txBody>
        </p:sp>
        <p:sp>
          <p:nvSpPr>
            <p:cNvPr id="12" name="Oval Callout 11"/>
            <p:cNvSpPr/>
            <p:nvPr/>
          </p:nvSpPr>
          <p:spPr>
            <a:xfrm>
              <a:off x="609599" y="1163801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40G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5360" y="1867084"/>
            <a:ext cx="2505397" cy="2477615"/>
            <a:chOff x="457199" y="1817388"/>
            <a:chExt cx="2505397" cy="2477615"/>
          </a:xfrm>
        </p:grpSpPr>
        <p:sp>
          <p:nvSpPr>
            <p:cNvPr id="7" name="Oval Callout 6"/>
            <p:cNvSpPr/>
            <p:nvPr/>
          </p:nvSpPr>
          <p:spPr>
            <a:xfrm>
              <a:off x="457199" y="3641416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solidFill>
              <a:srgbClr val="D3A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10G</a:t>
              </a:r>
            </a:p>
          </p:txBody>
        </p:sp>
        <p:sp>
          <p:nvSpPr>
            <p:cNvPr id="8" name="Oval Callout 7"/>
            <p:cNvSpPr/>
            <p:nvPr/>
          </p:nvSpPr>
          <p:spPr>
            <a:xfrm>
              <a:off x="1049718" y="2729402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solidFill>
              <a:srgbClr val="D3A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10G</a:t>
              </a:r>
            </a:p>
          </p:txBody>
        </p:sp>
        <p:sp>
          <p:nvSpPr>
            <p:cNvPr id="9" name="Oval Callout 8"/>
            <p:cNvSpPr/>
            <p:nvPr/>
          </p:nvSpPr>
          <p:spPr>
            <a:xfrm>
              <a:off x="2082357" y="1817388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20G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69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Oversubscription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enough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</a:t>
            </a:r>
            <a:r>
              <a:rPr lang="en-US" dirty="0"/>
              <a:t>: Less bandwidth in the ToR-Agg links than all the server bandwidth in the rack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 ratio</a:t>
            </a:r>
            <a:r>
              <a:rPr lang="en-US" dirty="0"/>
              <a:t>: Ratio between bandwidth underneath and bandwidth above</a:t>
            </a:r>
          </a:p>
          <a:p>
            <a:r>
              <a:rPr lang="en-US" dirty="0"/>
              <a:t>Not enough paths between server pairs</a:t>
            </a:r>
          </a:p>
          <a:p>
            <a:pPr lvl="1"/>
            <a:r>
              <a:rPr lang="en-US" dirty="0"/>
              <a:t>Load balancing issues</a:t>
            </a:r>
          </a:p>
          <a:p>
            <a:pPr lvl="1"/>
            <a:r>
              <a:rPr lang="en-US" dirty="0"/>
              <a:t>Failure recovery issues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8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video is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Dominates the global Internet traffic landscape</a:t>
            </a:r>
          </a:p>
          <a:p>
            <a:pPr lvl="1"/>
            <a:r>
              <a:rPr lang="en-US" dirty="0"/>
              <a:t>About 60%, i.e., every 3 of 5 bytes in 2020!</a:t>
            </a:r>
          </a:p>
          <a:p>
            <a:pPr lvl="1"/>
            <a:endParaRPr lang="en-US" dirty="0"/>
          </a:p>
          <a:p>
            <a:r>
              <a:rPr lang="en-US" dirty="0"/>
              <a:t>Major sources</a:t>
            </a:r>
          </a:p>
          <a:p>
            <a:pPr lvl="1"/>
            <a:r>
              <a:rPr lang="en-US" dirty="0"/>
              <a:t>Netflix</a:t>
            </a:r>
          </a:p>
          <a:p>
            <a:pPr lvl="1"/>
            <a:r>
              <a:rPr lang="en-US" dirty="0"/>
              <a:t>YouTube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9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Straight Connector 305"/>
          <p:cNvCxnSpPr>
            <a:stCxn id="107" idx="0"/>
          </p:cNvCxnSpPr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08" name="Straight Connector 307"/>
          <p:cNvCxnSpPr>
            <a:stCxn id="137" idx="0"/>
          </p:cNvCxnSpPr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/>
              <a:t>Better topologies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3" name="Straight Connector 122"/>
          <p:cNvCxnSpPr>
            <a:stCxn id="29" idx="0"/>
            <a:endCxn id="102" idx="2"/>
          </p:cNvCxnSpPr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7" idx="0"/>
            <a:endCxn id="102" idx="2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29000" y="3554165"/>
            <a:ext cx="72719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0" name="Straight Connector 119"/>
          <p:cNvCxnSpPr>
            <a:stCxn id="41" idx="0"/>
            <a:endCxn id="103" idx="2"/>
          </p:cNvCxnSpPr>
          <p:nvPr/>
        </p:nvCxnSpPr>
        <p:spPr>
          <a:xfrm flipV="1">
            <a:off x="3460993" y="3827934"/>
            <a:ext cx="331605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53" idx="0"/>
            <a:endCxn id="103" idx="2"/>
          </p:cNvCxnSpPr>
          <p:nvPr/>
        </p:nvCxnSpPr>
        <p:spPr>
          <a:xfrm flipH="1" flipV="1">
            <a:off x="3792598" y="3827934"/>
            <a:ext cx="300297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324600" y="3555980"/>
            <a:ext cx="721669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8" name="Straight Connector 117"/>
          <p:cNvCxnSpPr>
            <a:stCxn id="89" idx="0"/>
            <a:endCxn id="105" idx="2"/>
          </p:cNvCxnSpPr>
          <p:nvPr/>
        </p:nvCxnSpPr>
        <p:spPr>
          <a:xfrm flipV="1">
            <a:off x="6349990" y="3829749"/>
            <a:ext cx="335445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01" idx="0"/>
            <a:endCxn id="105" idx="2"/>
          </p:cNvCxnSpPr>
          <p:nvPr/>
        </p:nvCxnSpPr>
        <p:spPr>
          <a:xfrm flipH="1" flipV="1">
            <a:off x="6685435" y="3829749"/>
            <a:ext cx="296457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876800" y="3556630"/>
            <a:ext cx="72752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6" name="Straight Connector 115"/>
          <p:cNvCxnSpPr>
            <a:stCxn id="65" idx="0"/>
            <a:endCxn id="104" idx="2"/>
          </p:cNvCxnSpPr>
          <p:nvPr/>
        </p:nvCxnSpPr>
        <p:spPr>
          <a:xfrm flipV="1">
            <a:off x="4914483" y="3830399"/>
            <a:ext cx="326080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stCxn id="77" idx="0"/>
            <a:endCxn id="104" idx="2"/>
          </p:cNvCxnSpPr>
          <p:nvPr/>
        </p:nvCxnSpPr>
        <p:spPr>
          <a:xfrm flipH="1" flipV="1">
            <a:off x="5240563" y="3830399"/>
            <a:ext cx="305822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0" name="Straight Connector 109"/>
          <p:cNvCxnSpPr>
            <a:stCxn id="102" idx="0"/>
            <a:endCxn id="107" idx="2"/>
          </p:cNvCxnSpPr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0"/>
            <a:endCxn id="107" idx="2"/>
          </p:cNvCxnSpPr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5" idx="0"/>
            <a:endCxn id="107" idx="2"/>
          </p:cNvCxnSpPr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9" name="Straight Connector 138"/>
          <p:cNvCxnSpPr>
            <a:stCxn id="102" idx="0"/>
            <a:endCxn id="137" idx="2"/>
          </p:cNvCxnSpPr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4" idx="0"/>
            <a:endCxn id="137" idx="2"/>
          </p:cNvCxnSpPr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5" idx="0"/>
            <a:endCxn id="137" idx="2"/>
          </p:cNvCxnSpPr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03" idx="0"/>
            <a:endCxn id="107" idx="2"/>
          </p:cNvCxnSpPr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103" idx="0"/>
            <a:endCxn id="137" idx="2"/>
          </p:cNvCxnSpPr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299" name="TextBox 298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78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Straight Connector 166"/>
          <p:cNvCxnSpPr>
            <a:stCxn id="22" idx="0"/>
          </p:cNvCxnSpPr>
          <p:nvPr/>
        </p:nvCxnSpPr>
        <p:spPr bwMode="auto">
          <a:xfrm flipV="1">
            <a:off x="2859331" y="1676400"/>
            <a:ext cx="1712669" cy="7911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0" name="Straight Connector 169"/>
          <p:cNvCxnSpPr>
            <a:stCxn id="54" idx="0"/>
          </p:cNvCxnSpPr>
          <p:nvPr/>
        </p:nvCxnSpPr>
        <p:spPr bwMode="auto">
          <a:xfrm flipH="1" flipV="1">
            <a:off x="4800600" y="1676400"/>
            <a:ext cx="1548854" cy="7859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4" name="Straight Connector 163"/>
          <p:cNvCxnSpPr/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49127" y="20864"/>
            <a:ext cx="8763000" cy="1143000"/>
          </a:xfrm>
          <a:noFill/>
        </p:spPr>
        <p:txBody>
          <a:bodyPr/>
          <a:lstStyle/>
          <a:p>
            <a:r>
              <a:rPr lang="en-US" dirty="0"/>
              <a:t>Better topologies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17211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65699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28209" y="355663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60223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02131" y="246756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63758" y="246577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4" name="Straight Connector 23"/>
          <p:cNvCxnSpPr>
            <a:stCxn id="142" idx="0"/>
            <a:endCxn id="146" idx="2"/>
          </p:cNvCxnSpPr>
          <p:nvPr/>
        </p:nvCxnSpPr>
        <p:spPr>
          <a:xfrm flipV="1">
            <a:off x="2100091" y="2902923"/>
            <a:ext cx="759240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3" idx="0"/>
            <a:endCxn id="146" idx="2"/>
          </p:cNvCxnSpPr>
          <p:nvPr/>
        </p:nvCxnSpPr>
        <p:spPr>
          <a:xfrm flipH="1" flipV="1">
            <a:off x="2859331" y="2902923"/>
            <a:ext cx="689248" cy="6512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2" idx="0"/>
            <a:endCxn id="148" idx="2"/>
          </p:cNvCxnSpPr>
          <p:nvPr/>
        </p:nvCxnSpPr>
        <p:spPr>
          <a:xfrm flipV="1">
            <a:off x="2100091" y="2901133"/>
            <a:ext cx="192086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4" idx="0"/>
            <a:endCxn id="146" idx="2"/>
          </p:cNvCxnSpPr>
          <p:nvPr/>
        </p:nvCxnSpPr>
        <p:spPr>
          <a:xfrm flipH="1" flipV="1">
            <a:off x="2859331" y="2902923"/>
            <a:ext cx="2151758" cy="6537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3" idx="0"/>
            <a:endCxn id="148" idx="2"/>
          </p:cNvCxnSpPr>
          <p:nvPr/>
        </p:nvCxnSpPr>
        <p:spPr>
          <a:xfrm flipV="1">
            <a:off x="3548579" y="2901133"/>
            <a:ext cx="472379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5" idx="0"/>
            <a:endCxn id="146" idx="2"/>
          </p:cNvCxnSpPr>
          <p:nvPr/>
        </p:nvCxnSpPr>
        <p:spPr>
          <a:xfrm flipH="1" flipV="1">
            <a:off x="2859331" y="2902923"/>
            <a:ext cx="3583772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4" idx="0"/>
            <a:endCxn id="148" idx="2"/>
          </p:cNvCxnSpPr>
          <p:nvPr/>
        </p:nvCxnSpPr>
        <p:spPr>
          <a:xfrm flipH="1" flipV="1">
            <a:off x="4020958" y="2901133"/>
            <a:ext cx="990131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5" idx="0"/>
            <a:endCxn id="148" idx="2"/>
          </p:cNvCxnSpPr>
          <p:nvPr/>
        </p:nvCxnSpPr>
        <p:spPr>
          <a:xfrm flipH="1" flipV="1">
            <a:off x="4020958" y="2901133"/>
            <a:ext cx="2422145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2" idx="0"/>
            <a:endCxn id="144" idx="2"/>
          </p:cNvCxnSpPr>
          <p:nvPr/>
        </p:nvCxnSpPr>
        <p:spPr>
          <a:xfrm flipV="1">
            <a:off x="4914483" y="3830399"/>
            <a:ext cx="96606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1" idx="0"/>
            <a:endCxn id="145" idx="2"/>
          </p:cNvCxnSpPr>
          <p:nvPr/>
        </p:nvCxnSpPr>
        <p:spPr>
          <a:xfrm flipH="1" flipV="1">
            <a:off x="6443103" y="3829749"/>
            <a:ext cx="538789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8" idx="0"/>
            <a:endCxn id="145" idx="2"/>
          </p:cNvCxnSpPr>
          <p:nvPr/>
        </p:nvCxnSpPr>
        <p:spPr>
          <a:xfrm flipV="1">
            <a:off x="6349990" y="3829749"/>
            <a:ext cx="93113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5" idx="0"/>
            <a:endCxn id="144" idx="2"/>
          </p:cNvCxnSpPr>
          <p:nvPr/>
        </p:nvCxnSpPr>
        <p:spPr>
          <a:xfrm flipH="1" flipV="1">
            <a:off x="5011089" y="3830399"/>
            <a:ext cx="535296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9" idx="0"/>
            <a:endCxn id="143" idx="2"/>
          </p:cNvCxnSpPr>
          <p:nvPr/>
        </p:nvCxnSpPr>
        <p:spPr>
          <a:xfrm flipH="1" flipV="1">
            <a:off x="3548579" y="3827934"/>
            <a:ext cx="544316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6" idx="0"/>
            <a:endCxn id="143" idx="2"/>
          </p:cNvCxnSpPr>
          <p:nvPr/>
        </p:nvCxnSpPr>
        <p:spPr>
          <a:xfrm flipV="1">
            <a:off x="3460993" y="3827934"/>
            <a:ext cx="87586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0" idx="0"/>
            <a:endCxn id="142" idx="2"/>
          </p:cNvCxnSpPr>
          <p:nvPr/>
        </p:nvCxnSpPr>
        <p:spPr>
          <a:xfrm flipV="1">
            <a:off x="2007503" y="3829749"/>
            <a:ext cx="92588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3" idx="0"/>
            <a:endCxn id="142" idx="2"/>
          </p:cNvCxnSpPr>
          <p:nvPr/>
        </p:nvCxnSpPr>
        <p:spPr>
          <a:xfrm flipH="1" flipV="1">
            <a:off x="2100091" y="3829749"/>
            <a:ext cx="539314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391589" y="3551017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1" name="Straight Connector 40"/>
          <p:cNvCxnSpPr>
            <a:stCxn id="50" idx="0"/>
          </p:cNvCxnSpPr>
          <p:nvPr/>
        </p:nvCxnSpPr>
        <p:spPr>
          <a:xfrm flipV="1">
            <a:off x="2007503" y="3824787"/>
            <a:ext cx="566966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0" idx="0"/>
          </p:cNvCxnSpPr>
          <p:nvPr/>
        </p:nvCxnSpPr>
        <p:spPr>
          <a:xfrm flipV="1">
            <a:off x="2007503" y="3824787"/>
            <a:ext cx="566967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3" idx="0"/>
            <a:endCxn id="153" idx="2"/>
          </p:cNvCxnSpPr>
          <p:nvPr/>
        </p:nvCxnSpPr>
        <p:spPr>
          <a:xfrm flipH="1" flipV="1">
            <a:off x="2574469" y="3824786"/>
            <a:ext cx="64936" cy="3197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36827" y="3547081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5" name="Straight Connector 44"/>
          <p:cNvCxnSpPr>
            <a:stCxn id="76" idx="0"/>
          </p:cNvCxnSpPr>
          <p:nvPr/>
        </p:nvCxnSpPr>
        <p:spPr>
          <a:xfrm flipV="1">
            <a:off x="3460993" y="3820850"/>
            <a:ext cx="558714" cy="32385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9" idx="0"/>
          </p:cNvCxnSpPr>
          <p:nvPr/>
        </p:nvCxnSpPr>
        <p:spPr>
          <a:xfrm flipH="1" flipV="1">
            <a:off x="4019707" y="3820850"/>
            <a:ext cx="73188" cy="3237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282102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8" name="Straight Connector 47"/>
          <p:cNvCxnSpPr>
            <a:stCxn id="115" idx="0"/>
          </p:cNvCxnSpPr>
          <p:nvPr/>
        </p:nvCxnSpPr>
        <p:spPr>
          <a:xfrm flipH="1" flipV="1">
            <a:off x="5464982" y="3827934"/>
            <a:ext cx="81403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2" idx="0"/>
          </p:cNvCxnSpPr>
          <p:nvPr/>
        </p:nvCxnSpPr>
        <p:spPr>
          <a:xfrm flipV="1">
            <a:off x="4914483" y="3827934"/>
            <a:ext cx="550499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713721" y="3551016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1" name="Straight Connector 50"/>
          <p:cNvCxnSpPr>
            <a:stCxn id="128" idx="0"/>
          </p:cNvCxnSpPr>
          <p:nvPr/>
        </p:nvCxnSpPr>
        <p:spPr>
          <a:xfrm flipV="1">
            <a:off x="6349990" y="3824785"/>
            <a:ext cx="546611" cy="31991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41" idx="0"/>
          </p:cNvCxnSpPr>
          <p:nvPr/>
        </p:nvCxnSpPr>
        <p:spPr>
          <a:xfrm flipH="1" flipV="1">
            <a:off x="6896601" y="3824785"/>
            <a:ext cx="85291" cy="31976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30627" y="246418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92254" y="246239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5" name="Straight Connector 54"/>
          <p:cNvCxnSpPr>
            <a:stCxn id="153" idx="0"/>
          </p:cNvCxnSpPr>
          <p:nvPr/>
        </p:nvCxnSpPr>
        <p:spPr>
          <a:xfrm flipV="1">
            <a:off x="2574469" y="2899541"/>
            <a:ext cx="2613358" cy="65147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019707" y="2899541"/>
            <a:ext cx="1168120" cy="6475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3" idx="0"/>
          </p:cNvCxnSpPr>
          <p:nvPr/>
        </p:nvCxnSpPr>
        <p:spPr>
          <a:xfrm flipV="1">
            <a:off x="2574469" y="2897751"/>
            <a:ext cx="3774985" cy="6532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187827" y="2899541"/>
            <a:ext cx="277155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019707" y="2897751"/>
            <a:ext cx="2329747" cy="6493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187827" y="2899541"/>
            <a:ext cx="1708774" cy="651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464982" y="2897751"/>
            <a:ext cx="884472" cy="65641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6349454" y="2897751"/>
            <a:ext cx="547147" cy="6532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163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Clos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Multi-stage network</a:t>
            </a:r>
          </a:p>
          <a:p>
            <a:r>
              <a:rPr lang="en-US" dirty="0"/>
              <a:t>k pods, where each pod has two layers of k/2 switches</a:t>
            </a:r>
          </a:p>
          <a:p>
            <a:pPr lvl="1"/>
            <a:r>
              <a:rPr lang="en-US" dirty="0"/>
              <a:t>k/2 ports up and k/2 down</a:t>
            </a:r>
          </a:p>
          <a:p>
            <a:r>
              <a:rPr lang="en-US"/>
              <a:t>All links have the same b/w</a:t>
            </a:r>
            <a:endParaRPr lang="en-US" dirty="0"/>
          </a:p>
          <a:p>
            <a:r>
              <a:rPr lang="en-US" dirty="0"/>
              <a:t>At most k</a:t>
            </a:r>
            <a:r>
              <a:rPr lang="en-US" baseline="30000" dirty="0"/>
              <a:t>3</a:t>
            </a:r>
            <a:r>
              <a:rPr lang="en-US" dirty="0"/>
              <a:t>/4 machines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k = 4</a:t>
            </a:r>
          </a:p>
          <a:p>
            <a:pPr lvl="1"/>
            <a:r>
              <a:rPr lang="en-US" dirty="0"/>
              <a:t>16 machines</a:t>
            </a:r>
          </a:p>
          <a:p>
            <a:r>
              <a:rPr lang="en-US" dirty="0"/>
              <a:t>For k=48, 27648 machines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2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3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4</a:t>
            </a:r>
          </a:p>
        </p:txBody>
      </p:sp>
    </p:spTree>
    <p:extLst>
      <p:ext uri="{BB962C8B-B14F-4D97-AF65-F5344CB8AC3E}">
        <p14:creationId xmlns:p14="http://schemas.microsoft.com/office/powerpoint/2010/main" val="712646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  <a:r>
              <a:rPr lang="en-US" altLang="zh-CN" dirty="0"/>
              <a:t>of</a:t>
            </a:r>
            <a:r>
              <a:rPr lang="en-US" dirty="0"/>
              <a:t> scale-out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Topology offers high bisection bandwidth</a:t>
            </a:r>
          </a:p>
          <a:p>
            <a:r>
              <a:rPr lang="en-US" dirty="0"/>
              <a:t>All other system components must be able to exploit this available capacity</a:t>
            </a:r>
          </a:p>
          <a:p>
            <a:pPr lvl="1"/>
            <a:r>
              <a:rPr lang="en-US" dirty="0"/>
              <a:t>Routing must use all paths</a:t>
            </a:r>
          </a:p>
          <a:p>
            <a:pPr lvl="1"/>
            <a:r>
              <a:rPr lang="en-US" dirty="0"/>
              <a:t>Transport protocol must </a:t>
            </a:r>
            <a:br>
              <a:rPr lang="en-US" dirty="0"/>
            </a:br>
            <a:r>
              <a:rPr lang="en-US" dirty="0"/>
              <a:t>fill all pipes (fast)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133" name="Group 132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34" name="Rectangle 133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71" name="Straight Connector 170"/>
            <p:cNvCxnSpPr/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ectangle 186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88" name="Straight Connector 187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2" name="Straight Connector 191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ectangle 193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5" name="Straight Connector 194"/>
            <p:cNvCxnSpPr/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Rectangle 196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8" name="Straight Connector 197"/>
            <p:cNvCxnSpPr/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ectangle 199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02" name="Straight Connector 201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ectangle 209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86824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streaming</a:t>
            </a:r>
          </a:p>
          <a:p>
            <a:pPr lvl="1"/>
            <a:r>
              <a:rPr lang="en-US" dirty="0"/>
              <a:t>Too large to send, so stream it</a:t>
            </a:r>
          </a:p>
          <a:p>
            <a:pPr lvl="1"/>
            <a:r>
              <a:rPr lang="en-US" dirty="0"/>
              <a:t>Dynamically adapt to the network and users </a:t>
            </a:r>
          </a:p>
          <a:p>
            <a:r>
              <a:rPr lang="en-US" dirty="0"/>
              <a:t>Cloud systems</a:t>
            </a:r>
          </a:p>
          <a:p>
            <a:pPr lvl="1"/>
            <a:r>
              <a:rPr lang="en-US" dirty="0"/>
              <a:t>Forms the backend of modern web services</a:t>
            </a:r>
          </a:p>
          <a:p>
            <a:pPr lvl="1"/>
            <a:r>
              <a:rPr lang="en-US" dirty="0"/>
              <a:t>Runs in datacenters where all the processing happens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A7F59-697A-AE64-BE6C-17AC2AAD9FCA}"/>
              </a:ext>
            </a:extLst>
          </p:cNvPr>
          <p:cNvSpPr txBox="1"/>
          <p:nvPr/>
        </p:nvSpPr>
        <p:spPr>
          <a:xfrm>
            <a:off x="1905000" y="6096000"/>
            <a:ext cx="533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https://github.com/henryhxu/CSCI4430-ESTR4120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59ACE-1904-555E-92DC-7E789F8B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reference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ABD22-B014-297B-D03F-59C7CFF88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9B565-9169-38F8-8CCC-5A7D8EFA4F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9280C2-1938-4849-A597-1B25F1D806C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78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7C7271B-82AD-4E9E-B694-860C44FC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traffic characteristics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A8EE9BE-9C43-DC49-BD49-AB3D00E5D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6" y="1828800"/>
            <a:ext cx="8493214" cy="3142487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5D2AA2-1013-0B44-AC8A-2AECDE659E5A}"/>
              </a:ext>
            </a:extLst>
          </p:cNvPr>
          <p:cNvSpPr txBox="1"/>
          <p:nvPr/>
        </p:nvSpPr>
        <p:spPr>
          <a:xfrm>
            <a:off x="1013824" y="5943600"/>
            <a:ext cx="7157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A. Roy et al. Inside the social network’s (</a:t>
            </a:r>
            <a:r>
              <a:rPr lang="en-HK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datacenter</a:t>
            </a:r>
            <a:r>
              <a:rPr lang="en-HK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network. In Proc. of ACM SIGCOMM, 2015.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20B1AA-CDF1-632F-57E9-D055CFCCCA5E}"/>
                  </a:ext>
                </a:extLst>
              </p14:cNvPr>
              <p14:cNvContentPartPr/>
              <p14:nvPr/>
            </p14:nvContentPartPr>
            <p14:xfrm>
              <a:off x="657720" y="1946880"/>
              <a:ext cx="1923480" cy="2294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20B1AA-CDF1-632F-57E9-D055CFCCCA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360" y="1937520"/>
                <a:ext cx="1942200" cy="231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2426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64537" y="5714559"/>
            <a:ext cx="1101477" cy="18088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Server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905000" y="2854045"/>
            <a:ext cx="1227999" cy="3141759"/>
            <a:chOff x="1905000" y="2854045"/>
            <a:chExt cx="1227999" cy="3141759"/>
          </a:xfrm>
        </p:grpSpPr>
        <p:sp>
          <p:nvSpPr>
            <p:cNvPr id="11" name="Rectangle 10"/>
            <p:cNvSpPr/>
            <p:nvPr/>
          </p:nvSpPr>
          <p:spPr>
            <a:xfrm>
              <a:off x="1964537" y="544956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64537" y="5178231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64537" y="4906902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64537" y="463310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64537" y="435534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64537" y="409034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64537" y="381901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64537" y="354768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64537" y="327389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64537" y="2989518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ToR Switch</a:t>
              </a:r>
              <a:endPara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2854045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251887" y="2854045"/>
            <a:ext cx="1227999" cy="3141759"/>
            <a:chOff x="3251887" y="2854045"/>
            <a:chExt cx="1227999" cy="3141759"/>
          </a:xfrm>
        </p:grpSpPr>
        <p:sp>
          <p:nvSpPr>
            <p:cNvPr id="23" name="Rectangle 22"/>
            <p:cNvSpPr/>
            <p:nvPr/>
          </p:nvSpPr>
          <p:spPr>
            <a:xfrm>
              <a:off x="3311424" y="571455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11424" y="544956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11424" y="5178231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11424" y="4906902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11424" y="463310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11424" y="435534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11424" y="409034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11424" y="381901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11424" y="354768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11424" y="327389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11424" y="2989518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51887" y="2854045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598774" y="2854045"/>
            <a:ext cx="1227999" cy="3141759"/>
            <a:chOff x="4598774" y="2854045"/>
            <a:chExt cx="1227999" cy="3141759"/>
          </a:xfrm>
        </p:grpSpPr>
        <p:sp>
          <p:nvSpPr>
            <p:cNvPr id="36" name="Rectangle 35"/>
            <p:cNvSpPr/>
            <p:nvPr/>
          </p:nvSpPr>
          <p:spPr>
            <a:xfrm>
              <a:off x="4658311" y="571455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58311" y="544956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58311" y="5178231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58311" y="4906902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658311" y="463310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58311" y="435534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58311" y="409034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58311" y="381901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658311" y="354768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58311" y="327389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658311" y="2989518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598774" y="2854045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945661" y="2843613"/>
            <a:ext cx="1227999" cy="3141759"/>
            <a:chOff x="5945661" y="2843613"/>
            <a:chExt cx="1227999" cy="3141759"/>
          </a:xfrm>
        </p:grpSpPr>
        <p:sp>
          <p:nvSpPr>
            <p:cNvPr id="49" name="Rectangle 48"/>
            <p:cNvSpPr/>
            <p:nvPr/>
          </p:nvSpPr>
          <p:spPr>
            <a:xfrm>
              <a:off x="6005198" y="570412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05198" y="543912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005198" y="516779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005198" y="489647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05198" y="462267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005198" y="4344914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05198" y="407991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05198" y="380858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005198" y="353725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05198" y="3263463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005198" y="2979086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45661" y="2843613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2812778" y="1853666"/>
            <a:ext cx="3334215" cy="66798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Aggregation</a:t>
            </a:r>
          </a:p>
        </p:txBody>
      </p:sp>
      <p:cxnSp>
        <p:nvCxnSpPr>
          <p:cNvPr id="62" name="Elbow Connector 61"/>
          <p:cNvCxnSpPr>
            <a:stCxn id="53" idx="0"/>
          </p:cNvCxnSpPr>
          <p:nvPr/>
        </p:nvCxnSpPr>
        <p:spPr>
          <a:xfrm rot="5400000" flipH="1" flipV="1">
            <a:off x="3263649" y="1773281"/>
            <a:ext cx="467865" cy="1964610"/>
          </a:xfrm>
          <a:prstGeom prst="bentConnector3">
            <a:avLst>
              <a:gd name="adj1" fmla="val 66684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5400000" flipH="1" flipV="1">
            <a:off x="3937092" y="2446725"/>
            <a:ext cx="467865" cy="61772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6200000" flipV="1">
            <a:off x="4610536" y="2391004"/>
            <a:ext cx="467865" cy="72916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6200000" flipV="1">
            <a:off x="5289196" y="1712344"/>
            <a:ext cx="457433" cy="2076051"/>
          </a:xfrm>
          <a:prstGeom prst="bentConnector3">
            <a:avLst>
              <a:gd name="adj1" fmla="val 67064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flipV="1">
            <a:off x="4479885" y="1568956"/>
            <a:ext cx="1057510" cy="284711"/>
          </a:xfrm>
          <a:prstGeom prst="bentConnector3">
            <a:avLst>
              <a:gd name="adj1" fmla="val 113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83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Straight Connector 305"/>
          <p:cNvCxnSpPr>
            <a:stCxn id="107" idx="0"/>
          </p:cNvCxnSpPr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08" name="Straight Connector 307"/>
          <p:cNvCxnSpPr>
            <a:stCxn id="137" idx="0"/>
          </p:cNvCxnSpPr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04" name="Cloud 303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Datacenter networks (Cont.)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3" name="Straight Connector 122"/>
          <p:cNvCxnSpPr>
            <a:stCxn id="29" idx="0"/>
            <a:endCxn id="102" idx="2"/>
          </p:cNvCxnSpPr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7" idx="0"/>
            <a:endCxn id="102" idx="2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/>
          <p:cNvGrpSpPr/>
          <p:nvPr/>
        </p:nvGrpSpPr>
        <p:grpSpPr>
          <a:xfrm>
            <a:off x="3282290" y="3554165"/>
            <a:ext cx="989308" cy="1504939"/>
            <a:chOff x="3282290" y="3554165"/>
            <a:chExt cx="989308" cy="1504939"/>
          </a:xfrm>
        </p:grpSpPr>
        <p:sp>
          <p:nvSpPr>
            <p:cNvPr id="30" name="Rectangle 29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41" idx="0"/>
              <a:endCxn id="103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53" idx="0"/>
              <a:endCxn id="103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Group 299"/>
          <p:cNvGrpSpPr/>
          <p:nvPr/>
        </p:nvGrpSpPr>
        <p:grpSpPr>
          <a:xfrm>
            <a:off x="6171287" y="3555980"/>
            <a:ext cx="989308" cy="1503124"/>
            <a:chOff x="6171287" y="3555980"/>
            <a:chExt cx="989308" cy="1503124"/>
          </a:xfrm>
        </p:grpSpPr>
        <p:sp>
          <p:nvSpPr>
            <p:cNvPr id="78" name="Rectangle 77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8" name="Straight Connector 117"/>
            <p:cNvCxnSpPr>
              <a:stCxn id="89" idx="0"/>
              <a:endCxn id="105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01" idx="0"/>
              <a:endCxn id="105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/>
          <p:cNvGrpSpPr/>
          <p:nvPr/>
        </p:nvGrpSpPr>
        <p:grpSpPr>
          <a:xfrm>
            <a:off x="4735780" y="3556630"/>
            <a:ext cx="989308" cy="1502474"/>
            <a:chOff x="4735780" y="3556630"/>
            <a:chExt cx="989308" cy="1502474"/>
          </a:xfrm>
        </p:grpSpPr>
        <p:sp>
          <p:nvSpPr>
            <p:cNvPr id="54" name="Rectangle 53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6" name="Straight Connector 115"/>
            <p:cNvCxnSpPr>
              <a:stCxn id="65" idx="0"/>
              <a:endCxn id="104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77" idx="0"/>
              <a:endCxn id="104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0" name="Straight Connector 109"/>
          <p:cNvCxnSpPr>
            <a:stCxn id="102" idx="0"/>
            <a:endCxn id="107" idx="2"/>
          </p:cNvCxnSpPr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0"/>
            <a:endCxn id="107" idx="2"/>
          </p:cNvCxnSpPr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5" idx="0"/>
            <a:endCxn id="107" idx="2"/>
          </p:cNvCxnSpPr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9" name="Straight Connector 138"/>
          <p:cNvCxnSpPr>
            <a:stCxn id="102" idx="0"/>
            <a:endCxn id="137" idx="2"/>
          </p:cNvCxnSpPr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4" idx="0"/>
            <a:endCxn id="137" idx="2"/>
          </p:cNvCxnSpPr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5" idx="0"/>
            <a:endCxn id="137" idx="2"/>
          </p:cNvCxnSpPr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03" idx="0"/>
            <a:endCxn id="107" idx="2"/>
          </p:cNvCxnSpPr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103" idx="0"/>
            <a:endCxn id="137" idx="2"/>
          </p:cNvCxnSpPr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299" name="TextBox 298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" grpId="0" animBg="1"/>
      <p:bldP spid="107" grpId="0" animBg="1"/>
      <p:bldP spid="137" grpId="0" animBg="1"/>
      <p:bldP spid="29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Straight Connector 163"/>
          <p:cNvCxnSpPr/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66" name="Cloud 165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Datacenter traffic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F36FED86-94EF-254D-90EE-B810FE8299EE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  <p:sp>
        <p:nvSpPr>
          <p:cNvPr id="2" name="Up-Down Arrow 1"/>
          <p:cNvSpPr/>
          <p:nvPr/>
        </p:nvSpPr>
        <p:spPr bwMode="auto">
          <a:xfrm>
            <a:off x="762000" y="2286000"/>
            <a:ext cx="484632" cy="2130552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-476143" y="3149505"/>
            <a:ext cx="2055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North-South Traffic</a:t>
            </a:r>
          </a:p>
        </p:txBody>
      </p:sp>
      <p:sp>
        <p:nvSpPr>
          <p:cNvPr id="160" name="Up-Down Arrow 159"/>
          <p:cNvSpPr/>
          <p:nvPr/>
        </p:nvSpPr>
        <p:spPr bwMode="auto">
          <a:xfrm rot="5400000">
            <a:off x="4273531" y="4733691"/>
            <a:ext cx="484632" cy="2130552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581400" y="5249823"/>
            <a:ext cx="1848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East-West Traffic</a:t>
            </a:r>
            <a:endParaRPr lang="en-US" dirty="0"/>
          </a:p>
        </p:txBody>
      </p:sp>
      <p:sp>
        <p:nvSpPr>
          <p:cNvPr id="167" name="Rectangle 166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82" idx="0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3429000" y="3554165"/>
            <a:ext cx="72719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 flipV="1">
            <a:off x="3460993" y="3827934"/>
            <a:ext cx="331605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 flipV="1">
            <a:off x="3792598" y="3827934"/>
            <a:ext cx="300297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6324600" y="3555980"/>
            <a:ext cx="721669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 flipV="1">
            <a:off x="6349990" y="3829749"/>
            <a:ext cx="335445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 flipV="1">
            <a:off x="6685435" y="3829749"/>
            <a:ext cx="296457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4876800" y="3556630"/>
            <a:ext cx="72752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7" name="Straight Connector 176"/>
          <p:cNvCxnSpPr/>
          <p:nvPr/>
        </p:nvCxnSpPr>
        <p:spPr>
          <a:xfrm flipV="1">
            <a:off x="4914483" y="3830399"/>
            <a:ext cx="326080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 flipV="1">
            <a:off x="5240563" y="3830399"/>
            <a:ext cx="305822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2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60" grpId="0" animBg="1"/>
      <p:bldP spid="1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video medium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is a sequence of images/frames displayed at a constant rate (moving pictures)</a:t>
            </a:r>
          </a:p>
          <a:p>
            <a:r>
              <a:rPr lang="en-US" dirty="0"/>
              <a:t>Digital image is an array of pixels, each pixel represented by bits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Single frame image encoding: 1024x1024 pixels, 24 bits/pixel ⇒ 3 MB/image</a:t>
            </a:r>
          </a:p>
          <a:p>
            <a:pPr lvl="1"/>
            <a:r>
              <a:rPr lang="en-US" dirty="0"/>
              <a:t>Movies: 24 frames/sec ⇒ 72 MB/sec</a:t>
            </a:r>
          </a:p>
          <a:p>
            <a:pPr lvl="1"/>
            <a:r>
              <a:rPr lang="en-US" dirty="0"/>
              <a:t>TV: 30 frames/sec ⇒ 90 MB/sec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2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video medium (cont’d)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4876800" cy="4419600"/>
          </a:xfrm>
        </p:spPr>
        <p:txBody>
          <a:bodyPr/>
          <a:lstStyle/>
          <a:p>
            <a:r>
              <a:rPr lang="en-US" dirty="0"/>
              <a:t>Compression is key</a:t>
            </a:r>
          </a:p>
          <a:p>
            <a:pPr lvl="1"/>
            <a:r>
              <a:rPr lang="en-US" dirty="0"/>
              <a:t>Lots of algorithms to compress</a:t>
            </a:r>
          </a:p>
          <a:p>
            <a:r>
              <a:rPr lang="en-US" dirty="0"/>
              <a:t>The same video can be (and typically is) compressed to multiple quality levels</a:t>
            </a:r>
          </a:p>
          <a:p>
            <a:pPr lvl="1"/>
            <a:r>
              <a:rPr lang="en-US" dirty="0"/>
              <a:t>E.g., 480p, 720p, 1080p, 4K</a:t>
            </a:r>
          </a:p>
          <a:p>
            <a:r>
              <a:rPr lang="en-US" dirty="0">
                <a:solidFill>
                  <a:srgbClr val="0000FF"/>
                </a:solidFill>
              </a:rPr>
              <a:t>Why multiple resolutions?</a:t>
            </a:r>
          </a:p>
          <a:p>
            <a:pPr lvl="1"/>
            <a:r>
              <a:rPr lang="en-US" dirty="0"/>
              <a:t>Adapt to conditions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1C3DAC48-1B33-E249-B82D-3022045FB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559026"/>
            <a:ext cx="1642671" cy="186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15">
            <a:extLst>
              <a:ext uri="{FF2B5EF4-FFF2-40B4-BE49-F238E27FC236}">
                <a16:creationId xmlns:a16="http://schemas.microsoft.com/office/drawing/2014/main" id="{A668E5C4-CE1F-5546-94AA-A44B806F4B25}"/>
              </a:ext>
            </a:extLst>
          </p:cNvPr>
          <p:cNvGrpSpPr>
            <a:grpSpLocks/>
          </p:cNvGrpSpPr>
          <p:nvPr/>
        </p:nvGrpSpPr>
        <p:grpSpPr bwMode="auto">
          <a:xfrm>
            <a:off x="5029196" y="1447800"/>
            <a:ext cx="4114803" cy="1414063"/>
            <a:chOff x="5345311" y="840509"/>
            <a:chExt cx="4114564" cy="1413955"/>
          </a:xfrm>
          <a:noFill/>
        </p:grpSpPr>
        <p:sp>
          <p:nvSpPr>
            <p:cNvPr id="29" name="TextBox 5">
              <a:extLst>
                <a:ext uri="{FF2B5EF4-FFF2-40B4-BE49-F238E27FC236}">
                  <a16:creationId xmlns:a16="http://schemas.microsoft.com/office/drawing/2014/main" id="{6131066B-E2A3-8E46-861C-B7E640A71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5311" y="1789936"/>
              <a:ext cx="1856071" cy="36930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ＭＳ Ｐゴシック" panose="020B0600070205080204" pitchFamily="34" charset="-128"/>
                  <a:cs typeface="+mn-cs"/>
                </a:rPr>
                <a:t>……………………..</a:t>
              </a:r>
            </a:p>
          </p:txBody>
        </p:sp>
        <p:sp>
          <p:nvSpPr>
            <p:cNvPr id="31" name="TextBox 13">
              <a:extLst>
                <a:ext uri="{FF2B5EF4-FFF2-40B4-BE49-F238E27FC236}">
                  <a16:creationId xmlns:a16="http://schemas.microsoft.com/office/drawing/2014/main" id="{D05A4882-9B1E-FF4D-87E3-8391DB50E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4772" y="1885160"/>
              <a:ext cx="1803448" cy="36930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ＭＳ Ｐゴシック" panose="020B0600070205080204" pitchFamily="34" charset="-128"/>
                  <a:cs typeface="+mn-cs"/>
                </a:rPr>
                <a:t>……………….…….</a:t>
              </a:r>
            </a:p>
          </p:txBody>
        </p:sp>
        <p:cxnSp>
          <p:nvCxnSpPr>
            <p:cNvPr id="32" name="Straight Connector 10">
              <a:extLst>
                <a:ext uri="{FF2B5EF4-FFF2-40B4-BE49-F238E27FC236}">
                  <a16:creationId xmlns:a16="http://schemas.microsoft.com/office/drawing/2014/main" id="{719175CD-3BD4-BB42-B49A-1791DDA1E2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565603" y="1171924"/>
              <a:ext cx="625672" cy="761941"/>
            </a:xfrm>
            <a:prstGeom prst="line">
              <a:avLst/>
            </a:prstGeom>
            <a:grp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TextBox 8">
              <a:extLst>
                <a:ext uri="{FF2B5EF4-FFF2-40B4-BE49-F238E27FC236}">
                  <a16:creationId xmlns:a16="http://schemas.microsoft.com/office/drawing/2014/main" id="{F22601A9-6740-014E-B9C1-92A9B67F2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275" y="840509"/>
              <a:ext cx="3268600" cy="11695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spatial coding example: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instead of sending</a:t>
              </a:r>
              <a:r>
                <a:rPr kumimoji="0" lang="en-US" alt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 N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values of same color (all purple), send only two values: color  value (</a:t>
              </a:r>
              <a:r>
                <a:rPr kumimoji="0" lang="en-US" alt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purple)  and number of repeated values (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N)</a:t>
              </a:r>
            </a:p>
          </p:txBody>
        </p:sp>
      </p:grpSp>
      <p:sp>
        <p:nvSpPr>
          <p:cNvPr id="23" name="TextBox 17">
            <a:extLst>
              <a:ext uri="{FF2B5EF4-FFF2-40B4-BE49-F238E27FC236}">
                <a16:creationId xmlns:a16="http://schemas.microsoft.com/office/drawing/2014/main" id="{D1C5F48F-70BD-974A-BA59-311A9422F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8308" y="4356100"/>
            <a:ext cx="93328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frame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0" lang="en-US" alt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</a:t>
            </a:r>
            <a:endParaRPr kumimoji="0" lang="en-US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5D7793-C4F1-5349-92B3-9AA9726C8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138" y="6154016"/>
            <a:ext cx="1196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frame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i+1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0497D6D-2C2C-7843-A663-C57AEC254B13}"/>
              </a:ext>
            </a:extLst>
          </p:cNvPr>
          <p:cNvGrpSpPr/>
          <p:nvPr/>
        </p:nvGrpSpPr>
        <p:grpSpPr>
          <a:xfrm>
            <a:off x="4343400" y="4699307"/>
            <a:ext cx="2646470" cy="2006293"/>
            <a:chOff x="6722609" y="4288938"/>
            <a:chExt cx="2646470" cy="2006293"/>
          </a:xfrm>
          <a:noFill/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74D40C-12CD-6B40-9224-0DBE56ACD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2609" y="5125243"/>
              <a:ext cx="2277657" cy="1169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temporal coding example: </a:t>
              </a: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instead of sending complete frame at i+1, send only differences from frame i</a:t>
              </a:r>
            </a:p>
          </p:txBody>
        </p:sp>
        <p:cxnSp>
          <p:nvCxnSpPr>
            <p:cNvPr id="28" name="Straight Connector 28">
              <a:extLst>
                <a:ext uri="{FF2B5EF4-FFF2-40B4-BE49-F238E27FC236}">
                  <a16:creationId xmlns:a16="http://schemas.microsoft.com/office/drawing/2014/main" id="{097E73F2-D0CD-1344-B0B1-E9E034C5E6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356199" y="4288938"/>
              <a:ext cx="1012880" cy="1783949"/>
            </a:xfrm>
            <a:prstGeom prst="line">
              <a:avLst/>
            </a:prstGeom>
            <a:grp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6" name="Picture 4">
            <a:extLst>
              <a:ext uri="{FF2B5EF4-FFF2-40B4-BE49-F238E27FC236}">
                <a16:creationId xmlns:a16="http://schemas.microsoft.com/office/drawing/2014/main" id="{6676EEF8-2CA1-3441-9BD2-D31A86E64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154" y="4349645"/>
            <a:ext cx="1642671" cy="186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029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serve video?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in the name!</a:t>
            </a:r>
          </a:p>
          <a:p>
            <a:pPr lvl="1"/>
            <a:r>
              <a:rPr lang="en-US" dirty="0"/>
              <a:t>Video </a:t>
            </a:r>
            <a:r>
              <a:rPr lang="en-US" dirty="0">
                <a:solidFill>
                  <a:srgbClr val="0000FF"/>
                </a:solidFill>
              </a:rPr>
              <a:t>streaming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1" name="Picture 6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97D2C70-9750-DA48-A3EE-DCC88BCA7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276600"/>
            <a:ext cx="6045200" cy="2159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B6BDCB0-98C0-9647-BAAC-C00181A84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0" y="2590800"/>
            <a:ext cx="156099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6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is stored at an HTTP server with a URL</a:t>
            </a:r>
          </a:p>
          <a:p>
            <a:r>
              <a:rPr lang="en-US" dirty="0"/>
              <a:t>Clients send a GET request for the URL</a:t>
            </a:r>
          </a:p>
          <a:p>
            <a:r>
              <a:rPr lang="en-US" dirty="0"/>
              <a:t>Server sends the video file as a stream</a:t>
            </a:r>
          </a:p>
          <a:p>
            <a:r>
              <a:rPr lang="en-US" dirty="0"/>
              <a:t>Client first buffers for a while. </a:t>
            </a:r>
            <a:r>
              <a:rPr lang="en-US" dirty="0">
                <a:solidFill>
                  <a:srgbClr val="0000FF"/>
                </a:solidFill>
              </a:rPr>
              <a:t>Why?</a:t>
            </a:r>
          </a:p>
          <a:p>
            <a:pPr lvl="1"/>
            <a:r>
              <a:rPr lang="en-US" dirty="0"/>
              <a:t>To minimize interruptions later</a:t>
            </a:r>
          </a:p>
          <a:p>
            <a:r>
              <a:rPr lang="en-US" dirty="0"/>
              <a:t>Once the buffer reaches a threshold</a:t>
            </a:r>
          </a:p>
          <a:p>
            <a:pPr lvl="1"/>
            <a:r>
              <a:rPr lang="en-US" dirty="0"/>
              <a:t>The video plays in the </a:t>
            </a:r>
            <a:r>
              <a:rPr lang="en-US" dirty="0">
                <a:solidFill>
                  <a:srgbClr val="0000FF"/>
                </a:solidFill>
              </a:rPr>
              <a:t>foreground</a:t>
            </a:r>
          </a:p>
          <a:p>
            <a:pPr lvl="1"/>
            <a:r>
              <a:rPr lang="en-US" dirty="0"/>
              <a:t>More frames are downloaded in the </a:t>
            </a:r>
            <a:r>
              <a:rPr lang="en-US" dirty="0">
                <a:solidFill>
                  <a:srgbClr val="0000FF"/>
                </a:solidFill>
              </a:rPr>
              <a:t>background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9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Group 249"/>
          <p:cNvGrpSpPr>
            <a:grpSpLocks/>
          </p:cNvGrpSpPr>
          <p:nvPr/>
        </p:nvGrpSpPr>
        <p:grpSpPr bwMode="auto">
          <a:xfrm>
            <a:off x="3230563" y="4929188"/>
            <a:ext cx="427037" cy="785812"/>
            <a:chOff x="4140" y="429"/>
            <a:chExt cx="1425" cy="2396"/>
          </a:xfrm>
        </p:grpSpPr>
        <p:sp>
          <p:nvSpPr>
            <p:cNvPr id="32928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30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31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Rectangle 254"/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3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1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2" name="AutoShape 257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7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5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9" name="AutoShape 260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0" name="AutoShape 26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9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0" name="Rectangle 263"/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8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7" name="AutoShape 265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8" name="AutoShape 266"/>
              <p:cNvSpPr>
                <a:spLocks noChangeArrowheads="1"/>
              </p:cNvSpPr>
              <p:nvPr/>
            </p:nvSpPr>
            <p:spPr bwMode="auto">
              <a:xfrm>
                <a:off x="625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2939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2940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5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6" name="AutoShape 270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74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2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43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Oval 274"/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5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AutoShape 276"/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0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1" name="Oval 278"/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2" name="Oval 279"/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83" name="Oval 280"/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4" name="Rectangle 281"/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streaming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609600" cy="457200"/>
          </a:xfrm>
          <a:prstGeom prst="rect">
            <a:avLst/>
          </a:prstGeom>
        </p:spPr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32771" name="Group 134"/>
          <p:cNvGrpSpPr>
            <a:grpSpLocks/>
          </p:cNvGrpSpPr>
          <p:nvPr/>
        </p:nvGrpSpPr>
        <p:grpSpPr bwMode="auto">
          <a:xfrm>
            <a:off x="2803525" y="4560888"/>
            <a:ext cx="1281113" cy="363537"/>
            <a:chOff x="3621" y="3265"/>
            <a:chExt cx="1776" cy="744"/>
          </a:xfrm>
        </p:grpSpPr>
        <p:pic>
          <p:nvPicPr>
            <p:cNvPr id="32924" name="Picture 135" descr="reel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2344" name="Freeform 136"/>
            <p:cNvSpPr>
              <a:spLocks/>
            </p:cNvSpPr>
            <p:nvPr/>
          </p:nvSpPr>
          <p:spPr bwMode="auto">
            <a:xfrm>
              <a:off x="3971" y="3288"/>
              <a:ext cx="1402" cy="439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345" name="Freeform 137"/>
            <p:cNvSpPr>
              <a:spLocks/>
            </p:cNvSpPr>
            <p:nvPr/>
          </p:nvSpPr>
          <p:spPr bwMode="auto">
            <a:xfrm>
              <a:off x="4242" y="3860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32927" name="Picture 138" descr="video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2376" name="Line 168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222565" name="Group 357"/>
          <p:cNvGrpSpPr>
            <a:grpSpLocks/>
          </p:cNvGrpSpPr>
          <p:nvPr/>
        </p:nvGrpSpPr>
        <p:grpSpPr bwMode="auto">
          <a:xfrm>
            <a:off x="1447799" y="3547884"/>
            <a:ext cx="1668463" cy="1071563"/>
            <a:chOff x="887" y="2184"/>
            <a:chExt cx="1051" cy="675"/>
          </a:xfrm>
        </p:grpSpPr>
        <p:sp>
          <p:nvSpPr>
            <p:cNvPr id="222415" name="Freeform 207"/>
            <p:cNvSpPr>
              <a:spLocks/>
            </p:cNvSpPr>
            <p:nvPr/>
          </p:nvSpPr>
          <p:spPr bwMode="auto">
            <a:xfrm>
              <a:off x="1278" y="2184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416" name="Text Box 208"/>
            <p:cNvSpPr txBox="1">
              <a:spLocks noChangeArrowheads="1"/>
            </p:cNvSpPr>
            <p:nvPr/>
          </p:nvSpPr>
          <p:spPr bwMode="auto">
            <a:xfrm>
              <a:off x="887" y="2336"/>
              <a:ext cx="104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buFontTx/>
                <a:buAutoNum type="arabicPeriod"/>
                <a:defRPr/>
              </a:pPr>
              <a:r>
                <a:rPr lang="en-US" b="0" dirty="0">
                  <a:latin typeface="Arial"/>
                  <a:cs typeface="Arial"/>
                </a:rPr>
                <a:t>video</a:t>
              </a:r>
            </a:p>
            <a:p>
              <a:pPr>
                <a:defRPr/>
              </a:pPr>
              <a:r>
                <a:rPr lang="en-US" b="0" dirty="0">
                  <a:latin typeface="Arial"/>
                  <a:cs typeface="Arial"/>
                </a:rPr>
                <a:t>recorded (e.g., 30 frames/sec)</a:t>
              </a:r>
            </a:p>
          </p:txBody>
        </p:sp>
      </p:grpSp>
      <p:grpSp>
        <p:nvGrpSpPr>
          <p:cNvPr id="222470" name="Group 262"/>
          <p:cNvGrpSpPr>
            <a:grpSpLocks/>
          </p:cNvGrpSpPr>
          <p:nvPr/>
        </p:nvGrpSpPr>
        <p:grpSpPr bwMode="auto">
          <a:xfrm>
            <a:off x="1028700" y="1811338"/>
            <a:ext cx="2552700" cy="2525712"/>
            <a:chOff x="648" y="1147"/>
            <a:chExt cx="1608" cy="1591"/>
          </a:xfrm>
        </p:grpSpPr>
        <p:grpSp>
          <p:nvGrpSpPr>
            <p:cNvPr id="32881" name="Group 20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2897" name="Group 189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2908" name="Group 18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6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1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4" name="Line 1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7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7" name="Line 1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8" name="Line 18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909" name="Group 182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0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2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3" name="Line 18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1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5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6" name="Line 18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2898" name="Group 191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2902" name="Group 192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01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2" name="Line 1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903" name="Group 195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04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5" name="Line 19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99" name="Group 19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2408" name="Line 20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2409" name="Line 20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2882" name="Group 23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2883" name="Group 23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2891" name="Group 23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48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49" name="Line 24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92" name="Group 24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1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2" name="Line 24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84" name="Group 24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2885" name="Group 24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55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6" name="Line 24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86" name="Group 24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8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9" name="Line 25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grpSp>
        <p:nvGrpSpPr>
          <p:cNvPr id="222566" name="Group 358"/>
          <p:cNvGrpSpPr>
            <a:grpSpLocks/>
          </p:cNvGrpSpPr>
          <p:nvPr/>
        </p:nvGrpSpPr>
        <p:grpSpPr bwMode="auto">
          <a:xfrm>
            <a:off x="3165475" y="3241675"/>
            <a:ext cx="1373188" cy="1296988"/>
            <a:chOff x="1994" y="2042"/>
            <a:chExt cx="865" cy="817"/>
          </a:xfrm>
        </p:grpSpPr>
        <p:sp>
          <p:nvSpPr>
            <p:cNvPr id="222417" name="Freeform 209"/>
            <p:cNvSpPr>
              <a:spLocks/>
            </p:cNvSpPr>
            <p:nvPr/>
          </p:nvSpPr>
          <p:spPr bwMode="auto">
            <a:xfrm rot="-5400000">
              <a:off x="2196" y="2196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rgbClr val="D3A6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 dirty="0">
                <a:latin typeface="Arial"/>
                <a:cs typeface="Arial"/>
              </a:endParaRPr>
            </a:p>
          </p:txBody>
        </p:sp>
        <p:sp>
          <p:nvSpPr>
            <p:cNvPr id="222513" name="Text Box 305"/>
            <p:cNvSpPr txBox="1">
              <a:spLocks noChangeArrowheads="1"/>
            </p:cNvSpPr>
            <p:nvPr/>
          </p:nvSpPr>
          <p:spPr bwMode="auto">
            <a:xfrm>
              <a:off x="1994" y="2042"/>
              <a:ext cx="56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0" dirty="0">
                  <a:solidFill>
                    <a:srgbClr val="D3A600"/>
                  </a:solidFill>
                  <a:latin typeface="Arial"/>
                  <a:cs typeface="Arial"/>
                </a:rPr>
                <a:t>2. video</a:t>
              </a:r>
            </a:p>
            <a:p>
              <a:pPr>
                <a:defRPr/>
              </a:pPr>
              <a:r>
                <a:rPr lang="en-US" b="0" dirty="0">
                  <a:solidFill>
                    <a:srgbClr val="D3A600"/>
                  </a:solidFill>
                  <a:latin typeface="Arial"/>
                  <a:cs typeface="Arial"/>
                </a:rPr>
                <a:t>sent</a:t>
              </a:r>
            </a:p>
          </p:txBody>
        </p:sp>
      </p:grpSp>
      <p:sp>
        <p:nvSpPr>
          <p:cNvPr id="222562" name="Text Box 354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Cumulative data</a:t>
            </a:r>
          </a:p>
        </p:txBody>
      </p:sp>
      <p:grpSp>
        <p:nvGrpSpPr>
          <p:cNvPr id="222573" name="Group 365"/>
          <p:cNvGrpSpPr>
            <a:grpSpLocks/>
          </p:cNvGrpSpPr>
          <p:nvPr/>
        </p:nvGrpSpPr>
        <p:grpSpPr bwMode="auto">
          <a:xfrm>
            <a:off x="4451351" y="1851025"/>
            <a:ext cx="2979738" cy="4214813"/>
            <a:chOff x="2804" y="1044"/>
            <a:chExt cx="1877" cy="2655"/>
          </a:xfrm>
        </p:grpSpPr>
        <p:sp>
          <p:nvSpPr>
            <p:cNvPr id="222568" name="Line 360"/>
            <p:cNvSpPr>
              <a:spLocks noChangeShapeType="1"/>
            </p:cNvSpPr>
            <p:nvPr/>
          </p:nvSpPr>
          <p:spPr bwMode="auto">
            <a:xfrm>
              <a:off x="3852" y="1044"/>
              <a:ext cx="0" cy="1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69" name="Text Box 361"/>
            <p:cNvSpPr txBox="1">
              <a:spLocks noChangeArrowheads="1"/>
            </p:cNvSpPr>
            <p:nvPr/>
          </p:nvSpPr>
          <p:spPr bwMode="auto">
            <a:xfrm>
              <a:off x="2804" y="3020"/>
              <a:ext cx="1877" cy="679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0" dirty="0">
                  <a:solidFill>
                    <a:srgbClr val="D3A600"/>
                  </a:solidFill>
                  <a:latin typeface="Arial"/>
                  <a:cs typeface="Arial"/>
                </a:rPr>
                <a:t>streaming</a:t>
              </a:r>
              <a:r>
                <a:rPr lang="en-US" b="0" dirty="0">
                  <a:latin typeface="Arial"/>
                  <a:cs typeface="Arial"/>
                </a:rPr>
                <a:t>: </a:t>
              </a:r>
              <a:r>
                <a:rPr lang="en-US" b="0" i="0" dirty="0">
                  <a:latin typeface="Arial"/>
                  <a:cs typeface="Arial"/>
                </a:rPr>
                <a:t>at this time, client </a:t>
              </a:r>
            </a:p>
            <a:p>
              <a:pPr>
                <a:defRPr/>
              </a:pPr>
              <a:r>
                <a:rPr lang="en-US" b="0" i="0" dirty="0">
                  <a:latin typeface="Arial"/>
                  <a:cs typeface="Arial"/>
                </a:rPr>
                <a:t>playing out early part of video, </a:t>
              </a:r>
            </a:p>
            <a:p>
              <a:pPr>
                <a:defRPr/>
              </a:pPr>
              <a:r>
                <a:rPr lang="en-US" b="0" i="0" dirty="0">
                  <a:latin typeface="Arial"/>
                  <a:cs typeface="Arial"/>
                </a:rPr>
                <a:t>while server still sending later</a:t>
              </a:r>
            </a:p>
            <a:p>
              <a:pPr>
                <a:defRPr/>
              </a:pPr>
              <a:r>
                <a:rPr lang="en-US" b="0" i="0" dirty="0">
                  <a:latin typeface="Arial"/>
                  <a:cs typeface="Arial"/>
                </a:rPr>
                <a:t>part of video</a:t>
              </a:r>
            </a:p>
          </p:txBody>
        </p:sp>
      </p:grpSp>
      <p:grpSp>
        <p:nvGrpSpPr>
          <p:cNvPr id="222572" name="Group 364"/>
          <p:cNvGrpSpPr>
            <a:grpSpLocks/>
          </p:cNvGrpSpPr>
          <p:nvPr/>
        </p:nvGrpSpPr>
        <p:grpSpPr bwMode="auto">
          <a:xfrm>
            <a:off x="3981449" y="4005265"/>
            <a:ext cx="1768475" cy="830263"/>
            <a:chOff x="2508" y="2480"/>
            <a:chExt cx="1114" cy="523"/>
          </a:xfrm>
        </p:grpSpPr>
        <p:sp>
          <p:nvSpPr>
            <p:cNvPr id="222570" name="Text Box 362"/>
            <p:cNvSpPr txBox="1">
              <a:spLocks noChangeArrowheads="1"/>
            </p:cNvSpPr>
            <p:nvPr/>
          </p:nvSpPr>
          <p:spPr bwMode="auto">
            <a:xfrm>
              <a:off x="2579" y="2480"/>
              <a:ext cx="1043" cy="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0" dirty="0">
                  <a:latin typeface="Arial"/>
                  <a:cs typeface="Arial"/>
                </a:rPr>
                <a:t>network delay</a:t>
              </a:r>
            </a:p>
            <a:p>
              <a:pPr algn="ctr">
                <a:defRPr/>
              </a:pPr>
              <a:r>
                <a:rPr lang="en-US" b="0" dirty="0">
                  <a:latin typeface="Arial"/>
                  <a:cs typeface="Arial"/>
                </a:rPr>
                <a:t>(fixed in this example)</a:t>
              </a:r>
            </a:p>
          </p:txBody>
        </p:sp>
        <p:sp>
          <p:nvSpPr>
            <p:cNvPr id="222571" name="Line 363"/>
            <p:cNvSpPr>
              <a:spLocks noChangeShapeType="1"/>
            </p:cNvSpPr>
            <p:nvPr/>
          </p:nvSpPr>
          <p:spPr bwMode="auto">
            <a:xfrm>
              <a:off x="2508" y="265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2574" name="Text Box 366"/>
          <p:cNvSpPr txBox="1">
            <a:spLocks noChangeArrowheads="1"/>
          </p:cNvSpPr>
          <p:nvPr/>
        </p:nvSpPr>
        <p:spPr bwMode="auto">
          <a:xfrm>
            <a:off x="8099425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2567" name="Group 359"/>
          <p:cNvGrpSpPr>
            <a:grpSpLocks/>
          </p:cNvGrpSpPr>
          <p:nvPr/>
        </p:nvGrpSpPr>
        <p:grpSpPr bwMode="auto">
          <a:xfrm>
            <a:off x="3914775" y="1830388"/>
            <a:ext cx="4903788" cy="2800350"/>
            <a:chOff x="2466" y="1153"/>
            <a:chExt cx="3089" cy="1764"/>
          </a:xfrm>
        </p:grpSpPr>
        <p:grpSp>
          <p:nvGrpSpPr>
            <p:cNvPr id="32785" name="Group 263"/>
            <p:cNvGrpSpPr>
              <a:grpSpLocks/>
            </p:cNvGrpSpPr>
            <p:nvPr/>
          </p:nvGrpSpPr>
          <p:grpSpPr bwMode="auto">
            <a:xfrm>
              <a:off x="2466" y="1153"/>
              <a:ext cx="1608" cy="1591"/>
              <a:chOff x="648" y="1147"/>
              <a:chExt cx="1608" cy="1591"/>
            </a:xfrm>
          </p:grpSpPr>
          <p:grpSp>
            <p:nvGrpSpPr>
              <p:cNvPr id="32834" name="Group 264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50" name="Group 265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61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9" name="Group 2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6" name="Line 2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77" name="Line 26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70" name="Group 2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9" name="Line 2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0" name="Line 27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62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3" name="Group 2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3" name="Line 2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4" name="Line 276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64" name="Group 2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6" name="Line 2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7" name="Line 27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51" name="Group 280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55" name="Group 28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0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1" name="Line 28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56" name="Group 28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3" name="Line 2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4" name="Line 2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52" name="Group 287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496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97" name="Line 2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35" name="Group 290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836" name="Group 29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44" name="Group 29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1" name="Line 2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2" name="Line 29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45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4" name="Line 2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5" name="Line 29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37" name="Group 298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38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8" name="Line 3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9" name="Line 30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39" name="Group 30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11" name="Line 3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12" name="Line 30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grpSp>
          <p:nvGrpSpPr>
            <p:cNvPr id="32786" name="Group 306"/>
            <p:cNvGrpSpPr>
              <a:grpSpLocks/>
            </p:cNvGrpSpPr>
            <p:nvPr/>
          </p:nvGrpSpPr>
          <p:grpSpPr bwMode="auto">
            <a:xfrm>
              <a:off x="3636" y="1159"/>
              <a:ext cx="1608" cy="1591"/>
              <a:chOff x="648" y="1147"/>
              <a:chExt cx="1608" cy="1591"/>
            </a:xfrm>
          </p:grpSpPr>
          <p:grpSp>
            <p:nvGrpSpPr>
              <p:cNvPr id="32793" name="Group 307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09" name="Group 308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20" name="Group 309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8" name="Group 3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19" name="Line 3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0" name="Line 31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9" name="Group 3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2" name="Line 3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3" name="Line 315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21" name="Group 316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2" name="Group 3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6" name="Line 3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7" name="Line 31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3" name="Group 3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9" name="Line 3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30" name="Line 32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10" name="Group 323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14" name="Group 32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3" name="Line 3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4" name="Line 32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15" name="Group 32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6" name="Line 3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7" name="Line 32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11" name="Group 330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539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540" name="Line 33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794" name="Group 333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795" name="Group 334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03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4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5" name="Line 33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04" name="Group 33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7" name="Line 3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8" name="Line 34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796" name="Group 341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797" name="Group 34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1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2" name="Line 34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798" name="Group 34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4" name="Line 3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5" name="Line 34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2556" name="Text Box 348"/>
            <p:cNvSpPr txBox="1">
              <a:spLocks noChangeArrowheads="1"/>
            </p:cNvSpPr>
            <p:nvPr/>
          </p:nvSpPr>
          <p:spPr bwMode="auto">
            <a:xfrm>
              <a:off x="3932" y="2394"/>
              <a:ext cx="162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0" dirty="0">
                  <a:solidFill>
                    <a:srgbClr val="000099"/>
                  </a:solidFill>
                  <a:latin typeface="Arial"/>
                  <a:cs typeface="Arial"/>
                </a:rPr>
                <a:t>3. video received,</a:t>
              </a:r>
            </a:p>
            <a:p>
              <a:pPr>
                <a:defRPr/>
              </a:pPr>
              <a:r>
                <a:rPr lang="en-US" b="0" dirty="0">
                  <a:solidFill>
                    <a:srgbClr val="000099"/>
                  </a:solidFill>
                  <a:latin typeface="Arial"/>
                  <a:cs typeface="Arial"/>
                </a:rPr>
                <a:t>played out at client</a:t>
              </a:r>
            </a:p>
            <a:p>
              <a:pPr>
                <a:defRPr/>
              </a:pPr>
              <a:r>
                <a:rPr lang="en-US" b="0" dirty="0">
                  <a:solidFill>
                    <a:srgbClr val="000099"/>
                  </a:solidFill>
                  <a:latin typeface="Arial"/>
                  <a:cs typeface="Arial"/>
                </a:rPr>
                <a:t>(30 frames/sec)</a:t>
              </a:r>
            </a:p>
          </p:txBody>
        </p:sp>
        <p:grpSp>
          <p:nvGrpSpPr>
            <p:cNvPr id="32788" name="Group 349"/>
            <p:cNvGrpSpPr>
              <a:grpSpLocks/>
            </p:cNvGrpSpPr>
            <p:nvPr/>
          </p:nvGrpSpPr>
          <p:grpSpPr bwMode="auto">
            <a:xfrm>
              <a:off x="4679" y="1872"/>
              <a:ext cx="427" cy="418"/>
              <a:chOff x="4437" y="1472"/>
              <a:chExt cx="427" cy="418"/>
            </a:xfrm>
          </p:grpSpPr>
          <p:sp>
            <p:nvSpPr>
              <p:cNvPr id="222558" name="Rectangle 350"/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59" name="Rectangle 351"/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0" name="Rectangle 352"/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1" name="Rectangle 353"/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22377" name="Line 169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977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2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ci teaching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i teaching" id="{2544B9EB-22C5-894E-8225-D41CCBCFB37A}" vid="{814176C4-F8E2-3E49-9BEB-3A929C7DAC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1490453581</TotalTime>
  <Pages>7</Pages>
  <Words>1748</Words>
  <Application>Microsoft Macintosh PowerPoint</Application>
  <PresentationFormat>On-screen Show (4:3)</PresentationFormat>
  <Paragraphs>379</Paragraphs>
  <Slides>49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Arial</vt:lpstr>
      <vt:lpstr>Arial Black</vt:lpstr>
      <vt:lpstr>Arial Narrow</vt:lpstr>
      <vt:lpstr>Calibri</vt:lpstr>
      <vt:lpstr>Gill Sans</vt:lpstr>
      <vt:lpstr>Gill Sans MT</vt:lpstr>
      <vt:lpstr>Helvetica Neue</vt:lpstr>
      <vt:lpstr>Monotype Sorts</vt:lpstr>
      <vt:lpstr>Times New Roman</vt:lpstr>
      <vt:lpstr>Wingdings</vt:lpstr>
      <vt:lpstr>csci teaching</vt:lpstr>
      <vt:lpstr>CSCI4430 Computer Networks  Lecture 5: Application Layer – Video; cloud &amp; datacenters</vt:lpstr>
      <vt:lpstr>Agenda</vt:lpstr>
      <vt:lpstr>How is video different? </vt:lpstr>
      <vt:lpstr>Why video is important?</vt:lpstr>
      <vt:lpstr>The video medium</vt:lpstr>
      <vt:lpstr>The video medium (cont’d)</vt:lpstr>
      <vt:lpstr>How do we serve video?</vt:lpstr>
      <vt:lpstr>HTTP streaming</vt:lpstr>
      <vt:lpstr>HTTP streaming</vt:lpstr>
      <vt:lpstr>Challenges</vt:lpstr>
      <vt:lpstr>HTTP streaming: Revisited</vt:lpstr>
      <vt:lpstr>Issues with HTTP streaming</vt:lpstr>
      <vt:lpstr>DASH : Dynamic Adaptive Streaming over HTTP</vt:lpstr>
      <vt:lpstr>DASH</vt:lpstr>
      <vt:lpstr>DASH</vt:lpstr>
      <vt:lpstr>Short videos</vt:lpstr>
      <vt:lpstr>Cloud, datacenters</vt:lpstr>
      <vt:lpstr>Who’s serving Web services?</vt:lpstr>
      <vt:lpstr>Who’s serving Web services?</vt:lpstr>
      <vt:lpstr>Cloud datacenters run the world</vt:lpstr>
      <vt:lpstr>Cloud datacenters run the world</vt:lpstr>
      <vt:lpstr>Cloud datacenters run the world</vt:lpstr>
      <vt:lpstr>How big is a datacenter (DC)?</vt:lpstr>
      <vt:lpstr>Implications (1)</vt:lpstr>
      <vt:lpstr>Implications (2)</vt:lpstr>
      <vt:lpstr>Applications</vt:lpstr>
      <vt:lpstr>Partition-Aggregate</vt:lpstr>
      <vt:lpstr>Partition-Aggregate</vt:lpstr>
      <vt:lpstr>End-to-end response time</vt:lpstr>
      <vt:lpstr>Applications</vt:lpstr>
      <vt:lpstr>Map-Reduce</vt:lpstr>
      <vt:lpstr>East-West traffic</vt:lpstr>
      <vt:lpstr>Datacenter traffic characteristics</vt:lpstr>
      <vt:lpstr>High bandwidth</vt:lpstr>
      <vt:lpstr>High bandwidth </vt:lpstr>
      <vt:lpstr>Bisection bandwidth</vt:lpstr>
      <vt:lpstr>Achieving full bisection bandwidth</vt:lpstr>
      <vt:lpstr>Oversubscription</vt:lpstr>
      <vt:lpstr>Oversubscription</vt:lpstr>
      <vt:lpstr>Better topologies</vt:lpstr>
      <vt:lpstr>Better topologies</vt:lpstr>
      <vt:lpstr>Clos topology</vt:lpstr>
      <vt:lpstr>Challenges of scale-out design</vt:lpstr>
      <vt:lpstr>Summary</vt:lpstr>
      <vt:lpstr>For reference</vt:lpstr>
      <vt:lpstr>Datacenter traffic characteristics</vt:lpstr>
      <vt:lpstr>Datacenter networks</vt:lpstr>
      <vt:lpstr>Datacenter networks (Cont.)</vt:lpstr>
      <vt:lpstr>Datacenter traffic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Hong Xu (CSD)</cp:lastModifiedBy>
  <cp:revision>1395</cp:revision>
  <cp:lastPrinted>2023-09-25T05:27:02Z</cp:lastPrinted>
  <dcterms:created xsi:type="dcterms:W3CDTF">2014-01-14T18:15:50Z</dcterms:created>
  <dcterms:modified xsi:type="dcterms:W3CDTF">2023-10-04T06:18:30Z</dcterms:modified>
  <cp:category/>
</cp:coreProperties>
</file>