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94" r:id="rId6"/>
    <p:sldId id="282" r:id="rId7"/>
    <p:sldId id="293" r:id="rId8"/>
    <p:sldId id="274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1" r:id="rId17"/>
    <p:sldId id="295" r:id="rId18"/>
    <p:sldId id="29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170F1-21E7-4E48-8F6E-684554C3F2E3}" v="3" dt="2022-01-26T14:34:32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6" autoAdjust="0"/>
    <p:restoredTop sz="94577"/>
  </p:normalViewPr>
  <p:slideViewPr>
    <p:cSldViewPr snapToGrid="0" snapToObjects="1">
      <p:cViewPr varScale="1">
        <p:scale>
          <a:sx n="104" d="100"/>
          <a:sy n="104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AF170F1-21E7-4E48-8F6E-684554C3F2E3}"/>
    <pc:docChg chg="undo custSel addSld modSld">
      <pc:chgData name="SONG, Qingyu" userId="498998f4-7f18-4549-a740-dcfb6e1e3d22" providerId="ADAL" clId="{AAF170F1-21E7-4E48-8F6E-684554C3F2E3}" dt="2022-01-27T04:23:00.186" v="232" actId="20577"/>
      <pc:docMkLst>
        <pc:docMk/>
      </pc:docMkLst>
      <pc:sldChg chg="modSp mod">
        <pc:chgData name="SONG, Qingyu" userId="498998f4-7f18-4549-a740-dcfb6e1e3d22" providerId="ADAL" clId="{AAF170F1-21E7-4E48-8F6E-684554C3F2E3}" dt="2022-01-27T04:23:00.186" v="232" actId="20577"/>
        <pc:sldMkLst>
          <pc:docMk/>
          <pc:sldMk cId="1947847713" sldId="257"/>
        </pc:sldMkLst>
        <pc:spChg chg="mod">
          <ac:chgData name="SONG, Qingyu" userId="498998f4-7f18-4549-a740-dcfb6e1e3d22" providerId="ADAL" clId="{AAF170F1-21E7-4E48-8F6E-684554C3F2E3}" dt="2022-01-27T04:23:00.186" v="23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delSp modSp add mod delAnim">
        <pc:chgData name="SONG, Qingyu" userId="498998f4-7f18-4549-a740-dcfb6e1e3d22" providerId="ADAL" clId="{AAF170F1-21E7-4E48-8F6E-684554C3F2E3}" dt="2022-01-26T14:36:38.363" v="217" actId="12"/>
        <pc:sldMkLst>
          <pc:docMk/>
          <pc:sldMk cId="3156497293" sldId="290"/>
        </pc:sldMkLst>
        <pc:spChg chg="mod">
          <ac:chgData name="SONG, Qingyu" userId="498998f4-7f18-4549-a740-dcfb6e1e3d22" providerId="ADAL" clId="{AAF170F1-21E7-4E48-8F6E-684554C3F2E3}" dt="2022-01-26T14:33:51.858" v="10" actId="20577"/>
          <ac:spMkLst>
            <pc:docMk/>
            <pc:sldMk cId="3156497293" sldId="290"/>
            <ac:spMk id="2" creationId="{45C79BA1-37A3-5741-B0A1-E64646E4283C}"/>
          </ac:spMkLst>
        </pc:spChg>
        <pc:spChg chg="mod">
          <ac:chgData name="SONG, Qingyu" userId="498998f4-7f18-4549-a740-dcfb6e1e3d22" providerId="ADAL" clId="{AAF170F1-21E7-4E48-8F6E-684554C3F2E3}" dt="2022-01-26T14:36:38.363" v="217" actId="12"/>
          <ac:spMkLst>
            <pc:docMk/>
            <pc:sldMk cId="3156497293" sldId="290"/>
            <ac:spMk id="3" creationId="{8F20472D-613F-3748-9CBD-88055CDB4B08}"/>
          </ac:spMkLst>
        </pc:spChg>
        <pc:spChg chg="del">
          <ac:chgData name="SONG, Qingyu" userId="498998f4-7f18-4549-a740-dcfb6e1e3d22" providerId="ADAL" clId="{AAF170F1-21E7-4E48-8F6E-684554C3F2E3}" dt="2022-01-26T14:36:29.279" v="212" actId="478"/>
          <ac:spMkLst>
            <pc:docMk/>
            <pc:sldMk cId="3156497293" sldId="290"/>
            <ac:spMk id="5" creationId="{E3DFB35E-000B-487E-B98E-ED33C98C7DB6}"/>
          </ac:spMkLst>
        </pc:spChg>
        <pc:spChg chg="del">
          <ac:chgData name="SONG, Qingyu" userId="498998f4-7f18-4549-a740-dcfb6e1e3d22" providerId="ADAL" clId="{AAF170F1-21E7-4E48-8F6E-684554C3F2E3}" dt="2022-01-26T14:36:31.511" v="214" actId="478"/>
          <ac:spMkLst>
            <pc:docMk/>
            <pc:sldMk cId="3156497293" sldId="290"/>
            <ac:spMk id="6" creationId="{285253AC-173F-4086-BE54-ED6380CAD181}"/>
          </ac:spMkLst>
        </pc:spChg>
        <pc:spChg chg="del">
          <ac:chgData name="SONG, Qingyu" userId="498998f4-7f18-4549-a740-dcfb6e1e3d22" providerId="ADAL" clId="{AAF170F1-21E7-4E48-8F6E-684554C3F2E3}" dt="2022-01-26T14:36:26.556" v="210" actId="478"/>
          <ac:spMkLst>
            <pc:docMk/>
            <pc:sldMk cId="3156497293" sldId="290"/>
            <ac:spMk id="7" creationId="{B4F2FCAB-565E-4178-BECE-B014B8B03F74}"/>
          </ac:spMkLst>
        </pc:spChg>
        <pc:spChg chg="del">
          <ac:chgData name="SONG, Qingyu" userId="498998f4-7f18-4549-a740-dcfb6e1e3d22" providerId="ADAL" clId="{AAF170F1-21E7-4E48-8F6E-684554C3F2E3}" dt="2022-01-26T14:36:28.260" v="211" actId="478"/>
          <ac:spMkLst>
            <pc:docMk/>
            <pc:sldMk cId="3156497293" sldId="290"/>
            <ac:spMk id="8" creationId="{1DB67F5A-D374-4267-88D2-A0A1F1E1E092}"/>
          </ac:spMkLst>
        </pc:spChg>
        <pc:spChg chg="del">
          <ac:chgData name="SONG, Qingyu" userId="498998f4-7f18-4549-a740-dcfb6e1e3d22" providerId="ADAL" clId="{AAF170F1-21E7-4E48-8F6E-684554C3F2E3}" dt="2022-01-26T14:36:30.521" v="213" actId="478"/>
          <ac:spMkLst>
            <pc:docMk/>
            <pc:sldMk cId="3156497293" sldId="290"/>
            <ac:spMk id="9" creationId="{90593623-DC96-4C38-A12C-AD824F962C7C}"/>
          </ac:spMkLst>
        </pc:spChg>
        <pc:spChg chg="del">
          <ac:chgData name="SONG, Qingyu" userId="498998f4-7f18-4549-a740-dcfb6e1e3d22" providerId="ADAL" clId="{AAF170F1-21E7-4E48-8F6E-684554C3F2E3}" dt="2022-01-26T14:36:33.288" v="215" actId="478"/>
          <ac:spMkLst>
            <pc:docMk/>
            <pc:sldMk cId="3156497293" sldId="290"/>
            <ac:spMk id="10" creationId="{5F7CC234-D458-4F4D-AC1A-5318789C1632}"/>
          </ac:spMkLst>
        </pc:spChg>
      </pc:sldChg>
    </pc:docChg>
  </pc:docChgLst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80A1-1F0C-4A71-B8A3-AA47FCAE6790}" type="datetimeFigureOut">
              <a:rPr lang="en-HK" smtClean="0"/>
              <a:t>20/9/2023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D3AD6-25BE-408D-BED6-106C0DD989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7320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D3AD6-25BE-408D-BED6-106C0DD989BD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3798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D3AD6-25BE-408D-BED6-106C0DD989BD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14704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D3AD6-25BE-408D-BED6-106C0DD989BD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959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D3AD6-25BE-408D-BED6-106C0DD989BD}" type="slidenum">
              <a:rPr lang="en-HK" smtClean="0"/>
              <a:t>14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0408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TTP_pipelining" TargetMode="External"/><Relationship Id="rId4" Type="http://schemas.openxmlformats.org/officeDocument/2006/relationships/hyperlink" Target="https://en.wikipedia.org/wiki/HTTP_persistent_connect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dejs/http-pars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F</a:t>
            </a:r>
            <a:r>
              <a:rPr lang="en-US" altLang="zh-CN" sz="6600" b="1" dirty="0"/>
              <a:t>all</a:t>
            </a:r>
            <a:r>
              <a:rPr lang="en-US" sz="6600" b="1" dirty="0"/>
              <a:t>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3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3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Q3 True or False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With non-persistent connections between browser and origin server, it is possible for a single TCP segment to carry two distinct HTTP request messages.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3429000"/>
            <a:ext cx="9795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False.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 In a non-persistent connection, the connection closes after each request-response. In this case, the connection will close once the first message is received, and there will be a new connection opened to send the second message.</a:t>
            </a:r>
            <a:endParaRPr lang="en-HK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Q4.1 Consider the Following Request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37"/>
            <a:ext cx="7197436" cy="4921538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GET /cs453/index.html HTTP/1.1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Host: gaia.cs.umass.edu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Connection: keep-alive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Cache-Control: max-age=0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Upgrade-Insecure-Requests: 1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User-Agent: Mozilla/5.0 (Windows NT 10.0; Win64; x64)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AppleWebKit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/537.36 (KHTML, like Gecko) Chrome/97.0.4692.71 Safari/537.36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Edg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/97.0.1072.62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Accept: text/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html,application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xhtml+xml,application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xml;q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=0.9,image/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webp,image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apng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,*/*;q=0.8,application/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signed-exchange;v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=b3;q=0.9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Accept-Encoding: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gzip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 deflate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Accept-Language: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en-US,en;q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=0.9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If-None-Match: "db1-4161d5aad1d80"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If-Modified-Since: Tue, 13 Jun 2006 16:13:58 GMT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40E36-BCA6-425A-9074-E9BFA0A39A27}"/>
              </a:ext>
            </a:extLst>
          </p:cNvPr>
          <p:cNvSpPr txBox="1">
            <a:spLocks/>
          </p:cNvSpPr>
          <p:nvPr/>
        </p:nvSpPr>
        <p:spPr>
          <a:xfrm>
            <a:off x="8742218" y="1472334"/>
            <a:ext cx="3304309" cy="1582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1. What is the URL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(w/o scheme) of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document requested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by the browser?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E766A3-14D8-4D99-B605-4AB17C302828}"/>
              </a:ext>
            </a:extLst>
          </p:cNvPr>
          <p:cNvSpPr txBox="1">
            <a:spLocks/>
          </p:cNvSpPr>
          <p:nvPr/>
        </p:nvSpPr>
        <p:spPr>
          <a:xfrm>
            <a:off x="8742217" y="3976248"/>
            <a:ext cx="3304309" cy="1582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2. Does the browser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request a persistent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or non-persistent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connection?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993B0-775B-4F9C-ABAA-98333E9CA840}"/>
              </a:ext>
            </a:extLst>
          </p:cNvPr>
          <p:cNvSpPr txBox="1"/>
          <p:nvPr/>
        </p:nvSpPr>
        <p:spPr>
          <a:xfrm>
            <a:off x="8804563" y="3085053"/>
            <a:ext cx="2327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gaia.cs.umass.edu/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cs453/index.html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A1CFB-88C6-4AE8-8B97-8B267329D727}"/>
              </a:ext>
            </a:extLst>
          </p:cNvPr>
          <p:cNvSpPr txBox="1"/>
          <p:nvPr/>
        </p:nvSpPr>
        <p:spPr>
          <a:xfrm>
            <a:off x="8804563" y="5668393"/>
            <a:ext cx="2327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Persistent</a:t>
            </a:r>
          </a:p>
        </p:txBody>
      </p:sp>
    </p:spTree>
    <p:extLst>
      <p:ext uri="{BB962C8B-B14F-4D97-AF65-F5344CB8AC3E}">
        <p14:creationId xmlns:p14="http://schemas.microsoft.com/office/powerpoint/2010/main" val="196519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Q4</a:t>
            </a:r>
            <a:r>
              <a:rPr lang="en-HK" altLang="zh-CN" b="1" dirty="0"/>
              <a:t>.2</a:t>
            </a:r>
            <a:r>
              <a:rPr lang="en-US" altLang="zh-CN" b="1" dirty="0"/>
              <a:t> Consider the Following Request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37"/>
            <a:ext cx="7197436" cy="4921538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GET /cs453/index.html HTTP/1.1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Host: gaia.cs.umass.edu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Connection: keep-alive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Cache-Control: max-age=0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Upgrade-Insecure-Requests: 1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User-Agent: Mozilla/5.0 (Windows NT 10.0; Win64; x64)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AppleWebKit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/537.36 (KHTML, like Gecko) Chrome/97.0.4692.71 Safari/537.36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Edg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/97.0.1072.62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Accept: text/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html,application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xhtml+xml,application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xml;q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=0.9,image/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webp,image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apng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,*/*;q=0.8,application/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signed-exchange;v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=b3;q=0.9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Accept-Encoding: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gzip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 deflate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Accept-Language: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en-US,en;q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=0.9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If-None-Match: "db1-4161d5aad1d80"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If-Modified-Since: Tue, 13 Jun 2006 16:13:58 GMT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40E36-BCA6-425A-9074-E9BFA0A39A27}"/>
              </a:ext>
            </a:extLst>
          </p:cNvPr>
          <p:cNvSpPr txBox="1">
            <a:spLocks/>
          </p:cNvSpPr>
          <p:nvPr/>
        </p:nvSpPr>
        <p:spPr>
          <a:xfrm>
            <a:off x="8742218" y="1472334"/>
            <a:ext cx="3304309" cy="1582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1. What type of browser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initiates this message?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Why is browser type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needed in an HTTP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request message?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993B0-775B-4F9C-ABAA-98333E9CA840}"/>
              </a:ext>
            </a:extLst>
          </p:cNvPr>
          <p:cNvSpPr txBox="1"/>
          <p:nvPr/>
        </p:nvSpPr>
        <p:spPr>
          <a:xfrm>
            <a:off x="8804563" y="3613578"/>
            <a:ext cx="29510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Mozilla/5.0</a:t>
            </a:r>
          </a:p>
          <a:p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ifferent browsers may handle the same webpage differently, due to having different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79690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</a:t>
            </a:r>
            <a:r>
              <a:rPr lang="en-HK" altLang="zh-CN" b="1" dirty="0"/>
              <a:t>5.1 </a:t>
            </a:r>
            <a:r>
              <a:rPr lang="en-US" altLang="zh-CN" b="1" dirty="0"/>
              <a:t>Consider the Following Response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40E36-BCA6-425A-9074-E9BFA0A39A27}"/>
              </a:ext>
            </a:extLst>
          </p:cNvPr>
          <p:cNvSpPr txBox="1">
            <a:spLocks/>
          </p:cNvSpPr>
          <p:nvPr/>
        </p:nvSpPr>
        <p:spPr>
          <a:xfrm>
            <a:off x="8742218" y="1472334"/>
            <a:ext cx="3304309" cy="127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1. Did the server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successfully find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the document?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993B0-775B-4F9C-ABAA-98333E9CA840}"/>
              </a:ext>
            </a:extLst>
          </p:cNvPr>
          <p:cNvSpPr txBox="1"/>
          <p:nvPr/>
        </p:nvSpPr>
        <p:spPr>
          <a:xfrm>
            <a:off x="8804563" y="2858015"/>
            <a:ext cx="2327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C17833-84C4-48D3-A6C7-4809121587C7}"/>
              </a:ext>
            </a:extLst>
          </p:cNvPr>
          <p:cNvSpPr txBox="1">
            <a:spLocks/>
          </p:cNvSpPr>
          <p:nvPr/>
        </p:nvSpPr>
        <p:spPr>
          <a:xfrm>
            <a:off x="8742218" y="3794037"/>
            <a:ext cx="3304309" cy="1956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2. How many bytes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are being returned in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document?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B3BF5-E017-46FF-8B3D-3D6FD04A53FD}"/>
              </a:ext>
            </a:extLst>
          </p:cNvPr>
          <p:cNvSpPr txBox="1"/>
          <p:nvPr/>
        </p:nvSpPr>
        <p:spPr>
          <a:xfrm>
            <a:off x="8804563" y="5185611"/>
            <a:ext cx="2327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3505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477EA5-141F-4753-A3C8-508FB587083E}"/>
              </a:ext>
            </a:extLst>
          </p:cNvPr>
          <p:cNvSpPr txBox="1">
            <a:spLocks/>
          </p:cNvSpPr>
          <p:nvPr/>
        </p:nvSpPr>
        <p:spPr>
          <a:xfrm>
            <a:off x="284018" y="1571337"/>
            <a:ext cx="8181109" cy="4739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HTTP/1.1 200 OK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Date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Fri, 21 Jan 2022 06:38:29 GMT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Server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Apache/2.4.6 (CentOS)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OpenSSL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/1.0.2k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fips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PHP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/7.4.25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mod_perl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/2.0.11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Perl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/v5.16.3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Last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-Modified: Tue, 13 Jun 2006 16:13:58 GMT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ETag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"db1-4161d5aad1d80"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-Ranges: bytes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Content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-Length: 3505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Keep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-Alive: timeout=5, max=100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Connection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Keep-Alive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Content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-Type: text/html; charset=UTF-8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\r\n\r\n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&lt;!doctype html public "-//w3c//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dtd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html 4.0 transitional//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"&gt;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&lt;html&gt;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&lt;head&gt;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&lt;meta http-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equiv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="Content-Type" content="text/html; charset=iso-8859-1"&gt;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&lt;meta name="GENERATOR" content="Mozilla/4.79 [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] 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(Windows NT 5.0; U) [Netscape]"&gt;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&lt;title&gt;CMPSCI 453 / 591 / NTU-ST550A  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Spring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2005  homepage&lt;/title&gt;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&lt;/head&gt; &lt;much more document text following here (not shown)&gt;</a:t>
            </a:r>
          </a:p>
        </p:txBody>
      </p:sp>
    </p:spTree>
    <p:extLst>
      <p:ext uri="{BB962C8B-B14F-4D97-AF65-F5344CB8AC3E}">
        <p14:creationId xmlns:p14="http://schemas.microsoft.com/office/powerpoint/2010/main" val="48140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</a:t>
            </a:r>
            <a:r>
              <a:rPr lang="en-HK" altLang="zh-CN" b="1" dirty="0"/>
              <a:t>5.2 </a:t>
            </a:r>
            <a:r>
              <a:rPr lang="en-US" altLang="zh-CN" b="1" dirty="0"/>
              <a:t>Consider the Following Response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8" y="1571337"/>
            <a:ext cx="8181109" cy="4739408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HTTP/1.1 200 OK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Date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Fri, 21 Jan 2022 06:38:29 GMT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Server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Apache/2.4.6 (CentOS)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OpenSSL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/1.0.2k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fips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PHP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/7.4.25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mod_perl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/2.0.11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Perl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/v5.16.3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Last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-Modified: Tue, 13 Jun 2006 16:13:58 GMT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ETag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"db1-4161d5aad1d80"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-Ranges: bytes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Content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-Length: 3505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Keep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-Alive: timeout=5, max=100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Connection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Keep-Alive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Content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-Type: text/html; charset=UTF-8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\r\n\r\n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&lt;!doctype html public "-//w3c//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dtd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html 4.0 transitional//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"&gt;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&lt;html&gt;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&lt;head&gt;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&lt;meta http-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equiv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="Content-Type" content="text/html; charset=iso-8859-1"&gt;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&lt;meta name="GENERATOR" content="Mozilla/4.79 [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] 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(Windows NT 5.0; U) [Netscape]"&gt;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&lt;title&gt;CMPSCI 453 / 591 / NTU-ST550A  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Spring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2005  homepage&lt;/title&gt;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&lt;/head&gt; &lt;much more document text following here (not shown)&gt;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40E36-BCA6-425A-9074-E9BFA0A39A27}"/>
              </a:ext>
            </a:extLst>
          </p:cNvPr>
          <p:cNvSpPr txBox="1">
            <a:spLocks/>
          </p:cNvSpPr>
          <p:nvPr/>
        </p:nvSpPr>
        <p:spPr>
          <a:xfrm>
            <a:off x="8742218" y="1472334"/>
            <a:ext cx="3304309" cy="127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1. What are the first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5 bytes of the document being returned?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993B0-775B-4F9C-ABAA-98333E9CA840}"/>
              </a:ext>
            </a:extLst>
          </p:cNvPr>
          <p:cNvSpPr txBox="1"/>
          <p:nvPr/>
        </p:nvSpPr>
        <p:spPr>
          <a:xfrm>
            <a:off x="8804563" y="2858015"/>
            <a:ext cx="2327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&lt;!doc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C17833-84C4-48D3-A6C7-4809121587C7}"/>
              </a:ext>
            </a:extLst>
          </p:cNvPr>
          <p:cNvSpPr txBox="1">
            <a:spLocks/>
          </p:cNvSpPr>
          <p:nvPr/>
        </p:nvSpPr>
        <p:spPr>
          <a:xfrm>
            <a:off x="8742218" y="3794037"/>
            <a:ext cx="3304309" cy="1956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2. Did the server agree to a persistent connection?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B3BF5-E017-46FF-8B3D-3D6FD04A53FD}"/>
              </a:ext>
            </a:extLst>
          </p:cNvPr>
          <p:cNvSpPr txBox="1"/>
          <p:nvPr/>
        </p:nvSpPr>
        <p:spPr>
          <a:xfrm>
            <a:off x="8804563" y="5185611"/>
            <a:ext cx="2327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304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3A16D17-E2D3-4A8D-B30D-A20DE8DB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HTTP Connections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76CB890-2F12-4E11-AFB3-B6FDCDFE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9" y="1924152"/>
            <a:ext cx="5645361" cy="351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A9071D4-B889-4590-8ACB-260E2871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9596"/>
            <a:ext cx="6248400" cy="434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C5C230-674C-46E7-BE34-0A186E277C28}"/>
              </a:ext>
            </a:extLst>
          </p:cNvPr>
          <p:cNvSpPr txBox="1"/>
          <p:nvPr/>
        </p:nvSpPr>
        <p:spPr>
          <a:xfrm>
            <a:off x="528460" y="6181217"/>
            <a:ext cx="3917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hlinkClick r:id="rId4"/>
              </a:rPr>
              <a:t>HTTP persistent connection – Wikipedia</a:t>
            </a:r>
            <a:endParaRPr lang="en-HK" dirty="0"/>
          </a:p>
          <a:p>
            <a:r>
              <a:rPr lang="en-HK" dirty="0">
                <a:hlinkClick r:id="rId5"/>
              </a:rPr>
              <a:t>HTTP pipelining - Wikipedia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8310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Q6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 request a very small HTML file from a server. This HTML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references eight other very small images. Let X denote the RTT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between the localhost and the server. How much time elapses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with: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3938365"/>
            <a:ext cx="9795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800" dirty="0"/>
              <a:t>1. </a:t>
            </a:r>
            <a:r>
              <a:rPr lang="en-US" sz="2800" dirty="0"/>
              <a:t>Non-persistent HTTP with no parallel TCP connections</a:t>
            </a:r>
            <a:endParaRPr lang="en-HK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FB35E-000B-487E-B98E-ED33C98C7DB6}"/>
              </a:ext>
            </a:extLst>
          </p:cNvPr>
          <p:cNvSpPr txBox="1"/>
          <p:nvPr/>
        </p:nvSpPr>
        <p:spPr>
          <a:xfrm>
            <a:off x="838200" y="4613985"/>
            <a:ext cx="97951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800" dirty="0"/>
              <a:t>2. </a:t>
            </a:r>
            <a:r>
              <a:rPr lang="en-US" sz="2800" dirty="0"/>
              <a:t>Non-persistent HTTP with the browser configured for 5 parallel </a:t>
            </a:r>
          </a:p>
          <a:p>
            <a:r>
              <a:rPr lang="en-US" sz="2800" dirty="0"/>
              <a:t>connections</a:t>
            </a:r>
            <a:endParaRPr lang="en-HK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253AC-173F-4086-BE54-ED6380CAD181}"/>
              </a:ext>
            </a:extLst>
          </p:cNvPr>
          <p:cNvSpPr txBox="1"/>
          <p:nvPr/>
        </p:nvSpPr>
        <p:spPr>
          <a:xfrm>
            <a:off x="838200" y="5739456"/>
            <a:ext cx="9795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800" dirty="0"/>
              <a:t>3. </a:t>
            </a:r>
            <a:r>
              <a:rPr lang="en-US" sz="2800" dirty="0"/>
              <a:t>Persistent HTTP with pipelining</a:t>
            </a:r>
            <a:endParaRPr lang="en-HK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B67F5A-D374-4267-88D2-A0A1F1E1E092}"/>
                  </a:ext>
                </a:extLst>
              </p:cNvPr>
              <p:cNvSpPr txBox="1"/>
              <p:nvPr/>
            </p:nvSpPr>
            <p:spPr>
              <a:xfrm>
                <a:off x="9393381" y="3999920"/>
                <a:ext cx="23275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9∗2</m:t>
                      </m:r>
                      <m:r>
                        <a:rPr lang="en-HK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  <m:r>
                        <a:rPr lang="en-HK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B67F5A-D374-4267-88D2-A0A1F1E1E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1" y="3999920"/>
                <a:ext cx="232756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593623-DC96-4C38-A12C-AD824F962C7C}"/>
                  </a:ext>
                </a:extLst>
              </p:cNvPr>
              <p:cNvSpPr txBox="1"/>
              <p:nvPr/>
            </p:nvSpPr>
            <p:spPr>
              <a:xfrm>
                <a:off x="2867891" y="5091038"/>
                <a:ext cx="3352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593623-DC96-4C38-A12C-AD824F962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891" y="5091038"/>
                <a:ext cx="33528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C234-D458-4F4D-AC1A-5318789C1632}"/>
                  </a:ext>
                </a:extLst>
              </p:cNvPr>
              <p:cNvSpPr txBox="1"/>
              <p:nvPr/>
            </p:nvSpPr>
            <p:spPr>
              <a:xfrm>
                <a:off x="5881255" y="5801011"/>
                <a:ext cx="3352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C234-D458-4F4D-AC1A-5318789C1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55" y="5801011"/>
                <a:ext cx="33528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8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Open-source</a:t>
            </a:r>
            <a:r>
              <a:rPr lang="zh-CN" altLang="en-US" b="1" dirty="0"/>
              <a:t> </a:t>
            </a:r>
            <a:r>
              <a:rPr lang="en-US" altLang="zh-CN" b="1" dirty="0"/>
              <a:t>Project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2255117"/>
            <a:ext cx="10515600" cy="13255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http-parser: </a:t>
            </a:r>
            <a:r>
              <a:rPr lang="nb-NO" dirty="0">
                <a:hlinkClick r:id="rId2"/>
              </a:rPr>
              <a:t>nodejs/http-parser: http request/response parser for c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24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Summary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2255117"/>
            <a:ext cx="10515600" cy="13255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Non-persistent: redundant first handshake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Parallel: redundant request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Pipelining: response </a:t>
            </a:r>
            <a:r>
              <a:rPr lang="en-HK" dirty="0"/>
              <a:t>“</a:t>
            </a:r>
            <a:r>
              <a:rPr lang="en-US" dirty="0"/>
              <a:t>in parallel”</a:t>
            </a:r>
          </a:p>
        </p:txBody>
      </p:sp>
    </p:spTree>
    <p:extLst>
      <p:ext uri="{BB962C8B-B14F-4D97-AF65-F5344CB8AC3E}">
        <p14:creationId xmlns:p14="http://schemas.microsoft.com/office/powerpoint/2010/main" val="315649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2951946"/>
            <a:ext cx="13274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Q&amp;A</a:t>
            </a:r>
          </a:p>
          <a:p>
            <a:pPr algn="ctr"/>
            <a:r>
              <a:rPr lang="en-US" sz="2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Due: 11:59:59 p.m., Fri, Oct. 6th</a:t>
            </a: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 Request</a:t>
            </a:r>
          </a:p>
          <a:p>
            <a:r>
              <a:rPr lang="en-US" sz="3200" dirty="0"/>
              <a:t>HTTP Response</a:t>
            </a:r>
          </a:p>
          <a:p>
            <a:r>
              <a:rPr lang="en-US" altLang="zh-CN" sz="3200" dirty="0"/>
              <a:t>Exercises</a:t>
            </a:r>
          </a:p>
          <a:p>
            <a:r>
              <a:rPr lang="en-US" sz="3200" dirty="0"/>
              <a:t>Open-source</a:t>
            </a:r>
            <a:r>
              <a:rPr lang="zh-CN" altLang="en-US" sz="3200" dirty="0"/>
              <a:t> </a:t>
            </a:r>
            <a:r>
              <a:rPr lang="en-US" altLang="zh-CN" sz="3200" dirty="0"/>
              <a:t>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00"/>
            <a:ext cx="10515600" cy="1325563"/>
          </a:xfrm>
        </p:spPr>
        <p:txBody>
          <a:bodyPr/>
          <a:lstStyle/>
          <a:p>
            <a:r>
              <a:rPr lang="en-US" b="1" dirty="0"/>
              <a:t>HTTP Request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17577C16-079E-4952-83FD-888293C83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6038" y="1828978"/>
            <a:ext cx="6821037" cy="4351338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495223E-C9EC-CBC6-74C7-CEEF9D7BD718}"/>
              </a:ext>
            </a:extLst>
          </p:cNvPr>
          <p:cNvSpPr txBox="1">
            <a:spLocks/>
          </p:cNvSpPr>
          <p:nvPr/>
        </p:nvSpPr>
        <p:spPr>
          <a:xfrm>
            <a:off x="420329" y="2679084"/>
            <a:ext cx="26375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00"/>
            <a:ext cx="10515600" cy="1325563"/>
          </a:xfrm>
        </p:spPr>
        <p:txBody>
          <a:bodyPr/>
          <a:lstStyle/>
          <a:p>
            <a:r>
              <a:rPr lang="en-US" b="1" dirty="0"/>
              <a:t>HTTP Request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95223E-C9EC-CBC6-74C7-CEEF9D7BD718}"/>
              </a:ext>
            </a:extLst>
          </p:cNvPr>
          <p:cNvSpPr txBox="1">
            <a:spLocks/>
          </p:cNvSpPr>
          <p:nvPr/>
        </p:nvSpPr>
        <p:spPr>
          <a:xfrm>
            <a:off x="420329" y="2679084"/>
            <a:ext cx="26375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0C1BE-9CC7-CF83-32C5-362D4DACD687}"/>
              </a:ext>
            </a:extLst>
          </p:cNvPr>
          <p:cNvSpPr txBox="1"/>
          <p:nvPr/>
        </p:nvSpPr>
        <p:spPr>
          <a:xfrm>
            <a:off x="838199" y="1923024"/>
            <a:ext cx="109334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Curl get:</a:t>
            </a:r>
          </a:p>
          <a:p>
            <a:r>
              <a:rPr lang="en-US" sz="2400" dirty="0"/>
              <a:t>"GET /test HTTP/1.1\r\n"</a:t>
            </a:r>
          </a:p>
          <a:p>
            <a:r>
              <a:rPr lang="en-US" sz="2400" dirty="0"/>
              <a:t>"User-Agent: curl/7.18.0 (i486-pc-linux-gnu) </a:t>
            </a:r>
            <a:r>
              <a:rPr lang="en-US" sz="2400" dirty="0" err="1"/>
              <a:t>libcurl</a:t>
            </a:r>
            <a:r>
              <a:rPr lang="en-US" sz="2400" dirty="0"/>
              <a:t>/7.18.0 OpenSSL/0.9.8g </a:t>
            </a:r>
            <a:r>
              <a:rPr lang="en-US" sz="2400" dirty="0" err="1"/>
              <a:t>zlib</a:t>
            </a:r>
            <a:r>
              <a:rPr lang="en-US" sz="2400" dirty="0"/>
              <a:t>/1.2.3.3 </a:t>
            </a:r>
            <a:r>
              <a:rPr lang="en-US" sz="2400" dirty="0" err="1"/>
              <a:t>libidn</a:t>
            </a:r>
            <a:r>
              <a:rPr lang="en-US" sz="2400" dirty="0"/>
              <a:t>/1.1\r\n"</a:t>
            </a:r>
          </a:p>
          <a:p>
            <a:r>
              <a:rPr lang="en-US" sz="2400" dirty="0"/>
              <a:t>"Host: 0.0.0.0=5000\r\n"</a:t>
            </a:r>
          </a:p>
          <a:p>
            <a:r>
              <a:rPr lang="en-US" sz="2400" dirty="0"/>
              <a:t>"Accept: */*\r\n"</a:t>
            </a:r>
          </a:p>
          <a:p>
            <a:r>
              <a:rPr lang="en-US" sz="2400" dirty="0"/>
              <a:t>"\r\n"</a:t>
            </a:r>
          </a:p>
        </p:txBody>
      </p:sp>
    </p:spTree>
    <p:extLst>
      <p:ext uri="{BB962C8B-B14F-4D97-AF65-F5344CB8AC3E}">
        <p14:creationId xmlns:p14="http://schemas.microsoft.com/office/powerpoint/2010/main" val="165405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Response</a:t>
            </a:r>
          </a:p>
        </p:txBody>
      </p:sp>
      <p:pic>
        <p:nvPicPr>
          <p:cNvPr id="6" name="Content Placeholder 5" descr="Diagram&#10;&#10;Description automatically generated with low confidence">
            <a:extLst>
              <a:ext uri="{FF2B5EF4-FFF2-40B4-BE49-F238E27FC236}">
                <a16:creationId xmlns:a16="http://schemas.microsoft.com/office/drawing/2014/main" id="{A700B8F1-E63D-4F1D-95AA-573D9C539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702" y="1828978"/>
            <a:ext cx="6893625" cy="4351338"/>
          </a:xfrm>
        </p:spPr>
      </p:pic>
    </p:spTree>
    <p:extLst>
      <p:ext uri="{BB962C8B-B14F-4D97-AF65-F5344CB8AC3E}">
        <p14:creationId xmlns:p14="http://schemas.microsoft.com/office/powerpoint/2010/main" val="267351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5EF8B-4B95-A782-9633-CD70A28D304C}"/>
              </a:ext>
            </a:extLst>
          </p:cNvPr>
          <p:cNvSpPr txBox="1"/>
          <p:nvPr/>
        </p:nvSpPr>
        <p:spPr>
          <a:xfrm>
            <a:off x="3048000" y="1433076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Google 301 response:</a:t>
            </a:r>
          </a:p>
          <a:p>
            <a:r>
              <a:rPr lang="en-US" dirty="0"/>
              <a:t>"HTTP/1.1 301 Moved Permanently\r\n"</a:t>
            </a:r>
          </a:p>
          <a:p>
            <a:r>
              <a:rPr lang="en-US" dirty="0"/>
              <a:t>"Location: http://www.google.com/\r\n"</a:t>
            </a:r>
          </a:p>
          <a:p>
            <a:r>
              <a:rPr lang="en-US" dirty="0"/>
              <a:t>"Content-Type: text/html; charset=UTF-8\r\n"</a:t>
            </a:r>
          </a:p>
          <a:p>
            <a:r>
              <a:rPr lang="en-US" dirty="0"/>
              <a:t>"Date: Sun, 26 Apr 2009 11:11:49 GMT\r\n"</a:t>
            </a:r>
          </a:p>
          <a:p>
            <a:r>
              <a:rPr lang="en-US" dirty="0"/>
              <a:t>"Expires: Tue, 26 May 2009 11:11:49 GMT\r\n"</a:t>
            </a:r>
          </a:p>
          <a:p>
            <a:r>
              <a:rPr lang="en-US" dirty="0"/>
              <a:t>"X-$</a:t>
            </a:r>
            <a:r>
              <a:rPr lang="en-US" dirty="0" err="1"/>
              <a:t>PrototypeBI</a:t>
            </a:r>
            <a:r>
              <a:rPr lang="en-US" dirty="0"/>
              <a:t>-Version: 1.6.0.3\r\n" /* $ char in header field */</a:t>
            </a:r>
          </a:p>
          <a:p>
            <a:r>
              <a:rPr lang="en-US" dirty="0"/>
              <a:t>"Cache-Control: public, max-age=2592000\r\n"</a:t>
            </a:r>
          </a:p>
          <a:p>
            <a:r>
              <a:rPr lang="en-US" dirty="0"/>
              <a:t>"Server: </a:t>
            </a:r>
            <a:r>
              <a:rPr lang="en-US" dirty="0" err="1"/>
              <a:t>gws</a:t>
            </a:r>
            <a:r>
              <a:rPr lang="en-US" dirty="0"/>
              <a:t>\r\n"</a:t>
            </a:r>
          </a:p>
          <a:p>
            <a:r>
              <a:rPr lang="en-US" dirty="0"/>
              <a:t>"Content-Length:  219  \r\n"</a:t>
            </a:r>
          </a:p>
          <a:p>
            <a:r>
              <a:rPr lang="en-US" dirty="0"/>
              <a:t>"\r\n"</a:t>
            </a:r>
          </a:p>
          <a:p>
            <a:r>
              <a:rPr lang="en-US" dirty="0"/>
              <a:t>"&lt;HTML&gt;&lt;HEAD&gt;&lt;meta http-</a:t>
            </a:r>
            <a:r>
              <a:rPr lang="en-US" dirty="0" err="1"/>
              <a:t>equiv</a:t>
            </a:r>
            <a:r>
              <a:rPr lang="en-US" dirty="0"/>
              <a:t>=\"content-type\" content=\"text/</a:t>
            </a:r>
            <a:r>
              <a:rPr lang="en-US" dirty="0" err="1"/>
              <a:t>html;charset</a:t>
            </a:r>
            <a:r>
              <a:rPr lang="en-US" dirty="0"/>
              <a:t>=utf-8\"&gt;\n"</a:t>
            </a:r>
          </a:p>
          <a:p>
            <a:r>
              <a:rPr lang="en-US" dirty="0"/>
              <a:t>"&lt;TITLE&gt;301 Moved&lt;/TITLE&gt;&lt;/HEAD&gt;&lt;BODY&gt;\n"</a:t>
            </a:r>
          </a:p>
          <a:p>
            <a:r>
              <a:rPr lang="en-US" dirty="0"/>
              <a:t>"&lt;H1&gt;301 Moved&lt;/H1&gt;\n"</a:t>
            </a:r>
          </a:p>
          <a:p>
            <a:r>
              <a:rPr lang="en-US" dirty="0"/>
              <a:t>"The document has moved\n"</a:t>
            </a:r>
          </a:p>
          <a:p>
            <a:r>
              <a:rPr lang="en-US" dirty="0"/>
              <a:t>"&lt;A HREF=\"http://www.google.com/\"&gt;here&lt;/A&gt;.\r\n"</a:t>
            </a:r>
          </a:p>
          <a:p>
            <a:r>
              <a:rPr lang="en-US" dirty="0"/>
              <a:t>"&lt;/BODY&gt;&lt;/HTML&gt;\r\n"</a:t>
            </a:r>
          </a:p>
        </p:txBody>
      </p:sp>
    </p:spTree>
    <p:extLst>
      <p:ext uri="{BB962C8B-B14F-4D97-AF65-F5344CB8AC3E}">
        <p14:creationId xmlns:p14="http://schemas.microsoft.com/office/powerpoint/2010/main" val="343300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Q1 True or False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 response messages never have an empty message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2414032"/>
            <a:ext cx="97951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False.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 Some HTTP response messages have an empty message body. 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HTTP Status-Code of 200 for HEAD request can be sent without message-body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HTTP Status-Code of 204 and 304 MUST NOT include a message body. (RFC 2616) </a:t>
            </a:r>
            <a:endParaRPr lang="en-HK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Q2 True or False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Two distinct Web pages (for example, www.mit.edu/research.html and www.mit.edu/students.html) can be sent over the same persistent connection.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3429000"/>
            <a:ext cx="97951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True.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• It is because both of these web pages are on the same physical server (www.mit.edu).</a:t>
            </a:r>
            <a:endParaRPr lang="en-HK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1529</Words>
  <Application>Microsoft Office PowerPoint</Application>
  <PresentationFormat>Widescreen</PresentationFormat>
  <Paragraphs>139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Microsoft Himalaya</vt:lpstr>
      <vt:lpstr>Office Theme</vt:lpstr>
      <vt:lpstr>CSCI 4430 - Fall 23</vt:lpstr>
      <vt:lpstr>Assignment 1 </vt:lpstr>
      <vt:lpstr>Outline</vt:lpstr>
      <vt:lpstr>HTTP Request</vt:lpstr>
      <vt:lpstr>HTTP Request</vt:lpstr>
      <vt:lpstr>HTTP Response</vt:lpstr>
      <vt:lpstr>HTTP Response</vt:lpstr>
      <vt:lpstr>Q1 True or False</vt:lpstr>
      <vt:lpstr>Q2 True or False</vt:lpstr>
      <vt:lpstr>Q3 True or False</vt:lpstr>
      <vt:lpstr>Q4.1 Consider the Following Request</vt:lpstr>
      <vt:lpstr>Q4.2 Consider the Following Request</vt:lpstr>
      <vt:lpstr>Q5.1 Consider the Following Response</vt:lpstr>
      <vt:lpstr>Q5.2 Consider the Following Response</vt:lpstr>
      <vt:lpstr>HTTP Connections</vt:lpstr>
      <vt:lpstr>Q6</vt:lpstr>
      <vt:lpstr>Open-source Project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Shaofeng Wu</cp:lastModifiedBy>
  <cp:revision>129</cp:revision>
  <dcterms:created xsi:type="dcterms:W3CDTF">2022-01-09T08:27:06Z</dcterms:created>
  <dcterms:modified xsi:type="dcterms:W3CDTF">2023-09-20T02:34:07Z</dcterms:modified>
</cp:coreProperties>
</file>