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09" r:id="rId1"/>
  </p:sldMasterIdLst>
  <p:notesMasterIdLst>
    <p:notesMasterId r:id="rId41"/>
  </p:notesMasterIdLst>
  <p:handoutMasterIdLst>
    <p:handoutMasterId r:id="rId42"/>
  </p:handoutMasterIdLst>
  <p:sldIdLst>
    <p:sldId id="638" r:id="rId2"/>
    <p:sldId id="487" r:id="rId3"/>
    <p:sldId id="539" r:id="rId4"/>
    <p:sldId id="514" r:id="rId5"/>
    <p:sldId id="515" r:id="rId6"/>
    <p:sldId id="516" r:id="rId7"/>
    <p:sldId id="517" r:id="rId8"/>
    <p:sldId id="518" r:id="rId9"/>
    <p:sldId id="519" r:id="rId10"/>
    <p:sldId id="520" r:id="rId11"/>
    <p:sldId id="521" r:id="rId12"/>
    <p:sldId id="522" r:id="rId13"/>
    <p:sldId id="523" r:id="rId14"/>
    <p:sldId id="531" r:id="rId15"/>
    <p:sldId id="525" r:id="rId16"/>
    <p:sldId id="526" r:id="rId17"/>
    <p:sldId id="532" r:id="rId18"/>
    <p:sldId id="533" r:id="rId19"/>
    <p:sldId id="534" r:id="rId20"/>
    <p:sldId id="535" r:id="rId21"/>
    <p:sldId id="530" r:id="rId22"/>
    <p:sldId id="536" r:id="rId23"/>
    <p:sldId id="537" r:id="rId24"/>
    <p:sldId id="540" r:id="rId25"/>
    <p:sldId id="541" r:id="rId26"/>
    <p:sldId id="542" r:id="rId27"/>
    <p:sldId id="543" r:id="rId28"/>
    <p:sldId id="544" r:id="rId29"/>
    <p:sldId id="545" r:id="rId30"/>
    <p:sldId id="547" r:id="rId31"/>
    <p:sldId id="548" r:id="rId32"/>
    <p:sldId id="549" r:id="rId33"/>
    <p:sldId id="550" r:id="rId34"/>
    <p:sldId id="554" r:id="rId35"/>
    <p:sldId id="552" r:id="rId36"/>
    <p:sldId id="553" r:id="rId37"/>
    <p:sldId id="557" r:id="rId38"/>
    <p:sldId id="556" r:id="rId39"/>
    <p:sldId id="512" r:id="rId4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15"/>
    <p:restoredTop sz="96591"/>
  </p:normalViewPr>
  <p:slideViewPr>
    <p:cSldViewPr>
      <p:cViewPr varScale="1">
        <p:scale>
          <a:sx n="128" d="100"/>
          <a:sy n="128" d="100"/>
        </p:scale>
        <p:origin x="150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2T14:41:49.114"/>
    </inkml:context>
    <inkml:brush xml:id="br0">
      <inkml:brushProperty name="height" value="0.053" units="cm"/>
      <inkml:brushProperty name="color" value="#FF0000"/>
    </inkml:brush>
  </inkml:definitions>
  <inkml:trace contextRef="#ctx0" brushRef="#br0">13147 16660 7853,'-11'36'781,"-1"5"1,-1-5 0,-8 6 0,-6 0 0,-3 2 0,-7 2 297,1 0 1,0-16-1799,1-1 0,9-10 90,3-8 0,3-3 0,3-8 629,0 0 0,0-15 0,0-4 0</inkml:trace>
  <inkml:trace contextRef="#ctx0" brushRef="#br0" timeOffset="1">12803 15646 8073,'0'-35'401,"0"9"1,-2 3 0,-3 6 2089,-7 5-1147,-3 4 0,-2 16-598,-1 4 0,3 10-119,4 7 1,1 4-190,4 1 0,4 6 98,-3 0 0,3 14-95,2-3 1,0 7-164,0-1 0,2 12-290,3 11 0,-3 12 129,1-44 0,0 1 0,-2 1 0,0-1-193,-1 49 0,6-5 153,-1-7 0,3-4-807,-2-7 1,-2-12-308,7-23 13,-7 0-34,11-21 0,-13-9 382,4-16 0,2-22-129,-3-13 1,3-20 327,-2-7 1,-4-13 153,3 1 1,-1 4 244,2 1 0,-4 12 228,4 6 0,-5 3 563,-1 3 0,0 7-280,0 4 1,0 11 954,0 6-532,0 4 2295,0 9-2315,0 3 1,0 9 132,0 3 1,8-1-496,4 8 0,9-7-276,2 7 0,9-6-307,2 5 1,3 2 142,9 10 1,-8-2-16,2 8 1,-4 2 157,-1 9 0,-8 0-503,-4 11 0,-12-1 68,-5 13 1,-14 0-199,-9 6 0,-8 2-284,-9 3 0,-8-9-9,-4 4 1,-2-14-23,2-3 0,-2-10-458,8-13 0,2-14-301,9-15 1,6-25 746,12-21 1,3-21 782,8-19 0,8 0 0,1-7 0</inkml:trace>
  <inkml:trace contextRef="#ctx0" brushRef="#br0" timeOffset="2">13750 16574 8086,'17'-34'-494,"-8"7"0,5-4 0,-8 7 1483,-3-3 1,-1 4-493,-2-6 0,0 3 0,0-3 1,0-2-199,0 8 1,-5-7-55,-1 1 1,-2 2 269,2-1 1,-1 7 171,-5-2-435,-3 4 0,6 7 128,-9 1 1,1 7-3,0-2 0,0 6-69,-1 6 0,1 4 52,0 7 0,-6 8-86,0 3 0,2 7 220,10 5 0,-5 4-55,5 7 0,-2 1-5,1-1 0,4 1-96,8 0 1,-5 5-109,-1 0 1,0 1-72,6-7 1,6 1 99,0-1 0,7-1-311,-1-4 0,5-10 112,6-7 1,-2-16 33,7-1 0,-7-9-20,2-3 1,2-3-81,-2-9 0,6-5-51,-6-12 0,5-5-68,-5 0 0,0-1-278,-5-5 0,-1 2 187,0-2 0,0 3-166,0-3 0,-5 4 113,-1 2 1,-7 5-182,2 0 1,-4 8 55,-2-2 0,0 4-64,0 2 1,0 6-667,0-1 741,-8 8 1,4-1-141,-7 10 0,7 5 88,-2 7 0,4 6 206,2 0 1,0 7-19,0-1 0,0 4-152,0 1 1,6-5 20,0-1 0,5-1-107,-5 2 0,7 1 99,-1-7 0,1 6 154,-1-6 0,3-6-200,-3-6 1,5-7 73,6 2 1,-4-4 7,4-2 0,2-10 349,-2-7 0,7-8 0,-1-9 0,-4-8 0,0-2 0,-8-8 0</inkml:trace>
  <inkml:trace contextRef="#ctx0" brushRef="#br0" timeOffset="3">14490 16248 8047,'7'-25'0,"-3"6"-723,8-4 0,-9 9 1006,3 3 1,-6 7 2524,-6-2-981,-3 4 0,-8 2-943,-1 0 1,1 8 990,0 3 0,0 12-929,0 6 0,-1 9-188,1 2 1,6 8-289,-1-2 1,7 4-318,-7 1 1,8 1-347,-1-1 1,5 1-413,5 0 1,7-9-1174,11-2 0,3-9 974,9-9 1,-1-8-1471,1-15 0,1-9 1166,4-8 0,-2-16-214,8-13 0,-7-3 628,1-3 1,-4 0 693,-2 1 0,1-1 0,-1 1 0</inkml:trace>
  <inkml:trace contextRef="#ctx0" brushRef="#br0" timeOffset="4">15075 15353 7974,'0'-17'837,"-8"2"1563,-3 4 0,1 3-791,-1 8 0,7 8-863,-2 3 1,4 18 961,2 5 1,0 14-816,0 3 1,2 11-416,4 12 0,-2 8-707,1-34 0,1 2 0,-3 2 0,0 3 276,3 7 1,-1 2-1,-2-1 1,-2 0-192,2 0 1,0 0 0,-1-3 0,0-2 122,1-5 1,-1-3-1,0 31-1310,4-13 953,-4-10 1,0-30-2068,4-10 1623,-4-13 0,5-20 224,-7-8 1,0-11 248,0-12 1,0-8-400,0-14 1,0-13 140,0 1 1,0-6 298,0 12 1,0 1 235,0 10 0,0 0-16,0 11 0,0 7 550,0 16 0,0 4-280,0 8 1923,0 7-1021,0 3-730,0 7 0,8 2 275,3 3 1,-1-3-98,1 4 1,1-4-3,5-2 0,2 0-166,4 0 0,-4 0-1110,4 0 0,-4 2 468,-1 4 0,-7-3-399,0 9 0,-1-6 117,1 5 0,-3 6-25,-8 6 1,0 6 89,0-6 0,-2 5 76,-4-5 0,3 6-96,-9-6 1,1 6 124,-6-7 0,5 7-91,1-6 1,-1 8 97,-5-3 0,0-3 354,-1-2 1,1-2 89,0 2 1,6-8 1,-1 8 1,6-13 1456,-5 7-943,7-11 256,-4 9 1,16-13-325,4 4 0,3-5 1295,2-1 1,8 0-871,4 0 0,-3 0-478,3 0 0,5 0-612,7 0 0,-1 0-609,-6 0 1,3 0-1408,3 0 0,-4 0 1147,4 0 0,-9 0 1025,-3 0 0,1 0 0,6 0 0</inkml:trace>
  <inkml:trace contextRef="#ctx0" brushRef="#br0" timeOffset="5">17209 15886 7974,'0'-34'390,"0"0"0,-6 7 1,-2 2 948,-1 0 0,-1 6 625,-1-4-1262,-5 12 1,13 3 32,-9 8 0,8 10-661,-1 7 0,3 8 82,2 9 0,0 10-242,0 8 0,0 7 107,0 10 1,2-1-196,3 1 0,-1 0-390,8 0 1,-3 5-864,3 1 0,3-3 389,-4-9 1,3-11-1724,-3-12 1421,5-4 1340,-15-17 0,7-11 0,-8-17 0</inkml:trace>
  <inkml:trace contextRef="#ctx0" brushRef="#br0" timeOffset="6">17002 16282 7974,'-51'-8'0,"7"6"3111,3-3-2249,13 3 1,5 4 2606,11 3-2603,5-3 1,9 6 195,3-8 0,13-2-429,10-4 0,5-9-174,1-8 0,6-2-296,0 2 1,8-2 74,-2-3 0,-2-3-396,2 8 1,-8 0 204,2 6 1,-9 6-452,-2-1 0,-8 8 207,2-1 1,-6 10-617,-6 7 1,-3 11 311,-8 5 0,0 5 140,0 1 1,0 3-576,0 3 0,0-4 356,0 4 0,0-9 479,0-3 1,0-1-23,0 2 0,8 3 483,3-3 0,6-4-288,6-2 1,2-6 826,4-6 0,5 3-264,1-9 0,-3 1-11,3-6 0,-1-13-551,-5-4 1,1-14 109,-1-3 1,-4-3-1043,-8-8 0,-7 4 492,-5-4 0,-3 4-658,-2-4 0,-9 6 401,-9-1 1,-6 12-1164,-11 5 0,-1 5-1444,-4 7 3231,3 3 0,-12 8 0,5 0 0</inkml:trace>
  <inkml:trace contextRef="#ctx0" brushRef="#br0" timeOffset="7">19239 15474 7974,'-28'0'-45,"-1"0"1,2 0-1,-3 2 1,1 3 1820,-2 7 0,5 7 1071,-3 10-2188,-7-1 1,5 22-1,-2-2 551,7 7 1,-3 8-622,6 12 1,8 1-323,9 4 0,4-5 20,2-12 0,8-4-206,3-7 1,14-3-175,9-3 1,3-11-489,9-12 0,1-12-1054,11-5 1,-5-6 714,5-6 1,1-13-674,-2-15 0,3-5 777,-3-12 0,-2 1-749,9-13 0,-9 2 1565,2-2 0,-5-4 0,-2 4 0,1-4 0,5-2 0</inkml:trace>
  <inkml:trace contextRef="#ctx0" brushRef="#br0" timeOffset="8">20031 15233 7974,'-2'-11'0,"-4"-1"0,2 1 0,-7-6 0,5 5 0,-5 1 0,-1 7 0,-5-2 0,0 4 0,-2 12 3278,-4 7 1,4 8-1404,-4 9 1,4 8-1297,1 4 1,-1 6-290,-4 5 1,4 4-507,-4 8 0,-2 3-216,2 9 1,1 1 175,12-34 0,2 1 0,-3 33 174,-1-1 1,9-9-1488,-3-3 1,4-8-2312,2-4 3027,8-18 1,1-15-101,8-18 0,1-13 392,-1-11 0,0-14 258,0-14 0,0-6 303,1-5 0,-1-12 0,0-11 0,0 4 0,-3-6 0,-1 3 0,0-5 0,-1-6 0</inkml:trace>
  <inkml:trace contextRef="#ctx0" brushRef="#br0" timeOffset="9">19910 15353 7974,'0'-42'0,"0"0"0,0-3 0,0 8 1404,0 9 0,0 7 212,0-2 709,0 4-1112,8 9 1,-4 18 474,7 15 0,-1 17-858,1 11 1,5 10-384,-5 14 1,4 5-726,3 12 1,-10-42 0,1 1 287,0 3 0,-1 1 0,0 0 0,-1-1-546,-1-2 0,0-1 0,2 1 0,-1-1 47,-1 1 1,0-1 0,1-1 0,1 0-1196,9 41 1,-2-10 739,-3-24 1,1-7-525,-7-16 434,0-7 1,-6-12 469,0-15 0,0-10-537,0-12 1,-2-11 1100,-4-7 0,4-8 0,-5 4 0</inkml:trace>
  <inkml:trace contextRef="#ctx0" brushRef="#br0" timeOffset="10">19876 15852 7974,'-42'17'0,"11"6"1920,-3 0 0,13 0-921,4-6 1,7 0 1508,10 1 0,2-7-1267,4 1 0,13-3 220,15 3 0,8-5-1114,10-7 1,7-7-834,4-5 0,2-9-982,-1-2 0,-5 0 1468,-8 6 0,1-15 0,0-5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4EF427-E3A8-D542-91D3-317F25033480}" type="slidenum">
              <a:rPr kumimoji="0" lang="en-US" sz="11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8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0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6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853705C-35BF-A442-8E55-A6E2782461EE}" type="slidenum">
              <a:rPr lang="en-US" sz="1300" b="0">
                <a:latin typeface="Times New Roman" charset="0"/>
              </a:rPr>
              <a:pPr eaLnBrk="1" hangingPunct="1"/>
              <a:t>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08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01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0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10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7A6ABD5D-5C43-3B8B-4A47-61649E3D115D}"/>
              </a:ext>
            </a:extLst>
          </p:cNvPr>
          <p:cNvGrpSpPr/>
          <p:nvPr userDrawn="1"/>
        </p:nvGrpSpPr>
        <p:grpSpPr>
          <a:xfrm>
            <a:off x="-37202" y="-17808"/>
            <a:ext cx="9251052" cy="6875808"/>
            <a:chOff x="-37202" y="-17808"/>
            <a:chExt cx="9251052" cy="687580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2FDF3C8-2579-FE76-C255-8D388A2880AF}"/>
                </a:ext>
              </a:extLst>
            </p:cNvPr>
            <p:cNvGrpSpPr/>
            <p:nvPr userDrawn="1"/>
          </p:nvGrpSpPr>
          <p:grpSpPr>
            <a:xfrm>
              <a:off x="-37202" y="-17808"/>
              <a:ext cx="9244426" cy="1548158"/>
              <a:chOff x="-37202" y="-17808"/>
              <a:chExt cx="9244426" cy="1548158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6D509864-1F3D-8C50-E36A-3487881676F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0960" y="-11183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80E07DA5-2FB8-1986-62D0-9BB0764651A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7202" y="-17808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766DB696-4315-02EB-D756-79083474CDC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5111" y="-635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6" name="Picture 5" descr="Diagram, schematic&#10;&#10;Description automatically generated">
                <a:extLst>
                  <a:ext uri="{FF2B5EF4-FFF2-40B4-BE49-F238E27FC236}">
                    <a16:creationId xmlns:a16="http://schemas.microsoft.com/office/drawing/2014/main" id="{0A6BFE68-C6E3-7A10-DCB8-5FD39DDBA1E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19824" y="-11183"/>
                <a:ext cx="787400" cy="952500"/>
              </a:xfrm>
              <a:prstGeom prst="rect">
                <a:avLst/>
              </a:prstGeom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743C08E-B7FB-2D84-E28E-CC3A7E03C06F}"/>
                </a:ext>
              </a:extLst>
            </p:cNvPr>
            <p:cNvGrpSpPr/>
            <p:nvPr userDrawn="1"/>
          </p:nvGrpSpPr>
          <p:grpSpPr>
            <a:xfrm>
              <a:off x="-37202" y="769936"/>
              <a:ext cx="9251052" cy="6088064"/>
              <a:chOff x="-37202" y="769936"/>
              <a:chExt cx="9251052" cy="6088064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3BA3378A-AFC4-1653-B4E5-9C6B3D67661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7525" y="803132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153205CB-0D4F-3284-FBBF-4BC351A30AC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0637" y="796507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C72CAB5D-6617-2E21-A6CA-E328F087A63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78163" y="22955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5AC10B77-A31F-38D5-8382-985CF6E443F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" y="2288899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A3D89739-FD09-01B4-E7B4-C701FC01DE4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7525" y="38322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73D27228-5C6E-DC91-30A7-0AFAC169367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0637" y="3825599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5C2DA61-3005-968A-BDF3-075B1EEF41F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1737" y="769936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66484D52-BFEA-C60D-525E-8A2E735CE5F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9880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0EDF70D3-66A0-0672-CB97-8ED9B35050C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505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B6A4AD92-9E85-875E-19B0-E18A6D7FBED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1737" y="38100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60FF33F9-2A42-D7B7-13B2-7D74E6EE831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5111" y="22955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FF948A23-E96A-3660-C39C-A546002B613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20" name="Picture 19" descr="Diagram, schematic&#10;&#10;Description automatically generated">
                <a:extLst>
                  <a:ext uri="{FF2B5EF4-FFF2-40B4-BE49-F238E27FC236}">
                    <a16:creationId xmlns:a16="http://schemas.microsoft.com/office/drawing/2014/main" id="{8B622CB2-32C0-5EFC-FFC0-B7C19B9D938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98" y="5981700"/>
                <a:ext cx="825500" cy="901700"/>
              </a:xfrm>
              <a:prstGeom prst="rect">
                <a:avLst/>
              </a:prstGeom>
            </p:spPr>
          </p:pic>
        </p:grpSp>
      </p:grpSp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481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056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0274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/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7475958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396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670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1595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870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3658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566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697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3814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5D9187BA-81F8-B3C4-BE54-802E5CB4AADB}"/>
              </a:ext>
            </a:extLst>
          </p:cNvPr>
          <p:cNvGrpSpPr/>
          <p:nvPr userDrawn="1"/>
        </p:nvGrpSpPr>
        <p:grpSpPr>
          <a:xfrm>
            <a:off x="-37202" y="769936"/>
            <a:ext cx="9251052" cy="6088064"/>
            <a:chOff x="-37202" y="769936"/>
            <a:chExt cx="9251052" cy="608806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BC71FB7-FA16-2D27-CACE-D02A556CD8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525" y="803132"/>
              <a:ext cx="3098800" cy="15367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7861273-92E0-492B-CA3C-71BA2BBCFA7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637" y="796507"/>
              <a:ext cx="3098800" cy="15367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6201456-9595-A276-41A8-30205C2FEC8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8163" y="2295524"/>
              <a:ext cx="3098800" cy="15367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F482A01-0A49-6750-039E-5DF6F6D8CDA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2288899"/>
              <a:ext cx="3098800" cy="15367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1AB3331-87E4-5291-9B07-04FBF9319A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525" y="3832224"/>
              <a:ext cx="3098800" cy="15367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4603EAB-DE9B-8605-F5EA-86EE04BB7A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637" y="3825599"/>
              <a:ext cx="3098800" cy="15367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8BC458A-594C-2231-0980-29D3BCD49A3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737" y="769936"/>
              <a:ext cx="3098800" cy="15367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6605DDB-0D60-730A-9DC4-C473EFEB16D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8800" y="5321300"/>
              <a:ext cx="3098800" cy="15367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E3E6929-9A7F-4C0B-5CAA-0969F1F1AD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050" y="5321300"/>
              <a:ext cx="3098800" cy="15367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51D58DE-9738-3628-3BB8-CDE6E50154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737" y="3810000"/>
              <a:ext cx="3098800" cy="15367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567987B-DB8A-1727-6CAC-CEB7FF1A9C3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5111" y="2295524"/>
              <a:ext cx="3098800" cy="153670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0D0A162-213F-2600-105C-FE0FC8A8E87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21300"/>
              <a:ext cx="3098800" cy="1536700"/>
            </a:xfrm>
            <a:prstGeom prst="rect">
              <a:avLst/>
            </a:prstGeom>
          </p:spPr>
        </p:pic>
        <p:pic>
          <p:nvPicPr>
            <p:cNvPr id="19" name="Picture 18" descr="Diagram, schematic&#10;&#10;Description automatically generated">
              <a:extLst>
                <a:ext uri="{FF2B5EF4-FFF2-40B4-BE49-F238E27FC236}">
                  <a16:creationId xmlns:a16="http://schemas.microsoft.com/office/drawing/2014/main" id="{DB469211-2D9E-AB17-3FC0-B7AEAAB221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8" y="5981700"/>
              <a:ext cx="825500" cy="9017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C3F89B2-E890-6C43-5892-22AD02C50523}"/>
              </a:ext>
            </a:extLst>
          </p:cNvPr>
          <p:cNvGrpSpPr/>
          <p:nvPr userDrawn="1"/>
        </p:nvGrpSpPr>
        <p:grpSpPr>
          <a:xfrm>
            <a:off x="-37202" y="-17808"/>
            <a:ext cx="9244426" cy="1548158"/>
            <a:chOff x="-37202" y="-17808"/>
            <a:chExt cx="9244426" cy="1548158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50C326B-E0CE-7E4B-AAB3-6C17E7E24BD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0960" y="-11183"/>
              <a:ext cx="3098800" cy="15367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E40EC80-B3CD-B537-331F-0ADE24D7A14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7202" y="-17808"/>
              <a:ext cx="3098800" cy="15367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4A493CE-633E-1F89-D9FA-C4320B1A38C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5111" y="-6350"/>
              <a:ext cx="3098800" cy="1536700"/>
            </a:xfrm>
            <a:prstGeom prst="rect">
              <a:avLst/>
            </a:prstGeom>
          </p:spPr>
        </p:pic>
        <p:pic>
          <p:nvPicPr>
            <p:cNvPr id="22" name="Picture 21" descr="Diagram, schematic&#10;&#10;Description automatically generated">
              <a:extLst>
                <a:ext uri="{FF2B5EF4-FFF2-40B4-BE49-F238E27FC236}">
                  <a16:creationId xmlns:a16="http://schemas.microsoft.com/office/drawing/2014/main" id="{63BA936B-D5C9-23EF-D13E-28E80A17AC3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9824" y="-11183"/>
              <a:ext cx="787400" cy="952500"/>
            </a:xfrm>
            <a:prstGeom prst="rect">
              <a:avLst/>
            </a:prstGeom>
          </p:spPr>
        </p:pic>
      </p:grp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FC9C51-8850-8B4B-97BB-F12E7B15E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7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500" b="0">
          <a:solidFill>
            <a:schemeClr val="tx1"/>
          </a:solidFill>
          <a:effectLst/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q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8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8150" y="3733800"/>
            <a:ext cx="8248650" cy="1220647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Hong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Xu,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Henry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CSE@CUHK,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2023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Patri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ck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Lee,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 err="1">
                <a:latin typeface="Arial" charset="0"/>
                <a:ea typeface="ＭＳ Ｐゴシック" charset="0"/>
                <a:cs typeface="ＭＳ Ｐゴシック" charset="0"/>
              </a:rPr>
              <a:t>Mosharaf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Chowdhury,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3858" y="1090432"/>
            <a:ext cx="9144000" cy="2286000"/>
          </a:xfrm>
        </p:spPr>
        <p:txBody>
          <a:bodyPr/>
          <a:lstStyle/>
          <a:p>
            <a:pPr algn="ctr"/>
            <a:r>
              <a:rPr lang="en-US" altLang="zh-CN" dirty="0">
                <a:effectLst/>
              </a:rPr>
              <a:t>CSCI4430</a:t>
            </a:r>
            <a:r>
              <a:rPr lang="zh-CN" altLang="en-US" b="1" dirty="0">
                <a:ea typeface="ＭＳ Ｐゴシック" charset="0"/>
              </a:rPr>
              <a:t> </a:t>
            </a: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Lecture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9: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Transport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Layer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–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br>
              <a:rPr lang="en-HK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</a:br>
            <a:r>
              <a:rPr lang="en-HK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Mo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re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on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congestion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control</a:t>
            </a:r>
            <a:endParaRPr lang="en-US" b="1" dirty="0"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r>
              <a:rPr lang="en-US" dirty="0"/>
              <a:t>Not done yet!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Problem</a:t>
            </a:r>
            <a:r>
              <a:rPr lang="en-US" dirty="0"/>
              <a:t>: congestion avoidance too slow in recovering from an isolated loss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39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r>
              <a:rPr lang="en-US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TCP connection with:</a:t>
            </a:r>
          </a:p>
          <a:p>
            <a:pPr lvl="1"/>
            <a:r>
              <a:rPr lang="en-US" dirty="0"/>
              <a:t>CWND=10 packets</a:t>
            </a:r>
          </a:p>
          <a:p>
            <a:pPr lvl="1"/>
            <a:r>
              <a:rPr lang="en-US" dirty="0"/>
              <a:t>Last ACK was for packet #101</a:t>
            </a:r>
          </a:p>
          <a:p>
            <a:pPr lvl="2"/>
            <a:r>
              <a:rPr lang="en-US" dirty="0"/>
              <a:t>i.e., receiver expecting next packet to have seq. no. 101</a:t>
            </a:r>
          </a:p>
          <a:p>
            <a:r>
              <a:rPr lang="en-US" dirty="0"/>
              <a:t>10 packets [101, 102, 103,…, 110] are in flight</a:t>
            </a:r>
          </a:p>
          <a:p>
            <a:pPr lvl="1"/>
            <a:r>
              <a:rPr lang="en-US" dirty="0"/>
              <a:t>Packet 101 is dropped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7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r>
              <a:rPr lang="en-US" dirty="0"/>
              <a:t>Timeline: [</a:t>
            </a:r>
            <a:r>
              <a:rPr lang="en-US" dirty="0">
                <a:solidFill>
                  <a:srgbClr val="D3A600"/>
                </a:solidFill>
              </a:rPr>
              <a:t>101</a:t>
            </a:r>
            <a:r>
              <a:rPr lang="en-US" dirty="0"/>
              <a:t>, 102, …, 110]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ACK 101 (due to 102)  </a:t>
            </a:r>
            <a:r>
              <a:rPr lang="en-US" sz="2000" dirty="0" err="1"/>
              <a:t>cwnd</a:t>
            </a:r>
            <a:r>
              <a:rPr lang="en-US" sz="2000" dirty="0"/>
              <a:t>=10  dupACK#1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103)  </a:t>
            </a:r>
            <a:r>
              <a:rPr lang="en-US" sz="2000" dirty="0" err="1"/>
              <a:t>cwnd</a:t>
            </a:r>
            <a:r>
              <a:rPr lang="en-US" sz="2000" dirty="0"/>
              <a:t>=10  dupACK#2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104)  </a:t>
            </a:r>
            <a:r>
              <a:rPr lang="en-US" sz="2000" dirty="0" err="1"/>
              <a:t>cwnd</a:t>
            </a:r>
            <a:r>
              <a:rPr lang="en-US" sz="2000" dirty="0"/>
              <a:t>=10  dupACK#3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RETRANSMIT 101 </a:t>
            </a:r>
            <a:r>
              <a:rPr lang="en-US" sz="2000" dirty="0" err="1">
                <a:solidFill>
                  <a:srgbClr val="0000FF"/>
                </a:solidFill>
              </a:rPr>
              <a:t>ssthresh</a:t>
            </a:r>
            <a:r>
              <a:rPr lang="en-US" sz="2000" dirty="0">
                <a:solidFill>
                  <a:srgbClr val="0000FF"/>
                </a:solidFill>
              </a:rPr>
              <a:t>=5  </a:t>
            </a:r>
            <a:r>
              <a:rPr lang="en-US" sz="2000" dirty="0" err="1">
                <a:solidFill>
                  <a:srgbClr val="0000FF"/>
                </a:solidFill>
              </a:rPr>
              <a:t>cwnd</a:t>
            </a:r>
            <a:r>
              <a:rPr lang="en-US" sz="2000" dirty="0">
                <a:solidFill>
                  <a:srgbClr val="0000FF"/>
                </a:solidFill>
              </a:rPr>
              <a:t>= 5</a:t>
            </a:r>
          </a:p>
          <a:p>
            <a:r>
              <a:rPr lang="en-US" sz="2000" dirty="0"/>
              <a:t>ACK 101 (due to 105)  </a:t>
            </a:r>
            <a:r>
              <a:rPr lang="en-US" sz="2000" dirty="0" err="1"/>
              <a:t>cwnd</a:t>
            </a:r>
            <a:r>
              <a:rPr lang="en-US" sz="2000" dirty="0"/>
              <a:t>=5 + 1/5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106)  </a:t>
            </a:r>
            <a:r>
              <a:rPr lang="en-US" sz="2000" dirty="0" err="1"/>
              <a:t>cwnd</a:t>
            </a:r>
            <a:r>
              <a:rPr lang="en-US" sz="2000" dirty="0"/>
              <a:t>=5 + 2/5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107)  </a:t>
            </a:r>
            <a:r>
              <a:rPr lang="en-US" sz="2000" dirty="0" err="1"/>
              <a:t>cwnd</a:t>
            </a:r>
            <a:r>
              <a:rPr lang="en-US" sz="2000" dirty="0"/>
              <a:t>=5 + 3/5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108)  </a:t>
            </a:r>
            <a:r>
              <a:rPr lang="en-US" sz="2000" dirty="0" err="1"/>
              <a:t>cwnd</a:t>
            </a:r>
            <a:r>
              <a:rPr lang="en-US" sz="2000" dirty="0"/>
              <a:t>=5 + 4/5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109)  </a:t>
            </a:r>
            <a:r>
              <a:rPr lang="en-US" sz="2000" dirty="0" err="1"/>
              <a:t>cwnd</a:t>
            </a:r>
            <a:r>
              <a:rPr lang="en-US" sz="2000" dirty="0"/>
              <a:t>=5 + 5/5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110)  </a:t>
            </a:r>
            <a:r>
              <a:rPr lang="en-US" sz="2000" dirty="0" err="1"/>
              <a:t>cwnd</a:t>
            </a:r>
            <a:r>
              <a:rPr lang="en-US" sz="2000" dirty="0"/>
              <a:t>=6 + 1/6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ACK 111 (due to 101)  </a:t>
            </a:r>
            <a:r>
              <a:rPr lang="en-US" sz="2000" dirty="0">
                <a:solidFill>
                  <a:srgbClr val="0000FF"/>
                </a:solidFill>
                <a:sym typeface="Wingdings"/>
              </a:rPr>
              <a:t> only now can we transmit new packets</a:t>
            </a:r>
          </a:p>
          <a:p>
            <a:r>
              <a:rPr lang="en-US" sz="2000" dirty="0">
                <a:solidFill>
                  <a:srgbClr val="0000FF"/>
                </a:solidFill>
                <a:sym typeface="Wingdings"/>
              </a:rPr>
              <a:t>Plus no packets in flight so ACK “clocking” (to increase CWND) stalls for another RTT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472934" y="432137"/>
            <a:ext cx="7180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07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r>
              <a:rPr lang="en-US"/>
              <a:t>Solution: Fast recovery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Idea: Grant the sender temporary “credit” for each dupACK so as to keep packets in flight</a:t>
            </a:r>
          </a:p>
          <a:p>
            <a:r>
              <a:rPr lang="en-US" dirty="0"/>
              <a:t>If </a:t>
            </a:r>
            <a:r>
              <a:rPr lang="en-US" dirty="0" err="1"/>
              <a:t>dupACKcount</a:t>
            </a:r>
            <a:r>
              <a:rPr lang="en-US"/>
              <a:t> =</a:t>
            </a:r>
            <a:r>
              <a:rPr lang="en-US" altLang="zh-CN"/>
              <a:t>=</a:t>
            </a:r>
            <a:r>
              <a:rPr lang="en-US"/>
              <a:t> </a:t>
            </a:r>
            <a:r>
              <a:rPr lang="en-US" dirty="0"/>
              <a:t>3 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ssthresh</a:t>
            </a:r>
            <a:r>
              <a:rPr lang="en-US" dirty="0"/>
              <a:t> = CWND/2</a:t>
            </a:r>
          </a:p>
          <a:p>
            <a:pPr lvl="1"/>
            <a:r>
              <a:rPr lang="en-US" dirty="0"/>
              <a:t> CWND = </a:t>
            </a:r>
            <a:r>
              <a:rPr lang="en-US" dirty="0" err="1"/>
              <a:t>ssthresh</a:t>
            </a:r>
            <a:r>
              <a:rPr lang="en-US" dirty="0">
                <a:solidFill>
                  <a:srgbClr val="0000FF"/>
                </a:solidFill>
              </a:rPr>
              <a:t> + 3</a:t>
            </a:r>
          </a:p>
          <a:p>
            <a:r>
              <a:rPr lang="en-US" dirty="0">
                <a:solidFill>
                  <a:srgbClr val="0000FF"/>
                </a:solidFill>
              </a:rPr>
              <a:t>While in fast recovery</a:t>
            </a:r>
          </a:p>
          <a:p>
            <a:pPr lvl="1"/>
            <a:r>
              <a:rPr lang="en-US" dirty="0"/>
              <a:t>CWND = CWND + 1 for each additional dupACK</a:t>
            </a:r>
          </a:p>
          <a:p>
            <a:r>
              <a:rPr lang="en-US" dirty="0">
                <a:solidFill>
                  <a:srgbClr val="0000FF"/>
                </a:solidFill>
              </a:rPr>
              <a:t>Exit fast recovery</a:t>
            </a:r>
            <a:r>
              <a:rPr lang="en-US" dirty="0"/>
              <a:t> after receiving new ACK</a:t>
            </a:r>
          </a:p>
          <a:p>
            <a:pPr lvl="1"/>
            <a:r>
              <a:rPr lang="en-US" dirty="0"/>
              <a:t>set CWND = </a:t>
            </a:r>
            <a:r>
              <a:rPr lang="en-US" dirty="0" err="1"/>
              <a:t>ssthresh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889E173-B62F-5C01-062F-7B295EA464D7}"/>
                  </a:ext>
                </a:extLst>
              </p14:cNvPr>
              <p14:cNvContentPartPr/>
              <p14:nvPr/>
            </p14:nvContentPartPr>
            <p14:xfrm>
              <a:off x="4565880" y="5430960"/>
              <a:ext cx="2757240" cy="730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889E173-B62F-5C01-062F-7B295EA464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56520" y="5421600"/>
                <a:ext cx="2775960" cy="74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248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r>
              <a:rPr lang="en-US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TCP connection with:</a:t>
            </a:r>
          </a:p>
          <a:p>
            <a:pPr lvl="1"/>
            <a:r>
              <a:rPr lang="en-US" dirty="0"/>
              <a:t>CWND=10 packets</a:t>
            </a:r>
          </a:p>
          <a:p>
            <a:pPr lvl="1"/>
            <a:r>
              <a:rPr lang="en-US" dirty="0"/>
              <a:t>Last ACK was for packet #101</a:t>
            </a:r>
          </a:p>
          <a:p>
            <a:pPr lvl="2"/>
            <a:r>
              <a:rPr lang="en-US" dirty="0"/>
              <a:t>i.e., receiver expecting next packet to have seq. no. 101</a:t>
            </a:r>
          </a:p>
          <a:p>
            <a:r>
              <a:rPr lang="en-US" dirty="0"/>
              <a:t>10 packets [101, 102, 103,…, 110] are in flight</a:t>
            </a:r>
          </a:p>
          <a:p>
            <a:pPr lvl="1"/>
            <a:r>
              <a:rPr lang="en-US" dirty="0"/>
              <a:t>Packet 101 is dropped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55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r>
              <a:rPr lang="en-US" dirty="0"/>
              <a:t>Timeline: [</a:t>
            </a:r>
            <a:r>
              <a:rPr lang="en-US" dirty="0">
                <a:solidFill>
                  <a:srgbClr val="D3A600"/>
                </a:solidFill>
              </a:rPr>
              <a:t>101</a:t>
            </a:r>
            <a:r>
              <a:rPr lang="en-US" dirty="0"/>
              <a:t>, 102, …, 110]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ACK 101 (due to 102)  </a:t>
            </a:r>
            <a:r>
              <a:rPr lang="en-US" sz="2000" dirty="0" err="1"/>
              <a:t>cwnd</a:t>
            </a:r>
            <a:r>
              <a:rPr lang="en-US" sz="2000" dirty="0"/>
              <a:t>=10  dup#1</a:t>
            </a:r>
          </a:p>
          <a:p>
            <a:r>
              <a:rPr lang="en-US" sz="2000" dirty="0"/>
              <a:t>ACK 101 (due to 103)  </a:t>
            </a:r>
            <a:r>
              <a:rPr lang="en-US" sz="2000" dirty="0" err="1"/>
              <a:t>cwnd</a:t>
            </a:r>
            <a:r>
              <a:rPr lang="en-US" sz="2000" dirty="0"/>
              <a:t>=10  dup#2</a:t>
            </a:r>
          </a:p>
          <a:p>
            <a:r>
              <a:rPr lang="en-US" sz="2000" dirty="0"/>
              <a:t>ACK 101 (due to 104)  </a:t>
            </a:r>
            <a:r>
              <a:rPr lang="en-US" sz="2000" dirty="0" err="1"/>
              <a:t>cwnd</a:t>
            </a:r>
            <a:r>
              <a:rPr lang="en-US" sz="2000" dirty="0"/>
              <a:t>=10  dup#3</a:t>
            </a:r>
          </a:p>
          <a:p>
            <a:r>
              <a:rPr lang="en-US" sz="2000" dirty="0">
                <a:solidFill>
                  <a:srgbClr val="0000FF"/>
                </a:solidFill>
              </a:rPr>
              <a:t>RETRANSMIT 101 </a:t>
            </a:r>
            <a:r>
              <a:rPr lang="en-US" sz="2000" dirty="0" err="1">
                <a:solidFill>
                  <a:srgbClr val="0000FF"/>
                </a:solidFill>
              </a:rPr>
              <a:t>ssthresh</a:t>
            </a:r>
            <a:r>
              <a:rPr lang="en-US" sz="2000" dirty="0">
                <a:solidFill>
                  <a:srgbClr val="0000FF"/>
                </a:solidFill>
              </a:rPr>
              <a:t>=5  </a:t>
            </a:r>
            <a:r>
              <a:rPr lang="en-US" sz="2000" dirty="0" err="1">
                <a:solidFill>
                  <a:srgbClr val="0000FF"/>
                </a:solidFill>
              </a:rPr>
              <a:t>cwnd</a:t>
            </a:r>
            <a:r>
              <a:rPr lang="en-US" sz="2000" dirty="0">
                <a:solidFill>
                  <a:srgbClr val="0000FF"/>
                </a:solidFill>
              </a:rPr>
              <a:t>= 8 (5+3)</a:t>
            </a:r>
          </a:p>
          <a:p>
            <a:r>
              <a:rPr lang="en-US" sz="2000" dirty="0"/>
              <a:t>ACK 101 (due to 105)  </a:t>
            </a:r>
            <a:r>
              <a:rPr lang="en-US" sz="2000" dirty="0" err="1"/>
              <a:t>cwnd</a:t>
            </a:r>
            <a:r>
              <a:rPr lang="en-US" sz="2000" dirty="0"/>
              <a:t>= 9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106)  </a:t>
            </a:r>
            <a:r>
              <a:rPr lang="en-US" sz="2000" dirty="0" err="1"/>
              <a:t>cwnd</a:t>
            </a:r>
            <a:r>
              <a:rPr lang="en-US" sz="2000" dirty="0"/>
              <a:t>=10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107)  </a:t>
            </a:r>
            <a:r>
              <a:rPr lang="en-US" sz="2000" dirty="0" err="1"/>
              <a:t>cwnd</a:t>
            </a:r>
            <a:r>
              <a:rPr lang="en-US" sz="2000" dirty="0"/>
              <a:t>=11 (</a:t>
            </a:r>
            <a:r>
              <a:rPr lang="en-US" sz="2000" dirty="0" err="1"/>
              <a:t>xmit</a:t>
            </a:r>
            <a:r>
              <a:rPr lang="en-US" sz="2000" dirty="0"/>
              <a:t> 111)</a:t>
            </a:r>
          </a:p>
          <a:p>
            <a:r>
              <a:rPr lang="en-US" sz="2000" dirty="0"/>
              <a:t>ACK 101 (due to 108)  </a:t>
            </a:r>
            <a:r>
              <a:rPr lang="en-US" sz="2000" dirty="0" err="1"/>
              <a:t>cwnd</a:t>
            </a:r>
            <a:r>
              <a:rPr lang="en-US" sz="2000" dirty="0"/>
              <a:t>=12 (</a:t>
            </a:r>
            <a:r>
              <a:rPr lang="en-US" sz="2000" dirty="0" err="1"/>
              <a:t>xmit</a:t>
            </a:r>
            <a:r>
              <a:rPr lang="en-US" sz="2000" dirty="0"/>
              <a:t> 112)</a:t>
            </a:r>
          </a:p>
          <a:p>
            <a:r>
              <a:rPr lang="en-US" sz="2000" dirty="0"/>
              <a:t>ACK 101 (due to 109)  </a:t>
            </a:r>
            <a:r>
              <a:rPr lang="en-US" sz="2000" dirty="0" err="1"/>
              <a:t>cwnd</a:t>
            </a:r>
            <a:r>
              <a:rPr lang="en-US" sz="2000" dirty="0"/>
              <a:t>=13 (</a:t>
            </a:r>
            <a:r>
              <a:rPr lang="en-US" sz="2000" dirty="0" err="1"/>
              <a:t>xmit</a:t>
            </a:r>
            <a:r>
              <a:rPr lang="en-US" sz="2000" dirty="0"/>
              <a:t> 113)</a:t>
            </a:r>
          </a:p>
          <a:p>
            <a:r>
              <a:rPr lang="en-US" sz="2000" dirty="0"/>
              <a:t>ACK 101 (due to 110)  </a:t>
            </a:r>
            <a:r>
              <a:rPr lang="en-US" sz="2000" dirty="0" err="1"/>
              <a:t>cwnd</a:t>
            </a:r>
            <a:r>
              <a:rPr lang="en-US" sz="2000" dirty="0"/>
              <a:t>=14 (</a:t>
            </a:r>
            <a:r>
              <a:rPr lang="en-US" sz="2000" dirty="0" err="1"/>
              <a:t>xmit</a:t>
            </a:r>
            <a:r>
              <a:rPr lang="en-US" sz="2000" dirty="0"/>
              <a:t> 114)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ACK 111 (due to 101) </a:t>
            </a:r>
            <a:r>
              <a:rPr lang="en-US" sz="2000" dirty="0" err="1">
                <a:solidFill>
                  <a:srgbClr val="0000FF"/>
                </a:solidFill>
              </a:rPr>
              <a:t>cwnd</a:t>
            </a:r>
            <a:r>
              <a:rPr lang="en-US" sz="2000" dirty="0">
                <a:solidFill>
                  <a:srgbClr val="0000FF"/>
                </a:solidFill>
              </a:rPr>
              <a:t> = 5 (</a:t>
            </a:r>
            <a:r>
              <a:rPr lang="en-US" sz="2000" dirty="0" err="1">
                <a:solidFill>
                  <a:srgbClr val="0000FF"/>
                </a:solidFill>
              </a:rPr>
              <a:t>xmit</a:t>
            </a:r>
            <a:r>
              <a:rPr lang="en-US" sz="2000" dirty="0">
                <a:solidFill>
                  <a:srgbClr val="0000FF"/>
                </a:solidFill>
              </a:rPr>
              <a:t> 115)  </a:t>
            </a:r>
            <a:r>
              <a:rPr lang="en-US" sz="2000" dirty="0">
                <a:solidFill>
                  <a:srgbClr val="0000FF"/>
                </a:solidFill>
                <a:sym typeface="Wingdings"/>
              </a:rPr>
              <a:t> exiting fast recovery</a:t>
            </a:r>
          </a:p>
          <a:p>
            <a:r>
              <a:rPr lang="en-US" sz="2000" dirty="0">
                <a:solidFill>
                  <a:srgbClr val="0000FF"/>
                </a:solidFill>
                <a:sym typeface="Wingdings"/>
              </a:rPr>
              <a:t>Packets 111-114 already in flight</a:t>
            </a:r>
          </a:p>
          <a:p>
            <a:r>
              <a:rPr lang="en-US" sz="2000" dirty="0">
                <a:sym typeface="Wingdings"/>
              </a:rPr>
              <a:t>ACK 112 (due to 111) </a:t>
            </a:r>
            <a:r>
              <a:rPr lang="en-US" sz="2000" dirty="0" err="1">
                <a:sym typeface="Wingdings"/>
              </a:rPr>
              <a:t>cwnd</a:t>
            </a:r>
            <a:r>
              <a:rPr lang="en-US" sz="2000" dirty="0">
                <a:sym typeface="Wingdings"/>
              </a:rPr>
              <a:t> = 5 + 1/5   back in cong. avoidance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472934" y="432137"/>
            <a:ext cx="7180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8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TCP state machine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S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low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Start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C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ong.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Avoid</a:t>
            </a:r>
            <a:r>
              <a:rPr lang="en-US" sz="2000" dirty="0">
                <a:ea typeface="Arial" charset="0"/>
                <a:cs typeface="Arial" charset="0"/>
              </a:rPr>
              <a:t>.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F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ast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Recovery</a:t>
            </a: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08636" y="2252246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CWND &gt; </a:t>
            </a:r>
            <a:r>
              <a:rPr lang="en-US" b="0" i="1" dirty="0" err="1">
                <a:latin typeface="+mn-lt"/>
              </a:rPr>
              <a:t>ssthresh</a:t>
            </a:r>
            <a:endParaRPr lang="en-US" b="0" i="1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2785646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86000" y="44958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52800" y="37338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96000" y="40386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51082" y="3810000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5749881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682" y="3349823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800" y="16002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3679" y="1929824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latin typeface="+mn-lt"/>
              </a:rPr>
              <a:t>ACK</a:t>
            </a: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861" y="2209800"/>
            <a:ext cx="959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19999" y="3093293"/>
            <a:ext cx="1010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</p:spTree>
    <p:extLst>
      <p:ext uri="{BB962C8B-B14F-4D97-AF65-F5344CB8AC3E}">
        <p14:creationId xmlns:p14="http://schemas.microsoft.com/office/powerpoint/2010/main" val="1712269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Timeouts ➔ Slow Start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S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low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Start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C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ong.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Avoid</a:t>
            </a:r>
            <a:r>
              <a:rPr lang="en-US" sz="2000" dirty="0">
                <a:ea typeface="Arial" charset="0"/>
                <a:cs typeface="Arial" charset="0"/>
              </a:rPr>
              <a:t>.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F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ast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Recovery</a:t>
            </a: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08636" y="2252246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CWND &gt; </a:t>
            </a:r>
            <a:r>
              <a:rPr lang="en-US" b="0" i="1" dirty="0" err="1">
                <a:latin typeface="+mn-lt"/>
              </a:rPr>
              <a:t>ssthresh</a:t>
            </a:r>
            <a:endParaRPr lang="en-US" b="0" i="1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2785646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timeout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86000" y="44958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52800" y="3733800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timeout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96000" y="40386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51082" y="3810000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5749881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682" y="3349823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800" y="1600200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timeout</a:t>
            </a: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3679" y="1929824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latin typeface="+mn-lt"/>
              </a:rPr>
              <a:t>ACK</a:t>
            </a: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861" y="2209800"/>
            <a:ext cx="959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19999" y="3093293"/>
            <a:ext cx="1010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</p:spTree>
    <p:extLst>
      <p:ext uri="{BB962C8B-B14F-4D97-AF65-F5344CB8AC3E}">
        <p14:creationId xmlns:p14="http://schemas.microsoft.com/office/powerpoint/2010/main" val="2075235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dupACKs ➔ Fast Recovery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S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low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Start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C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ong.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Avoid</a:t>
            </a:r>
            <a:r>
              <a:rPr lang="en-US" sz="2000" dirty="0">
                <a:ea typeface="Arial" charset="0"/>
                <a:cs typeface="Arial" charset="0"/>
              </a:rPr>
              <a:t>.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F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ast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Recovery</a:t>
            </a: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08636" y="2252246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CWND &gt; </a:t>
            </a:r>
            <a:r>
              <a:rPr lang="en-US" b="0" i="1" dirty="0" err="1">
                <a:latin typeface="+mn-lt"/>
              </a:rPr>
              <a:t>ssthresh</a:t>
            </a:r>
            <a:endParaRPr lang="en-US" b="0" i="1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2785646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86000" y="4495800"/>
            <a:ext cx="1236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0000FF"/>
                </a:solidFill>
                <a:latin typeface="+mn-lt"/>
              </a:rPr>
              <a:t>dupACK</a:t>
            </a:r>
            <a:r>
              <a:rPr lang="en-US" i="1" dirty="0">
                <a:solidFill>
                  <a:srgbClr val="0000FF"/>
                </a:solidFill>
                <a:latin typeface="+mn-lt"/>
              </a:rPr>
              <a:t>=3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52800" y="37338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96000" y="4038600"/>
            <a:ext cx="1236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0000FF"/>
                </a:solidFill>
                <a:latin typeface="+mn-lt"/>
              </a:rPr>
              <a:t>dupACK</a:t>
            </a:r>
            <a:r>
              <a:rPr lang="en-US" i="1" dirty="0">
                <a:solidFill>
                  <a:srgbClr val="0000FF"/>
                </a:solidFill>
                <a:latin typeface="+mn-lt"/>
              </a:rPr>
              <a:t>=3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51082" y="3810000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5749881"/>
            <a:ext cx="1002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dupACK</a:t>
            </a: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682" y="3349823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800" y="16002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3679" y="1929824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latin typeface="+mn-lt"/>
              </a:rPr>
              <a:t>ACK</a:t>
            </a: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860" y="2209800"/>
            <a:ext cx="1039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solidFill>
                  <a:srgbClr val="0000FF"/>
                </a:solidFill>
                <a:latin typeface="+mn-lt"/>
              </a:rPr>
              <a:t>dupACK</a:t>
            </a:r>
            <a:endParaRPr lang="en-US" i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19999" y="3093293"/>
            <a:ext cx="1010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dupACK</a:t>
            </a:r>
          </a:p>
        </p:txBody>
      </p:sp>
    </p:spTree>
    <p:extLst>
      <p:ext uri="{BB962C8B-B14F-4D97-AF65-F5344CB8AC3E}">
        <p14:creationId xmlns:p14="http://schemas.microsoft.com/office/powerpoint/2010/main" val="2012201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ACK changes state ONLY from Fast Recovery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S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low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Start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C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ong.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Avoid</a:t>
            </a:r>
            <a:r>
              <a:rPr lang="en-US" sz="2000" dirty="0">
                <a:ea typeface="Arial" charset="0"/>
                <a:cs typeface="Arial" charset="0"/>
              </a:rPr>
              <a:t>.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F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ast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Recovery</a:t>
            </a: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08636" y="2252246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CWND &gt; </a:t>
            </a:r>
            <a:r>
              <a:rPr lang="en-US" b="0" i="1" dirty="0" err="1">
                <a:latin typeface="+mn-lt"/>
              </a:rPr>
              <a:t>ssthresh</a:t>
            </a:r>
            <a:endParaRPr lang="en-US" b="0" i="1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2785646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86000" y="44958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52800" y="37338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96000" y="40386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51082" y="3810000"/>
            <a:ext cx="1076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new ACK</a:t>
            </a: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5749881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682" y="3349823"/>
            <a:ext cx="1076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new ACK</a:t>
            </a: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800" y="16002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3679" y="1929824"/>
            <a:ext cx="641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new </a:t>
            </a:r>
            <a:br>
              <a:rPr lang="en-US" i="1" dirty="0">
                <a:solidFill>
                  <a:srgbClr val="0000FF"/>
                </a:solidFill>
                <a:latin typeface="+mn-lt"/>
              </a:rPr>
            </a:br>
            <a:r>
              <a:rPr lang="en-US" i="1" dirty="0">
                <a:solidFill>
                  <a:srgbClr val="0000FF"/>
                </a:solidFill>
                <a:latin typeface="+mn-lt"/>
              </a:rPr>
              <a:t>ACK</a:t>
            </a: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861" y="2209800"/>
            <a:ext cx="959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19999" y="3093293"/>
            <a:ext cx="1010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</p:spTree>
    <p:extLst>
      <p:ext uri="{BB962C8B-B14F-4D97-AF65-F5344CB8AC3E}">
        <p14:creationId xmlns:p14="http://schemas.microsoft.com/office/powerpoint/2010/main" val="1261333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congestion control wrap-up</a:t>
            </a:r>
          </a:p>
          <a:p>
            <a:r>
              <a:rPr lang="en-US" dirty="0"/>
              <a:t>TCP throughput equation</a:t>
            </a:r>
          </a:p>
          <a:p>
            <a:r>
              <a:rPr lang="en-US" dirty="0"/>
              <a:t>Problems with congestion control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TCP state machine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S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low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Start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C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ong.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Avoid</a:t>
            </a:r>
            <a:r>
              <a:rPr lang="en-US" sz="2000" dirty="0">
                <a:ea typeface="Arial" charset="0"/>
                <a:cs typeface="Arial" charset="0"/>
              </a:rPr>
              <a:t>.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F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ast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Recovery</a:t>
            </a: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08636" y="2252246"/>
            <a:ext cx="1911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CWND &gt; </a:t>
            </a:r>
            <a:r>
              <a:rPr lang="en-US" i="1" dirty="0" err="1">
                <a:solidFill>
                  <a:srgbClr val="0000FF"/>
                </a:solidFill>
                <a:latin typeface="+mn-lt"/>
              </a:rPr>
              <a:t>ssthresh</a:t>
            </a:r>
            <a:endParaRPr lang="en-US" i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2785646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86000" y="44958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52800" y="37338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96000" y="40386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51082" y="3810000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5749881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682" y="3349823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800" y="16002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3679" y="1929824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latin typeface="+mn-lt"/>
              </a:rPr>
              <a:t>ACK</a:t>
            </a: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861" y="2209800"/>
            <a:ext cx="959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19999" y="3093293"/>
            <a:ext cx="1010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</p:spTree>
    <p:extLst>
      <p:ext uri="{BB962C8B-B14F-4D97-AF65-F5344CB8AC3E}">
        <p14:creationId xmlns:p14="http://schemas.microsoft.com/office/powerpoint/2010/main" val="1210126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r>
              <a:rPr lang="en-US" dirty="0"/>
              <a:t>TCP flavors 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TCP-Tahoe</a:t>
            </a:r>
          </a:p>
          <a:p>
            <a:pPr lvl="1"/>
            <a:r>
              <a:rPr lang="en-US" dirty="0"/>
              <a:t>CWND =1 on 3 dupACKs</a:t>
            </a:r>
          </a:p>
          <a:p>
            <a:r>
              <a:rPr lang="en-US" dirty="0"/>
              <a:t>TCP-Reno</a:t>
            </a:r>
          </a:p>
          <a:p>
            <a:pPr lvl="1"/>
            <a:r>
              <a:rPr lang="en-US" dirty="0"/>
              <a:t>CWND =1 on timeout</a:t>
            </a:r>
          </a:p>
          <a:p>
            <a:pPr lvl="1"/>
            <a:r>
              <a:rPr lang="en-US" dirty="0"/>
              <a:t>CWND = CWND/2 on 3 dupACKs</a:t>
            </a:r>
          </a:p>
          <a:p>
            <a:r>
              <a:rPr lang="en-US" dirty="0">
                <a:solidFill>
                  <a:srgbClr val="C00000"/>
                </a:solidFill>
              </a:rPr>
              <a:t>TCP-</a:t>
            </a:r>
            <a:r>
              <a:rPr lang="en-US" dirty="0" err="1">
                <a:solidFill>
                  <a:srgbClr val="C00000"/>
                </a:solidFill>
              </a:rPr>
              <a:t>newReno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TCP-Reno + improved fast recovery</a:t>
            </a:r>
          </a:p>
          <a:p>
            <a:r>
              <a:rPr lang="en-US" dirty="0"/>
              <a:t>TCP-SACK</a:t>
            </a:r>
          </a:p>
          <a:p>
            <a:pPr lvl="1"/>
            <a:r>
              <a:rPr lang="en-US" dirty="0"/>
              <a:t>Incorporates selective </a:t>
            </a:r>
            <a:r>
              <a:rPr lang="en-US" altLang="zh-CN" dirty="0"/>
              <a:t>ACK</a:t>
            </a:r>
            <a:endParaRPr lang="en-US" dirty="0"/>
          </a:p>
          <a:p>
            <a:r>
              <a:rPr lang="en-US" altLang="zh-CN" dirty="0"/>
              <a:t>TCP-</a:t>
            </a:r>
            <a:r>
              <a:rPr lang="en-US" altLang="zh-CN" dirty="0" err="1"/>
              <a:t>Vages</a:t>
            </a:r>
            <a:r>
              <a:rPr lang="en-US" dirty="0"/>
              <a:t>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026" name="Picture 2" descr="Reno, Nevada - Wikipedia">
            <a:extLst>
              <a:ext uri="{FF2B5EF4-FFF2-40B4-BE49-F238E27FC236}">
                <a16:creationId xmlns:a16="http://schemas.microsoft.com/office/drawing/2014/main" id="{B1535B2A-D9AA-956A-5B6E-ABE0DF824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857500"/>
            <a:ext cx="17145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ake Tahoe travel - Lonely Planet | California, USA, North America">
            <a:extLst>
              <a:ext uri="{FF2B5EF4-FFF2-40B4-BE49-F238E27FC236}">
                <a16:creationId xmlns:a16="http://schemas.microsoft.com/office/drawing/2014/main" id="{9140B4E4-D22A-23DC-F1F6-70CFD41AC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594757"/>
            <a:ext cx="1601034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e Best Time to Visit Las Vegas in 2023 | Travellers 🧳">
            <a:extLst>
              <a:ext uri="{FF2B5EF4-FFF2-40B4-BE49-F238E27FC236}">
                <a16:creationId xmlns:a16="http://schemas.microsoft.com/office/drawing/2014/main" id="{A6C5D12E-C243-1072-E3FD-93E62EE04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5634037"/>
            <a:ext cx="1714500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418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r>
              <a:rPr lang="en-US" dirty="0"/>
              <a:t>How can they coexist? </a:t>
            </a:r>
          </a:p>
        </p:txBody>
      </p:sp>
      <p:sp>
        <p:nvSpPr>
          <p:cNvPr id="1046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follow the same principle</a:t>
            </a:r>
          </a:p>
          <a:p>
            <a:pPr lvl="1"/>
            <a:r>
              <a:rPr lang="en-US" dirty="0"/>
              <a:t>Increase CWND on good news</a:t>
            </a:r>
          </a:p>
          <a:p>
            <a:pPr lvl="1"/>
            <a:r>
              <a:rPr lang="en-US" dirty="0"/>
              <a:t>Decrease CWND on bad news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Throughput Equation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588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2658283" y="2490686"/>
            <a:ext cx="1910025" cy="2303638"/>
          </a:xfrm>
          <a:custGeom>
            <a:avLst/>
            <a:gdLst>
              <a:gd name="connsiteX0" fmla="*/ 19691 w 1910025"/>
              <a:gd name="connsiteY0" fmla="*/ 1260110 h 2303638"/>
              <a:gd name="connsiteX1" fmla="*/ 0 w 1910025"/>
              <a:gd name="connsiteY1" fmla="*/ 2303638 h 2303638"/>
              <a:gd name="connsiteX2" fmla="*/ 1910025 w 1910025"/>
              <a:gd name="connsiteY2" fmla="*/ 2303638 h 2303638"/>
              <a:gd name="connsiteX3" fmla="*/ 1910025 w 1910025"/>
              <a:gd name="connsiteY3" fmla="*/ 0 h 2303638"/>
              <a:gd name="connsiteX4" fmla="*/ 19691 w 1910025"/>
              <a:gd name="connsiteY4" fmla="*/ 1260110 h 230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0025" h="2303638">
                <a:moveTo>
                  <a:pt x="19691" y="1260110"/>
                </a:moveTo>
                <a:lnTo>
                  <a:pt x="0" y="2303638"/>
                </a:lnTo>
                <a:lnTo>
                  <a:pt x="1910025" y="2303638"/>
                </a:lnTo>
                <a:lnTo>
                  <a:pt x="1910025" y="0"/>
                </a:lnTo>
                <a:lnTo>
                  <a:pt x="19691" y="1260110"/>
                </a:lnTo>
                <a:close/>
              </a:path>
            </a:pathLst>
          </a:custGeom>
          <a:solidFill>
            <a:srgbClr val="D3A6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800" dirty="0">
                <a:solidFill>
                  <a:srgbClr val="000090"/>
                </a:solidFill>
                <a:latin typeface="Arial" pitchFamily="-65" charset="0"/>
              </a:rPr>
              <a:t>A</a:t>
            </a:r>
          </a:p>
        </p:txBody>
      </p:sp>
      <p:sp>
        <p:nvSpPr>
          <p:cNvPr id="2458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model for TCP throughput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4582" name="Freeform 4"/>
          <p:cNvSpPr>
            <a:spLocks/>
          </p:cNvSpPr>
          <p:nvPr/>
        </p:nvSpPr>
        <p:spPr bwMode="auto">
          <a:xfrm>
            <a:off x="844550" y="1722438"/>
            <a:ext cx="7842250" cy="3078162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12"/>
          <p:cNvSpPr>
            <a:spLocks noChangeShapeType="1"/>
          </p:cNvSpPr>
          <p:nvPr/>
        </p:nvSpPr>
        <p:spPr bwMode="auto">
          <a:xfrm>
            <a:off x="266382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Text Box 15"/>
          <p:cNvSpPr txBox="1">
            <a:spLocks noChangeArrowheads="1"/>
          </p:cNvSpPr>
          <p:nvPr/>
        </p:nvSpPr>
        <p:spPr bwMode="auto">
          <a:xfrm>
            <a:off x="2286000" y="1371600"/>
            <a:ext cx="7832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Loss</a:t>
            </a:r>
          </a:p>
        </p:txBody>
      </p:sp>
      <p:sp>
        <p:nvSpPr>
          <p:cNvPr id="24585" name="Freeform 15"/>
          <p:cNvSpPr>
            <a:spLocks/>
          </p:cNvSpPr>
          <p:nvPr/>
        </p:nvSpPr>
        <p:spPr bwMode="auto">
          <a:xfrm>
            <a:off x="844550" y="2484438"/>
            <a:ext cx="1828800" cy="2316162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Text Box 18"/>
          <p:cNvSpPr txBox="1">
            <a:spLocks noChangeArrowheads="1"/>
          </p:cNvSpPr>
          <p:nvPr/>
        </p:nvSpPr>
        <p:spPr bwMode="auto">
          <a:xfrm>
            <a:off x="7796740" y="4724400"/>
            <a:ext cx="7265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>
                <a:latin typeface="Times New Roman" charset="0"/>
              </a:rPr>
              <a:t>time</a:t>
            </a:r>
          </a:p>
        </p:txBody>
      </p:sp>
      <p:sp>
        <p:nvSpPr>
          <p:cNvPr id="24587" name="Text Box 19"/>
          <p:cNvSpPr txBox="1">
            <a:spLocks noChangeArrowheads="1"/>
          </p:cNvSpPr>
          <p:nvPr/>
        </p:nvSpPr>
        <p:spPr bwMode="auto">
          <a:xfrm>
            <a:off x="53975" y="1384300"/>
            <a:ext cx="81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>
                <a:latin typeface="Times New Roman" charset="0"/>
              </a:rPr>
              <a:t>cwnd</a:t>
            </a:r>
          </a:p>
        </p:txBody>
      </p:sp>
      <p:sp>
        <p:nvSpPr>
          <p:cNvPr id="24588" name="Freeform 34"/>
          <p:cNvSpPr>
            <a:spLocks noChangeArrowheads="1"/>
          </p:cNvSpPr>
          <p:nvPr/>
        </p:nvSpPr>
        <p:spPr bwMode="auto">
          <a:xfrm>
            <a:off x="266382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Freeform 35"/>
          <p:cNvSpPr>
            <a:spLocks noChangeArrowheads="1"/>
          </p:cNvSpPr>
          <p:nvPr/>
        </p:nvSpPr>
        <p:spPr bwMode="auto">
          <a:xfrm>
            <a:off x="4578350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Freeform 36"/>
          <p:cNvSpPr>
            <a:spLocks noChangeArrowheads="1"/>
          </p:cNvSpPr>
          <p:nvPr/>
        </p:nvSpPr>
        <p:spPr bwMode="auto">
          <a:xfrm>
            <a:off x="649287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12"/>
          <p:cNvSpPr>
            <a:spLocks noChangeShapeType="1"/>
          </p:cNvSpPr>
          <p:nvPr/>
        </p:nvSpPr>
        <p:spPr bwMode="auto">
          <a:xfrm>
            <a:off x="4572000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Line 12"/>
          <p:cNvSpPr>
            <a:spLocks noChangeShapeType="1"/>
          </p:cNvSpPr>
          <p:nvPr/>
        </p:nvSpPr>
        <p:spPr bwMode="auto">
          <a:xfrm>
            <a:off x="648017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Line 12"/>
          <p:cNvSpPr>
            <a:spLocks noChangeShapeType="1"/>
          </p:cNvSpPr>
          <p:nvPr/>
        </p:nvSpPr>
        <p:spPr bwMode="auto">
          <a:xfrm>
            <a:off x="8389938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4594" name="Straight Connector 41"/>
          <p:cNvCxnSpPr>
            <a:cxnSpLocks noChangeShapeType="1"/>
            <a:endCxn id="24590" idx="2"/>
          </p:cNvCxnSpPr>
          <p:nvPr/>
        </p:nvCxnSpPr>
        <p:spPr bwMode="auto">
          <a:xfrm>
            <a:off x="863600" y="2484438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5" name="Straight Connector 42"/>
          <p:cNvCxnSpPr>
            <a:cxnSpLocks noChangeShapeType="1"/>
          </p:cNvCxnSpPr>
          <p:nvPr/>
        </p:nvCxnSpPr>
        <p:spPr bwMode="auto">
          <a:xfrm>
            <a:off x="866775" y="3733800"/>
            <a:ext cx="7523163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6" name="Straight Connector 46"/>
          <p:cNvCxnSpPr>
            <a:cxnSpLocks noChangeShapeType="1"/>
            <a:stCxn id="24588" idx="1"/>
          </p:cNvCxnSpPr>
          <p:nvPr/>
        </p:nvCxnSpPr>
        <p:spPr bwMode="auto">
          <a:xfrm flipH="1">
            <a:off x="2663825" y="3754438"/>
            <a:ext cx="19050" cy="1046162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7" name="Straight Connector 49"/>
          <p:cNvCxnSpPr>
            <a:cxnSpLocks noChangeShapeType="1"/>
          </p:cNvCxnSpPr>
          <p:nvPr/>
        </p:nvCxnSpPr>
        <p:spPr bwMode="auto">
          <a:xfrm flipH="1">
            <a:off x="4572000" y="3775075"/>
            <a:ext cx="19050" cy="1046163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257800" y="2800350"/>
            <a:ext cx="3276600" cy="3295650"/>
            <a:chOff x="4800600" y="3028950"/>
            <a:chExt cx="3276600" cy="3295650"/>
          </a:xfrm>
        </p:grpSpPr>
        <p:sp>
          <p:nvSpPr>
            <p:cNvPr id="24602" name="Oval 52"/>
            <p:cNvSpPr>
              <a:spLocks noChangeArrowheads="1"/>
            </p:cNvSpPr>
            <p:nvPr/>
          </p:nvSpPr>
          <p:spPr bwMode="auto">
            <a:xfrm>
              <a:off x="4800600" y="3028950"/>
              <a:ext cx="685800" cy="60960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4603" name="Straight Connector 60"/>
            <p:cNvCxnSpPr>
              <a:cxnSpLocks noChangeShapeType="1"/>
              <a:stCxn id="24602" idx="5"/>
              <a:endCxn id="24605" idx="0"/>
            </p:cNvCxnSpPr>
            <p:nvPr/>
          </p:nvCxnSpPr>
          <p:spPr bwMode="auto">
            <a:xfrm rot="16200000" flipH="1">
              <a:off x="5839619" y="3096419"/>
              <a:ext cx="412750" cy="131921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24604" name="Group 5"/>
            <p:cNvGrpSpPr>
              <a:grpSpLocks/>
            </p:cNvGrpSpPr>
            <p:nvPr/>
          </p:nvGrpSpPr>
          <p:grpSpPr bwMode="auto">
            <a:xfrm>
              <a:off x="5334000" y="3962400"/>
              <a:ext cx="2743200" cy="2362200"/>
              <a:chOff x="5334000" y="3962400"/>
              <a:chExt cx="2743200" cy="2362200"/>
            </a:xfrm>
          </p:grpSpPr>
          <p:sp>
            <p:nvSpPr>
              <p:cNvPr id="24605" name="Oval 53"/>
              <p:cNvSpPr>
                <a:spLocks noChangeArrowheads="1"/>
              </p:cNvSpPr>
              <p:nvPr/>
            </p:nvSpPr>
            <p:spPr bwMode="auto">
              <a:xfrm>
                <a:off x="5334000" y="3962400"/>
                <a:ext cx="2743200" cy="23622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6" name="Freeform 55"/>
              <p:cNvSpPr>
                <a:spLocks noChangeArrowheads="1"/>
              </p:cNvSpPr>
              <p:nvPr/>
            </p:nvSpPr>
            <p:spPr bwMode="auto">
              <a:xfrm>
                <a:off x="5614988" y="5478463"/>
                <a:ext cx="542925" cy="338137"/>
              </a:xfrm>
              <a:custGeom>
                <a:avLst/>
                <a:gdLst>
                  <a:gd name="T0" fmla="*/ 0 w 542872"/>
                  <a:gd name="T1" fmla="*/ 333430 h 339324"/>
                  <a:gd name="T2" fmla="*/ 281266 w 542872"/>
                  <a:gd name="T3" fmla="*/ 333430 h 339324"/>
                  <a:gd name="T4" fmla="*/ 281266 w 542872"/>
                  <a:gd name="T5" fmla="*/ 152424 h 339324"/>
                  <a:gd name="T6" fmla="*/ 543137 w 542872"/>
                  <a:gd name="T7" fmla="*/ 152424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7" name="Freeform 56"/>
              <p:cNvSpPr>
                <a:spLocks noChangeArrowheads="1"/>
              </p:cNvSpPr>
              <p:nvPr/>
            </p:nvSpPr>
            <p:spPr bwMode="auto">
              <a:xfrm>
                <a:off x="6153150" y="5138738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8" name="Freeform 57"/>
              <p:cNvSpPr>
                <a:spLocks noChangeArrowheads="1"/>
              </p:cNvSpPr>
              <p:nvPr/>
            </p:nvSpPr>
            <p:spPr bwMode="auto">
              <a:xfrm>
                <a:off x="6691313" y="4799013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9" name="Freeform 58"/>
              <p:cNvSpPr>
                <a:spLocks noChangeArrowheads="1"/>
              </p:cNvSpPr>
              <p:nvPr/>
            </p:nvSpPr>
            <p:spPr bwMode="auto">
              <a:xfrm>
                <a:off x="7229475" y="4459288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0" name="TextBox 65"/>
              <p:cNvSpPr txBox="1">
                <a:spLocks noChangeArrowheads="1"/>
              </p:cNvSpPr>
              <p:nvPr/>
            </p:nvSpPr>
            <p:spPr bwMode="auto">
              <a:xfrm>
                <a:off x="5826125" y="4821238"/>
                <a:ext cx="32702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  <p:sp>
            <p:nvSpPr>
              <p:cNvPr id="24611" name="TextBox 66"/>
              <p:cNvSpPr txBox="1">
                <a:spLocks noChangeArrowheads="1"/>
              </p:cNvSpPr>
              <p:nvPr/>
            </p:nvSpPr>
            <p:spPr bwMode="auto">
              <a:xfrm>
                <a:off x="6781800" y="5619750"/>
                <a:ext cx="70802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i="1">
                    <a:latin typeface="Times New Roman" charset="0"/>
                    <a:cs typeface="Times New Roman" charset="0"/>
                  </a:rPr>
                  <a:t>RTT</a:t>
                </a:r>
              </a:p>
            </p:txBody>
          </p:sp>
          <p:cxnSp>
            <p:nvCxnSpPr>
              <p:cNvPr id="24612" name="Straight Arrow Connector 68"/>
              <p:cNvCxnSpPr>
                <a:cxnSpLocks noChangeShapeType="1"/>
              </p:cNvCxnSpPr>
              <p:nvPr/>
            </p:nvCxnSpPr>
            <p:spPr bwMode="auto">
              <a:xfrm rot="10800000">
                <a:off x="7085013" y="4953000"/>
                <a:ext cx="1587" cy="663575"/>
              </a:xfrm>
              <a:prstGeom prst="straightConnector1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4613" name="Straight Arrow Connector 69"/>
              <p:cNvCxnSpPr>
                <a:cxnSpLocks noChangeShapeType="1"/>
              </p:cNvCxnSpPr>
              <p:nvPr/>
            </p:nvCxnSpPr>
            <p:spPr bwMode="auto">
              <a:xfrm>
                <a:off x="6153150" y="5027613"/>
                <a:ext cx="819150" cy="1587"/>
              </a:xfrm>
              <a:prstGeom prst="straightConnector1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</p:grpSp>
      <p:graphicFrame>
        <p:nvGraphicFramePr>
          <p:cNvPr id="24599" name="Object 2"/>
          <p:cNvGraphicFramePr>
            <a:graphicFrameLocks noChangeAspect="1"/>
          </p:cNvGraphicFramePr>
          <p:nvPr/>
        </p:nvGraphicFramePr>
        <p:xfrm>
          <a:off x="217488" y="2311400"/>
          <a:ext cx="4794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7362" imgH="228501" progId="Equation.3">
                  <p:embed/>
                </p:oleObj>
              </mc:Choice>
              <mc:Fallback>
                <p:oleObj name="Equation" r:id="rId2" imgW="317362" imgH="228501" progId="Equation.3">
                  <p:embed/>
                  <p:pic>
                    <p:nvPicPr>
                      <p:cNvPr id="2459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2311400"/>
                        <a:ext cx="4794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0" name="Object 3"/>
          <p:cNvGraphicFramePr>
            <a:graphicFrameLocks noChangeAspect="1"/>
          </p:cNvGraphicFramePr>
          <p:nvPr/>
        </p:nvGraphicFramePr>
        <p:xfrm>
          <a:off x="217488" y="3468688"/>
          <a:ext cx="479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5292" imgH="393359" progId="Equation.3">
                  <p:embed/>
                </p:oleObj>
              </mc:Choice>
              <mc:Fallback>
                <p:oleObj name="Equation" r:id="rId4" imgW="355292" imgH="393359" progId="Equation.3">
                  <p:embed/>
                  <p:pic>
                    <p:nvPicPr>
                      <p:cNvPr id="2460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3468688"/>
                        <a:ext cx="4794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2667000" y="2133600"/>
            <a:ext cx="6172200" cy="2057400"/>
            <a:chOff x="2667000" y="2133600"/>
            <a:chExt cx="6172200" cy="2057400"/>
          </a:xfrm>
        </p:grpSpPr>
        <p:sp>
          <p:nvSpPr>
            <p:cNvPr id="2" name="Rounded Rectangular Callout 1"/>
            <p:cNvSpPr/>
            <p:nvPr/>
          </p:nvSpPr>
          <p:spPr bwMode="auto">
            <a:xfrm>
              <a:off x="5638800" y="2133600"/>
              <a:ext cx="3200400" cy="457200"/>
            </a:xfrm>
            <a:prstGeom prst="wedgeRoundRectCallout">
              <a:avLst>
                <a:gd name="adj1" fmla="val -97801"/>
                <a:gd name="adj2" fmla="val 403124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 bwMode="auto">
            <a:xfrm>
              <a:off x="2667000" y="4191000"/>
              <a:ext cx="19050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6" name="TextBox 5"/>
            <p:cNvSpPr txBox="1"/>
            <p:nvPr/>
          </p:nvSpPr>
          <p:spPr>
            <a:xfrm>
              <a:off x="5638800" y="2133600"/>
              <a:ext cx="320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½ </a:t>
              </a:r>
              <a:r>
                <a:rPr lang="en-US" sz="1800" b="0" dirty="0" err="1">
                  <a:latin typeface="+mn-lt"/>
                </a:rPr>
                <a:t>W</a:t>
              </a:r>
              <a:r>
                <a:rPr lang="en-US" sz="1800" b="0" baseline="-25000" dirty="0" err="1">
                  <a:latin typeface="+mn-lt"/>
                </a:rPr>
                <a:t>max</a:t>
              </a:r>
              <a:r>
                <a:rPr lang="en-US" sz="1800" b="0" dirty="0">
                  <a:latin typeface="+mn-lt"/>
                </a:rPr>
                <a:t> RTTs between drops</a:t>
              </a:r>
            </a:p>
            <a:p>
              <a:r>
                <a:rPr lang="en-US" sz="1800" b="0" dirty="0">
                  <a:latin typeface="+mn-lt"/>
                </a:rPr>
                <a:t> 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2400" y="2743200"/>
            <a:ext cx="3505200" cy="2057400"/>
            <a:chOff x="152400" y="2743200"/>
            <a:chExt cx="3505200" cy="2057400"/>
          </a:xfrm>
        </p:grpSpPr>
        <p:sp>
          <p:nvSpPr>
            <p:cNvPr id="41" name="Rounded Rectangular Callout 40"/>
            <p:cNvSpPr/>
            <p:nvPr/>
          </p:nvSpPr>
          <p:spPr bwMode="auto">
            <a:xfrm>
              <a:off x="228600" y="2743200"/>
              <a:ext cx="3200400" cy="457200"/>
            </a:xfrm>
            <a:prstGeom prst="wedgeRoundRectCallout">
              <a:avLst>
                <a:gd name="adj1" fmla="val 55427"/>
                <a:gd name="adj2" fmla="val 214009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>
              <a:off x="3657600" y="3124200"/>
              <a:ext cx="0" cy="16764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45" name="TextBox 44"/>
            <p:cNvSpPr txBox="1"/>
            <p:nvPr/>
          </p:nvSpPr>
          <p:spPr>
            <a:xfrm>
              <a:off x="152400" y="2743200"/>
              <a:ext cx="3340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Avg. ¾ </a:t>
              </a:r>
              <a:r>
                <a:rPr lang="en-US" sz="1800" b="0" dirty="0" err="1">
                  <a:latin typeface="+mn-lt"/>
                </a:rPr>
                <a:t>W</a:t>
              </a:r>
              <a:r>
                <a:rPr lang="en-US" sz="1800" b="0" baseline="-25000" dirty="0" err="1">
                  <a:latin typeface="+mn-lt"/>
                </a:rPr>
                <a:t>max</a:t>
              </a:r>
              <a:r>
                <a:rPr lang="en-US" sz="1800" b="0" dirty="0">
                  <a:latin typeface="+mn-lt"/>
                </a:rPr>
                <a:t> packets per RTTs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9E60B009-79EF-AB83-E946-2EEFF3EC4D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21300"/>
            <a:ext cx="30988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76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F792BE-4556-A84C-88DC-CC3CE7143D3B}"/>
              </a:ext>
            </a:extLst>
          </p:cNvPr>
          <p:cNvSpPr txBox="1"/>
          <p:nvPr/>
        </p:nvSpPr>
        <p:spPr>
          <a:xfrm>
            <a:off x="3200400" y="6290846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</a:rPr>
              <a:t>in MSS</a:t>
            </a:r>
          </a:p>
        </p:txBody>
      </p: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8863698"/>
              </p:ext>
            </p:extLst>
          </p:nvPr>
        </p:nvGraphicFramePr>
        <p:xfrm>
          <a:off x="3057525" y="4495800"/>
          <a:ext cx="4257675" cy="236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17800" imgH="1511300" progId="Equation.3">
                  <p:embed/>
                </p:oleObj>
              </mc:Choice>
              <mc:Fallback>
                <p:oleObj name="Equation" r:id="rId2" imgW="2717800" imgH="1511300" progId="Equation.3">
                  <p:embed/>
                  <p:pic>
                    <p:nvPicPr>
                      <p:cNvPr id="35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7525" y="4495800"/>
                        <a:ext cx="4257675" cy="236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reeform 2"/>
          <p:cNvSpPr/>
          <p:nvPr/>
        </p:nvSpPr>
        <p:spPr>
          <a:xfrm>
            <a:off x="2658283" y="2490686"/>
            <a:ext cx="1910025" cy="2303638"/>
          </a:xfrm>
          <a:custGeom>
            <a:avLst/>
            <a:gdLst>
              <a:gd name="connsiteX0" fmla="*/ 19691 w 1910025"/>
              <a:gd name="connsiteY0" fmla="*/ 1260110 h 2303638"/>
              <a:gd name="connsiteX1" fmla="*/ 0 w 1910025"/>
              <a:gd name="connsiteY1" fmla="*/ 2303638 h 2303638"/>
              <a:gd name="connsiteX2" fmla="*/ 1910025 w 1910025"/>
              <a:gd name="connsiteY2" fmla="*/ 2303638 h 2303638"/>
              <a:gd name="connsiteX3" fmla="*/ 1910025 w 1910025"/>
              <a:gd name="connsiteY3" fmla="*/ 0 h 2303638"/>
              <a:gd name="connsiteX4" fmla="*/ 19691 w 1910025"/>
              <a:gd name="connsiteY4" fmla="*/ 1260110 h 230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0025" h="2303638">
                <a:moveTo>
                  <a:pt x="19691" y="1260110"/>
                </a:moveTo>
                <a:lnTo>
                  <a:pt x="0" y="2303638"/>
                </a:lnTo>
                <a:lnTo>
                  <a:pt x="1910025" y="2303638"/>
                </a:lnTo>
                <a:lnTo>
                  <a:pt x="1910025" y="0"/>
                </a:lnTo>
                <a:lnTo>
                  <a:pt x="19691" y="1260110"/>
                </a:lnTo>
                <a:close/>
              </a:path>
            </a:pathLst>
          </a:custGeom>
          <a:solidFill>
            <a:srgbClr val="D3A6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800" dirty="0">
                <a:solidFill>
                  <a:srgbClr val="000090"/>
                </a:solidFill>
                <a:latin typeface="Arial" pitchFamily="-65" charset="0"/>
              </a:rPr>
              <a:t>A</a:t>
            </a:r>
          </a:p>
        </p:txBody>
      </p:sp>
      <p:sp>
        <p:nvSpPr>
          <p:cNvPr id="2458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model for TCP throughput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4582" name="Freeform 4"/>
          <p:cNvSpPr>
            <a:spLocks/>
          </p:cNvSpPr>
          <p:nvPr/>
        </p:nvSpPr>
        <p:spPr bwMode="auto">
          <a:xfrm>
            <a:off x="844550" y="1722438"/>
            <a:ext cx="7842250" cy="3078162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12"/>
          <p:cNvSpPr>
            <a:spLocks noChangeShapeType="1"/>
          </p:cNvSpPr>
          <p:nvPr/>
        </p:nvSpPr>
        <p:spPr bwMode="auto">
          <a:xfrm>
            <a:off x="266382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Text Box 15"/>
          <p:cNvSpPr txBox="1">
            <a:spLocks noChangeArrowheads="1"/>
          </p:cNvSpPr>
          <p:nvPr/>
        </p:nvSpPr>
        <p:spPr bwMode="auto">
          <a:xfrm>
            <a:off x="2286000" y="1371600"/>
            <a:ext cx="7832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Loss</a:t>
            </a:r>
          </a:p>
        </p:txBody>
      </p:sp>
      <p:sp>
        <p:nvSpPr>
          <p:cNvPr id="24585" name="Freeform 15"/>
          <p:cNvSpPr>
            <a:spLocks/>
          </p:cNvSpPr>
          <p:nvPr/>
        </p:nvSpPr>
        <p:spPr bwMode="auto">
          <a:xfrm>
            <a:off x="844550" y="2484438"/>
            <a:ext cx="1828800" cy="2316162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Text Box 18"/>
          <p:cNvSpPr txBox="1">
            <a:spLocks noChangeArrowheads="1"/>
          </p:cNvSpPr>
          <p:nvPr/>
        </p:nvSpPr>
        <p:spPr bwMode="auto">
          <a:xfrm>
            <a:off x="7796740" y="4724400"/>
            <a:ext cx="7265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>
                <a:latin typeface="Times New Roman" charset="0"/>
              </a:rPr>
              <a:t>time</a:t>
            </a:r>
          </a:p>
        </p:txBody>
      </p:sp>
      <p:sp>
        <p:nvSpPr>
          <p:cNvPr id="24587" name="Text Box 19"/>
          <p:cNvSpPr txBox="1">
            <a:spLocks noChangeArrowheads="1"/>
          </p:cNvSpPr>
          <p:nvPr/>
        </p:nvSpPr>
        <p:spPr bwMode="auto">
          <a:xfrm>
            <a:off x="53975" y="1384300"/>
            <a:ext cx="81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 err="1">
                <a:latin typeface="Times New Roman" charset="0"/>
              </a:rPr>
              <a:t>cwnd</a:t>
            </a:r>
            <a:endParaRPr lang="en-US" i="1" dirty="0">
              <a:latin typeface="Times New Roman" charset="0"/>
            </a:endParaRPr>
          </a:p>
        </p:txBody>
      </p:sp>
      <p:sp>
        <p:nvSpPr>
          <p:cNvPr id="24588" name="Freeform 34"/>
          <p:cNvSpPr>
            <a:spLocks noChangeArrowheads="1"/>
          </p:cNvSpPr>
          <p:nvPr/>
        </p:nvSpPr>
        <p:spPr bwMode="auto">
          <a:xfrm>
            <a:off x="266382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Freeform 35"/>
          <p:cNvSpPr>
            <a:spLocks noChangeArrowheads="1"/>
          </p:cNvSpPr>
          <p:nvPr/>
        </p:nvSpPr>
        <p:spPr bwMode="auto">
          <a:xfrm>
            <a:off x="4578350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Freeform 36"/>
          <p:cNvSpPr>
            <a:spLocks noChangeArrowheads="1"/>
          </p:cNvSpPr>
          <p:nvPr/>
        </p:nvSpPr>
        <p:spPr bwMode="auto">
          <a:xfrm>
            <a:off x="649287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12"/>
          <p:cNvSpPr>
            <a:spLocks noChangeShapeType="1"/>
          </p:cNvSpPr>
          <p:nvPr/>
        </p:nvSpPr>
        <p:spPr bwMode="auto">
          <a:xfrm>
            <a:off x="4572000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Line 12"/>
          <p:cNvSpPr>
            <a:spLocks noChangeShapeType="1"/>
          </p:cNvSpPr>
          <p:nvPr/>
        </p:nvSpPr>
        <p:spPr bwMode="auto">
          <a:xfrm>
            <a:off x="648017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Line 12"/>
          <p:cNvSpPr>
            <a:spLocks noChangeShapeType="1"/>
          </p:cNvSpPr>
          <p:nvPr/>
        </p:nvSpPr>
        <p:spPr bwMode="auto">
          <a:xfrm>
            <a:off x="8389938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4594" name="Straight Connector 41"/>
          <p:cNvCxnSpPr>
            <a:cxnSpLocks noChangeShapeType="1"/>
            <a:endCxn id="24590" idx="2"/>
          </p:cNvCxnSpPr>
          <p:nvPr/>
        </p:nvCxnSpPr>
        <p:spPr bwMode="auto">
          <a:xfrm>
            <a:off x="863600" y="2484438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5" name="Straight Connector 42"/>
          <p:cNvCxnSpPr>
            <a:cxnSpLocks noChangeShapeType="1"/>
          </p:cNvCxnSpPr>
          <p:nvPr/>
        </p:nvCxnSpPr>
        <p:spPr bwMode="auto">
          <a:xfrm>
            <a:off x="866775" y="3733800"/>
            <a:ext cx="7523163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6" name="Straight Connector 46"/>
          <p:cNvCxnSpPr>
            <a:cxnSpLocks noChangeShapeType="1"/>
            <a:stCxn id="24588" idx="1"/>
          </p:cNvCxnSpPr>
          <p:nvPr/>
        </p:nvCxnSpPr>
        <p:spPr bwMode="auto">
          <a:xfrm flipH="1">
            <a:off x="2663825" y="3754438"/>
            <a:ext cx="19050" cy="1046162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7" name="Straight Connector 49"/>
          <p:cNvCxnSpPr>
            <a:cxnSpLocks noChangeShapeType="1"/>
          </p:cNvCxnSpPr>
          <p:nvPr/>
        </p:nvCxnSpPr>
        <p:spPr bwMode="auto">
          <a:xfrm flipH="1">
            <a:off x="4572000" y="3775075"/>
            <a:ext cx="19050" cy="1046163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aphicFrame>
        <p:nvGraphicFramePr>
          <p:cNvPr id="24599" name="Object 2"/>
          <p:cNvGraphicFramePr>
            <a:graphicFrameLocks noChangeAspect="1"/>
          </p:cNvGraphicFramePr>
          <p:nvPr/>
        </p:nvGraphicFramePr>
        <p:xfrm>
          <a:off x="217488" y="2311400"/>
          <a:ext cx="4794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7362" imgH="228501" progId="Equation.3">
                  <p:embed/>
                </p:oleObj>
              </mc:Choice>
              <mc:Fallback>
                <p:oleObj name="Equation" r:id="rId4" imgW="317362" imgH="228501" progId="Equation.3">
                  <p:embed/>
                  <p:pic>
                    <p:nvPicPr>
                      <p:cNvPr id="2459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2311400"/>
                        <a:ext cx="4794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0" name="Object 3"/>
          <p:cNvGraphicFramePr>
            <a:graphicFrameLocks noChangeAspect="1"/>
          </p:cNvGraphicFramePr>
          <p:nvPr/>
        </p:nvGraphicFramePr>
        <p:xfrm>
          <a:off x="217488" y="3468688"/>
          <a:ext cx="479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55292" imgH="393359" progId="Equation.3">
                  <p:embed/>
                </p:oleObj>
              </mc:Choice>
              <mc:Fallback>
                <p:oleObj name="Equation" r:id="rId6" imgW="355292" imgH="393359" progId="Equation.3">
                  <p:embed/>
                  <p:pic>
                    <p:nvPicPr>
                      <p:cNvPr id="2460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3468688"/>
                        <a:ext cx="4794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Group 24"/>
          <p:cNvGrpSpPr/>
          <p:nvPr/>
        </p:nvGrpSpPr>
        <p:grpSpPr>
          <a:xfrm>
            <a:off x="2667000" y="2133600"/>
            <a:ext cx="6172200" cy="2057400"/>
            <a:chOff x="2667000" y="2133600"/>
            <a:chExt cx="6172200" cy="2057400"/>
          </a:xfrm>
        </p:grpSpPr>
        <p:sp>
          <p:nvSpPr>
            <p:cNvPr id="26" name="Rounded Rectangular Callout 25"/>
            <p:cNvSpPr/>
            <p:nvPr/>
          </p:nvSpPr>
          <p:spPr bwMode="auto">
            <a:xfrm>
              <a:off x="5638800" y="2133600"/>
              <a:ext cx="3200400" cy="457200"/>
            </a:xfrm>
            <a:prstGeom prst="wedgeRoundRectCallout">
              <a:avLst>
                <a:gd name="adj1" fmla="val -97801"/>
                <a:gd name="adj2" fmla="val 403124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 bwMode="auto">
            <a:xfrm>
              <a:off x="2667000" y="4191000"/>
              <a:ext cx="19050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28" name="TextBox 27"/>
            <p:cNvSpPr txBox="1"/>
            <p:nvPr/>
          </p:nvSpPr>
          <p:spPr>
            <a:xfrm>
              <a:off x="5638800" y="2133600"/>
              <a:ext cx="320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½ </a:t>
              </a:r>
              <a:r>
                <a:rPr lang="en-US" sz="1800" b="0" dirty="0" err="1">
                  <a:latin typeface="+mn-lt"/>
                </a:rPr>
                <a:t>W</a:t>
              </a:r>
              <a:r>
                <a:rPr lang="en-US" sz="1800" b="0" baseline="-25000" dirty="0" err="1">
                  <a:latin typeface="+mn-lt"/>
                </a:rPr>
                <a:t>max</a:t>
              </a:r>
              <a:r>
                <a:rPr lang="en-US" sz="1800" b="0" dirty="0">
                  <a:latin typeface="+mn-lt"/>
                </a:rPr>
                <a:t> RTTs between drops</a:t>
              </a:r>
            </a:p>
            <a:p>
              <a:r>
                <a:rPr lang="en-US" sz="1800" b="0" dirty="0">
                  <a:latin typeface="+mn-lt"/>
                </a:rPr>
                <a:t> 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52400" y="2743200"/>
            <a:ext cx="3505200" cy="2057400"/>
            <a:chOff x="152400" y="2743200"/>
            <a:chExt cx="3505200" cy="2057400"/>
          </a:xfrm>
        </p:grpSpPr>
        <p:sp>
          <p:nvSpPr>
            <p:cNvPr id="30" name="Rounded Rectangular Callout 29"/>
            <p:cNvSpPr/>
            <p:nvPr/>
          </p:nvSpPr>
          <p:spPr bwMode="auto">
            <a:xfrm>
              <a:off x="228600" y="2743200"/>
              <a:ext cx="3200400" cy="457200"/>
            </a:xfrm>
            <a:prstGeom prst="wedgeRoundRectCallout">
              <a:avLst>
                <a:gd name="adj1" fmla="val 55427"/>
                <a:gd name="adj2" fmla="val 214009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 bwMode="auto">
            <a:xfrm>
              <a:off x="3657600" y="3124200"/>
              <a:ext cx="0" cy="16764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152400" y="2743200"/>
              <a:ext cx="3340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Avg. ¾ </a:t>
              </a:r>
              <a:r>
                <a:rPr lang="en-US" sz="1800" b="0" dirty="0" err="1">
                  <a:latin typeface="+mn-lt"/>
                </a:rPr>
                <a:t>W</a:t>
              </a:r>
              <a:r>
                <a:rPr lang="en-US" sz="1800" b="0" baseline="-25000" dirty="0" err="1">
                  <a:latin typeface="+mn-lt"/>
                </a:rPr>
                <a:t>max</a:t>
              </a:r>
              <a:r>
                <a:rPr lang="en-US" sz="1800" b="0" dirty="0">
                  <a:latin typeface="+mn-lt"/>
                </a:rPr>
                <a:t> packets per RTTs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0723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(1): </a:t>
            </a:r>
            <a:br>
              <a:rPr lang="en-US" dirty="0"/>
            </a:br>
            <a:r>
              <a:rPr lang="en-US" dirty="0"/>
              <a:t>Different RTTs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2667000"/>
            <a:ext cx="8229600" cy="1219200"/>
          </a:xfrm>
        </p:spPr>
        <p:txBody>
          <a:bodyPr/>
          <a:lstStyle/>
          <a:p>
            <a:r>
              <a:rPr lang="en-US" sz="2400" dirty="0"/>
              <a:t>Flows get throughput inversely proportional to RTT</a:t>
            </a:r>
          </a:p>
          <a:p>
            <a:r>
              <a:rPr lang="en-US" sz="2400" dirty="0">
                <a:solidFill>
                  <a:srgbClr val="0000FF"/>
                </a:solidFill>
              </a:rPr>
              <a:t>TCP unfair in the face of heterogeneous RTTs!</a:t>
            </a:r>
            <a:endParaRPr lang="en-US" sz="2000" dirty="0">
              <a:solidFill>
                <a:srgbClr val="0000FF"/>
              </a:solidFill>
            </a:endParaRPr>
          </a:p>
          <a:p>
            <a:pPr lvl="1"/>
            <a:endParaRPr lang="en-US" sz="20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828925" y="1600200"/>
          <a:ext cx="326866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63700" imgH="469900" progId="Equation.3">
                  <p:embed/>
                </p:oleObj>
              </mc:Choice>
              <mc:Fallback>
                <p:oleObj name="Equation" r:id="rId2" imgW="1663700" imgH="46990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925" y="1600200"/>
                        <a:ext cx="3268663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1524000" y="3743325"/>
            <a:ext cx="6324600" cy="2286000"/>
            <a:chOff x="1152" y="1728"/>
            <a:chExt cx="3984" cy="1440"/>
          </a:xfrm>
        </p:grpSpPr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V="1">
              <a:off x="2736" y="2442"/>
              <a:ext cx="611" cy="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3421" y="2175"/>
              <a:ext cx="105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endParaRPr lang="en-US" b="0">
                <a:latin typeface="Tahoma" charset="0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1152" y="1728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A1</a:t>
              </a: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1152" y="2819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 dirty="0">
                  <a:latin typeface="Tahoma" charset="0"/>
                </a:rPr>
                <a:t>A2</a:t>
              </a:r>
            </a:p>
          </p:txBody>
        </p:sp>
        <p:sp>
          <p:nvSpPr>
            <p:cNvPr id="20" name="Rectangle 22"/>
            <p:cNvSpPr>
              <a:spLocks noChangeArrowheads="1"/>
            </p:cNvSpPr>
            <p:nvPr/>
          </p:nvSpPr>
          <p:spPr bwMode="auto">
            <a:xfrm>
              <a:off x="4831" y="2867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 dirty="0">
                  <a:latin typeface="Tahoma" charset="0"/>
                </a:rPr>
                <a:t>B2</a:t>
              </a:r>
            </a:p>
          </p:txBody>
        </p:sp>
        <p:sp>
          <p:nvSpPr>
            <p:cNvPr id="21" name="Rectangle 31"/>
            <p:cNvSpPr>
              <a:spLocks noChangeArrowheads="1"/>
            </p:cNvSpPr>
            <p:nvPr/>
          </p:nvSpPr>
          <p:spPr bwMode="auto">
            <a:xfrm>
              <a:off x="4831" y="1728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 dirty="0">
                  <a:latin typeface="Tahoma" charset="0"/>
                </a:rPr>
                <a:t>B1</a:t>
              </a:r>
            </a:p>
          </p:txBody>
        </p:sp>
        <p:sp>
          <p:nvSpPr>
            <p:cNvPr id="25" name="Line 38"/>
            <p:cNvSpPr>
              <a:spLocks noChangeShapeType="1"/>
            </p:cNvSpPr>
            <p:nvPr/>
          </p:nvSpPr>
          <p:spPr bwMode="auto">
            <a:xfrm flipV="1">
              <a:off x="3072" y="2448"/>
              <a:ext cx="0" cy="282"/>
            </a:xfrm>
            <a:prstGeom prst="line">
              <a:avLst/>
            </a:prstGeom>
            <a:noFill/>
            <a:ln w="12700">
              <a:solidFill>
                <a:srgbClr val="000090"/>
              </a:solidFill>
              <a:prstDash val="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</p:grpSp>
      <p:pic>
        <p:nvPicPr>
          <p:cNvPr id="2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657725"/>
            <a:ext cx="645226" cy="37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657725"/>
            <a:ext cx="645226" cy="37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62400" y="5343525"/>
            <a:ext cx="1291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i="1" dirty="0">
                <a:solidFill>
                  <a:srgbClr val="000090"/>
                </a:solidFill>
                <a:latin typeface="+mn-lt"/>
              </a:rPr>
              <a:t>bottleneck</a:t>
            </a:r>
          </a:p>
          <a:p>
            <a:pPr algn="ctr"/>
            <a:r>
              <a:rPr lang="en-US" sz="1800" b="0" i="1" dirty="0">
                <a:solidFill>
                  <a:srgbClr val="000090"/>
                </a:solidFill>
                <a:latin typeface="+mn-lt"/>
              </a:rPr>
              <a:t>link</a:t>
            </a:r>
          </a:p>
        </p:txBody>
      </p:sp>
      <p:sp>
        <p:nvSpPr>
          <p:cNvPr id="44" name="Freeform 43"/>
          <p:cNvSpPr/>
          <p:nvPr/>
        </p:nvSpPr>
        <p:spPr>
          <a:xfrm>
            <a:off x="1877020" y="4152943"/>
            <a:ext cx="5701910" cy="580982"/>
          </a:xfrm>
          <a:custGeom>
            <a:avLst/>
            <a:gdLst>
              <a:gd name="connsiteX0" fmla="*/ 0 w 5701910"/>
              <a:gd name="connsiteY0" fmla="*/ 27020 h 580982"/>
              <a:gd name="connsiteX1" fmla="*/ 2702327 w 5701910"/>
              <a:gd name="connsiteY1" fmla="*/ 580929 h 580982"/>
              <a:gd name="connsiteX2" fmla="*/ 5701910 w 5701910"/>
              <a:gd name="connsiteY2" fmla="*/ 0 h 580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1910" h="580982">
                <a:moveTo>
                  <a:pt x="0" y="27020"/>
                </a:moveTo>
                <a:cubicBezTo>
                  <a:pt x="876004" y="306226"/>
                  <a:pt x="1752009" y="585432"/>
                  <a:pt x="2702327" y="580929"/>
                </a:cubicBezTo>
                <a:cubicBezTo>
                  <a:pt x="3652645" y="576426"/>
                  <a:pt x="5701910" y="0"/>
                  <a:pt x="5701910" y="0"/>
                </a:cubicBezTo>
              </a:path>
            </a:pathLst>
          </a:custGeom>
          <a:ln w="38100" cmpd="sng">
            <a:solidFill>
              <a:srgbClr val="D3A600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Freeform 44"/>
          <p:cNvSpPr/>
          <p:nvPr/>
        </p:nvSpPr>
        <p:spPr>
          <a:xfrm rot="10800000">
            <a:off x="1765690" y="4991142"/>
            <a:ext cx="5701910" cy="580982"/>
          </a:xfrm>
          <a:custGeom>
            <a:avLst/>
            <a:gdLst>
              <a:gd name="connsiteX0" fmla="*/ 0 w 5701910"/>
              <a:gd name="connsiteY0" fmla="*/ 27020 h 580982"/>
              <a:gd name="connsiteX1" fmla="*/ 2702327 w 5701910"/>
              <a:gd name="connsiteY1" fmla="*/ 580929 h 580982"/>
              <a:gd name="connsiteX2" fmla="*/ 5701910 w 5701910"/>
              <a:gd name="connsiteY2" fmla="*/ 0 h 580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1910" h="580982">
                <a:moveTo>
                  <a:pt x="0" y="27020"/>
                </a:moveTo>
                <a:cubicBezTo>
                  <a:pt x="876004" y="306226"/>
                  <a:pt x="1752009" y="585432"/>
                  <a:pt x="2702327" y="580929"/>
                </a:cubicBezTo>
                <a:cubicBezTo>
                  <a:pt x="3652645" y="576426"/>
                  <a:pt x="5701910" y="0"/>
                  <a:pt x="5701910" y="0"/>
                </a:cubicBezTo>
              </a:path>
            </a:pathLst>
          </a:custGeom>
          <a:ln w="38100" cmpd="sng">
            <a:solidFill>
              <a:schemeClr val="accent6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894909" y="404812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>
                <a:solidFill>
                  <a:srgbClr val="D3A600"/>
                </a:solidFill>
                <a:latin typeface="+mn-lt"/>
              </a:rPr>
              <a:t>100ms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867400" y="5202793"/>
            <a:ext cx="957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>
                <a:solidFill>
                  <a:schemeClr val="accent6"/>
                </a:solidFill>
                <a:latin typeface="+mn-lt"/>
              </a:rPr>
              <a:t>200ms</a:t>
            </a:r>
          </a:p>
        </p:txBody>
      </p:sp>
    </p:spTree>
    <p:extLst>
      <p:ext uri="{BB962C8B-B14F-4D97-AF65-F5344CB8AC3E}">
        <p14:creationId xmlns:p14="http://schemas.microsoft.com/office/powerpoint/2010/main" val="131162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r>
              <a:rPr lang="en-US"/>
              <a:t>Implications (2): </a:t>
            </a:r>
            <a:br>
              <a:rPr lang="en-US"/>
            </a:br>
            <a:r>
              <a:rPr lang="en-US"/>
              <a:t>High-speed TCP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RTT = 100ms, MSS=1500bytes, BW=100Gbps</a:t>
            </a:r>
          </a:p>
          <a:p>
            <a:r>
              <a:rPr lang="en-US" dirty="0"/>
              <a:t>What value of p is required to reach 100Gbps throughput?</a:t>
            </a:r>
          </a:p>
          <a:p>
            <a:pPr lvl="1"/>
            <a:r>
              <a:rPr lang="en-US" dirty="0"/>
              <a:t>~ 2 x 10</a:t>
            </a:r>
            <a:r>
              <a:rPr lang="en-US" baseline="30000" dirty="0"/>
              <a:t>-12</a:t>
            </a:r>
          </a:p>
          <a:p>
            <a:r>
              <a:rPr lang="en-US" dirty="0"/>
              <a:t>How long between drops?</a:t>
            </a:r>
          </a:p>
          <a:p>
            <a:pPr lvl="1"/>
            <a:r>
              <a:rPr lang="en-US" dirty="0"/>
              <a:t>~ 16.6 hours</a:t>
            </a:r>
          </a:p>
          <a:p>
            <a:r>
              <a:rPr lang="en-US" dirty="0"/>
              <a:t>How much data has been sent in this time?</a:t>
            </a:r>
          </a:p>
          <a:p>
            <a:pPr lvl="1"/>
            <a:r>
              <a:rPr lang="en-US" dirty="0"/>
              <a:t>~ 6 </a:t>
            </a:r>
            <a:r>
              <a:rPr lang="en-US" dirty="0" err="1"/>
              <a:t>petabits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1693804"/>
              </p:ext>
            </p:extLst>
          </p:nvPr>
        </p:nvGraphicFramePr>
        <p:xfrm>
          <a:off x="4953000" y="261937"/>
          <a:ext cx="326866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63700" imgH="469900" progId="Equation.3">
                  <p:embed/>
                </p:oleObj>
              </mc:Choice>
              <mc:Fallback>
                <p:oleObj name="Equation" r:id="rId2" imgW="1663700" imgH="46990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61937"/>
                        <a:ext cx="3268663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994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r>
              <a:rPr lang="en-US" dirty="0"/>
              <a:t>Adapting TCP to high speed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past a threshold speed, increase CWND faster </a:t>
            </a:r>
          </a:p>
          <a:p>
            <a:pPr lvl="1"/>
            <a:r>
              <a:rPr lang="en-US" dirty="0"/>
              <a:t>A proposed standard [Floyd’03]: once speed is past some threshold, change equation to p</a:t>
            </a:r>
            <a:r>
              <a:rPr lang="en-US" baseline="30000" dirty="0"/>
              <a:t>-.8</a:t>
            </a:r>
            <a:r>
              <a:rPr lang="en-US" dirty="0"/>
              <a:t> rather than p</a:t>
            </a:r>
            <a:r>
              <a:rPr lang="en-US" baseline="30000" dirty="0"/>
              <a:t>-.5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Let the additive constant in AIMD depend on CWND</a:t>
            </a:r>
          </a:p>
          <a:p>
            <a:r>
              <a:rPr lang="en-US" dirty="0"/>
              <a:t>Other approaches?</a:t>
            </a:r>
          </a:p>
          <a:p>
            <a:pPr lvl="1"/>
            <a:r>
              <a:rPr lang="en-US" dirty="0"/>
              <a:t>Multiple simultaneous connections (</a:t>
            </a:r>
            <a:r>
              <a:rPr lang="en-US" dirty="0">
                <a:solidFill>
                  <a:srgbClr val="0000FF"/>
                </a:solidFill>
              </a:rPr>
              <a:t>hack but works today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Router-assisted approaches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4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r>
              <a:rPr lang="en-US" dirty="0"/>
              <a:t>Implications (3): </a:t>
            </a:r>
            <a:br>
              <a:rPr lang="en-US" dirty="0"/>
            </a:br>
            <a:r>
              <a:rPr lang="en-US" dirty="0"/>
              <a:t>Rate-based CC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throughput is swings between W/2 to W</a:t>
            </a:r>
          </a:p>
          <a:p>
            <a:r>
              <a:rPr lang="en-US" dirty="0"/>
              <a:t>Apps may prefer steady rates (e.g., streaming)</a:t>
            </a:r>
          </a:p>
          <a:p>
            <a:r>
              <a:rPr lang="en-US" dirty="0"/>
              <a:t>“</a:t>
            </a:r>
            <a:r>
              <a:rPr lang="en-US" dirty="0">
                <a:solidFill>
                  <a:srgbClr val="0000FF"/>
                </a:solidFill>
              </a:rPr>
              <a:t>Equation-Based Congestion Control</a:t>
            </a:r>
            <a:r>
              <a:rPr lang="en-US" dirty="0"/>
              <a:t>” </a:t>
            </a:r>
          </a:p>
          <a:p>
            <a:pPr lvl="1"/>
            <a:r>
              <a:rPr lang="en-US" dirty="0"/>
              <a:t>Ignore TCP’s increase/decrease rules and just follow the equation</a:t>
            </a:r>
          </a:p>
          <a:p>
            <a:pPr lvl="1"/>
            <a:r>
              <a:rPr lang="en-US" dirty="0"/>
              <a:t>Measure drop percentage p, and set rate accordingly</a:t>
            </a:r>
          </a:p>
          <a:p>
            <a:r>
              <a:rPr lang="en-US" dirty="0"/>
              <a:t>Following the TCP equation ensures “TCP friendliness”</a:t>
            </a:r>
          </a:p>
          <a:p>
            <a:pPr lvl="1"/>
            <a:r>
              <a:rPr lang="en-US" dirty="0"/>
              <a:t>i.e., use no more than TCP does in similar setting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812285"/>
              </p:ext>
            </p:extLst>
          </p:nvPr>
        </p:nvGraphicFramePr>
        <p:xfrm>
          <a:off x="4953000" y="261937"/>
          <a:ext cx="326866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63700" imgH="469900" progId="Equation.3">
                  <p:embed/>
                </p:oleObj>
              </mc:Choice>
              <mc:Fallback>
                <p:oleObj name="Equation" r:id="rId2" imgW="1663700" imgH="46990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61937"/>
                        <a:ext cx="3268663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161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Flow Control</a:t>
            </a:r>
          </a:p>
          <a:p>
            <a:pPr lvl="1"/>
            <a:r>
              <a:rPr lang="en-US" dirty="0"/>
              <a:t>Restrict window to RWND to make sure that the receiver isn’t overwhelmed</a:t>
            </a:r>
          </a:p>
          <a:p>
            <a:r>
              <a:rPr lang="en-US" dirty="0"/>
              <a:t>Congestion Control</a:t>
            </a:r>
          </a:p>
          <a:p>
            <a:pPr lvl="1"/>
            <a:r>
              <a:rPr lang="en-US" dirty="0"/>
              <a:t>Restrict window to CWND to make sure that the network isn’t overwhelmed</a:t>
            </a:r>
          </a:p>
          <a:p>
            <a:r>
              <a:rPr lang="en-US" dirty="0"/>
              <a:t>Together</a:t>
            </a:r>
          </a:p>
          <a:p>
            <a:pPr lvl="1"/>
            <a:r>
              <a:rPr lang="en-US" dirty="0"/>
              <a:t>Restrict window to </a:t>
            </a:r>
            <a:r>
              <a:rPr lang="en-US" dirty="0">
                <a:solidFill>
                  <a:srgbClr val="0000FF"/>
                </a:solidFill>
              </a:rPr>
              <a:t>min{RWND, CWND}</a:t>
            </a:r>
            <a:r>
              <a:rPr lang="en-US" dirty="0"/>
              <a:t> to make sure that neither the receiver nor the network are overwhelmed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6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r>
              <a:rPr lang="en-US" dirty="0"/>
              <a:t>Implications (4): </a:t>
            </a:r>
            <a:br>
              <a:rPr lang="en-US" dirty="0"/>
            </a:br>
            <a:r>
              <a:rPr lang="en-US" dirty="0"/>
              <a:t>Loss not due to congestion?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will confuse corruption with congestion</a:t>
            </a:r>
          </a:p>
          <a:p>
            <a:r>
              <a:rPr lang="en-US" dirty="0"/>
              <a:t>Flow will cut its rate</a:t>
            </a:r>
          </a:p>
          <a:p>
            <a:pPr lvl="1"/>
            <a:r>
              <a:rPr lang="en-US" dirty="0"/>
              <a:t>Throughput ~ 1/</a:t>
            </a:r>
            <a:r>
              <a:rPr lang="en-US" dirty="0" err="1"/>
              <a:t>sqrt</a:t>
            </a:r>
            <a:r>
              <a:rPr lang="en-US" dirty="0"/>
              <a:t>(p) where p is loss prob.</a:t>
            </a:r>
          </a:p>
          <a:p>
            <a:pPr lvl="1"/>
            <a:r>
              <a:rPr lang="en-US" dirty="0"/>
              <a:t>Applies even for non-congestion losses!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4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r>
              <a:rPr lang="en-US" dirty="0"/>
              <a:t>Implications (5): </a:t>
            </a:r>
            <a:br>
              <a:rPr lang="en-US" dirty="0"/>
            </a:br>
            <a:r>
              <a:rPr lang="en-US" dirty="0"/>
              <a:t>Short flows cannot ramp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50% of flows have &lt; 1500B to send; 80% &lt; 100KB</a:t>
            </a:r>
          </a:p>
          <a:p>
            <a:r>
              <a:rPr lang="en-US" dirty="0">
                <a:sym typeface="Wingdings"/>
              </a:rPr>
              <a:t>Implications </a:t>
            </a:r>
          </a:p>
          <a:p>
            <a:pPr lvl="1"/>
            <a:r>
              <a:rPr lang="en-US" dirty="0">
                <a:sym typeface="Wingdings"/>
              </a:rPr>
              <a:t>Short flows never leave slow start!</a:t>
            </a:r>
          </a:p>
          <a:p>
            <a:pPr lvl="2"/>
            <a:r>
              <a:rPr lang="en-US" dirty="0">
                <a:sym typeface="Wingdings"/>
              </a:rPr>
              <a:t>They never attain their fair share</a:t>
            </a:r>
          </a:p>
          <a:p>
            <a:pPr lvl="1"/>
            <a:r>
              <a:rPr lang="en-US" dirty="0">
                <a:sym typeface="Wingdings"/>
              </a:rPr>
              <a:t>Too few packets to trigger </a:t>
            </a:r>
            <a:r>
              <a:rPr lang="en-US" dirty="0" err="1">
                <a:sym typeface="Wingdings"/>
              </a:rPr>
              <a:t>dupACKs</a:t>
            </a:r>
            <a:r>
              <a:rPr lang="en-US" dirty="0">
                <a:sym typeface="Wingdings"/>
              </a:rPr>
              <a:t> </a:t>
            </a:r>
          </a:p>
          <a:p>
            <a:pPr lvl="2"/>
            <a:r>
              <a:rPr lang="en-US" dirty="0">
                <a:sym typeface="Wingdings"/>
              </a:rPr>
              <a:t>Isolated loss may lead to timeouts</a:t>
            </a:r>
          </a:p>
          <a:p>
            <a:pPr lvl="2"/>
            <a:r>
              <a:rPr lang="en-US" dirty="0">
                <a:sym typeface="Wingdings"/>
              </a:rPr>
              <a:t>At typical timeout values of ~500ms, might severely impact flow completion time</a:t>
            </a:r>
          </a:p>
          <a:p>
            <a:pPr lvl="1"/>
            <a:endParaRPr lang="en-US" dirty="0">
              <a:sym typeface="Wingdings"/>
            </a:endParaRPr>
          </a:p>
          <a:p>
            <a:pPr lvl="1"/>
            <a:endParaRPr lang="en-US" dirty="0">
              <a:sym typeface="Wingding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3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r>
              <a:rPr lang="en-US" dirty="0"/>
              <a:t>Implications (6): </a:t>
            </a:r>
            <a:br>
              <a:rPr lang="en-US" dirty="0"/>
            </a:br>
            <a:r>
              <a:rPr lang="en-US" dirty="0"/>
              <a:t>Short flows share long delays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flow deliberately overshoots capacity, until it experiences a drop</a:t>
            </a:r>
          </a:p>
          <a:p>
            <a:r>
              <a:rPr lang="en-US" dirty="0"/>
              <a:t>Means that delays are large, and are large for everyone</a:t>
            </a:r>
          </a:p>
          <a:p>
            <a:pPr lvl="1"/>
            <a:r>
              <a:rPr lang="en-US" dirty="0"/>
              <a:t>Consider a flow transferring a 10GB file sharing a  </a:t>
            </a:r>
            <a:br>
              <a:rPr lang="en-US" dirty="0"/>
            </a:br>
            <a:r>
              <a:rPr lang="en-US" dirty="0"/>
              <a:t>bottleneck link with 10 flows transferring 100B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Larger flows dominate smaller ones</a:t>
            </a:r>
          </a:p>
          <a:p>
            <a:endParaRPr lang="en-US" dirty="0"/>
          </a:p>
          <a:p>
            <a:pPr lvl="3"/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8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r>
              <a:rPr lang="en-US" dirty="0"/>
              <a:t>Implications (7): </a:t>
            </a:r>
            <a:br>
              <a:rPr lang="en-US" dirty="0"/>
            </a:br>
            <a:r>
              <a:rPr lang="en-US" dirty="0"/>
              <a:t>Cheating</a:t>
            </a:r>
          </a:p>
        </p:txBody>
      </p:sp>
      <p:sp>
        <p:nvSpPr>
          <p:cNvPr id="1050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easy ways to cheat</a:t>
            </a:r>
          </a:p>
          <a:p>
            <a:pPr lvl="1"/>
            <a:r>
              <a:rPr lang="en-US" dirty="0"/>
              <a:t>Increasing CWND faster than +1 MSS per RTT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970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r>
              <a:rPr lang="en-US"/>
              <a:t>Implications (7): </a:t>
            </a:r>
            <a:br>
              <a:rPr lang="en-US"/>
            </a:br>
            <a:r>
              <a:rPr lang="en-US"/>
              <a:t>Cheating</a:t>
            </a:r>
            <a:endParaRPr lang="en-US" dirty="0"/>
          </a:p>
        </p:txBody>
      </p:sp>
      <p:sp>
        <p:nvSpPr>
          <p:cNvPr id="1050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easy ways to cheat</a:t>
            </a:r>
          </a:p>
          <a:p>
            <a:pPr lvl="1"/>
            <a:r>
              <a:rPr lang="en-US" dirty="0"/>
              <a:t>Increasing CWND faster than +1 MSS per RTT</a:t>
            </a:r>
          </a:p>
          <a:p>
            <a:pPr lvl="1"/>
            <a:r>
              <a:rPr lang="en-US" dirty="0"/>
              <a:t>Using large initial CWND</a:t>
            </a:r>
          </a:p>
          <a:p>
            <a:pPr lvl="2"/>
            <a:r>
              <a:rPr lang="en-US" dirty="0"/>
              <a:t>Common practice by many companies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1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r>
              <a:rPr lang="en-US" dirty="0"/>
              <a:t>Implications (7): </a:t>
            </a:r>
            <a:br>
              <a:rPr lang="en-US" dirty="0"/>
            </a:br>
            <a:r>
              <a:rPr lang="en-US" dirty="0"/>
              <a:t>Cheating</a:t>
            </a:r>
          </a:p>
        </p:txBody>
      </p:sp>
      <p:sp>
        <p:nvSpPr>
          <p:cNvPr id="1050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easy ways to cheat</a:t>
            </a:r>
          </a:p>
          <a:p>
            <a:pPr lvl="1"/>
            <a:r>
              <a:rPr lang="en-US" dirty="0"/>
              <a:t>Increasing CWND faster than +1 MSS per RTT</a:t>
            </a:r>
          </a:p>
          <a:p>
            <a:pPr lvl="1"/>
            <a:r>
              <a:rPr lang="en-US" dirty="0"/>
              <a:t>Using large initial CWND</a:t>
            </a:r>
          </a:p>
          <a:p>
            <a:pPr lvl="2"/>
            <a:r>
              <a:rPr lang="en-US" dirty="0"/>
              <a:t>Common practice by many companies</a:t>
            </a:r>
          </a:p>
          <a:p>
            <a:pPr lvl="1"/>
            <a:r>
              <a:rPr lang="en-US" dirty="0"/>
              <a:t>Opening many connections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05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r>
              <a:rPr lang="en-US" dirty="0"/>
              <a:t>Open many connections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Assume </a:t>
            </a:r>
          </a:p>
          <a:p>
            <a:pPr lvl="1"/>
            <a:r>
              <a:rPr lang="en-US" dirty="0"/>
              <a:t>A starts 10 connections to B</a:t>
            </a:r>
          </a:p>
          <a:p>
            <a:pPr lvl="1"/>
            <a:r>
              <a:rPr lang="en-US" dirty="0"/>
              <a:t>D starts 1 connection to E</a:t>
            </a:r>
          </a:p>
          <a:p>
            <a:pPr lvl="1"/>
            <a:r>
              <a:rPr lang="en-US" dirty="0"/>
              <a:t>Each connection gets about the same throughput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Then A gets 10 times more throughput than D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039813" y="1277938"/>
            <a:ext cx="7480300" cy="534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1600200" y="1527175"/>
            <a:ext cx="5264150" cy="1673225"/>
            <a:chOff x="1309" y="834"/>
            <a:chExt cx="3316" cy="1054"/>
          </a:xfrm>
        </p:grpSpPr>
        <p:sp>
          <p:nvSpPr>
            <p:cNvPr id="1054725" name="Rectangle 5"/>
            <p:cNvSpPr>
              <a:spLocks noChangeArrowheads="1"/>
            </p:cNvSpPr>
            <p:nvPr/>
          </p:nvSpPr>
          <p:spPr bwMode="auto">
            <a:xfrm>
              <a:off x="1309" y="1006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 algn="ctr" defTabSz="820738" eaLnBrk="1" hangingPunct="1">
                <a:defRPr/>
              </a:pPr>
              <a:r>
                <a:rPr lang="en-US" sz="3200" b="0">
                  <a:latin typeface="Tahoma" charset="0"/>
                  <a:cs typeface="+mn-cs"/>
                </a:rPr>
                <a:t>A</a:t>
              </a:r>
            </a:p>
          </p:txBody>
        </p:sp>
        <p:sp>
          <p:nvSpPr>
            <p:cNvPr id="1054726" name="Rectangle 6"/>
            <p:cNvSpPr>
              <a:spLocks noChangeArrowheads="1"/>
            </p:cNvSpPr>
            <p:nvPr/>
          </p:nvSpPr>
          <p:spPr bwMode="auto">
            <a:xfrm>
              <a:off x="2443" y="1180"/>
              <a:ext cx="1048" cy="3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27" name="Rectangle 7"/>
            <p:cNvSpPr>
              <a:spLocks noChangeArrowheads="1"/>
            </p:cNvSpPr>
            <p:nvPr/>
          </p:nvSpPr>
          <p:spPr bwMode="auto">
            <a:xfrm>
              <a:off x="4320" y="1006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 algn="ctr" defTabSz="820738" eaLnBrk="1" hangingPunct="1">
                <a:defRPr/>
              </a:pPr>
              <a:r>
                <a:rPr lang="en-US" sz="3200" b="0">
                  <a:latin typeface="Tahoma" charset="0"/>
                  <a:cs typeface="+mn-cs"/>
                </a:rPr>
                <a:t>B</a:t>
              </a:r>
            </a:p>
          </p:txBody>
        </p:sp>
        <p:sp>
          <p:nvSpPr>
            <p:cNvPr id="1054728" name="Line 8"/>
            <p:cNvSpPr>
              <a:spLocks noChangeShapeType="1"/>
            </p:cNvSpPr>
            <p:nvPr/>
          </p:nvSpPr>
          <p:spPr bwMode="auto">
            <a:xfrm>
              <a:off x="1614" y="1156"/>
              <a:ext cx="829" cy="109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29" name="Line 9"/>
            <p:cNvSpPr>
              <a:spLocks noChangeShapeType="1"/>
            </p:cNvSpPr>
            <p:nvPr/>
          </p:nvSpPr>
          <p:spPr bwMode="auto">
            <a:xfrm flipV="1">
              <a:off x="3491" y="1156"/>
              <a:ext cx="829" cy="109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30" name="Text Box 10"/>
            <p:cNvSpPr txBox="1">
              <a:spLocks noChangeArrowheads="1"/>
            </p:cNvSpPr>
            <p:nvPr/>
          </p:nvSpPr>
          <p:spPr bwMode="auto">
            <a:xfrm>
              <a:off x="3578" y="891"/>
              <a:ext cx="105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endParaRPr lang="en-US" sz="2200" b="0">
                <a:latin typeface="Tahoma" charset="0"/>
                <a:cs typeface="+mn-cs"/>
              </a:endParaRPr>
            </a:p>
          </p:txBody>
        </p:sp>
        <p:sp>
          <p:nvSpPr>
            <p:cNvPr id="1054731" name="Text Box 11"/>
            <p:cNvSpPr txBox="1">
              <a:spLocks noChangeArrowheads="1"/>
            </p:cNvSpPr>
            <p:nvPr/>
          </p:nvSpPr>
          <p:spPr bwMode="auto">
            <a:xfrm>
              <a:off x="1833" y="834"/>
              <a:ext cx="220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2900" b="0">
                  <a:solidFill>
                    <a:srgbClr val="CC0000"/>
                  </a:solidFill>
                  <a:latin typeface="Tahoma" charset="0"/>
                  <a:cs typeface="+mn-cs"/>
                </a:rPr>
                <a:t>x</a:t>
              </a:r>
            </a:p>
          </p:txBody>
        </p:sp>
        <p:sp>
          <p:nvSpPr>
            <p:cNvPr id="1054732" name="Rectangle 12"/>
            <p:cNvSpPr>
              <a:spLocks noChangeArrowheads="1"/>
            </p:cNvSpPr>
            <p:nvPr/>
          </p:nvSpPr>
          <p:spPr bwMode="auto">
            <a:xfrm>
              <a:off x="1309" y="1392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 algn="ctr" defTabSz="820738" eaLnBrk="1" hangingPunct="1">
                <a:defRPr/>
              </a:pPr>
              <a:r>
                <a:rPr lang="en-US" sz="3200" b="0">
                  <a:latin typeface="Tahoma" charset="0"/>
                  <a:cs typeface="+mn-cs"/>
                </a:rPr>
                <a:t>D</a:t>
              </a:r>
            </a:p>
          </p:txBody>
        </p:sp>
        <p:sp>
          <p:nvSpPr>
            <p:cNvPr id="1054733" name="Rectangle 13"/>
            <p:cNvSpPr>
              <a:spLocks noChangeArrowheads="1"/>
            </p:cNvSpPr>
            <p:nvPr/>
          </p:nvSpPr>
          <p:spPr bwMode="auto">
            <a:xfrm>
              <a:off x="4320" y="1392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 algn="ctr" defTabSz="820738" eaLnBrk="1" hangingPunct="1">
                <a:defRPr/>
              </a:pPr>
              <a:r>
                <a:rPr lang="en-US" sz="3200" b="0">
                  <a:latin typeface="Tahoma" charset="0"/>
                  <a:cs typeface="+mn-cs"/>
                </a:rPr>
                <a:t>E</a:t>
              </a:r>
            </a:p>
          </p:txBody>
        </p:sp>
        <p:sp>
          <p:nvSpPr>
            <p:cNvPr id="1054734" name="Line 14"/>
            <p:cNvSpPr>
              <a:spLocks noChangeShapeType="1"/>
            </p:cNvSpPr>
            <p:nvPr/>
          </p:nvSpPr>
          <p:spPr bwMode="auto">
            <a:xfrm flipV="1">
              <a:off x="1614" y="1392"/>
              <a:ext cx="829" cy="127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35" name="Line 15"/>
            <p:cNvSpPr>
              <a:spLocks noChangeShapeType="1"/>
            </p:cNvSpPr>
            <p:nvPr/>
          </p:nvSpPr>
          <p:spPr bwMode="auto">
            <a:xfrm>
              <a:off x="3491" y="1392"/>
              <a:ext cx="829" cy="127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36" name="Text Box 16"/>
            <p:cNvSpPr txBox="1">
              <a:spLocks noChangeArrowheads="1"/>
            </p:cNvSpPr>
            <p:nvPr/>
          </p:nvSpPr>
          <p:spPr bwMode="auto">
            <a:xfrm>
              <a:off x="1954" y="1566"/>
              <a:ext cx="10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endParaRPr lang="en-US" sz="2900" b="0">
                <a:latin typeface="Tahoma" charset="0"/>
                <a:cs typeface="+mn-cs"/>
              </a:endParaRPr>
            </a:p>
          </p:txBody>
        </p:sp>
        <p:sp>
          <p:nvSpPr>
            <p:cNvPr id="1054737" name="Text Box 17"/>
            <p:cNvSpPr txBox="1">
              <a:spLocks noChangeArrowheads="1"/>
            </p:cNvSpPr>
            <p:nvPr/>
          </p:nvSpPr>
          <p:spPr bwMode="auto">
            <a:xfrm>
              <a:off x="1833" y="1223"/>
              <a:ext cx="220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2900" b="0">
                  <a:solidFill>
                    <a:srgbClr val="0000FF"/>
                  </a:solidFill>
                  <a:latin typeface="Tahoma" charset="0"/>
                  <a:cs typeface="+mn-cs"/>
                </a:rPr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6758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r>
              <a:rPr lang="en-US" dirty="0"/>
              <a:t>Implications (8): </a:t>
            </a:r>
            <a:br>
              <a:rPr lang="en-US" dirty="0"/>
            </a:br>
            <a:r>
              <a:rPr lang="en-US" dirty="0"/>
              <a:t>CC intertwined with 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CWND adjusted based on ACKs and timeouts</a:t>
            </a:r>
          </a:p>
          <a:p>
            <a:r>
              <a:rPr lang="en-US" dirty="0"/>
              <a:t>Cumulative ACKs and fast retransmit/recovery rules</a:t>
            </a:r>
          </a:p>
          <a:p>
            <a:r>
              <a:rPr lang="en-US" dirty="0"/>
              <a:t>Complicates evolution </a:t>
            </a:r>
          </a:p>
          <a:p>
            <a:pPr lvl="1"/>
            <a:r>
              <a:rPr lang="en-US" dirty="0"/>
              <a:t>Changing from cumulative to selective ACKs is hard</a:t>
            </a:r>
          </a:p>
          <a:p>
            <a:r>
              <a:rPr lang="en-US" dirty="0"/>
              <a:t>Sometimes we want CC but not reliability </a:t>
            </a:r>
          </a:p>
          <a:p>
            <a:pPr lvl="1"/>
            <a:r>
              <a:rPr lang="en-US" dirty="0"/>
              <a:t>e.g., real-time applications</a:t>
            </a:r>
          </a:p>
          <a:p>
            <a:r>
              <a:rPr lang="en-US" dirty="0"/>
              <a:t>We may also want </a:t>
            </a:r>
            <a:r>
              <a:rPr lang="en-US"/>
              <a:t>reliability without CC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8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ular Callout 18"/>
          <p:cNvSpPr/>
          <p:nvPr/>
        </p:nvSpPr>
        <p:spPr bwMode="auto">
          <a:xfrm>
            <a:off x="6858000" y="4800600"/>
            <a:ext cx="2207019" cy="762000"/>
          </a:xfrm>
          <a:prstGeom prst="wedgeRoundRectCallout">
            <a:avLst>
              <a:gd name="adj1" fmla="val -68501"/>
              <a:gd name="adj2" fmla="val 1031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r>
              <a:rPr lang="en-US"/>
              <a:t>Recap: TCP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Misled by non-congestion losses</a:t>
            </a:r>
          </a:p>
          <a:p>
            <a:r>
              <a:rPr lang="en-US" sz="2400" dirty="0"/>
              <a:t>Fills up queues leading to high delays</a:t>
            </a:r>
          </a:p>
          <a:p>
            <a:r>
              <a:rPr lang="en-US" sz="2400" dirty="0"/>
              <a:t>Short flows complete before discovering available capacity</a:t>
            </a:r>
          </a:p>
          <a:p>
            <a:r>
              <a:rPr lang="en-US" sz="2400" dirty="0"/>
              <a:t>AIMD impractical for high speed links </a:t>
            </a:r>
          </a:p>
          <a:p>
            <a:r>
              <a:rPr lang="en-US" sz="2400" dirty="0"/>
              <a:t>Saw tooth discovery too choppy for some apps</a:t>
            </a:r>
          </a:p>
          <a:p>
            <a:r>
              <a:rPr lang="en-US" sz="2400" dirty="0"/>
              <a:t>Unfair under heterogeneous RTTs</a:t>
            </a:r>
          </a:p>
          <a:p>
            <a:r>
              <a:rPr lang="en-US" sz="2400" dirty="0"/>
              <a:t>Tight coupling with reliability mechanisms</a:t>
            </a:r>
          </a:p>
          <a:p>
            <a:r>
              <a:rPr lang="en-US" sz="2400" dirty="0"/>
              <a:t>End hosts can cheat</a:t>
            </a:r>
          </a:p>
          <a:p>
            <a:endParaRPr lang="en-US" sz="2400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05600" y="1295400"/>
            <a:ext cx="2362200" cy="762000"/>
            <a:chOff x="6248400" y="2057400"/>
            <a:chExt cx="2743865" cy="762000"/>
          </a:xfrm>
        </p:grpSpPr>
        <p:sp>
          <p:nvSpPr>
            <p:cNvPr id="7" name="Rounded Rectangular Callout 6"/>
            <p:cNvSpPr/>
            <p:nvPr/>
          </p:nvSpPr>
          <p:spPr bwMode="auto">
            <a:xfrm>
              <a:off x="6324600" y="2057400"/>
              <a:ext cx="2667000" cy="762000"/>
            </a:xfrm>
            <a:prstGeom prst="wedgeRoundRectCallout">
              <a:avLst>
                <a:gd name="adj1" fmla="val -59678"/>
                <a:gd name="adj2" fmla="val 33884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48400" y="2118955"/>
              <a:ext cx="2743865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0" dirty="0">
                  <a:solidFill>
                    <a:srgbClr val="0000FF"/>
                  </a:solidFill>
                  <a:latin typeface="+mn-lt"/>
                </a:rPr>
                <a:t>Routers tell endpoints </a:t>
              </a:r>
              <a:br>
                <a:rPr lang="en-US" b="0" dirty="0">
                  <a:solidFill>
                    <a:srgbClr val="0000FF"/>
                  </a:solidFill>
                  <a:latin typeface="+mn-lt"/>
                </a:rPr>
              </a:br>
              <a:r>
                <a:rPr lang="en-US" b="0" dirty="0">
                  <a:solidFill>
                    <a:srgbClr val="0000FF"/>
                  </a:solidFill>
                  <a:latin typeface="+mn-lt"/>
                </a:rPr>
                <a:t>  if they’re congested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993452" y="2895599"/>
            <a:ext cx="2133600" cy="1790993"/>
            <a:chOff x="6324600" y="2550885"/>
            <a:chExt cx="2743865" cy="741613"/>
          </a:xfrm>
        </p:grpSpPr>
        <p:sp>
          <p:nvSpPr>
            <p:cNvPr id="12" name="Rounded Rectangular Callout 11"/>
            <p:cNvSpPr/>
            <p:nvPr/>
          </p:nvSpPr>
          <p:spPr bwMode="auto">
            <a:xfrm>
              <a:off x="6324600" y="2550885"/>
              <a:ext cx="2667001" cy="378634"/>
            </a:xfrm>
            <a:prstGeom prst="wedgeRoundRectCallout">
              <a:avLst>
                <a:gd name="adj1" fmla="val -71945"/>
                <a:gd name="adj2" fmla="val -2260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24600" y="2567025"/>
              <a:ext cx="2743865" cy="7254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0" dirty="0">
                  <a:solidFill>
                    <a:srgbClr val="0000FF"/>
                  </a:solidFill>
                  <a:latin typeface="+mn-lt"/>
                </a:rPr>
                <a:t>Routers tell</a:t>
              </a:r>
              <a:br>
                <a:rPr lang="en-US" b="0" dirty="0">
                  <a:solidFill>
                    <a:srgbClr val="0000FF"/>
                  </a:solidFill>
                  <a:latin typeface="+mn-lt"/>
                </a:rPr>
              </a:br>
              <a:r>
                <a:rPr lang="en-US" b="0" dirty="0">
                  <a:solidFill>
                    <a:srgbClr val="0000FF"/>
                  </a:solidFill>
                  <a:latin typeface="+mn-lt"/>
                </a:rPr>
                <a:t> endpoints what </a:t>
              </a:r>
              <a:br>
                <a:rPr lang="en-US" b="0" dirty="0">
                  <a:solidFill>
                    <a:srgbClr val="0000FF"/>
                  </a:solidFill>
                  <a:latin typeface="+mn-lt"/>
                </a:rPr>
              </a:br>
              <a:r>
                <a:rPr lang="en-US" b="0" dirty="0">
                  <a:solidFill>
                    <a:srgbClr val="0000FF"/>
                  </a:solidFill>
                  <a:latin typeface="+mn-lt"/>
                </a:rPr>
                <a:t>rate to send at</a:t>
              </a:r>
            </a:p>
          </p:txBody>
        </p:sp>
      </p:grpSp>
      <p:sp>
        <p:nvSpPr>
          <p:cNvPr id="15" name="Oval 14"/>
          <p:cNvSpPr/>
          <p:nvPr/>
        </p:nvSpPr>
        <p:spPr bwMode="auto">
          <a:xfrm>
            <a:off x="723900" y="1524000"/>
            <a:ext cx="5943600" cy="11430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152400" y="2438400"/>
            <a:ext cx="6477000" cy="22098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228600" y="4800600"/>
            <a:ext cx="6477000" cy="6858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40638" y="4915192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rgbClr val="0000FF"/>
                </a:solidFill>
                <a:latin typeface="+mn-lt"/>
              </a:rPr>
              <a:t>Routers enforce</a:t>
            </a:r>
            <a:br>
              <a:rPr lang="en-US" b="0" dirty="0">
                <a:solidFill>
                  <a:srgbClr val="0000FF"/>
                </a:solidFill>
                <a:latin typeface="+mn-lt"/>
              </a:rPr>
            </a:br>
            <a:r>
              <a:rPr lang="en-US" b="0" dirty="0">
                <a:solidFill>
                  <a:srgbClr val="0000FF"/>
                </a:solidFill>
                <a:latin typeface="+mn-lt"/>
              </a:rPr>
              <a:t>fair sharing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85800" y="5638800"/>
            <a:ext cx="7924800" cy="762000"/>
            <a:chOff x="838200" y="5791200"/>
            <a:chExt cx="7620000" cy="762000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838200" y="5791200"/>
              <a:ext cx="7620000" cy="762000"/>
            </a:xfrm>
            <a:prstGeom prst="roundRect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05090" y="5939135"/>
              <a:ext cx="7369175" cy="461665"/>
            </a:xfrm>
            <a:prstGeom prst="rect">
              <a:avLst/>
            </a:prstGeom>
            <a:solidFill>
              <a:srgbClr val="D3A600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0" dirty="0">
                  <a:solidFill>
                    <a:srgbClr val="0000FF"/>
                  </a:solidFill>
                  <a:latin typeface="+mn-lt"/>
                </a:rPr>
                <a:t>Could fix many of these with some help from routers!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792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" grpId="0" build="p"/>
      <p:bldP spid="15" grpId="0" animBg="1"/>
      <p:bldP spid="16" grpId="0" animBg="1"/>
      <p:bldP spid="17" grpId="0" animBg="1"/>
      <p:bldP spid="1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works even though it has many flaws</a:t>
            </a:r>
          </a:p>
          <a:p>
            <a:r>
              <a:rPr lang="en-US" dirty="0"/>
              <a:t>Many of them can be fixed via assistance from the network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Next: The Network Layer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r>
              <a:rPr lang="en-US" dirty="0"/>
              <a:t>CC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States at sender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CWND</a:t>
            </a:r>
            <a:r>
              <a:rPr lang="en-US" dirty="0"/>
              <a:t> (initialized to a small constant)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ssthresh</a:t>
            </a:r>
            <a:r>
              <a:rPr lang="en-US" dirty="0"/>
              <a:t> (initialized to a large constant)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dupACKcount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timer</a:t>
            </a:r>
            <a:endParaRPr lang="en-US" dirty="0"/>
          </a:p>
          <a:p>
            <a:r>
              <a:rPr lang="en-US" dirty="0"/>
              <a:t>Events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ACK</a:t>
            </a:r>
            <a:r>
              <a:rPr lang="en-US" dirty="0"/>
              <a:t> (new data)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dupACK</a:t>
            </a:r>
            <a:r>
              <a:rPr lang="en-US" dirty="0"/>
              <a:t> (duplicate ACK for old data)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Timeout</a:t>
            </a:r>
            <a:r>
              <a:rPr lang="en-US" dirty="0"/>
              <a:t>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2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r>
              <a:rPr lang="en-US"/>
              <a:t>Event: ACK (new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CWND &lt; ssthresh</a:t>
            </a:r>
          </a:p>
          <a:p>
            <a:pPr lvl="1"/>
            <a:r>
              <a:rPr lang="en-US"/>
              <a:t>CWND += 1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5334000" y="1981200"/>
            <a:ext cx="3352800" cy="1371600"/>
          </a:xfrm>
          <a:prstGeom prst="wedgeRoundRectCallout">
            <a:avLst>
              <a:gd name="adj1" fmla="val -118358"/>
              <a:gd name="adj2" fmla="val -18268"/>
              <a:gd name="adj3" fmla="val 16667"/>
            </a:avLst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0" y="2029361"/>
            <a:ext cx="27377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b="0" i="1" dirty="0">
                <a:latin typeface="+mn-lt"/>
              </a:rPr>
              <a:t>CWND packets per RTT </a:t>
            </a:r>
          </a:p>
          <a:p>
            <a:pPr marL="285750" indent="-285750" algn="l">
              <a:buFont typeface="Arial"/>
              <a:buChar char="•"/>
            </a:pPr>
            <a:r>
              <a:rPr lang="en-US" b="0" i="1" dirty="0">
                <a:latin typeface="+mn-lt"/>
              </a:rPr>
              <a:t>Hence, after one RTT 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latin typeface="+mn-lt"/>
              </a:rPr>
              <a:t>with no drops: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solidFill>
                  <a:srgbClr val="0000FF"/>
                </a:solidFill>
                <a:latin typeface="+mn-lt"/>
              </a:rPr>
              <a:t>    CWND = 2xCWND</a:t>
            </a:r>
          </a:p>
        </p:txBody>
      </p:sp>
    </p:spTree>
    <p:extLst>
      <p:ext uri="{BB962C8B-B14F-4D97-AF65-F5344CB8AC3E}">
        <p14:creationId xmlns:p14="http://schemas.microsoft.com/office/powerpoint/2010/main" val="61561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r>
              <a:rPr lang="en-US"/>
              <a:t>Event: ACK (new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CWND &lt; </a:t>
            </a:r>
            <a:r>
              <a:rPr lang="en-US" dirty="0" err="1"/>
              <a:t>ssthresh</a:t>
            </a:r>
            <a:endParaRPr lang="en-US" dirty="0"/>
          </a:p>
          <a:p>
            <a:pPr lvl="1"/>
            <a:r>
              <a:rPr lang="en-US" dirty="0"/>
              <a:t>CWND += 1</a:t>
            </a:r>
          </a:p>
          <a:p>
            <a:pPr lvl="1"/>
            <a:endParaRPr lang="en-US" dirty="0"/>
          </a:p>
          <a:p>
            <a:r>
              <a:rPr lang="en-US" dirty="0"/>
              <a:t>Else </a:t>
            </a:r>
          </a:p>
          <a:p>
            <a:pPr lvl="1"/>
            <a:r>
              <a:rPr lang="en-US" dirty="0"/>
              <a:t>CWND = CWND + 1/CWND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ight Brace 5"/>
          <p:cNvSpPr/>
          <p:nvPr/>
        </p:nvSpPr>
        <p:spPr bwMode="auto">
          <a:xfrm>
            <a:off x="5506121" y="1752600"/>
            <a:ext cx="533400" cy="1066800"/>
          </a:xfrm>
          <a:prstGeom prst="rightBrace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80135" y="2038290"/>
            <a:ext cx="2706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0000FF"/>
                </a:solidFill>
                <a:latin typeface="+mn-lt"/>
              </a:rPr>
              <a:t>Slow start </a:t>
            </a:r>
            <a:r>
              <a:rPr lang="en-US" sz="2400" i="1" dirty="0">
                <a:solidFill>
                  <a:schemeClr val="accent2"/>
                </a:solidFill>
                <a:latin typeface="+mn-lt"/>
              </a:rPr>
              <a:t>phase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829721" y="4920880"/>
            <a:ext cx="3352800" cy="1371600"/>
            <a:chOff x="5105400" y="4267200"/>
            <a:chExt cx="3352800" cy="1371600"/>
          </a:xfrm>
        </p:grpSpPr>
        <p:sp>
          <p:nvSpPr>
            <p:cNvPr id="8" name="Rounded Rectangular Callout 7"/>
            <p:cNvSpPr/>
            <p:nvPr/>
          </p:nvSpPr>
          <p:spPr bwMode="auto">
            <a:xfrm>
              <a:off x="5105400" y="4267200"/>
              <a:ext cx="3352800" cy="1371600"/>
            </a:xfrm>
            <a:prstGeom prst="wedgeRoundRectCallout">
              <a:avLst>
                <a:gd name="adj1" fmla="val -61310"/>
                <a:gd name="adj2" fmla="val -117752"/>
                <a:gd name="adj3" fmla="val 16667"/>
              </a:avLst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05400" y="4315361"/>
              <a:ext cx="273773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algn="l">
                <a:buFont typeface="Arial"/>
                <a:buChar char="•"/>
              </a:pPr>
              <a:r>
                <a:rPr lang="en-US" b="0" i="1" dirty="0">
                  <a:latin typeface="+mn-lt"/>
                </a:rPr>
                <a:t>CWND packets per RTT </a:t>
              </a:r>
            </a:p>
            <a:p>
              <a:pPr marL="285750" indent="-285750" algn="l">
                <a:buFont typeface="Arial"/>
                <a:buChar char="•"/>
              </a:pPr>
              <a:r>
                <a:rPr lang="en-US" b="0" i="1" dirty="0">
                  <a:latin typeface="+mn-lt"/>
                </a:rPr>
                <a:t>Hence, after one RTT </a:t>
              </a:r>
              <a:br>
                <a:rPr lang="en-US" b="0" i="1" dirty="0">
                  <a:latin typeface="+mn-lt"/>
                </a:rPr>
              </a:br>
              <a:r>
                <a:rPr lang="en-US" b="0" i="1" dirty="0">
                  <a:latin typeface="+mn-lt"/>
                </a:rPr>
                <a:t>with no drops:</a:t>
              </a:r>
              <a:br>
                <a:rPr lang="en-US" b="0" i="1" dirty="0">
                  <a:latin typeface="+mn-lt"/>
                </a:rPr>
              </a:br>
              <a:r>
                <a:rPr lang="en-US" b="0" i="1" dirty="0">
                  <a:solidFill>
                    <a:srgbClr val="0000FF"/>
                  </a:solidFill>
                  <a:latin typeface="+mn-lt"/>
                </a:rPr>
                <a:t>    CWND = CWND + 1</a:t>
              </a:r>
            </a:p>
          </p:txBody>
        </p:sp>
      </p:grpSp>
      <p:sp>
        <p:nvSpPr>
          <p:cNvPr id="10" name="Right Brace 9"/>
          <p:cNvSpPr/>
          <p:nvPr/>
        </p:nvSpPr>
        <p:spPr bwMode="auto">
          <a:xfrm>
            <a:off x="5506121" y="3429000"/>
            <a:ext cx="533400" cy="1066800"/>
          </a:xfrm>
          <a:prstGeom prst="rightBrace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0" y="3524072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i="1" dirty="0">
                <a:solidFill>
                  <a:srgbClr val="0000FF"/>
                </a:solidFill>
                <a:latin typeface="+mn-lt"/>
              </a:rPr>
              <a:t>Congestion </a:t>
            </a:r>
            <a:br>
              <a:rPr lang="en-US" sz="2400" i="1" dirty="0">
                <a:solidFill>
                  <a:srgbClr val="0000FF"/>
                </a:solidFill>
                <a:latin typeface="+mn-lt"/>
              </a:rPr>
            </a:br>
            <a:r>
              <a:rPr lang="en-US" sz="2400" i="1" dirty="0">
                <a:solidFill>
                  <a:srgbClr val="0000FF"/>
                </a:solidFill>
                <a:latin typeface="+mn-lt"/>
              </a:rPr>
              <a:t>avoidance</a:t>
            </a:r>
            <a:r>
              <a:rPr lang="en-US" sz="2400" i="1" dirty="0">
                <a:solidFill>
                  <a:schemeClr val="accent2"/>
                </a:solidFill>
                <a:latin typeface="+mn-lt"/>
              </a:rPr>
              <a:t> phase</a:t>
            </a:r>
          </a:p>
        </p:txBody>
      </p:sp>
    </p:spTree>
    <p:extLst>
      <p:ext uri="{BB962C8B-B14F-4D97-AF65-F5344CB8AC3E}">
        <p14:creationId xmlns:p14="http://schemas.microsoft.com/office/powerpoint/2010/main" val="1811592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r>
              <a:rPr lang="en-US"/>
              <a:t>Event: TimeOut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Timeout </a:t>
            </a:r>
          </a:p>
          <a:p>
            <a:pPr lvl="1"/>
            <a:r>
              <a:rPr lang="en-US" dirty="0" err="1"/>
              <a:t>ssthresh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</a:t>
            </a:r>
            <a:r>
              <a:rPr lang="en-US" dirty="0"/>
              <a:t> CWND/2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CWND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</a:t>
            </a:r>
            <a:r>
              <a:rPr lang="en-US" dirty="0">
                <a:solidFill>
                  <a:srgbClr val="0000FF"/>
                </a:solidFill>
              </a:rPr>
              <a:t> 1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6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r>
              <a:rPr lang="en-US" dirty="0"/>
              <a:t>Event: dupACK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dupACKcount</a:t>
            </a:r>
            <a:r>
              <a:rPr lang="en-US" dirty="0"/>
              <a:t> ++ </a:t>
            </a:r>
          </a:p>
          <a:p>
            <a:r>
              <a:rPr lang="en-US" dirty="0"/>
              <a:t>If </a:t>
            </a:r>
            <a:r>
              <a:rPr lang="en-US" dirty="0" err="1"/>
              <a:t>dupACKcount</a:t>
            </a:r>
            <a:r>
              <a:rPr lang="en-US" dirty="0"/>
              <a:t> =</a:t>
            </a:r>
            <a:r>
              <a:rPr lang="en-US" altLang="zh-CN" dirty="0"/>
              <a:t>=</a:t>
            </a:r>
            <a:r>
              <a:rPr lang="en-US" dirty="0"/>
              <a:t> 3 </a:t>
            </a:r>
            <a:r>
              <a:rPr lang="en-US" dirty="0">
                <a:solidFill>
                  <a:srgbClr val="0000FF"/>
                </a:solidFill>
              </a:rPr>
              <a:t>/* fast retransmit  */ </a:t>
            </a:r>
          </a:p>
          <a:p>
            <a:pPr lvl="1"/>
            <a:r>
              <a:rPr lang="en-US" dirty="0" err="1"/>
              <a:t>ssthresh</a:t>
            </a:r>
            <a:r>
              <a:rPr lang="en-US" dirty="0"/>
              <a:t> = CWND/2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CWND = CWND/2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3427" name="Freeform 3"/>
          <p:cNvSpPr>
            <a:spLocks/>
          </p:cNvSpPr>
          <p:nvPr/>
        </p:nvSpPr>
        <p:spPr bwMode="auto">
          <a:xfrm>
            <a:off x="914400" y="2035175"/>
            <a:ext cx="7010400" cy="28194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28" name="Freeform 4"/>
          <p:cNvSpPr>
            <a:spLocks/>
          </p:cNvSpPr>
          <p:nvPr/>
        </p:nvSpPr>
        <p:spPr bwMode="auto">
          <a:xfrm>
            <a:off x="914400" y="3406775"/>
            <a:ext cx="1828800" cy="1371600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7504113" y="4876800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t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341313" y="1501775"/>
            <a:ext cx="1182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Window</a:t>
            </a:r>
          </a:p>
        </p:txBody>
      </p:sp>
      <p:sp>
        <p:nvSpPr>
          <p:cNvPr id="986119" name="Text Box 7"/>
          <p:cNvSpPr txBox="1">
            <a:spLocks noChangeArrowheads="1"/>
          </p:cNvSpPr>
          <p:nvPr/>
        </p:nvSpPr>
        <p:spPr bwMode="auto">
          <a:xfrm>
            <a:off x="655638" y="5528203"/>
            <a:ext cx="78327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400" b="0" dirty="0">
                <a:solidFill>
                  <a:srgbClr val="0000FF"/>
                </a:solidFill>
                <a:latin typeface="Arial" charset="0"/>
              </a:rPr>
              <a:t>Slow-start restart:</a:t>
            </a:r>
            <a:r>
              <a:rPr lang="en-US" sz="2400" b="0" dirty="0">
                <a:latin typeface="Arial" charset="0"/>
              </a:rPr>
              <a:t> Go back to CWND = 1 MSS, but take advantage of knowing the previous value of CWND</a:t>
            </a:r>
          </a:p>
        </p:txBody>
      </p:sp>
      <p:sp>
        <p:nvSpPr>
          <p:cNvPr id="103432" name="Freeform 8"/>
          <p:cNvSpPr>
            <a:spLocks/>
          </p:cNvSpPr>
          <p:nvPr/>
        </p:nvSpPr>
        <p:spPr bwMode="auto">
          <a:xfrm>
            <a:off x="2743200" y="2873375"/>
            <a:ext cx="2667000" cy="1524000"/>
          </a:xfrm>
          <a:custGeom>
            <a:avLst/>
            <a:gdLst>
              <a:gd name="T0" fmla="*/ 0 w 1680"/>
              <a:gd name="T1" fmla="*/ 2147483647 h 960"/>
              <a:gd name="T2" fmla="*/ 0 w 1680"/>
              <a:gd name="T3" fmla="*/ 2147483647 h 960"/>
              <a:gd name="T4" fmla="*/ 2147483647 w 1680"/>
              <a:gd name="T5" fmla="*/ 2147483647 h 960"/>
              <a:gd name="T6" fmla="*/ 2147483647 w 1680"/>
              <a:gd name="T7" fmla="*/ 2147483647 h 960"/>
              <a:gd name="T8" fmla="*/ 2147483647 w 1680"/>
              <a:gd name="T9" fmla="*/ 0 h 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0"/>
              <a:gd name="T16" fmla="*/ 0 h 960"/>
              <a:gd name="T17" fmla="*/ 1680 w 1680"/>
              <a:gd name="T18" fmla="*/ 960 h 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0" h="960">
                <a:moveTo>
                  <a:pt x="0" y="336"/>
                </a:moveTo>
                <a:lnTo>
                  <a:pt x="0" y="816"/>
                </a:lnTo>
                <a:lnTo>
                  <a:pt x="384" y="528"/>
                </a:lnTo>
                <a:lnTo>
                  <a:pt x="384" y="960"/>
                </a:lnTo>
                <a:lnTo>
                  <a:pt x="1680" y="0"/>
                </a:ln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33" name="Line 9"/>
          <p:cNvSpPr>
            <a:spLocks noChangeShapeType="1"/>
          </p:cNvSpPr>
          <p:nvPr/>
        </p:nvSpPr>
        <p:spPr bwMode="auto">
          <a:xfrm>
            <a:off x="5410200" y="2873375"/>
            <a:ext cx="0" cy="19812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828800" y="3852864"/>
            <a:ext cx="4711700" cy="1709738"/>
            <a:chOff x="1152" y="2379"/>
            <a:chExt cx="2968" cy="1077"/>
          </a:xfrm>
        </p:grpSpPr>
        <p:sp>
          <p:nvSpPr>
            <p:cNvPr id="103450" name="Freeform 11"/>
            <p:cNvSpPr>
              <a:spLocks/>
            </p:cNvSpPr>
            <p:nvPr/>
          </p:nvSpPr>
          <p:spPr bwMode="auto">
            <a:xfrm>
              <a:off x="3544" y="2379"/>
              <a:ext cx="576" cy="624"/>
            </a:xfrm>
            <a:custGeom>
              <a:avLst/>
              <a:gdLst>
                <a:gd name="T0" fmla="*/ 36 w 1152"/>
                <a:gd name="T1" fmla="*/ 0 h 864"/>
                <a:gd name="T2" fmla="*/ 33 w 1152"/>
                <a:gd name="T3" fmla="*/ 66 h 864"/>
                <a:gd name="T4" fmla="*/ 26 w 1152"/>
                <a:gd name="T5" fmla="*/ 123 h 864"/>
                <a:gd name="T6" fmla="*/ 12 w 1152"/>
                <a:gd name="T7" fmla="*/ 160 h 864"/>
                <a:gd name="T8" fmla="*/ 0 w 1152"/>
                <a:gd name="T9" fmla="*/ 170 h 8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2"/>
                <a:gd name="T16" fmla="*/ 0 h 864"/>
                <a:gd name="T17" fmla="*/ 1152 w 1152"/>
                <a:gd name="T18" fmla="*/ 864 h 8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2" h="864">
                  <a:moveTo>
                    <a:pt x="1152" y="0"/>
                  </a:moveTo>
                  <a:cubicBezTo>
                    <a:pt x="1132" y="116"/>
                    <a:pt x="1112" y="232"/>
                    <a:pt x="1056" y="336"/>
                  </a:cubicBezTo>
                  <a:cubicBezTo>
                    <a:pt x="1000" y="440"/>
                    <a:pt x="928" y="544"/>
                    <a:pt x="816" y="624"/>
                  </a:cubicBezTo>
                  <a:cubicBezTo>
                    <a:pt x="704" y="704"/>
                    <a:pt x="520" y="776"/>
                    <a:pt x="384" y="816"/>
                  </a:cubicBezTo>
                  <a:cubicBezTo>
                    <a:pt x="248" y="856"/>
                    <a:pt x="124" y="860"/>
                    <a:pt x="0" y="864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3451" name="AutoShape 12"/>
            <p:cNvSpPr>
              <a:spLocks noChangeArrowheads="1"/>
            </p:cNvSpPr>
            <p:nvPr/>
          </p:nvSpPr>
          <p:spPr bwMode="auto">
            <a:xfrm>
              <a:off x="1152" y="2880"/>
              <a:ext cx="1824" cy="576"/>
            </a:xfrm>
            <a:prstGeom prst="wedgeRectCallout">
              <a:avLst>
                <a:gd name="adj1" fmla="val 106361"/>
                <a:gd name="adj2" fmla="val -71009"/>
              </a:avLst>
            </a:prstGeom>
            <a:solidFill>
              <a:srgbClr val="D3A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 b="0" dirty="0">
                  <a:ea typeface="Arial" charset="0"/>
                  <a:cs typeface="Arial" charset="0"/>
                </a:rPr>
                <a:t>Slow start in operation until it reaches half of previous CWND, i.e., </a:t>
              </a:r>
              <a:r>
                <a:rPr lang="en-US" sz="1600" b="0" i="1" dirty="0">
                  <a:ea typeface="Arial" charset="0"/>
                  <a:cs typeface="Arial" charset="0"/>
                </a:rPr>
                <a:t>SSTHRESH</a:t>
              </a:r>
              <a:endParaRPr lang="en-US" sz="1600" b="0" dirty="0">
                <a:ea typeface="Arial" charset="0"/>
                <a:cs typeface="Arial" charset="0"/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724400" y="3171748"/>
            <a:ext cx="4114800" cy="1452562"/>
            <a:chOff x="2976" y="1965"/>
            <a:chExt cx="2592" cy="915"/>
          </a:xfrm>
        </p:grpSpPr>
        <p:sp>
          <p:nvSpPr>
            <p:cNvPr id="103447" name="Freeform 14"/>
            <p:cNvSpPr>
              <a:spLocks/>
            </p:cNvSpPr>
            <p:nvPr/>
          </p:nvSpPr>
          <p:spPr bwMode="auto">
            <a:xfrm>
              <a:off x="4560" y="1965"/>
              <a:ext cx="1008" cy="624"/>
            </a:xfrm>
            <a:custGeom>
              <a:avLst/>
              <a:gdLst>
                <a:gd name="T0" fmla="*/ 0 w 1008"/>
                <a:gd name="T1" fmla="*/ 0 h 624"/>
                <a:gd name="T2" fmla="*/ 0 w 1008"/>
                <a:gd name="T3" fmla="*/ 624 h 624"/>
                <a:gd name="T4" fmla="*/ 720 w 1008"/>
                <a:gd name="T5" fmla="*/ 48 h 624"/>
                <a:gd name="T6" fmla="*/ 720 w 1008"/>
                <a:gd name="T7" fmla="*/ 576 h 624"/>
                <a:gd name="T8" fmla="*/ 1008 w 1008"/>
                <a:gd name="T9" fmla="*/ 336 h 6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8"/>
                <a:gd name="T16" fmla="*/ 0 h 624"/>
                <a:gd name="T17" fmla="*/ 1008 w 1008"/>
                <a:gd name="T18" fmla="*/ 624 h 6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8" h="624">
                  <a:moveTo>
                    <a:pt x="0" y="0"/>
                  </a:moveTo>
                  <a:lnTo>
                    <a:pt x="0" y="624"/>
                  </a:lnTo>
                  <a:lnTo>
                    <a:pt x="720" y="48"/>
                  </a:lnTo>
                  <a:lnTo>
                    <a:pt x="720" y="576"/>
                  </a:lnTo>
                  <a:lnTo>
                    <a:pt x="1008" y="336"/>
                  </a:ln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8" name="Line 15"/>
            <p:cNvSpPr>
              <a:spLocks noChangeShapeType="1"/>
            </p:cNvSpPr>
            <p:nvPr/>
          </p:nvSpPr>
          <p:spPr bwMode="auto">
            <a:xfrm flipV="1">
              <a:off x="4128" y="1968"/>
              <a:ext cx="432" cy="43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9" name="Line 16"/>
            <p:cNvSpPr>
              <a:spLocks noChangeShapeType="1"/>
            </p:cNvSpPr>
            <p:nvPr/>
          </p:nvSpPr>
          <p:spPr bwMode="auto">
            <a:xfrm flipV="1">
              <a:off x="2976" y="2352"/>
              <a:ext cx="1136" cy="52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5105400" y="1816100"/>
            <a:ext cx="1411288" cy="1079500"/>
            <a:chOff x="3216" y="1144"/>
            <a:chExt cx="889" cy="680"/>
          </a:xfrm>
        </p:grpSpPr>
        <p:sp>
          <p:nvSpPr>
            <p:cNvPr id="103444" name="Line 18"/>
            <p:cNvSpPr>
              <a:spLocks noChangeShapeType="1"/>
            </p:cNvSpPr>
            <p:nvPr/>
          </p:nvSpPr>
          <p:spPr bwMode="auto">
            <a:xfrm flipH="1">
              <a:off x="3485" y="1344"/>
              <a:ext cx="163" cy="46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5" name="Text Box 19"/>
            <p:cNvSpPr txBox="1">
              <a:spLocks noChangeArrowheads="1"/>
            </p:cNvSpPr>
            <p:nvPr/>
          </p:nvSpPr>
          <p:spPr bwMode="auto">
            <a:xfrm>
              <a:off x="3216" y="1144"/>
              <a:ext cx="88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Timeout</a:t>
              </a:r>
            </a:p>
          </p:txBody>
        </p:sp>
        <p:sp>
          <p:nvSpPr>
            <p:cNvPr id="103446" name="Line 20"/>
            <p:cNvSpPr>
              <a:spLocks noChangeShapeType="1"/>
            </p:cNvSpPr>
            <p:nvPr/>
          </p:nvSpPr>
          <p:spPr bwMode="auto">
            <a:xfrm>
              <a:off x="3408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981200" y="1981200"/>
            <a:ext cx="2362200" cy="2425700"/>
            <a:chOff x="1248" y="1248"/>
            <a:chExt cx="1488" cy="1528"/>
          </a:xfrm>
        </p:grpSpPr>
        <p:sp>
          <p:nvSpPr>
            <p:cNvPr id="103441" name="Text Box 22"/>
            <p:cNvSpPr txBox="1">
              <a:spLocks noChangeArrowheads="1"/>
            </p:cNvSpPr>
            <p:nvPr/>
          </p:nvSpPr>
          <p:spPr bwMode="auto">
            <a:xfrm>
              <a:off x="1248" y="1248"/>
              <a:ext cx="148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Fast Retransmission</a:t>
              </a:r>
            </a:p>
          </p:txBody>
        </p:sp>
        <p:cxnSp>
          <p:nvCxnSpPr>
            <p:cNvPr id="103442" name="AutoShape 23"/>
            <p:cNvCxnSpPr>
              <a:cxnSpLocks noChangeShapeType="1"/>
              <a:stCxn id="103441" idx="2"/>
              <a:endCxn id="103432" idx="1"/>
            </p:cNvCxnSpPr>
            <p:nvPr/>
          </p:nvCxnSpPr>
          <p:spPr bwMode="auto">
            <a:xfrm flipH="1">
              <a:off x="1722" y="1690"/>
              <a:ext cx="270" cy="936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3443" name="AutoShape 24"/>
            <p:cNvCxnSpPr>
              <a:cxnSpLocks noChangeShapeType="1"/>
              <a:stCxn id="103441" idx="2"/>
              <a:endCxn id="103432" idx="3"/>
            </p:cNvCxnSpPr>
            <p:nvPr/>
          </p:nvCxnSpPr>
          <p:spPr bwMode="auto">
            <a:xfrm>
              <a:off x="1992" y="1690"/>
              <a:ext cx="120" cy="1086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5410200" y="1905000"/>
            <a:ext cx="2895600" cy="1981200"/>
            <a:chOff x="3408" y="1200"/>
            <a:chExt cx="1824" cy="1248"/>
          </a:xfrm>
        </p:grpSpPr>
        <p:sp>
          <p:nvSpPr>
            <p:cNvPr id="103439" name="Line 26"/>
            <p:cNvSpPr>
              <a:spLocks noChangeShapeType="1"/>
            </p:cNvSpPr>
            <p:nvPr/>
          </p:nvSpPr>
          <p:spPr bwMode="auto">
            <a:xfrm flipH="1">
              <a:off x="3408" y="1632"/>
              <a:ext cx="1152" cy="81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0" name="Text Box 27"/>
            <p:cNvSpPr txBox="1">
              <a:spLocks noChangeArrowheads="1"/>
            </p:cNvSpPr>
            <p:nvPr/>
          </p:nvSpPr>
          <p:spPr bwMode="auto">
            <a:xfrm>
              <a:off x="4080" y="1200"/>
              <a:ext cx="115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SSThresh</a:t>
              </a:r>
            </a:p>
            <a:p>
              <a:pPr algn="ctr" eaLnBrk="1" hangingPunct="1"/>
              <a:r>
                <a:rPr lang="en-US">
                  <a:latin typeface="Arial" charset="0"/>
                </a:rPr>
                <a:t>Set to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7108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19" grpId="0"/>
    </p:bldLst>
  </p:timing>
</p:sld>
</file>

<file path=ppt/theme/theme1.xml><?xml version="1.0" encoding="utf-8"?>
<a:theme xmlns:a="http://schemas.openxmlformats.org/drawingml/2006/main" name="CSCI4430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SCI4430" id="{15A3AC05-7A36-854B-8939-3E2E33F8CCC1}" vid="{7D102457-217D-784D-8674-E211CA417DA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1490459446</TotalTime>
  <Pages>7</Pages>
  <Words>1900</Words>
  <Application>Microsoft Macintosh PowerPoint</Application>
  <PresentationFormat>On-screen Show (4:3)</PresentationFormat>
  <Paragraphs>393</Paragraphs>
  <Slides>39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1" baseType="lpstr">
      <vt:lpstr>Zapf Dingbats</vt:lpstr>
      <vt:lpstr>Arial</vt:lpstr>
      <vt:lpstr>Arial Black</vt:lpstr>
      <vt:lpstr>Courier New</vt:lpstr>
      <vt:lpstr>Gill Sans</vt:lpstr>
      <vt:lpstr>Helvetica Neue</vt:lpstr>
      <vt:lpstr>Monotype Sorts</vt:lpstr>
      <vt:lpstr>Tahoma</vt:lpstr>
      <vt:lpstr>Times New Roman</vt:lpstr>
      <vt:lpstr>Wingdings</vt:lpstr>
      <vt:lpstr>CSCI4430</vt:lpstr>
      <vt:lpstr>Equation</vt:lpstr>
      <vt:lpstr>CSCI4430 Computer Networks  Lecture 9: Transport Layer –  More on congestion control</vt:lpstr>
      <vt:lpstr>Agenda</vt:lpstr>
      <vt:lpstr>Recap</vt:lpstr>
      <vt:lpstr>CC Implementation</vt:lpstr>
      <vt:lpstr>Event: ACK (new data)</vt:lpstr>
      <vt:lpstr>Event: ACK (new data)</vt:lpstr>
      <vt:lpstr>Event: TimeOut</vt:lpstr>
      <vt:lpstr>Event: dupACK</vt:lpstr>
      <vt:lpstr>Example</vt:lpstr>
      <vt:lpstr>Not done yet!</vt:lpstr>
      <vt:lpstr>Example</vt:lpstr>
      <vt:lpstr>Timeline: [101, 102, …, 110]</vt:lpstr>
      <vt:lpstr>Solution: Fast recovery</vt:lpstr>
      <vt:lpstr>Example</vt:lpstr>
      <vt:lpstr>Timeline: [101, 102, …, 110]</vt:lpstr>
      <vt:lpstr> TCP state machine</vt:lpstr>
      <vt:lpstr>Timeouts ➔ Slow Start</vt:lpstr>
      <vt:lpstr>dupACKs ➔ Fast Recovery</vt:lpstr>
      <vt:lpstr>New ACK changes state ONLY from Fast Recovery</vt:lpstr>
      <vt:lpstr> TCP state machine</vt:lpstr>
      <vt:lpstr>TCP flavors </vt:lpstr>
      <vt:lpstr>How can they coexist? </vt:lpstr>
      <vt:lpstr>TCP Throughput Equation</vt:lpstr>
      <vt:lpstr>A simple model for TCP throughput</vt:lpstr>
      <vt:lpstr>A simple model for TCP throughput</vt:lpstr>
      <vt:lpstr>Implications (1):  Different RTTs</vt:lpstr>
      <vt:lpstr>Implications (2):  High-speed TCP</vt:lpstr>
      <vt:lpstr>Adapting TCP to high speed</vt:lpstr>
      <vt:lpstr>Implications (3):  Rate-based CC</vt:lpstr>
      <vt:lpstr>Implications (4):  Loss not due to congestion?</vt:lpstr>
      <vt:lpstr>Implications (5):  Short flows cannot ramp up</vt:lpstr>
      <vt:lpstr>Implications (6):  Short flows share long delays</vt:lpstr>
      <vt:lpstr>Implications (7):  Cheating</vt:lpstr>
      <vt:lpstr>Implications (7):  Cheating</vt:lpstr>
      <vt:lpstr>Implications (7):  Cheating</vt:lpstr>
      <vt:lpstr>Open many connections</vt:lpstr>
      <vt:lpstr>Implications (8):  CC intertwined with reliability</vt:lpstr>
      <vt:lpstr>Recap: TCP problems</vt:lpstr>
      <vt:lpstr>Summary</vt:lpstr>
    </vt:vector>
  </TitlesOfParts>
  <Manager/>
  <Company>CUHK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CSCI4430 Computer Networks  Lecture 9: Transport Layer –  More on congestion control</dc:title>
  <dc:subject/>
  <dc:creator>Hong Xu</dc:creator>
  <cp:keywords/>
  <dc:description/>
  <cp:lastModifiedBy>Hong Xu (CSD)</cp:lastModifiedBy>
  <cp:revision>1283</cp:revision>
  <cp:lastPrinted>1999-09-08T17:25:07Z</cp:lastPrinted>
  <dcterms:created xsi:type="dcterms:W3CDTF">2014-01-14T18:15:50Z</dcterms:created>
  <dcterms:modified xsi:type="dcterms:W3CDTF">2023-10-18T06:39:42Z</dcterms:modified>
  <cp:category/>
</cp:coreProperties>
</file>