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8"/>
  </p:notesMasterIdLst>
  <p:handoutMasterIdLst>
    <p:handoutMasterId r:id="rId29"/>
  </p:handoutMasterIdLst>
  <p:sldIdLst>
    <p:sldId id="257" r:id="rId3"/>
    <p:sldId id="256" r:id="rId4"/>
    <p:sldId id="363" r:id="rId5"/>
    <p:sldId id="374" r:id="rId6"/>
    <p:sldId id="373" r:id="rId7"/>
    <p:sldId id="380" r:id="rId8"/>
    <p:sldId id="381" r:id="rId9"/>
    <p:sldId id="382" r:id="rId10"/>
    <p:sldId id="383" r:id="rId11"/>
    <p:sldId id="423" r:id="rId12"/>
    <p:sldId id="424" r:id="rId13"/>
    <p:sldId id="385" r:id="rId14"/>
    <p:sldId id="386" r:id="rId15"/>
    <p:sldId id="389" r:id="rId16"/>
    <p:sldId id="390" r:id="rId17"/>
    <p:sldId id="496" r:id="rId18"/>
    <p:sldId id="497" r:id="rId19"/>
    <p:sldId id="391" r:id="rId20"/>
    <p:sldId id="392" r:id="rId21"/>
    <p:sldId id="393" r:id="rId22"/>
    <p:sldId id="394" r:id="rId23"/>
    <p:sldId id="408" r:id="rId24"/>
    <p:sldId id="409" r:id="rId25"/>
    <p:sldId id="396" r:id="rId26"/>
    <p:sldId id="397"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Zats" initials="" lastIdx="12" clrIdx="0"/>
  <p:cmAuthor id="1" name="Radhika Mittal" initials="" lastIdx="11" clrIdx="1"/>
  <p:cmAuthor id="2" name="Emily Blem"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769"/>
    <a:srgbClr val="0D49E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327" autoAdjust="0"/>
  </p:normalViewPr>
  <p:slideViewPr>
    <p:cSldViewPr snapToGrid="0" snapToObjects="1">
      <p:cViewPr varScale="1">
        <p:scale>
          <a:sx n="128" d="100"/>
          <a:sy n="128" d="100"/>
        </p:scale>
        <p:origin x="140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65D0C2-6457-0346-AFF0-D2875978021B}" type="datetimeFigureOut">
              <a:rPr lang="en-US" smtClean="0"/>
              <a:t>2/27/23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222C87-F641-F240-B96E-8748DA1233F4}" type="slidenum">
              <a:rPr lang="en-US" smtClean="0"/>
              <a:t>‹#›</a:t>
            </a:fld>
            <a:endParaRPr lang="en-US"/>
          </a:p>
        </p:txBody>
      </p:sp>
    </p:spTree>
    <p:extLst>
      <p:ext uri="{BB962C8B-B14F-4D97-AF65-F5344CB8AC3E}">
        <p14:creationId xmlns:p14="http://schemas.microsoft.com/office/powerpoint/2010/main" val="4171322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99B130-F56A-354B-8CEF-901263E7AAAC}" type="datetimeFigureOut">
              <a:rPr lang="en-US" smtClean="0"/>
              <a:t>2/27/23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11691A-0BE3-AD47-9744-C0A743F7AFBB}" type="slidenum">
              <a:rPr lang="en-US" smtClean="0"/>
              <a:t>‹#›</a:t>
            </a:fld>
            <a:endParaRPr lang="en-US"/>
          </a:p>
        </p:txBody>
      </p:sp>
    </p:spTree>
    <p:extLst>
      <p:ext uri="{BB962C8B-B14F-4D97-AF65-F5344CB8AC3E}">
        <p14:creationId xmlns:p14="http://schemas.microsoft.com/office/powerpoint/2010/main" val="5395717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while some</a:t>
            </a:r>
            <a:r>
              <a:rPr lang="en-US" baseline="0" dirty="0"/>
              <a:t> of the traffic in data center networks is sent across the Internet, the </a:t>
            </a:r>
            <a:r>
              <a:rPr lang="en-US" b="1" baseline="0" dirty="0"/>
              <a:t>majority </a:t>
            </a:r>
            <a:r>
              <a:rPr lang="en-US" b="0" baseline="0" dirty="0"/>
              <a:t>of data center traffic is between the servers within the data center and never leaves the data center.</a:t>
            </a:r>
          </a:p>
          <a:p>
            <a:endParaRPr lang="en-US" b="0" baseline="0" dirty="0"/>
          </a:p>
          <a:p>
            <a:r>
              <a:rPr lang="en-US" b="0" baseline="0" dirty="0"/>
              <a:t>This is because </a:t>
            </a:r>
            <a:endParaRPr lang="en-US" b="1" dirty="0"/>
          </a:p>
        </p:txBody>
      </p:sp>
      <p:sp>
        <p:nvSpPr>
          <p:cNvPr id="4" name="Slide Number Placeholder 3"/>
          <p:cNvSpPr>
            <a:spLocks noGrp="1"/>
          </p:cNvSpPr>
          <p:nvPr>
            <p:ph type="sldNum" sz="quarter" idx="10"/>
          </p:nvPr>
        </p:nvSpPr>
        <p:spPr/>
        <p:txBody>
          <a:bodyPr/>
          <a:lstStyle/>
          <a:p>
            <a:fld id="{9EFFA87D-4A36-4D96-80E2-F587745F739C}"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2951030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aseline="0" dirty="0"/>
              <a:t>Now, there are previous results that show in some circumstances, we don't need big buffers.</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16</a:t>
            </a:fld>
            <a:endParaRPr lang="en-US"/>
          </a:p>
        </p:txBody>
      </p:sp>
    </p:spTree>
    <p:extLst>
      <p:ext uri="{BB962C8B-B14F-4D97-AF65-F5344CB8AC3E}">
        <p14:creationId xmlns:p14="http://schemas.microsoft.com/office/powerpoint/2010/main" val="2933042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17</a:t>
            </a:fld>
            <a:endParaRPr lang="en-US"/>
          </a:p>
        </p:txBody>
      </p:sp>
    </p:spTree>
    <p:extLst>
      <p:ext uri="{BB962C8B-B14F-4D97-AF65-F5344CB8AC3E}">
        <p14:creationId xmlns:p14="http://schemas.microsoft.com/office/powerpoint/2010/main" val="2933042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Start with: “</a:t>
            </a:r>
            <a:r>
              <a:rPr lang="en-US" sz="1200" dirty="0"/>
              <a:t>How can we extract multi-bit information from single-bit stream of ECN marks?”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 Standard deviation</a:t>
            </a:r>
            <a:r>
              <a:rPr lang="en-US" sz="1200" baseline="0" dirty="0"/>
              <a:t>: TCP (33.6KB), DCTCP (11.5KB)</a:t>
            </a:r>
            <a:endParaRPr lang="en-US" sz="1200" dirty="0"/>
          </a:p>
        </p:txBody>
      </p:sp>
      <p:sp>
        <p:nvSpPr>
          <p:cNvPr id="4" name="Slide Number Placeholder 3"/>
          <p:cNvSpPr>
            <a:spLocks noGrp="1"/>
          </p:cNvSpPr>
          <p:nvPr>
            <p:ph type="sldNum" sz="quarter" idx="10"/>
          </p:nvPr>
        </p:nvSpPr>
        <p:spPr/>
        <p:txBody>
          <a:bodyPr/>
          <a:lstStyle/>
          <a:p>
            <a:fld id="{A770630E-C6A9-444B-A16B-2B64151D1DEE}" type="slidenum">
              <a:rPr lang="en-US" smtClean="0">
                <a:solidFill>
                  <a:prstClr val="black"/>
                </a:solidFill>
                <a:latin typeface="Calibri"/>
              </a:rPr>
              <a:pPr/>
              <a:t>18</a:t>
            </a:fld>
            <a:endParaRPr lang="en-US">
              <a:solidFill>
                <a:prstClr val="black"/>
              </a:solidFill>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eaLnBrk="1" hangingPunct="1">
              <a:spcBef>
                <a:spcPct val="0"/>
              </a:spcBef>
            </a:pPr>
            <a:r>
              <a:rPr lang="en-US" dirty="0">
                <a:ea typeface="ＭＳ Ｐゴシック" charset="-128"/>
                <a:cs typeface="ＭＳ Ｐゴシック" charset="-128"/>
              </a:rPr>
              <a:t>very simple marking mechanism</a:t>
            </a:r>
          </a:p>
          <a:p>
            <a:pPr eaLnBrk="1" hangingPunct="1">
              <a:spcBef>
                <a:spcPct val="0"/>
              </a:spcBef>
            </a:pPr>
            <a:r>
              <a:rPr lang="en-US" dirty="0">
                <a:ea typeface="ＭＳ Ｐゴシック" charset="-128"/>
                <a:cs typeface="ＭＳ Ｐゴシック" charset="-128"/>
              </a:rPr>
              <a:t>not all the tunings other </a:t>
            </a:r>
            <a:r>
              <a:rPr lang="en-US" dirty="0" err="1">
                <a:ea typeface="ＭＳ Ｐゴシック" charset="-128"/>
                <a:cs typeface="ＭＳ Ｐゴシック" charset="-128"/>
              </a:rPr>
              <a:t>aqms</a:t>
            </a:r>
            <a:r>
              <a:rPr lang="en-US" dirty="0">
                <a:ea typeface="ＭＳ Ｐゴシック" charset="-128"/>
                <a:cs typeface="ＭＳ Ｐゴシック" charset="-128"/>
              </a:rPr>
              <a:t> have</a:t>
            </a:r>
          </a:p>
          <a:p>
            <a:pPr eaLnBrk="1" hangingPunct="1">
              <a:spcBef>
                <a:spcPct val="0"/>
              </a:spcBef>
            </a:pPr>
            <a:r>
              <a:rPr lang="en-US" dirty="0">
                <a:ea typeface="ＭＳ Ｐゴシック" charset="-128"/>
                <a:cs typeface="ＭＳ Ｐゴシック" charset="-128"/>
              </a:rPr>
              <a:t>on the source side, the source is </a:t>
            </a:r>
            <a:r>
              <a:rPr lang="en-US" dirty="0" err="1">
                <a:ea typeface="ＭＳ Ｐゴシック" charset="-128"/>
                <a:cs typeface="ＭＳ Ｐゴシック" charset="-128"/>
              </a:rPr>
              <a:t>tryign</a:t>
            </a:r>
            <a:r>
              <a:rPr lang="en-US" dirty="0">
                <a:ea typeface="ＭＳ Ｐゴシック" charset="-128"/>
                <a:cs typeface="ＭＳ Ｐゴシック" charset="-128"/>
              </a:rPr>
              <a:t> to estimate the fraction of packets getting marked</a:t>
            </a:r>
          </a:p>
          <a:p>
            <a:pPr eaLnBrk="1" hangingPunct="1">
              <a:spcBef>
                <a:spcPct val="0"/>
              </a:spcBef>
            </a:pPr>
            <a:r>
              <a:rPr lang="en-US" dirty="0">
                <a:ea typeface="ＭＳ Ｐゴシック" charset="-128"/>
                <a:cs typeface="ＭＳ Ｐゴシック" charset="-128"/>
              </a:rPr>
              <a:t>using the </a:t>
            </a:r>
            <a:r>
              <a:rPr lang="en-US" dirty="0" err="1">
                <a:ea typeface="ＭＳ Ｐゴシック" charset="-128"/>
                <a:cs typeface="ＭＳ Ｐゴシック" charset="-128"/>
              </a:rPr>
              <a:t>obs</a:t>
            </a:r>
            <a:r>
              <a:rPr lang="en-US" dirty="0">
                <a:ea typeface="ＭＳ Ｐゴシック" charset="-128"/>
                <a:cs typeface="ＭＳ Ｐゴシック" charset="-128"/>
              </a:rPr>
              <a:t> that there is a stream of </a:t>
            </a:r>
            <a:r>
              <a:rPr lang="en-US" dirty="0" err="1">
                <a:ea typeface="ＭＳ Ｐゴシック" charset="-128"/>
                <a:cs typeface="ＭＳ Ｐゴシック" charset="-128"/>
              </a:rPr>
              <a:t>ecn</a:t>
            </a:r>
            <a:r>
              <a:rPr lang="en-US" dirty="0">
                <a:ea typeface="ＭＳ Ｐゴシック" charset="-128"/>
                <a:cs typeface="ＭＳ Ｐゴシック" charset="-128"/>
              </a:rPr>
              <a:t> marks coming back – more info in the stream than in any single bit</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trying to maintain smooth rate variations to operate well even when using shallow buffers, and only a few flows (no stat </a:t>
            </a:r>
            <a:r>
              <a:rPr lang="en-US" dirty="0" err="1">
                <a:ea typeface="ＭＳ Ｐゴシック" charset="-128"/>
                <a:cs typeface="ＭＳ Ｐゴシック" charset="-128"/>
              </a:rPr>
              <a:t>mux</a:t>
            </a:r>
            <a:r>
              <a:rPr lang="en-US" dirty="0">
                <a:ea typeface="ＭＳ Ｐゴシック" charset="-128"/>
                <a:cs typeface="ＭＳ Ｐゴシック" charset="-128"/>
              </a:rPr>
              <a:t>)</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F over the last RTT.  In TCP there is always a way to get the next RTT from the window size.  Comes from the self-clocking of TCP.</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Only changing the decrease.  Simplest version – makes a lot of sense.  So generic could apply it to any algorithm – CTCP, CUBIC – how to cut its window leaving increase part to what it already does.   Have to be careful here.  </a:t>
            </a:r>
          </a:p>
        </p:txBody>
      </p:sp>
      <p:sp>
        <p:nvSpPr>
          <p:cNvPr id="32772" name="Slide Number Placeholder 3"/>
          <p:cNvSpPr>
            <a:spLocks noGrp="1"/>
          </p:cNvSpPr>
          <p:nvPr>
            <p:ph type="sldNum" sz="quarter" idx="5"/>
          </p:nvPr>
        </p:nvSpPr>
        <p:spPr bwMode="auto">
          <a:noFill/>
          <a:ln>
            <a:miter lim="800000"/>
            <a:headEnd/>
            <a:tailEnd/>
          </a:ln>
        </p:spPr>
        <p:txBody>
          <a:bodyPr/>
          <a:lstStyle/>
          <a:p>
            <a:fld id="{6E4A6DD6-72AA-A648-96C7-19F688F76A4D}" type="slidenum">
              <a:rPr lang="en-US">
                <a:solidFill>
                  <a:prstClr val="black"/>
                </a:solidFill>
                <a:latin typeface="Calibri" charset="0"/>
                <a:ea typeface="Arial" charset="0"/>
                <a:cs typeface="Arial" charset="0"/>
              </a:rPr>
              <a:pPr/>
              <a:t>19</a:t>
            </a:fld>
            <a:endParaRPr lang="en-US">
              <a:solidFill>
                <a:prstClr val="black"/>
              </a:solidFill>
              <a:latin typeface="Calibri" charset="0"/>
              <a:ea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transition</a:t>
            </a:r>
            <a:r>
              <a:rPr lang="en-US" baseline="0" dirty="0"/>
              <a:t> to scaled traffic: people always want to get more out of their network.</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24</a:t>
            </a:fld>
            <a:endParaRPr lang="en-US"/>
          </a:p>
        </p:txBody>
      </p:sp>
    </p:spTree>
    <p:extLst>
      <p:ext uri="{BB962C8B-B14F-4D97-AF65-F5344CB8AC3E}">
        <p14:creationId xmlns:p14="http://schemas.microsoft.com/office/powerpoint/2010/main" val="2229583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Emphasize that these</a:t>
            </a:r>
            <a:r>
              <a:rPr lang="en-US" baseline="0" dirty="0"/>
              <a:t> are two traffic classes within same experiment</a:t>
            </a:r>
          </a:p>
          <a:p>
            <a:endParaRPr lang="en-US" dirty="0"/>
          </a:p>
        </p:txBody>
      </p:sp>
      <p:sp>
        <p:nvSpPr>
          <p:cNvPr id="4" name="Slide Number Placeholder 3"/>
          <p:cNvSpPr>
            <a:spLocks noGrp="1"/>
          </p:cNvSpPr>
          <p:nvPr>
            <p:ph type="sldNum" sz="quarter" idx="10"/>
          </p:nvPr>
        </p:nvSpPr>
        <p:spPr/>
        <p:txBody>
          <a:bodyPr/>
          <a:lstStyle/>
          <a:p>
            <a:fld id="{A770630E-C6A9-444B-A16B-2B64151D1DEE}" type="slidenum">
              <a:rPr lang="en-US" smtClean="0">
                <a:solidFill>
                  <a:prstClr val="black"/>
                </a:solidFill>
                <a:latin typeface="Calibri"/>
              </a:rPr>
              <a:pPr/>
              <a:t>25</a:t>
            </a:fld>
            <a:endParaRPr lang="en-US">
              <a:solidFill>
                <a:prstClr val="black"/>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a:t>
            </a:r>
            <a:r>
              <a:rPr lang="en-US" baseline="0" dirty="0"/>
              <a:t> the ultimate goal of data center transport is to complete these internal transactions or “flows” as quickly as possible. </a:t>
            </a:r>
          </a:p>
          <a:p>
            <a:endParaRPr lang="en-US" baseline="0" dirty="0"/>
          </a:p>
          <a:p>
            <a:r>
              <a:rPr lang="en-US" baseline="0" dirty="0"/>
              <a:t>What makes this challenging is that the flows are actually quite diverse. In particular, there are…</a:t>
            </a:r>
          </a:p>
          <a:p>
            <a:endParaRPr lang="en-US" baseline="0" dirty="0"/>
          </a:p>
          <a:p>
            <a:r>
              <a:rPr lang="en-US" baseline="0" dirty="0"/>
              <a:t>And these different flows require different things to complete quickly. For the short flows, we need to provide low latency…</a:t>
            </a:r>
            <a:endParaRPr lang="en-US" dirty="0"/>
          </a:p>
        </p:txBody>
      </p:sp>
      <p:sp>
        <p:nvSpPr>
          <p:cNvPr id="4" name="Slide Number Placeholder 3"/>
          <p:cNvSpPr>
            <a:spLocks noGrp="1"/>
          </p:cNvSpPr>
          <p:nvPr>
            <p:ph type="sldNum" sz="quarter" idx="10"/>
          </p:nvPr>
        </p:nvSpPr>
        <p:spPr/>
        <p:txBody>
          <a:bodyPr/>
          <a:lstStyle/>
          <a:p>
            <a:fld id="{A770630E-C6A9-444B-A16B-2B64151D1DEE}" type="slidenum">
              <a:rPr lang="en-US" smtClean="0">
                <a:solidFill>
                  <a:prstClr val="black"/>
                </a:solidFill>
                <a:latin typeface="Calibri"/>
              </a:rPr>
              <a:pPr/>
              <a:t>6</a:t>
            </a:fld>
            <a:endParaRPr lang="en-US">
              <a:solidFill>
                <a:prstClr val="black"/>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Not only does DCTCP’s low queue occupancy keep latency down, it also increases tolerance to traffic bursts because most of the buffer is sitting there empty to absorb bursts. </a:t>
            </a:r>
          </a:p>
          <a:p>
            <a:endParaRPr lang="en-US" baseline="0" dirty="0"/>
          </a:p>
          <a:p>
            <a:r>
              <a:rPr lang="en-US" baseline="0" dirty="0"/>
              <a:t>This is important in data centers to handle certain traffic patterns that are particularly </a:t>
            </a:r>
            <a:r>
              <a:rPr lang="en-US" baseline="0" dirty="0" err="1"/>
              <a:t>bursty</a:t>
            </a:r>
            <a:r>
              <a:rPr lang="en-US" baseline="0" dirty="0"/>
              <a:t>…</a:t>
            </a:r>
          </a:p>
        </p:txBody>
      </p:sp>
      <p:sp>
        <p:nvSpPr>
          <p:cNvPr id="4" name="Slide Number Placeholder 3"/>
          <p:cNvSpPr>
            <a:spLocks noGrp="1"/>
          </p:cNvSpPr>
          <p:nvPr>
            <p:ph type="sldNum" sz="quarter" idx="10"/>
          </p:nvPr>
        </p:nvSpPr>
        <p:spPr/>
        <p:txBody>
          <a:bodyPr/>
          <a:lstStyle/>
          <a:p>
            <a:fld id="{9EFFA87D-4A36-4D96-80E2-F587745F739C}"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95404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a:t>
            </a:r>
            <a:r>
              <a:rPr lang="en-US" dirty="0" err="1"/>
              <a:t>Incast</a:t>
            </a:r>
            <a:r>
              <a:rPr lang="en-US" dirty="0"/>
              <a:t> really happens –</a:t>
            </a:r>
            <a:r>
              <a:rPr lang="en-US" baseline="0" dirty="0"/>
              <a:t> see this actual screenshot from production tool</a:t>
            </a:r>
          </a:p>
          <a:p>
            <a:r>
              <a:rPr lang="en-US" dirty="0"/>
              <a:t>2. People care,</a:t>
            </a:r>
            <a:r>
              <a:rPr lang="en-US" baseline="0" dirty="0"/>
              <a:t> they’ve solved it at application by jittering.</a:t>
            </a:r>
          </a:p>
          <a:p>
            <a:r>
              <a:rPr lang="en-US" baseline="0" dirty="0"/>
              <a:t>3. They care about the 99.9</a:t>
            </a:r>
            <a:r>
              <a:rPr lang="en-US" baseline="30000" dirty="0"/>
              <a:t>th</a:t>
            </a:r>
            <a:r>
              <a:rPr lang="en-US" baseline="0" dirty="0"/>
              <a:t> percentile, 1-1000 customers</a:t>
            </a:r>
            <a:endParaRPr lang="en-US" dirty="0"/>
          </a:p>
        </p:txBody>
      </p:sp>
      <p:sp>
        <p:nvSpPr>
          <p:cNvPr id="4" name="Slide Number Placeholder 3"/>
          <p:cNvSpPr>
            <a:spLocks noGrp="1"/>
          </p:cNvSpPr>
          <p:nvPr>
            <p:ph type="sldNum" sz="quarter" idx="10"/>
          </p:nvPr>
        </p:nvSpPr>
        <p:spPr/>
        <p:txBody>
          <a:bodyPr/>
          <a:lstStyle/>
          <a:p>
            <a:fld id="{A770630E-C6A9-444B-A16B-2B64151D1DEE}"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reason</a:t>
            </a:r>
            <a:r>
              <a:rPr lang="en-US" baseline="0" dirty="0"/>
              <a:t> I say this is a challenge is that there’s an inherent tension between high throughput and low latency in packet-switched networks.</a:t>
            </a:r>
          </a:p>
          <a:p>
            <a:endParaRPr lang="en-US" baseline="0" dirty="0"/>
          </a:p>
          <a:p>
            <a:r>
              <a:rPr lang="en-US" baseline="0" dirty="0"/>
              <a:t>Recall that I said the baseline fabric latency… but this is when there is no traffic. When we have a lot of traffic at high throughput, we also get traffic-dependent queue buildup in the switches that adds latency in the form of queuing delay. This essentially occurs because packet transmissions are not tightly coordinated in packet-switched networks: every flow is independently making decisions which leads to rate mismatches. </a:t>
            </a:r>
            <a:endParaRPr lang="en-US" dirty="0"/>
          </a:p>
        </p:txBody>
      </p:sp>
      <p:sp>
        <p:nvSpPr>
          <p:cNvPr id="4" name="Slide Number Placeholder 3"/>
          <p:cNvSpPr>
            <a:spLocks noGrp="1"/>
          </p:cNvSpPr>
          <p:nvPr>
            <p:ph type="sldNum" sz="quarter" idx="10"/>
          </p:nvPr>
        </p:nvSpPr>
        <p:spPr/>
        <p:txBody>
          <a:bodyPr/>
          <a:lstStyle/>
          <a:p>
            <a:fld id="{9EFFA87D-4A36-4D96-80E2-F587745F739C}"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3060559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Dealing with these rate mismatches requires buffering which adds latency.</a:t>
            </a:r>
          </a:p>
          <a:p>
            <a:endParaRPr lang="en-US" baseline="0" dirty="0"/>
          </a:p>
          <a:p>
            <a:r>
              <a:rPr lang="en-US" baseline="0" dirty="0"/>
              <a:t>Now this is a general problem in networks. But it’s particularly detrimental in data center networks because the baseline latency is so small that queuing delays dominate the overall latency. </a:t>
            </a:r>
            <a:endParaRPr lang="en-US" dirty="0"/>
          </a:p>
          <a:p>
            <a:endParaRPr lang="en-US" dirty="0"/>
          </a:p>
        </p:txBody>
      </p:sp>
      <p:sp>
        <p:nvSpPr>
          <p:cNvPr id="4" name="Slide Number Placeholder 3"/>
          <p:cNvSpPr>
            <a:spLocks noGrp="1"/>
          </p:cNvSpPr>
          <p:nvPr>
            <p:ph type="sldNum" sz="quarter" idx="10"/>
          </p:nvPr>
        </p:nvSpPr>
        <p:spPr/>
        <p:txBody>
          <a:bodyPr/>
          <a:lstStyle/>
          <a:p>
            <a:fld id="{9EFFA87D-4A36-4D96-80E2-F587745F739C}"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3060559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 has</a:t>
            </a:r>
            <a:r>
              <a:rPr lang="en-US" baseline="0" dirty="0"/>
              <a:t> been the dominant transport protocol in the Internet for 25 years and is widely used in the data center as well. </a:t>
            </a:r>
          </a:p>
          <a:p>
            <a:endParaRPr lang="en-US" dirty="0"/>
          </a:p>
          <a:p>
            <a:r>
              <a:rPr lang="en-US" dirty="0"/>
              <a:t>However, it was not really designed for this environment and does not meet the demands of data center applications.</a:t>
            </a:r>
          </a:p>
        </p:txBody>
      </p:sp>
      <p:sp>
        <p:nvSpPr>
          <p:cNvPr id="4" name="Slide Number Placeholder 3"/>
          <p:cNvSpPr>
            <a:spLocks noGrp="1"/>
          </p:cNvSpPr>
          <p:nvPr>
            <p:ph type="sldNum" sz="quarter" idx="10"/>
          </p:nvPr>
        </p:nvSpPr>
        <p:spPr/>
        <p:txBody>
          <a:bodyPr/>
          <a:lstStyle/>
          <a:p>
            <a:fld id="{9EFFA87D-4A36-4D96-80E2-F587745F739C}"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237226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DCTCP is based on the existing Explicit Congestion Notification framework in TCP.</a:t>
            </a:r>
          </a:p>
          <a:p>
            <a:r>
              <a:rPr lang="en-US" dirty="0"/>
              <a:t>----- Meeting Notes (3/7/12 12:24) -----</a:t>
            </a:r>
          </a:p>
          <a:p>
            <a:r>
              <a:rPr lang="en-US" dirty="0"/>
              <a:t>Remember to mention "SAWTOOTH"</a:t>
            </a:r>
          </a:p>
        </p:txBody>
      </p:sp>
      <p:sp>
        <p:nvSpPr>
          <p:cNvPr id="4" name="Slide Number Placeholder 3"/>
          <p:cNvSpPr>
            <a:spLocks noGrp="1"/>
          </p:cNvSpPr>
          <p:nvPr>
            <p:ph type="sldNum" sz="quarter" idx="10"/>
          </p:nvPr>
        </p:nvSpPr>
        <p:spPr/>
        <p:txBody>
          <a:bodyPr/>
          <a:lstStyle/>
          <a:p>
            <a:fld id="{9026EA2B-EFC1-4DB2-A297-B21C4C7A67B1}" type="slidenum">
              <a:rPr lang="en-US" smtClean="0">
                <a:solidFill>
                  <a:prstClr val="black"/>
                </a:solidFill>
                <a:latin typeface="Calibri"/>
              </a:rPr>
              <a:pPr/>
              <a:t>14</a:t>
            </a:fld>
            <a:endParaRPr lang="en-US">
              <a:solidFill>
                <a:prstClr val="black"/>
              </a:solidFill>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aseline="0" dirty="0"/>
              <a:t>Now in the case of TCP, the question of how much buffering is needed for high throughput has been studied and is known in the literature as the buffer sizing problem.</a:t>
            </a:r>
          </a:p>
          <a:p>
            <a:pPr>
              <a:buFontTx/>
              <a:buNone/>
            </a:pPr>
            <a:endParaRPr lang="en-US" dirty="0"/>
          </a:p>
          <a:p>
            <a:pPr>
              <a:buFontTx/>
              <a:buNone/>
            </a:pPr>
            <a:r>
              <a:rPr lang="en-US" dirty="0"/>
              <a:t>So if we can</a:t>
            </a:r>
            <a:r>
              <a:rPr lang="en-US" baseline="0" dirty="0"/>
              <a:t> find a way to lower the variance of the sending rates, then we can reduce the buffering requirements and that’s exactly what DCTCP is designed to do”</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293304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82DEC0-F29B-984E-9A32-2CFE86BFBDB4}" type="datetime1">
              <a:rPr lang="en-US" smtClean="0"/>
              <a:t>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38585695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B8F44-EE72-C942-AAA7-B1E35DF94AC7}" type="datetime1">
              <a:rPr lang="en-US" smtClean="0"/>
              <a:t>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6491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CFAF88-E32B-1449-A211-B3743B2A5CC4}" type="datetime1">
              <a:rPr lang="en-US" smtClean="0"/>
              <a:t>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3035017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3CC1-1FC0-5A78-D636-243F66054D3F}"/>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0C66D95A-F0D2-C471-26E8-42AC1DD2D81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C30C96D-D465-F803-C390-CF6A494E008C}"/>
              </a:ext>
            </a:extLst>
          </p:cNvPr>
          <p:cNvSpPr>
            <a:spLocks noGrp="1"/>
          </p:cNvSpPr>
          <p:nvPr>
            <p:ph type="dt" sz="half" idx="10"/>
          </p:nvPr>
        </p:nvSpPr>
        <p:spPr/>
        <p:txBody>
          <a:bodyPr/>
          <a:lstStyle/>
          <a:p>
            <a:fld id="{376DE20A-7215-3C4C-A915-E6BA3E1AB90A}" type="datetimeFigureOut">
              <a:rPr lang="en-US" smtClean="0"/>
              <a:t>2/27/23</a:t>
            </a:fld>
            <a:endParaRPr lang="en-US"/>
          </a:p>
        </p:txBody>
      </p:sp>
      <p:sp>
        <p:nvSpPr>
          <p:cNvPr id="5" name="Footer Placeholder 4">
            <a:extLst>
              <a:ext uri="{FF2B5EF4-FFF2-40B4-BE49-F238E27FC236}">
                <a16:creationId xmlns:a16="http://schemas.microsoft.com/office/drawing/2014/main" id="{DE576633-C71D-ECDA-208D-2A58D5DFC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8F338-54FD-3D5A-CD31-0C1B80694D40}"/>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4130110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2A8D-0189-2D1F-A2EA-6EABEFD632F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D2EB27C-CB37-0CCA-BCC2-2846E5EE66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22A970-4177-8C7B-D7E0-F1AF57F45F9A}"/>
              </a:ext>
            </a:extLst>
          </p:cNvPr>
          <p:cNvSpPr>
            <a:spLocks noGrp="1"/>
          </p:cNvSpPr>
          <p:nvPr>
            <p:ph type="dt" sz="half" idx="10"/>
          </p:nvPr>
        </p:nvSpPr>
        <p:spPr/>
        <p:txBody>
          <a:bodyPr/>
          <a:lstStyle/>
          <a:p>
            <a:fld id="{376DE20A-7215-3C4C-A915-E6BA3E1AB90A}" type="datetimeFigureOut">
              <a:rPr lang="en-US" smtClean="0"/>
              <a:t>2/27/23</a:t>
            </a:fld>
            <a:endParaRPr lang="en-US"/>
          </a:p>
        </p:txBody>
      </p:sp>
      <p:sp>
        <p:nvSpPr>
          <p:cNvPr id="5" name="Footer Placeholder 4">
            <a:extLst>
              <a:ext uri="{FF2B5EF4-FFF2-40B4-BE49-F238E27FC236}">
                <a16:creationId xmlns:a16="http://schemas.microsoft.com/office/drawing/2014/main" id="{EAB5CC5A-0F6C-FE42-19EC-0F95CA98B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AAF1C-3BAB-618C-4891-C44192A240DA}"/>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2776122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8001-3E74-19CF-43B8-7C64E8A87324}"/>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59E7726-A0DE-39F0-CA87-17B6AC20BF9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5C6933-FE2B-4823-D287-949211971F7C}"/>
              </a:ext>
            </a:extLst>
          </p:cNvPr>
          <p:cNvSpPr>
            <a:spLocks noGrp="1"/>
          </p:cNvSpPr>
          <p:nvPr>
            <p:ph type="dt" sz="half" idx="10"/>
          </p:nvPr>
        </p:nvSpPr>
        <p:spPr/>
        <p:txBody>
          <a:bodyPr/>
          <a:lstStyle/>
          <a:p>
            <a:fld id="{376DE20A-7215-3C4C-A915-E6BA3E1AB90A}" type="datetimeFigureOut">
              <a:rPr lang="en-US" smtClean="0"/>
              <a:t>2/27/23</a:t>
            </a:fld>
            <a:endParaRPr lang="en-US"/>
          </a:p>
        </p:txBody>
      </p:sp>
      <p:sp>
        <p:nvSpPr>
          <p:cNvPr id="5" name="Footer Placeholder 4">
            <a:extLst>
              <a:ext uri="{FF2B5EF4-FFF2-40B4-BE49-F238E27FC236}">
                <a16:creationId xmlns:a16="http://schemas.microsoft.com/office/drawing/2014/main" id="{7B5C0453-4A22-6D8D-796B-9F639390B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9B53D-4B74-A413-7FFF-2AB0DAEF6521}"/>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2344842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AAC0-48D2-3B29-2BD9-3A28486A95E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5B6AFEC-DF0A-28D5-A68B-1524A191C9DE}"/>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7F68870-CF66-6AE5-DAB9-01219EA35AC7}"/>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D7C42B2-5360-D747-7EDE-8B706E6A42E6}"/>
              </a:ext>
            </a:extLst>
          </p:cNvPr>
          <p:cNvSpPr>
            <a:spLocks noGrp="1"/>
          </p:cNvSpPr>
          <p:nvPr>
            <p:ph type="dt" sz="half" idx="10"/>
          </p:nvPr>
        </p:nvSpPr>
        <p:spPr/>
        <p:txBody>
          <a:bodyPr/>
          <a:lstStyle/>
          <a:p>
            <a:fld id="{376DE20A-7215-3C4C-A915-E6BA3E1AB90A}" type="datetimeFigureOut">
              <a:rPr lang="en-US" smtClean="0"/>
              <a:t>2/27/23</a:t>
            </a:fld>
            <a:endParaRPr lang="en-US"/>
          </a:p>
        </p:txBody>
      </p:sp>
      <p:sp>
        <p:nvSpPr>
          <p:cNvPr id="6" name="Footer Placeholder 5">
            <a:extLst>
              <a:ext uri="{FF2B5EF4-FFF2-40B4-BE49-F238E27FC236}">
                <a16:creationId xmlns:a16="http://schemas.microsoft.com/office/drawing/2014/main" id="{9EA0088E-C783-B4EB-89F5-8543985F88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C1076-A504-335F-8B93-7F40F527F631}"/>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67010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22D0-80EB-9D3E-4033-0EF026FABC86}"/>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76555E7-A909-3C14-81F9-3C194207177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9BD7956C-E826-16DE-54D6-2EF5C17CB70B}"/>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ED4A4C9-9B08-CEB9-BF09-CCF9CDB89AF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46DB070A-3BA1-35FC-D995-438899931432}"/>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002CE0C-7549-626A-5B0F-8C4AC68B8BFE}"/>
              </a:ext>
            </a:extLst>
          </p:cNvPr>
          <p:cNvSpPr>
            <a:spLocks noGrp="1"/>
          </p:cNvSpPr>
          <p:nvPr>
            <p:ph type="dt" sz="half" idx="10"/>
          </p:nvPr>
        </p:nvSpPr>
        <p:spPr/>
        <p:txBody>
          <a:bodyPr/>
          <a:lstStyle/>
          <a:p>
            <a:fld id="{376DE20A-7215-3C4C-A915-E6BA3E1AB90A}" type="datetimeFigureOut">
              <a:rPr lang="en-US" smtClean="0"/>
              <a:t>2/27/23</a:t>
            </a:fld>
            <a:endParaRPr lang="en-US"/>
          </a:p>
        </p:txBody>
      </p:sp>
      <p:sp>
        <p:nvSpPr>
          <p:cNvPr id="8" name="Footer Placeholder 7">
            <a:extLst>
              <a:ext uri="{FF2B5EF4-FFF2-40B4-BE49-F238E27FC236}">
                <a16:creationId xmlns:a16="http://schemas.microsoft.com/office/drawing/2014/main" id="{183BC2F2-B735-F341-66BA-339A4FE8DF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3C8595-C85E-79E8-098C-D44A560C394F}"/>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4265813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82FF-9639-D274-5ED8-28B79FBBE89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1F01CF6-2A5A-DEAD-64C7-D0FD827FDFC4}"/>
              </a:ext>
            </a:extLst>
          </p:cNvPr>
          <p:cNvSpPr>
            <a:spLocks noGrp="1"/>
          </p:cNvSpPr>
          <p:nvPr>
            <p:ph type="dt" sz="half" idx="10"/>
          </p:nvPr>
        </p:nvSpPr>
        <p:spPr/>
        <p:txBody>
          <a:bodyPr/>
          <a:lstStyle/>
          <a:p>
            <a:fld id="{376DE20A-7215-3C4C-A915-E6BA3E1AB90A}" type="datetimeFigureOut">
              <a:rPr lang="en-US" smtClean="0"/>
              <a:t>2/27/23</a:t>
            </a:fld>
            <a:endParaRPr lang="en-US"/>
          </a:p>
        </p:txBody>
      </p:sp>
      <p:sp>
        <p:nvSpPr>
          <p:cNvPr id="4" name="Footer Placeholder 3">
            <a:extLst>
              <a:ext uri="{FF2B5EF4-FFF2-40B4-BE49-F238E27FC236}">
                <a16:creationId xmlns:a16="http://schemas.microsoft.com/office/drawing/2014/main" id="{2AF1CFCA-198F-D638-DDA4-BB6258DD0F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24376E-23DF-54DE-B8AF-A81BA95EC740}"/>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2635554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008F35-0994-65DA-C1EA-FBA6DB7C9613}"/>
              </a:ext>
            </a:extLst>
          </p:cNvPr>
          <p:cNvSpPr>
            <a:spLocks noGrp="1"/>
          </p:cNvSpPr>
          <p:nvPr>
            <p:ph type="dt" sz="half" idx="10"/>
          </p:nvPr>
        </p:nvSpPr>
        <p:spPr/>
        <p:txBody>
          <a:bodyPr/>
          <a:lstStyle/>
          <a:p>
            <a:fld id="{376DE20A-7215-3C4C-A915-E6BA3E1AB90A}" type="datetimeFigureOut">
              <a:rPr lang="en-US" smtClean="0"/>
              <a:t>2/27/23</a:t>
            </a:fld>
            <a:endParaRPr lang="en-US"/>
          </a:p>
        </p:txBody>
      </p:sp>
      <p:sp>
        <p:nvSpPr>
          <p:cNvPr id="3" name="Footer Placeholder 2">
            <a:extLst>
              <a:ext uri="{FF2B5EF4-FFF2-40B4-BE49-F238E27FC236}">
                <a16:creationId xmlns:a16="http://schemas.microsoft.com/office/drawing/2014/main" id="{4F987010-CF91-6BB4-2DDF-DB52AE6609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96ABD3-F503-2F51-8C23-FC317742F60E}"/>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2203059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E32F-FFB2-B0ED-25D0-66482C4DA183}"/>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071FCAF-7541-4293-BE53-C6568658ECD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974FBB6-DDC2-ADCD-C11C-8EC6378870D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7B36623B-EBD4-8EDE-C279-ACD8F664EAE8}"/>
              </a:ext>
            </a:extLst>
          </p:cNvPr>
          <p:cNvSpPr>
            <a:spLocks noGrp="1"/>
          </p:cNvSpPr>
          <p:nvPr>
            <p:ph type="dt" sz="half" idx="10"/>
          </p:nvPr>
        </p:nvSpPr>
        <p:spPr/>
        <p:txBody>
          <a:bodyPr/>
          <a:lstStyle/>
          <a:p>
            <a:fld id="{376DE20A-7215-3C4C-A915-E6BA3E1AB90A}" type="datetimeFigureOut">
              <a:rPr lang="en-US" smtClean="0"/>
              <a:t>2/27/23</a:t>
            </a:fld>
            <a:endParaRPr lang="en-US"/>
          </a:p>
        </p:txBody>
      </p:sp>
      <p:sp>
        <p:nvSpPr>
          <p:cNvPr id="6" name="Footer Placeholder 5">
            <a:extLst>
              <a:ext uri="{FF2B5EF4-FFF2-40B4-BE49-F238E27FC236}">
                <a16:creationId xmlns:a16="http://schemas.microsoft.com/office/drawing/2014/main" id="{0BDFBC7A-9737-04F9-5377-D2698931B7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EF8D19-3792-8EE8-BC2E-AEF94528D52F}"/>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703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CFB251-700D-1548-8B1C-B53516CA227C}" type="datetime1">
              <a:rPr lang="en-US" smtClean="0"/>
              <a:t>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4702771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7C7C-F29D-E5B1-DA42-20C7615671E6}"/>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4613A5A-F56D-56B2-D58F-FB189338911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94A357D-47CB-E458-2E2F-B83D0C202E9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40FA6611-EF1E-5E6E-3120-CAFA3CFF0B72}"/>
              </a:ext>
            </a:extLst>
          </p:cNvPr>
          <p:cNvSpPr>
            <a:spLocks noGrp="1"/>
          </p:cNvSpPr>
          <p:nvPr>
            <p:ph type="dt" sz="half" idx="10"/>
          </p:nvPr>
        </p:nvSpPr>
        <p:spPr/>
        <p:txBody>
          <a:bodyPr/>
          <a:lstStyle/>
          <a:p>
            <a:fld id="{376DE20A-7215-3C4C-A915-E6BA3E1AB90A}" type="datetimeFigureOut">
              <a:rPr lang="en-US" smtClean="0"/>
              <a:t>2/27/23</a:t>
            </a:fld>
            <a:endParaRPr lang="en-US"/>
          </a:p>
        </p:txBody>
      </p:sp>
      <p:sp>
        <p:nvSpPr>
          <p:cNvPr id="6" name="Footer Placeholder 5">
            <a:extLst>
              <a:ext uri="{FF2B5EF4-FFF2-40B4-BE49-F238E27FC236}">
                <a16:creationId xmlns:a16="http://schemas.microsoft.com/office/drawing/2014/main" id="{771215E1-8355-4567-32A8-B38E6EDBA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B24D2-E058-ABEE-390C-F539F615073E}"/>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22825979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CAC8-2B90-B290-1988-D6EF7141F1E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A47C73-2C55-4FBD-E8E9-4821B9D8D3D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6A7C1F-EF70-EB98-B7C1-59A3114A6DDF}"/>
              </a:ext>
            </a:extLst>
          </p:cNvPr>
          <p:cNvSpPr>
            <a:spLocks noGrp="1"/>
          </p:cNvSpPr>
          <p:nvPr>
            <p:ph type="dt" sz="half" idx="10"/>
          </p:nvPr>
        </p:nvSpPr>
        <p:spPr/>
        <p:txBody>
          <a:bodyPr/>
          <a:lstStyle/>
          <a:p>
            <a:fld id="{376DE20A-7215-3C4C-A915-E6BA3E1AB90A}" type="datetimeFigureOut">
              <a:rPr lang="en-US" smtClean="0"/>
              <a:t>2/27/23</a:t>
            </a:fld>
            <a:endParaRPr lang="en-US"/>
          </a:p>
        </p:txBody>
      </p:sp>
      <p:sp>
        <p:nvSpPr>
          <p:cNvPr id="5" name="Footer Placeholder 4">
            <a:extLst>
              <a:ext uri="{FF2B5EF4-FFF2-40B4-BE49-F238E27FC236}">
                <a16:creationId xmlns:a16="http://schemas.microsoft.com/office/drawing/2014/main" id="{F81E7C36-108F-2FE6-EF0B-BF327EFE7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BFF32-BE76-4B67-00D6-4DD75F126F26}"/>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3457288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CD6671-4EBF-AF04-424E-FD8446F4EA66}"/>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0799DC8-6C50-EDA8-603C-B06047A30F27}"/>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03ABA0-427A-0D6D-8D5C-E65BA312F45A}"/>
              </a:ext>
            </a:extLst>
          </p:cNvPr>
          <p:cNvSpPr>
            <a:spLocks noGrp="1"/>
          </p:cNvSpPr>
          <p:nvPr>
            <p:ph type="dt" sz="half" idx="10"/>
          </p:nvPr>
        </p:nvSpPr>
        <p:spPr/>
        <p:txBody>
          <a:bodyPr/>
          <a:lstStyle/>
          <a:p>
            <a:fld id="{376DE20A-7215-3C4C-A915-E6BA3E1AB90A}" type="datetimeFigureOut">
              <a:rPr lang="en-US" smtClean="0"/>
              <a:t>2/27/23</a:t>
            </a:fld>
            <a:endParaRPr lang="en-US"/>
          </a:p>
        </p:txBody>
      </p:sp>
      <p:sp>
        <p:nvSpPr>
          <p:cNvPr id="5" name="Footer Placeholder 4">
            <a:extLst>
              <a:ext uri="{FF2B5EF4-FFF2-40B4-BE49-F238E27FC236}">
                <a16:creationId xmlns:a16="http://schemas.microsoft.com/office/drawing/2014/main" id="{542535AB-590E-98F6-2692-8335B57B5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C76C9-5E05-C794-C031-AD7B086EC159}"/>
              </a:ext>
            </a:extLst>
          </p:cNvPr>
          <p:cNvSpPr>
            <a:spLocks noGrp="1"/>
          </p:cNvSpPr>
          <p:nvPr>
            <p:ph type="sldNum" sz="quarter" idx="12"/>
          </p:nvPr>
        </p:nvSpPr>
        <p:spPr/>
        <p:txBody>
          <a:bodyPr/>
          <a:lstStyle/>
          <a:p>
            <a:fld id="{F4BED888-2B84-7C4E-822B-B8FC963304C2}" type="slidenum">
              <a:rPr lang="en-US" smtClean="0"/>
              <a:t>‹#›</a:t>
            </a:fld>
            <a:endParaRPr lang="en-US"/>
          </a:p>
        </p:txBody>
      </p:sp>
    </p:spTree>
    <p:extLst>
      <p:ext uri="{BB962C8B-B14F-4D97-AF65-F5344CB8AC3E}">
        <p14:creationId xmlns:p14="http://schemas.microsoft.com/office/powerpoint/2010/main" val="3196467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554E2-EFDD-1F42-BF67-B9D1CCBD8C60}" type="datetime1">
              <a:rPr lang="en-US" smtClean="0"/>
              <a:t>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120976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8382DF-171A-0849-819F-BC8978A00752}" type="datetime1">
              <a:rPr lang="en-US" smtClean="0"/>
              <a:t>2/27/23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093931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95F977-2E26-1D4E-BD40-FE8AE29E132D}" type="datetime1">
              <a:rPr lang="en-US" smtClean="0"/>
              <a:t>2/27/23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325313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905B49-0711-664B-80B4-13B31CE7EDE8}" type="datetime1">
              <a:rPr lang="en-US" smtClean="0"/>
              <a:t>2/27/23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26209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9317B-7FD0-854B-9374-65404920B218}" type="datetime1">
              <a:rPr lang="en-US" smtClean="0"/>
              <a:t>2/27/23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85886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B10D7A-93BB-E640-AE73-FCB359B680C4}" type="datetime1">
              <a:rPr lang="en-US" smtClean="0"/>
              <a:t>2/27/23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62726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B30C45-427C-7841-BFA0-CB37FBFD4030}" type="datetime1">
              <a:rPr lang="en-US" smtClean="0"/>
              <a:t>2/27/23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301001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mn-lt"/>
                <a:cs typeface="Arial"/>
              </a:defRPr>
            </a:lvl1pPr>
          </a:lstStyle>
          <a:p>
            <a:fld id="{3BA6B21B-622C-0941-840D-742673E83CDA}" type="datetime1">
              <a:rPr lang="en-US" smtClean="0"/>
              <a:t>2/27/23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mn-lt"/>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mn-lt"/>
                <a:cs typeface="Arial"/>
              </a:defRPr>
            </a:lvl1pPr>
          </a:lstStyle>
          <a:p>
            <a:fld id="{AC913800-9833-F549-80FC-C3497A40B0B4}" type="slidenum">
              <a:rPr lang="en-US" smtClean="0"/>
              <a:pPr/>
              <a:t>‹#›</a:t>
            </a:fld>
            <a:endParaRPr lang="en-US"/>
          </a:p>
        </p:txBody>
      </p:sp>
    </p:spTree>
    <p:extLst>
      <p:ext uri="{BB962C8B-B14F-4D97-AF65-F5344CB8AC3E}">
        <p14:creationId xmlns:p14="http://schemas.microsoft.com/office/powerpoint/2010/main" val="1416080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rgbClr val="0D49E1"/>
          </a:solidFill>
          <a:latin typeface="+mn-lt"/>
          <a:ea typeface="+mj-ea"/>
          <a:cs typeface="Arial"/>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0362A7-CEB5-1DF0-EDE9-343E3C6641F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7044D9D-4944-2150-4C2E-8BAB1BC3FA2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9A84A0-FCD8-8D6F-03F8-EF7F639239D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76DE20A-7215-3C4C-A915-E6BA3E1AB90A}" type="datetimeFigureOut">
              <a:rPr lang="en-US" smtClean="0"/>
              <a:t>2/27/23</a:t>
            </a:fld>
            <a:endParaRPr lang="en-US"/>
          </a:p>
        </p:txBody>
      </p:sp>
      <p:sp>
        <p:nvSpPr>
          <p:cNvPr id="5" name="Footer Placeholder 4">
            <a:extLst>
              <a:ext uri="{FF2B5EF4-FFF2-40B4-BE49-F238E27FC236}">
                <a16:creationId xmlns:a16="http://schemas.microsoft.com/office/drawing/2014/main" id="{2B6775DE-F892-495C-2151-C6102E980B1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589BD3-CA79-9C89-5492-C4EF754A87E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BED888-2B84-7C4E-822B-B8FC963304C2}" type="slidenum">
              <a:rPr lang="en-US" smtClean="0"/>
              <a:t>‹#›</a:t>
            </a:fld>
            <a:endParaRPr lang="en-US"/>
          </a:p>
        </p:txBody>
      </p:sp>
    </p:spTree>
    <p:extLst>
      <p:ext uri="{BB962C8B-B14F-4D97-AF65-F5344CB8AC3E}">
        <p14:creationId xmlns:p14="http://schemas.microsoft.com/office/powerpoint/2010/main" val="1890235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0.jpe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oleObject" Target="../embeddings/oleObject2.bin"/><Relationship Id="rId5" Type="http://schemas.openxmlformats.org/officeDocument/2006/relationships/image" Target="../media/image18.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22.emf"/><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8.png"/><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notesSlide" Target="../notesSlides/notesSlide3.xml"/><Relationship Id="rId7" Type="http://schemas.openxmlformats.org/officeDocument/2006/relationships/image" Target="../media/image11.gif"/><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C38A-34EF-8B47-BA00-689DC84A93CC}"/>
              </a:ext>
            </a:extLst>
          </p:cNvPr>
          <p:cNvSpPr>
            <a:spLocks noGrp="1"/>
          </p:cNvSpPr>
          <p:nvPr>
            <p:ph type="ctrTitle"/>
          </p:nvPr>
        </p:nvSpPr>
        <p:spPr>
          <a:xfrm>
            <a:off x="939248" y="1713931"/>
            <a:ext cx="7265504" cy="2095241"/>
          </a:xfrm>
        </p:spPr>
        <p:txBody>
          <a:bodyPr>
            <a:normAutofit/>
          </a:bodyPr>
          <a:lstStyle/>
          <a:p>
            <a:r>
              <a:rPr lang="en-US" dirty="0"/>
              <a:t>ESTR</a:t>
            </a:r>
            <a:r>
              <a:rPr lang="en-US" altLang="zh-CN" dirty="0"/>
              <a:t>4120</a:t>
            </a:r>
            <a:r>
              <a:rPr lang="zh-CN" altLang="en-US" dirty="0"/>
              <a:t> </a:t>
            </a:r>
            <a:r>
              <a:rPr lang="en-US" altLang="zh-CN" dirty="0"/>
              <a:t>Computer</a:t>
            </a:r>
            <a:r>
              <a:rPr lang="zh-CN" altLang="en-US" dirty="0"/>
              <a:t> </a:t>
            </a:r>
            <a:r>
              <a:rPr lang="en-US" altLang="zh-CN" dirty="0"/>
              <a:t>Networks</a:t>
            </a:r>
            <a:r>
              <a:rPr lang="zh-CN" altLang="en-US" dirty="0"/>
              <a:t> </a:t>
            </a:r>
            <a:br>
              <a:rPr lang="en-HK" altLang="zh-CN" dirty="0"/>
            </a:br>
            <a:br>
              <a:rPr lang="en-HK" altLang="zh-CN" dirty="0"/>
            </a:br>
            <a:r>
              <a:rPr lang="en-US" altLang="zh-CN" dirty="0"/>
              <a:t>Lecture</a:t>
            </a:r>
            <a:r>
              <a:rPr lang="zh-CN" altLang="en-US" dirty="0"/>
              <a:t> </a:t>
            </a:r>
            <a:r>
              <a:rPr lang="en-US" altLang="zh-CN" dirty="0"/>
              <a:t>7:</a:t>
            </a:r>
            <a:r>
              <a:rPr lang="zh-CN" altLang="en-US" dirty="0"/>
              <a:t> </a:t>
            </a:r>
            <a:r>
              <a:rPr lang="en-US" altLang="zh-CN" dirty="0"/>
              <a:t>Data Center TCP</a:t>
            </a:r>
            <a:endParaRPr lang="en-US" dirty="0"/>
          </a:p>
        </p:txBody>
      </p:sp>
      <p:sp>
        <p:nvSpPr>
          <p:cNvPr id="3" name="Subtitle 2">
            <a:extLst>
              <a:ext uri="{FF2B5EF4-FFF2-40B4-BE49-F238E27FC236}">
                <a16:creationId xmlns:a16="http://schemas.microsoft.com/office/drawing/2014/main" id="{A5FF108A-5CD3-974F-9A89-B3F461DFAAD5}"/>
              </a:ext>
            </a:extLst>
          </p:cNvPr>
          <p:cNvSpPr>
            <a:spLocks noGrp="1"/>
          </p:cNvSpPr>
          <p:nvPr>
            <p:ph type="subTitle" idx="1"/>
          </p:nvPr>
        </p:nvSpPr>
        <p:spPr/>
        <p:txBody>
          <a:bodyPr>
            <a:normAutofit/>
          </a:bodyPr>
          <a:lstStyle/>
          <a:p>
            <a:endParaRPr lang="en-US" altLang="zh-CN" sz="3300" dirty="0"/>
          </a:p>
          <a:p>
            <a:r>
              <a:rPr lang="en-US" altLang="zh-CN" sz="3300" dirty="0"/>
              <a:t>Hong</a:t>
            </a:r>
            <a:r>
              <a:rPr lang="zh-CN" altLang="en-US" sz="3300" dirty="0"/>
              <a:t> </a:t>
            </a:r>
            <a:r>
              <a:rPr lang="en-US" altLang="zh-CN" sz="3300" dirty="0"/>
              <a:t>Xu</a:t>
            </a:r>
            <a:endParaRPr lang="en-US" sz="3300" dirty="0"/>
          </a:p>
        </p:txBody>
      </p:sp>
      <p:sp>
        <p:nvSpPr>
          <p:cNvPr id="5" name="TextBox 4">
            <a:extLst>
              <a:ext uri="{FF2B5EF4-FFF2-40B4-BE49-F238E27FC236}">
                <a16:creationId xmlns:a16="http://schemas.microsoft.com/office/drawing/2014/main" id="{76D94DA7-4E58-2342-ADF8-B6E876A69849}"/>
              </a:ext>
            </a:extLst>
          </p:cNvPr>
          <p:cNvSpPr txBox="1"/>
          <p:nvPr/>
        </p:nvSpPr>
        <p:spPr>
          <a:xfrm>
            <a:off x="3871831" y="5654020"/>
            <a:ext cx="4444935" cy="300082"/>
          </a:xfrm>
          <a:prstGeom prst="rect">
            <a:avLst/>
          </a:prstGeom>
          <a:noFill/>
        </p:spPr>
        <p:txBody>
          <a:bodyPr wrap="none" rtlCol="0">
            <a:spAutoFit/>
          </a:bodyPr>
          <a:lstStyle/>
          <a:p>
            <a:pPr defTabSz="685800"/>
            <a:r>
              <a:rPr lang="en-US" altLang="zh-CN" sz="1350" dirty="0">
                <a:solidFill>
                  <a:prstClr val="black"/>
                </a:solidFill>
                <a:latin typeface="Calibri" panose="020F0502020204030204"/>
                <a:ea typeface="等线" panose="02010600030101010101" pitchFamily="2" charset="-122"/>
              </a:rPr>
              <a:t>Materials</a:t>
            </a:r>
            <a:r>
              <a:rPr lang="zh-CN" altLang="en-US" sz="1350" dirty="0">
                <a:solidFill>
                  <a:prstClr val="black"/>
                </a:solidFill>
                <a:latin typeface="Calibri" panose="020F0502020204030204"/>
                <a:ea typeface="等线" panose="02010600030101010101" pitchFamily="2" charset="-122"/>
              </a:rPr>
              <a:t> </a:t>
            </a:r>
            <a:r>
              <a:rPr lang="en-US" altLang="zh-CN" sz="1350" dirty="0">
                <a:solidFill>
                  <a:prstClr val="black"/>
                </a:solidFill>
                <a:latin typeface="Calibri" panose="020F0502020204030204"/>
                <a:ea typeface="等线" panose="02010600030101010101" pitchFamily="2" charset="-122"/>
              </a:rPr>
              <a:t>from</a:t>
            </a:r>
            <a:r>
              <a:rPr lang="zh-CN" altLang="en-US" sz="1350" dirty="0">
                <a:solidFill>
                  <a:prstClr val="black"/>
                </a:solidFill>
                <a:latin typeface="Calibri" panose="020F0502020204030204"/>
                <a:ea typeface="等线" panose="02010600030101010101" pitchFamily="2" charset="-122"/>
              </a:rPr>
              <a:t> </a:t>
            </a:r>
            <a:r>
              <a:rPr lang="en-US" altLang="zh-CN" sz="1350" dirty="0">
                <a:solidFill>
                  <a:prstClr val="black"/>
                </a:solidFill>
                <a:latin typeface="Calibri" panose="020F0502020204030204"/>
                <a:ea typeface="等线" panose="02010600030101010101" pitchFamily="2" charset="-122"/>
              </a:rPr>
              <a:t>Mohammad Alizadeh’s</a:t>
            </a:r>
            <a:r>
              <a:rPr lang="zh-CN" altLang="en-US" sz="1350" dirty="0">
                <a:solidFill>
                  <a:prstClr val="black"/>
                </a:solidFill>
                <a:latin typeface="Calibri" panose="020F0502020204030204"/>
                <a:ea typeface="等线" panose="02010600030101010101" pitchFamily="2" charset="-122"/>
              </a:rPr>
              <a:t> </a:t>
            </a:r>
            <a:r>
              <a:rPr lang="en-US" altLang="zh-CN" sz="1350" dirty="0">
                <a:solidFill>
                  <a:prstClr val="black"/>
                </a:solidFill>
                <a:latin typeface="Calibri" panose="020F0502020204030204"/>
                <a:ea typeface="等线" panose="02010600030101010101" pitchFamily="2" charset="-122"/>
              </a:rPr>
              <a:t>slides on 6.888 at MIT</a:t>
            </a:r>
            <a:endParaRPr lang="en-US" sz="1350" dirty="0">
              <a:solidFill>
                <a:prstClr val="black"/>
              </a:solidFill>
              <a:latin typeface="Calibri" panose="020F0502020204030204"/>
            </a:endParaRPr>
          </a:p>
        </p:txBody>
      </p:sp>
    </p:spTree>
    <p:extLst>
      <p:ext uri="{BB962C8B-B14F-4D97-AF65-F5344CB8AC3E}">
        <p14:creationId xmlns:p14="http://schemas.microsoft.com/office/powerpoint/2010/main" val="3807822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81000" y="2700803"/>
            <a:ext cx="8359205" cy="3401700"/>
            <a:chOff x="403795" y="2770500"/>
            <a:chExt cx="8359205" cy="3401700"/>
          </a:xfrm>
        </p:grpSpPr>
        <p:sp>
          <p:nvSpPr>
            <p:cNvPr id="6" name="Oval 5"/>
            <p:cNvSpPr/>
            <p:nvPr/>
          </p:nvSpPr>
          <p:spPr>
            <a:xfrm>
              <a:off x="912512" y="49133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7" name="Oval 6"/>
            <p:cNvSpPr/>
            <p:nvPr/>
          </p:nvSpPr>
          <p:spPr>
            <a:xfrm>
              <a:off x="1947837" y="49123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Oval 7"/>
            <p:cNvSpPr/>
            <p:nvPr/>
          </p:nvSpPr>
          <p:spPr>
            <a:xfrm>
              <a:off x="3020536" y="49123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9" name="Oval 8"/>
            <p:cNvSpPr/>
            <p:nvPr/>
          </p:nvSpPr>
          <p:spPr>
            <a:xfrm>
              <a:off x="4055861" y="49133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0" name="Oval 9"/>
            <p:cNvSpPr/>
            <p:nvPr/>
          </p:nvSpPr>
          <p:spPr>
            <a:xfrm>
              <a:off x="5087461" y="4913809"/>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 name="Oval 10"/>
            <p:cNvSpPr/>
            <p:nvPr/>
          </p:nvSpPr>
          <p:spPr>
            <a:xfrm>
              <a:off x="6119058" y="4912854"/>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2" name="Oval 11"/>
            <p:cNvSpPr/>
            <p:nvPr/>
          </p:nvSpPr>
          <p:spPr>
            <a:xfrm>
              <a:off x="7152357" y="49133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3" name="Oval 12"/>
            <p:cNvSpPr/>
            <p:nvPr/>
          </p:nvSpPr>
          <p:spPr>
            <a:xfrm>
              <a:off x="8197646" y="49123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4" name="Oval 13"/>
            <p:cNvSpPr/>
            <p:nvPr/>
          </p:nvSpPr>
          <p:spPr>
            <a:xfrm>
              <a:off x="912512" y="39979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5" name="Oval 14"/>
            <p:cNvSpPr/>
            <p:nvPr/>
          </p:nvSpPr>
          <p:spPr>
            <a:xfrm>
              <a:off x="1947837" y="39979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6" name="Oval 15"/>
            <p:cNvSpPr/>
            <p:nvPr/>
          </p:nvSpPr>
          <p:spPr>
            <a:xfrm>
              <a:off x="3020536"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7" name="Oval 16"/>
            <p:cNvSpPr/>
            <p:nvPr/>
          </p:nvSpPr>
          <p:spPr>
            <a:xfrm>
              <a:off x="4055861"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8" name="Oval 17"/>
            <p:cNvSpPr/>
            <p:nvPr/>
          </p:nvSpPr>
          <p:spPr>
            <a:xfrm>
              <a:off x="5087461"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9" name="Oval 18"/>
            <p:cNvSpPr/>
            <p:nvPr/>
          </p:nvSpPr>
          <p:spPr>
            <a:xfrm>
              <a:off x="6119058"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0" name="Oval 19"/>
            <p:cNvSpPr/>
            <p:nvPr/>
          </p:nvSpPr>
          <p:spPr>
            <a:xfrm>
              <a:off x="7152357"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1" name="Oval 20"/>
            <p:cNvSpPr/>
            <p:nvPr/>
          </p:nvSpPr>
          <p:spPr>
            <a:xfrm>
              <a:off x="8198368"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grpSp>
          <p:nvGrpSpPr>
            <p:cNvPr id="22" name="Group 21"/>
            <p:cNvGrpSpPr/>
            <p:nvPr/>
          </p:nvGrpSpPr>
          <p:grpSpPr>
            <a:xfrm>
              <a:off x="592038" y="3009467"/>
              <a:ext cx="7982720" cy="2789259"/>
              <a:chOff x="555826" y="2982167"/>
              <a:chExt cx="7982720" cy="2789259"/>
            </a:xfrm>
          </p:grpSpPr>
          <p:cxnSp>
            <p:nvCxnSpPr>
              <p:cNvPr id="59" name="Straight Connector 58"/>
              <p:cNvCxnSpPr>
                <a:endCxn id="15" idx="1"/>
              </p:cNvCxnSpPr>
              <p:nvPr/>
            </p:nvCxnSpPr>
            <p:spPr>
              <a:xfrm flipH="1">
                <a:off x="1958996" y="3018856"/>
                <a:ext cx="4342549" cy="99024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5" idx="0"/>
              </p:cNvCxnSpPr>
              <p:nvPr/>
            </p:nvCxnSpPr>
            <p:spPr>
              <a:xfrm flipH="1">
                <a:off x="1985937" y="2999100"/>
                <a:ext cx="2927075" cy="99884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555826" y="2982167"/>
                <a:ext cx="7982720" cy="2789259"/>
                <a:chOff x="555826" y="2982167"/>
                <a:chExt cx="7982720" cy="2789259"/>
              </a:xfrm>
            </p:grpSpPr>
            <p:grpSp>
              <p:nvGrpSpPr>
                <p:cNvPr id="62" name="Group 61"/>
                <p:cNvGrpSpPr/>
                <p:nvPr/>
              </p:nvGrpSpPr>
              <p:grpSpPr>
                <a:xfrm>
                  <a:off x="555826" y="4062981"/>
                  <a:ext cx="7982720" cy="1708445"/>
                  <a:chOff x="559972" y="4062981"/>
                  <a:chExt cx="7982720" cy="1708445"/>
                </a:xfrm>
              </p:grpSpPr>
              <p:cxnSp>
                <p:nvCxnSpPr>
                  <p:cNvPr id="78" name="Straight Connector 77"/>
                  <p:cNvCxnSpPr>
                    <a:stCxn id="8" idx="0"/>
                    <a:endCxn id="16" idx="4"/>
                  </p:cNvCxnSpPr>
                  <p:nvPr/>
                </p:nvCxnSpPr>
                <p:spPr>
                  <a:xfrm flipV="1">
                    <a:off x="3026570" y="4075168"/>
                    <a:ext cx="0"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9" idx="0"/>
                    <a:endCxn id="17" idx="4"/>
                  </p:cNvCxnSpPr>
                  <p:nvPr/>
                </p:nvCxnSpPr>
                <p:spPr>
                  <a:xfrm flipV="1">
                    <a:off x="4061895" y="40751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0" idx="0"/>
                    <a:endCxn id="18" idx="4"/>
                  </p:cNvCxnSpPr>
                  <p:nvPr/>
                </p:nvCxnSpPr>
                <p:spPr>
                  <a:xfrm flipV="1">
                    <a:off x="5093495" y="4075168"/>
                    <a:ext cx="0" cy="83864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1" idx="0"/>
                    <a:endCxn id="19" idx="4"/>
                  </p:cNvCxnSpPr>
                  <p:nvPr/>
                </p:nvCxnSpPr>
                <p:spPr>
                  <a:xfrm flipV="1">
                    <a:off x="6125092" y="4075168"/>
                    <a:ext cx="0" cy="83768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2" idx="0"/>
                    <a:endCxn id="20" idx="4"/>
                  </p:cNvCxnSpPr>
                  <p:nvPr/>
                </p:nvCxnSpPr>
                <p:spPr>
                  <a:xfrm flipV="1">
                    <a:off x="7158391" y="40751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3" idx="0"/>
                    <a:endCxn id="21" idx="4"/>
                  </p:cNvCxnSpPr>
                  <p:nvPr/>
                </p:nvCxnSpPr>
                <p:spPr>
                  <a:xfrm flipV="1">
                    <a:off x="8203680" y="4075168"/>
                    <a:ext cx="722"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 idx="7"/>
                  </p:cNvCxnSpPr>
                  <p:nvPr/>
                </p:nvCxnSpPr>
                <p:spPr>
                  <a:xfrm flipV="1">
                    <a:off x="3085577" y="4074141"/>
                    <a:ext cx="981443" cy="84935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1"/>
                    <a:endCxn id="16" idx="5"/>
                  </p:cNvCxnSpPr>
                  <p:nvPr/>
                </p:nvCxnSpPr>
                <p:spPr>
                  <a:xfrm flipH="1" flipV="1">
                    <a:off x="3053511" y="4064009"/>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8" idx="5"/>
                    <a:endCxn id="11" idx="1"/>
                  </p:cNvCxnSpPr>
                  <p:nvPr/>
                </p:nvCxnSpPr>
                <p:spPr>
                  <a:xfrm>
                    <a:off x="5120436" y="4064009"/>
                    <a:ext cx="977715" cy="86000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0" idx="7"/>
                    <a:endCxn id="19" idx="3"/>
                  </p:cNvCxnSpPr>
                  <p:nvPr/>
                </p:nvCxnSpPr>
                <p:spPr>
                  <a:xfrm flipV="1">
                    <a:off x="5120436" y="4064009"/>
                    <a:ext cx="977715" cy="860959"/>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0" idx="5"/>
                    <a:endCxn id="13" idx="1"/>
                  </p:cNvCxnSpPr>
                  <p:nvPr/>
                </p:nvCxnSpPr>
                <p:spPr>
                  <a:xfrm>
                    <a:off x="7185332" y="4064009"/>
                    <a:ext cx="991407" cy="85949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2" idx="7"/>
                    <a:endCxn id="21" idx="3"/>
                  </p:cNvCxnSpPr>
                  <p:nvPr/>
                </p:nvCxnSpPr>
                <p:spPr>
                  <a:xfrm flipV="1">
                    <a:off x="7185332" y="4064009"/>
                    <a:ext cx="992129"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559972" y="4950081"/>
                    <a:ext cx="7982720" cy="821345"/>
                    <a:chOff x="559972" y="4950081"/>
                    <a:chExt cx="7982720" cy="821345"/>
                  </a:xfrm>
                </p:grpSpPr>
                <p:cxnSp>
                  <p:nvCxnSpPr>
                    <p:cNvPr id="95" name="Straight Connector 94"/>
                    <p:cNvCxnSpPr>
                      <a:stCxn id="6" idx="3"/>
                      <a:endCxn id="35" idx="0"/>
                    </p:cNvCxnSpPr>
                    <p:nvPr/>
                  </p:nvCxnSpPr>
                  <p:spPr>
                    <a:xfrm flipH="1">
                      <a:off x="559972" y="4951109"/>
                      <a:ext cx="331633"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6" idx="5"/>
                    </p:cNvCxnSpPr>
                    <p:nvPr/>
                  </p:nvCxnSpPr>
                  <p:spPr>
                    <a:xfrm>
                      <a:off x="977553" y="4978409"/>
                      <a:ext cx="15191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7" idx="3"/>
                      <a:endCxn id="37" idx="0"/>
                    </p:cNvCxnSpPr>
                    <p:nvPr/>
                  </p:nvCxnSpPr>
                  <p:spPr>
                    <a:xfrm flipH="1">
                      <a:off x="1624686" y="4950081"/>
                      <a:ext cx="302244"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7" idx="5"/>
                    </p:cNvCxnSpPr>
                    <p:nvPr/>
                  </p:nvCxnSpPr>
                  <p:spPr>
                    <a:xfrm>
                      <a:off x="2012878" y="4977381"/>
                      <a:ext cx="165229"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8" idx="3"/>
                      <a:endCxn id="39" idx="0"/>
                    </p:cNvCxnSpPr>
                    <p:nvPr/>
                  </p:nvCxnSpPr>
                  <p:spPr>
                    <a:xfrm flipH="1">
                      <a:off x="2683452" y="4950081"/>
                      <a:ext cx="316177"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8" idx="5"/>
                      <a:endCxn id="40" idx="0"/>
                    </p:cNvCxnSpPr>
                    <p:nvPr/>
                  </p:nvCxnSpPr>
                  <p:spPr>
                    <a:xfrm>
                      <a:off x="3053511" y="4950081"/>
                      <a:ext cx="172130"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 idx="3"/>
                      <a:endCxn id="41" idx="0"/>
                    </p:cNvCxnSpPr>
                    <p:nvPr/>
                  </p:nvCxnSpPr>
                  <p:spPr>
                    <a:xfrm flipH="1">
                      <a:off x="3748166" y="4951109"/>
                      <a:ext cx="286788"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 idx="5"/>
                      <a:endCxn id="42" idx="0"/>
                    </p:cNvCxnSpPr>
                    <p:nvPr/>
                  </p:nvCxnSpPr>
                  <p:spPr>
                    <a:xfrm>
                      <a:off x="4088836" y="4951109"/>
                      <a:ext cx="186584"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 idx="3"/>
                      <a:endCxn id="43" idx="0"/>
                    </p:cNvCxnSpPr>
                    <p:nvPr/>
                  </p:nvCxnSpPr>
                  <p:spPr>
                    <a:xfrm flipH="1">
                      <a:off x="4818191" y="4951550"/>
                      <a:ext cx="248363"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0" idx="5"/>
                      <a:endCxn id="44" idx="0"/>
                    </p:cNvCxnSpPr>
                    <p:nvPr/>
                  </p:nvCxnSpPr>
                  <p:spPr>
                    <a:xfrm>
                      <a:off x="5120436" y="4951550"/>
                      <a:ext cx="239944"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1" idx="3"/>
                      <a:endCxn id="45" idx="0"/>
                    </p:cNvCxnSpPr>
                    <p:nvPr/>
                  </p:nvCxnSpPr>
                  <p:spPr>
                    <a:xfrm flipH="1">
                      <a:off x="5882905" y="4950595"/>
                      <a:ext cx="21524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1" idx="5"/>
                      <a:endCxn id="46" idx="0"/>
                    </p:cNvCxnSpPr>
                    <p:nvPr/>
                  </p:nvCxnSpPr>
                  <p:spPr>
                    <a:xfrm>
                      <a:off x="6152033" y="4950595"/>
                      <a:ext cx="25812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2" idx="3"/>
                      <a:endCxn id="47" idx="0"/>
                    </p:cNvCxnSpPr>
                    <p:nvPr/>
                  </p:nvCxnSpPr>
                  <p:spPr>
                    <a:xfrm flipH="1">
                      <a:off x="6950724" y="4951109"/>
                      <a:ext cx="180726"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2" idx="5"/>
                      <a:endCxn id="48" idx="0"/>
                    </p:cNvCxnSpPr>
                    <p:nvPr/>
                  </p:nvCxnSpPr>
                  <p:spPr>
                    <a:xfrm>
                      <a:off x="7185332" y="4951109"/>
                      <a:ext cx="30758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3" idx="3"/>
                      <a:endCxn id="49" idx="0"/>
                    </p:cNvCxnSpPr>
                    <p:nvPr/>
                  </p:nvCxnSpPr>
                  <p:spPr>
                    <a:xfrm flipH="1">
                      <a:off x="8015438" y="4950081"/>
                      <a:ext cx="16130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3" idx="5"/>
                      <a:endCxn id="50" idx="0"/>
                    </p:cNvCxnSpPr>
                    <p:nvPr/>
                  </p:nvCxnSpPr>
                  <p:spPr>
                    <a:xfrm>
                      <a:off x="8230621" y="4950081"/>
                      <a:ext cx="31207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Connector 90"/>
                  <p:cNvCxnSpPr>
                    <a:stCxn id="6" idx="0"/>
                    <a:endCxn id="14" idx="4"/>
                  </p:cNvCxnSpPr>
                  <p:nvPr/>
                </p:nvCxnSpPr>
                <p:spPr>
                  <a:xfrm flipV="1">
                    <a:off x="918546" y="4074140"/>
                    <a:ext cx="0" cy="83922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7" idx="0"/>
                    <a:endCxn id="15" idx="4"/>
                  </p:cNvCxnSpPr>
                  <p:nvPr/>
                </p:nvCxnSpPr>
                <p:spPr>
                  <a:xfrm flipV="1">
                    <a:off x="1953871" y="4074140"/>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6" idx="7"/>
                    <a:endCxn id="15" idx="3"/>
                  </p:cNvCxnSpPr>
                  <p:nvPr/>
                </p:nvCxnSpPr>
                <p:spPr>
                  <a:xfrm flipV="1">
                    <a:off x="945487" y="4062981"/>
                    <a:ext cx="981443" cy="86154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7" idx="1"/>
                    <a:endCxn id="14" idx="5"/>
                  </p:cNvCxnSpPr>
                  <p:nvPr/>
                </p:nvCxnSpPr>
                <p:spPr>
                  <a:xfrm flipH="1" flipV="1">
                    <a:off x="945487" y="4062981"/>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950612" y="2982167"/>
                  <a:ext cx="7285856" cy="1027960"/>
                  <a:chOff x="950612" y="2982167"/>
                  <a:chExt cx="7285856" cy="1027960"/>
                </a:xfrm>
              </p:grpSpPr>
              <p:cxnSp>
                <p:nvCxnSpPr>
                  <p:cNvPr id="64" name="Straight Connector 63"/>
                  <p:cNvCxnSpPr>
                    <a:stCxn id="16" idx="0"/>
                  </p:cNvCxnSpPr>
                  <p:nvPr/>
                </p:nvCxnSpPr>
                <p:spPr>
                  <a:xfrm flipH="1" flipV="1">
                    <a:off x="2474612" y="3075300"/>
                    <a:ext cx="584024" cy="9236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7" idx="1"/>
                  </p:cNvCxnSpPr>
                  <p:nvPr/>
                </p:nvCxnSpPr>
                <p:spPr>
                  <a:xfrm flipV="1">
                    <a:off x="4067020" y="3103522"/>
                    <a:ext cx="2192192" cy="90660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7"/>
                  </p:cNvCxnSpPr>
                  <p:nvPr/>
                </p:nvCxnSpPr>
                <p:spPr>
                  <a:xfrm flipV="1">
                    <a:off x="3085577" y="3049900"/>
                    <a:ext cx="650568" cy="9602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7" idx="0"/>
                  </p:cNvCxnSpPr>
                  <p:nvPr/>
                </p:nvCxnSpPr>
                <p:spPr>
                  <a:xfrm flipV="1">
                    <a:off x="4093961" y="3089411"/>
                    <a:ext cx="824695" cy="90955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18" idx="0"/>
                  </p:cNvCxnSpPr>
                  <p:nvPr/>
                </p:nvCxnSpPr>
                <p:spPr>
                  <a:xfrm flipH="1" flipV="1">
                    <a:off x="2533879" y="3041433"/>
                    <a:ext cx="2591682" cy="9575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9" idx="1"/>
                  </p:cNvCxnSpPr>
                  <p:nvPr/>
                </p:nvCxnSpPr>
                <p:spPr>
                  <a:xfrm flipH="1" flipV="1">
                    <a:off x="5065412" y="3075300"/>
                    <a:ext cx="1064805" cy="9348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8" idx="7"/>
                  </p:cNvCxnSpPr>
                  <p:nvPr/>
                </p:nvCxnSpPr>
                <p:spPr>
                  <a:xfrm flipH="1" flipV="1">
                    <a:off x="3829279" y="3016033"/>
                    <a:ext cx="1323223" cy="9940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9" idx="0"/>
                  </p:cNvCxnSpPr>
                  <p:nvPr/>
                </p:nvCxnSpPr>
                <p:spPr>
                  <a:xfrm flipV="1">
                    <a:off x="6157158" y="2990633"/>
                    <a:ext cx="313721" cy="10083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14" idx="0"/>
                  </p:cNvCxnSpPr>
                  <p:nvPr/>
                </p:nvCxnSpPr>
                <p:spPr>
                  <a:xfrm flipH="1">
                    <a:off x="950612" y="2982167"/>
                    <a:ext cx="1481667" cy="101577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4" idx="7"/>
                  </p:cNvCxnSpPr>
                  <p:nvPr/>
                </p:nvCxnSpPr>
                <p:spPr>
                  <a:xfrm flipV="1">
                    <a:off x="977553" y="3007567"/>
                    <a:ext cx="2690859" cy="100153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0" idx="0"/>
                  </p:cNvCxnSpPr>
                  <p:nvPr/>
                </p:nvCxnSpPr>
                <p:spPr>
                  <a:xfrm flipH="1" flipV="1">
                    <a:off x="2669345" y="2999100"/>
                    <a:ext cx="4521112" cy="9998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21" idx="0"/>
                  </p:cNvCxnSpPr>
                  <p:nvPr/>
                </p:nvCxnSpPr>
                <p:spPr>
                  <a:xfrm flipH="1" flipV="1">
                    <a:off x="6527323" y="3032967"/>
                    <a:ext cx="1709145" cy="96600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21" idx="1"/>
                  </p:cNvCxnSpPr>
                  <p:nvPr/>
                </p:nvCxnSpPr>
                <p:spPr>
                  <a:xfrm flipH="1" flipV="1">
                    <a:off x="5141612" y="2990633"/>
                    <a:ext cx="3067915" cy="10194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20" idx="7"/>
                  </p:cNvCxnSpPr>
                  <p:nvPr/>
                </p:nvCxnSpPr>
                <p:spPr>
                  <a:xfrm flipH="1" flipV="1">
                    <a:off x="3922412" y="2999100"/>
                    <a:ext cx="3294986" cy="10110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5538" y="2770500"/>
              <a:ext cx="752474" cy="361288"/>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3938" y="2770500"/>
              <a:ext cx="752474" cy="361288"/>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4738" y="2770500"/>
              <a:ext cx="752474" cy="361288"/>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9338" y="2770500"/>
              <a:ext cx="752474" cy="361288"/>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375" y="4770824"/>
              <a:ext cx="752474" cy="361288"/>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9700" y="4771265"/>
              <a:ext cx="752474" cy="361288"/>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2399" y="4769796"/>
              <a:ext cx="752474" cy="361288"/>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7724" y="4770824"/>
              <a:ext cx="752474" cy="361288"/>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9324" y="4770824"/>
              <a:ext cx="752474" cy="361288"/>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0921" y="4770824"/>
              <a:ext cx="752474" cy="361288"/>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220" y="4771265"/>
              <a:ext cx="752474" cy="361288"/>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9261" y="4771265"/>
              <a:ext cx="752474" cy="361288"/>
            </a:xfrm>
            <a:prstGeom prst="rect">
              <a:avLst/>
            </a:prstGeom>
          </p:spPr>
        </p:pic>
        <p:pic>
          <p:nvPicPr>
            <p:cNvPr id="35" name="Picture 34" descr="server-gray.png"/>
            <p:cNvPicPr>
              <a:picLocks noChangeAspect="1"/>
            </p:cNvPicPr>
            <p:nvPr/>
          </p:nvPicPr>
          <p:blipFill>
            <a:blip r:embed="rId5" cstate="print"/>
            <a:stretch>
              <a:fillRect/>
            </a:stretch>
          </p:blipFill>
          <p:spPr>
            <a:xfrm>
              <a:off x="403795" y="5771426"/>
              <a:ext cx="376485" cy="400774"/>
            </a:xfrm>
            <a:prstGeom prst="rect">
              <a:avLst/>
            </a:prstGeom>
          </p:spPr>
        </p:pic>
        <p:pic>
          <p:nvPicPr>
            <p:cNvPr id="36" name="Picture 35" descr="server-gray.png"/>
            <p:cNvPicPr>
              <a:picLocks noChangeAspect="1"/>
            </p:cNvPicPr>
            <p:nvPr/>
          </p:nvPicPr>
          <p:blipFill>
            <a:blip r:embed="rId5" cstate="print"/>
            <a:stretch>
              <a:fillRect/>
            </a:stretch>
          </p:blipFill>
          <p:spPr>
            <a:xfrm>
              <a:off x="945984" y="5771426"/>
              <a:ext cx="376485" cy="400774"/>
            </a:xfrm>
            <a:prstGeom prst="rect">
              <a:avLst/>
            </a:prstGeom>
          </p:spPr>
        </p:pic>
        <p:pic>
          <p:nvPicPr>
            <p:cNvPr id="37" name="Picture 36" descr="server-gray.png"/>
            <p:cNvPicPr>
              <a:picLocks noChangeAspect="1"/>
            </p:cNvPicPr>
            <p:nvPr/>
          </p:nvPicPr>
          <p:blipFill>
            <a:blip r:embed="rId5" cstate="print"/>
            <a:stretch>
              <a:fillRect/>
            </a:stretch>
          </p:blipFill>
          <p:spPr>
            <a:xfrm>
              <a:off x="1468509" y="5771426"/>
              <a:ext cx="376485" cy="400774"/>
            </a:xfrm>
            <a:prstGeom prst="rect">
              <a:avLst/>
            </a:prstGeom>
          </p:spPr>
        </p:pic>
        <p:pic>
          <p:nvPicPr>
            <p:cNvPr id="38" name="Picture 37" descr="server-gray.png"/>
            <p:cNvPicPr>
              <a:picLocks noChangeAspect="1"/>
            </p:cNvPicPr>
            <p:nvPr/>
          </p:nvPicPr>
          <p:blipFill>
            <a:blip r:embed="rId5" cstate="print"/>
            <a:stretch>
              <a:fillRect/>
            </a:stretch>
          </p:blipFill>
          <p:spPr>
            <a:xfrm>
              <a:off x="1995763" y="5771426"/>
              <a:ext cx="376485" cy="400774"/>
            </a:xfrm>
            <a:prstGeom prst="rect">
              <a:avLst/>
            </a:prstGeom>
          </p:spPr>
        </p:pic>
        <p:pic>
          <p:nvPicPr>
            <p:cNvPr id="39" name="Picture 38" descr="server-gray.png"/>
            <p:cNvPicPr>
              <a:picLocks noChangeAspect="1"/>
            </p:cNvPicPr>
            <p:nvPr/>
          </p:nvPicPr>
          <p:blipFill>
            <a:blip r:embed="rId5" cstate="print"/>
            <a:stretch>
              <a:fillRect/>
            </a:stretch>
          </p:blipFill>
          <p:spPr>
            <a:xfrm>
              <a:off x="2527275" y="5771426"/>
              <a:ext cx="376485" cy="400774"/>
            </a:xfrm>
            <a:prstGeom prst="rect">
              <a:avLst/>
            </a:prstGeom>
          </p:spPr>
        </p:pic>
        <p:pic>
          <p:nvPicPr>
            <p:cNvPr id="40" name="Picture 39" descr="server-gray.png"/>
            <p:cNvPicPr>
              <a:picLocks noChangeAspect="1"/>
            </p:cNvPicPr>
            <p:nvPr/>
          </p:nvPicPr>
          <p:blipFill>
            <a:blip r:embed="rId5" cstate="print"/>
            <a:stretch>
              <a:fillRect/>
            </a:stretch>
          </p:blipFill>
          <p:spPr>
            <a:xfrm>
              <a:off x="3069464" y="5771426"/>
              <a:ext cx="376485" cy="400774"/>
            </a:xfrm>
            <a:prstGeom prst="rect">
              <a:avLst/>
            </a:prstGeom>
          </p:spPr>
        </p:pic>
        <p:pic>
          <p:nvPicPr>
            <p:cNvPr id="41" name="Picture 40" descr="server-gray.png"/>
            <p:cNvPicPr>
              <a:picLocks noChangeAspect="1"/>
            </p:cNvPicPr>
            <p:nvPr/>
          </p:nvPicPr>
          <p:blipFill>
            <a:blip r:embed="rId5" cstate="print"/>
            <a:stretch>
              <a:fillRect/>
            </a:stretch>
          </p:blipFill>
          <p:spPr>
            <a:xfrm>
              <a:off x="3591989" y="5771426"/>
              <a:ext cx="376485" cy="400774"/>
            </a:xfrm>
            <a:prstGeom prst="rect">
              <a:avLst/>
            </a:prstGeom>
          </p:spPr>
        </p:pic>
        <p:pic>
          <p:nvPicPr>
            <p:cNvPr id="42" name="Picture 41" descr="server-gray.png"/>
            <p:cNvPicPr>
              <a:picLocks noChangeAspect="1"/>
            </p:cNvPicPr>
            <p:nvPr/>
          </p:nvPicPr>
          <p:blipFill>
            <a:blip r:embed="rId5" cstate="print"/>
            <a:stretch>
              <a:fillRect/>
            </a:stretch>
          </p:blipFill>
          <p:spPr>
            <a:xfrm>
              <a:off x="4119243" y="5771426"/>
              <a:ext cx="376485" cy="400774"/>
            </a:xfrm>
            <a:prstGeom prst="rect">
              <a:avLst/>
            </a:prstGeom>
          </p:spPr>
        </p:pic>
        <p:pic>
          <p:nvPicPr>
            <p:cNvPr id="43" name="Picture 42" descr="server-gray.png"/>
            <p:cNvPicPr>
              <a:picLocks noChangeAspect="1"/>
            </p:cNvPicPr>
            <p:nvPr/>
          </p:nvPicPr>
          <p:blipFill>
            <a:blip r:embed="rId5" cstate="print"/>
            <a:stretch>
              <a:fillRect/>
            </a:stretch>
          </p:blipFill>
          <p:spPr>
            <a:xfrm>
              <a:off x="4662014" y="5771426"/>
              <a:ext cx="376485" cy="400774"/>
            </a:xfrm>
            <a:prstGeom prst="rect">
              <a:avLst/>
            </a:prstGeom>
          </p:spPr>
        </p:pic>
        <p:pic>
          <p:nvPicPr>
            <p:cNvPr id="44" name="Picture 43" descr="server-gray.png"/>
            <p:cNvPicPr>
              <a:picLocks noChangeAspect="1"/>
            </p:cNvPicPr>
            <p:nvPr/>
          </p:nvPicPr>
          <p:blipFill>
            <a:blip r:embed="rId5" cstate="print"/>
            <a:stretch>
              <a:fillRect/>
            </a:stretch>
          </p:blipFill>
          <p:spPr>
            <a:xfrm>
              <a:off x="5204203" y="5771426"/>
              <a:ext cx="376485" cy="400774"/>
            </a:xfrm>
            <a:prstGeom prst="rect">
              <a:avLst/>
            </a:prstGeom>
          </p:spPr>
        </p:pic>
        <p:pic>
          <p:nvPicPr>
            <p:cNvPr id="45" name="Picture 44" descr="server-gray.png"/>
            <p:cNvPicPr>
              <a:picLocks noChangeAspect="1"/>
            </p:cNvPicPr>
            <p:nvPr/>
          </p:nvPicPr>
          <p:blipFill>
            <a:blip r:embed="rId5" cstate="print"/>
            <a:stretch>
              <a:fillRect/>
            </a:stretch>
          </p:blipFill>
          <p:spPr>
            <a:xfrm>
              <a:off x="5726728" y="5771426"/>
              <a:ext cx="376485" cy="400774"/>
            </a:xfrm>
            <a:prstGeom prst="rect">
              <a:avLst/>
            </a:prstGeom>
          </p:spPr>
        </p:pic>
        <p:pic>
          <p:nvPicPr>
            <p:cNvPr id="46" name="Picture 45" descr="server-gray.png"/>
            <p:cNvPicPr>
              <a:picLocks noChangeAspect="1"/>
            </p:cNvPicPr>
            <p:nvPr/>
          </p:nvPicPr>
          <p:blipFill>
            <a:blip r:embed="rId5" cstate="print"/>
            <a:stretch>
              <a:fillRect/>
            </a:stretch>
          </p:blipFill>
          <p:spPr>
            <a:xfrm>
              <a:off x="6253982" y="5771426"/>
              <a:ext cx="376485" cy="400774"/>
            </a:xfrm>
            <a:prstGeom prst="rect">
              <a:avLst/>
            </a:prstGeom>
          </p:spPr>
        </p:pic>
        <p:pic>
          <p:nvPicPr>
            <p:cNvPr id="47" name="Picture 46" descr="server-gray.png"/>
            <p:cNvPicPr>
              <a:picLocks noChangeAspect="1"/>
            </p:cNvPicPr>
            <p:nvPr/>
          </p:nvPicPr>
          <p:blipFill>
            <a:blip r:embed="rId5" cstate="print"/>
            <a:stretch>
              <a:fillRect/>
            </a:stretch>
          </p:blipFill>
          <p:spPr>
            <a:xfrm>
              <a:off x="6794547" y="5771426"/>
              <a:ext cx="376485" cy="400774"/>
            </a:xfrm>
            <a:prstGeom prst="rect">
              <a:avLst/>
            </a:prstGeom>
          </p:spPr>
        </p:pic>
        <p:pic>
          <p:nvPicPr>
            <p:cNvPr id="48" name="Picture 47" descr="server-gray.png"/>
            <p:cNvPicPr>
              <a:picLocks noChangeAspect="1"/>
            </p:cNvPicPr>
            <p:nvPr/>
          </p:nvPicPr>
          <p:blipFill>
            <a:blip r:embed="rId5" cstate="print"/>
            <a:stretch>
              <a:fillRect/>
            </a:stretch>
          </p:blipFill>
          <p:spPr>
            <a:xfrm>
              <a:off x="7336736" y="5771426"/>
              <a:ext cx="376485" cy="400774"/>
            </a:xfrm>
            <a:prstGeom prst="rect">
              <a:avLst/>
            </a:prstGeom>
          </p:spPr>
        </p:pic>
        <p:pic>
          <p:nvPicPr>
            <p:cNvPr id="49" name="Picture 48" descr="server-gray.png"/>
            <p:cNvPicPr>
              <a:picLocks noChangeAspect="1"/>
            </p:cNvPicPr>
            <p:nvPr/>
          </p:nvPicPr>
          <p:blipFill>
            <a:blip r:embed="rId5" cstate="print"/>
            <a:stretch>
              <a:fillRect/>
            </a:stretch>
          </p:blipFill>
          <p:spPr>
            <a:xfrm>
              <a:off x="7859261" y="5771426"/>
              <a:ext cx="376485" cy="400774"/>
            </a:xfrm>
            <a:prstGeom prst="rect">
              <a:avLst/>
            </a:prstGeom>
          </p:spPr>
        </p:pic>
        <p:pic>
          <p:nvPicPr>
            <p:cNvPr id="50" name="Picture 49" descr="server-gray.png"/>
            <p:cNvPicPr>
              <a:picLocks noChangeAspect="1"/>
            </p:cNvPicPr>
            <p:nvPr/>
          </p:nvPicPr>
          <p:blipFill>
            <a:blip r:embed="rId5" cstate="print"/>
            <a:stretch>
              <a:fillRect/>
            </a:stretch>
          </p:blipFill>
          <p:spPr>
            <a:xfrm>
              <a:off x="8386515" y="5771426"/>
              <a:ext cx="376485" cy="400774"/>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375" y="3856424"/>
              <a:ext cx="752474" cy="361288"/>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2399" y="3856424"/>
              <a:ext cx="752474" cy="361288"/>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7724" y="3856424"/>
              <a:ext cx="752474" cy="361288"/>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9324" y="3856424"/>
              <a:ext cx="752474" cy="361288"/>
            </a:xfrm>
            <a:prstGeom prst="rect">
              <a:avLst/>
            </a:prstGeom>
          </p:spPr>
        </p:pic>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0921" y="3855396"/>
              <a:ext cx="752474" cy="361288"/>
            </a:xfrm>
            <a:prstGeom prst="rect">
              <a:avLst/>
            </a:prstGeom>
          </p:spPr>
        </p:pic>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220" y="3856424"/>
              <a:ext cx="752474" cy="361288"/>
            </a:xfrm>
            <a:prstGeom prst="rect">
              <a:avLst/>
            </a:prstGeom>
          </p:spPr>
        </p:pic>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60231" y="3856424"/>
              <a:ext cx="752474" cy="361288"/>
            </a:xfrm>
            <a:prstGeom prst="rect">
              <a:avLst/>
            </a:prstGeom>
          </p:spPr>
        </p:pic>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9700" y="3856424"/>
              <a:ext cx="752474" cy="361288"/>
            </a:xfrm>
            <a:prstGeom prst="rect">
              <a:avLst/>
            </a:prstGeom>
          </p:spPr>
        </p:pic>
      </p:grpSp>
      <p:sp>
        <p:nvSpPr>
          <p:cNvPr id="111" name="Freeform 110"/>
          <p:cNvSpPr/>
          <p:nvPr/>
        </p:nvSpPr>
        <p:spPr>
          <a:xfrm>
            <a:off x="2687992" y="2908411"/>
            <a:ext cx="5859677" cy="2794515"/>
          </a:xfrm>
          <a:custGeom>
            <a:avLst/>
            <a:gdLst>
              <a:gd name="connsiteX0" fmla="*/ 0 w 1695450"/>
              <a:gd name="connsiteY0" fmla="*/ 1781177 h 1914527"/>
              <a:gd name="connsiteX1" fmla="*/ 428625 w 1695450"/>
              <a:gd name="connsiteY1" fmla="*/ 962027 h 1914527"/>
              <a:gd name="connsiteX2" fmla="*/ 409575 w 1695450"/>
              <a:gd name="connsiteY2" fmla="*/ 2 h 1914527"/>
              <a:gd name="connsiteX3" fmla="*/ 1457325 w 1695450"/>
              <a:gd name="connsiteY3" fmla="*/ 952502 h 1914527"/>
              <a:gd name="connsiteX4" fmla="*/ 1695450 w 1695450"/>
              <a:gd name="connsiteY4" fmla="*/ 1914527 h 1914527"/>
              <a:gd name="connsiteX0" fmla="*/ 0 w 1695450"/>
              <a:gd name="connsiteY0" fmla="*/ 1781201 h 1914551"/>
              <a:gd name="connsiteX1" fmla="*/ 390525 w 1695450"/>
              <a:gd name="connsiteY1" fmla="*/ 923951 h 1914551"/>
              <a:gd name="connsiteX2" fmla="*/ 409575 w 1695450"/>
              <a:gd name="connsiteY2" fmla="*/ 26 h 1914551"/>
              <a:gd name="connsiteX3" fmla="*/ 1457325 w 1695450"/>
              <a:gd name="connsiteY3" fmla="*/ 952526 h 1914551"/>
              <a:gd name="connsiteX4" fmla="*/ 1695450 w 1695450"/>
              <a:gd name="connsiteY4" fmla="*/ 1914551 h 1914551"/>
              <a:gd name="connsiteX0" fmla="*/ 0 w 1695450"/>
              <a:gd name="connsiteY0" fmla="*/ 1762153 h 1895503"/>
              <a:gd name="connsiteX1" fmla="*/ 390525 w 1695450"/>
              <a:gd name="connsiteY1" fmla="*/ 904903 h 1895503"/>
              <a:gd name="connsiteX2" fmla="*/ 447675 w 1695450"/>
              <a:gd name="connsiteY2" fmla="*/ 28 h 1895503"/>
              <a:gd name="connsiteX3" fmla="*/ 1457325 w 1695450"/>
              <a:gd name="connsiteY3" fmla="*/ 933478 h 1895503"/>
              <a:gd name="connsiteX4" fmla="*/ 1695450 w 1695450"/>
              <a:gd name="connsiteY4" fmla="*/ 1895503 h 1895503"/>
              <a:gd name="connsiteX0" fmla="*/ 0 w 1695450"/>
              <a:gd name="connsiteY0" fmla="*/ 1775017 h 1908367"/>
              <a:gd name="connsiteX1" fmla="*/ 390525 w 1695450"/>
              <a:gd name="connsiteY1" fmla="*/ 917767 h 1908367"/>
              <a:gd name="connsiteX2" fmla="*/ 447675 w 1695450"/>
              <a:gd name="connsiteY2" fmla="*/ 12892 h 1908367"/>
              <a:gd name="connsiteX3" fmla="*/ 1457325 w 1695450"/>
              <a:gd name="connsiteY3" fmla="*/ 946342 h 1908367"/>
              <a:gd name="connsiteX4" fmla="*/ 1695450 w 1695450"/>
              <a:gd name="connsiteY4" fmla="*/ 1908367 h 1908367"/>
              <a:gd name="connsiteX0" fmla="*/ 0 w 1695450"/>
              <a:gd name="connsiteY0" fmla="*/ 1787347 h 1920697"/>
              <a:gd name="connsiteX1" fmla="*/ 390525 w 1695450"/>
              <a:gd name="connsiteY1" fmla="*/ 930097 h 1920697"/>
              <a:gd name="connsiteX2" fmla="*/ 447675 w 1695450"/>
              <a:gd name="connsiteY2" fmla="*/ 25222 h 1920697"/>
              <a:gd name="connsiteX3" fmla="*/ 1457325 w 1695450"/>
              <a:gd name="connsiteY3" fmla="*/ 958672 h 1920697"/>
              <a:gd name="connsiteX4" fmla="*/ 1695450 w 1695450"/>
              <a:gd name="connsiteY4" fmla="*/ 1920697 h 1920697"/>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64115 h 1897465"/>
              <a:gd name="connsiteX1" fmla="*/ 390525 w 1695450"/>
              <a:gd name="connsiteY1" fmla="*/ 906865 h 1897465"/>
              <a:gd name="connsiteX2" fmla="*/ 447675 w 1695450"/>
              <a:gd name="connsiteY2" fmla="*/ 1990 h 1897465"/>
              <a:gd name="connsiteX3" fmla="*/ 1457325 w 1695450"/>
              <a:gd name="connsiteY3" fmla="*/ 935440 h 1897465"/>
              <a:gd name="connsiteX4" fmla="*/ 1695450 w 1695450"/>
              <a:gd name="connsiteY4" fmla="*/ 1897465 h 189746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28750 w 1695450"/>
              <a:gd name="connsiteY3" fmla="*/ 102870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19225 w 1695450"/>
              <a:gd name="connsiteY3" fmla="*/ 971550 h 1895475"/>
              <a:gd name="connsiteX4" fmla="*/ 1695450 w 1695450"/>
              <a:gd name="connsiteY4" fmla="*/ 1895475 h 1895475"/>
              <a:gd name="connsiteX0" fmla="*/ 0 w 1695450"/>
              <a:gd name="connsiteY0" fmla="*/ 1815247 h 1948597"/>
              <a:gd name="connsiteX1" fmla="*/ 390525 w 1695450"/>
              <a:gd name="connsiteY1" fmla="*/ 957997 h 1948597"/>
              <a:gd name="connsiteX2" fmla="*/ 447675 w 1695450"/>
              <a:gd name="connsiteY2" fmla="*/ 53122 h 1948597"/>
              <a:gd name="connsiteX3" fmla="*/ 1457325 w 1695450"/>
              <a:gd name="connsiteY3" fmla="*/ 119797 h 1948597"/>
              <a:gd name="connsiteX4" fmla="*/ 1695450 w 1695450"/>
              <a:gd name="connsiteY4" fmla="*/ 1948597 h 1948597"/>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66675 h 1895475"/>
              <a:gd name="connsiteX4" fmla="*/ 1457325 w 1695450"/>
              <a:gd name="connsiteY4" fmla="*/ 904875 h 1895475"/>
              <a:gd name="connsiteX5" fmla="*/ 1695450 w 1695450"/>
              <a:gd name="connsiteY5" fmla="*/ 1895475 h 1895475"/>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804831 h 1938181"/>
              <a:gd name="connsiteX1" fmla="*/ 390525 w 1695450"/>
              <a:gd name="connsiteY1" fmla="*/ 947581 h 1938181"/>
              <a:gd name="connsiteX2" fmla="*/ 447675 w 1695450"/>
              <a:gd name="connsiteY2" fmla="*/ 42706 h 1938181"/>
              <a:gd name="connsiteX3" fmla="*/ 1466850 w 1695450"/>
              <a:gd name="connsiteY3" fmla="*/ 42706 h 1938181"/>
              <a:gd name="connsiteX4" fmla="*/ 1457325 w 1695450"/>
              <a:gd name="connsiteY4" fmla="*/ 947581 h 1938181"/>
              <a:gd name="connsiteX5" fmla="*/ 1695450 w 1695450"/>
              <a:gd name="connsiteY5" fmla="*/ 1938181 h 1938181"/>
              <a:gd name="connsiteX0" fmla="*/ 0 w 1695450"/>
              <a:gd name="connsiteY0" fmla="*/ 1780133 h 1913483"/>
              <a:gd name="connsiteX1" fmla="*/ 390525 w 1695450"/>
              <a:gd name="connsiteY1" fmla="*/ 922883 h 1913483"/>
              <a:gd name="connsiteX2" fmla="*/ 447675 w 1695450"/>
              <a:gd name="connsiteY2" fmla="*/ 18008 h 1913483"/>
              <a:gd name="connsiteX3" fmla="*/ 1466850 w 1695450"/>
              <a:gd name="connsiteY3" fmla="*/ 56108 h 1913483"/>
              <a:gd name="connsiteX4" fmla="*/ 1457325 w 1695450"/>
              <a:gd name="connsiteY4" fmla="*/ 922883 h 1913483"/>
              <a:gd name="connsiteX5" fmla="*/ 1695450 w 1695450"/>
              <a:gd name="connsiteY5" fmla="*/ 1913483 h 1913483"/>
              <a:gd name="connsiteX0" fmla="*/ 0 w 1695450"/>
              <a:gd name="connsiteY0" fmla="*/ 2735809 h 2869159"/>
              <a:gd name="connsiteX1" fmla="*/ 390525 w 1695450"/>
              <a:gd name="connsiteY1" fmla="*/ 1878559 h 2869159"/>
              <a:gd name="connsiteX2" fmla="*/ 52563 w 1695450"/>
              <a:gd name="connsiteY2" fmla="*/ 18 h 2869159"/>
              <a:gd name="connsiteX3" fmla="*/ 1466850 w 1695450"/>
              <a:gd name="connsiteY3" fmla="*/ 1011784 h 2869159"/>
              <a:gd name="connsiteX4" fmla="*/ 1457325 w 1695450"/>
              <a:gd name="connsiteY4" fmla="*/ 1878559 h 2869159"/>
              <a:gd name="connsiteX5" fmla="*/ 1695450 w 1695450"/>
              <a:gd name="connsiteY5" fmla="*/ 2869159 h 2869159"/>
              <a:gd name="connsiteX0" fmla="*/ 653764 w 2349214"/>
              <a:gd name="connsiteY0" fmla="*/ 2735809 h 2869159"/>
              <a:gd name="connsiteX1" fmla="*/ 67 w 2349214"/>
              <a:gd name="connsiteY1" fmla="*/ 1088337 h 2869159"/>
              <a:gd name="connsiteX2" fmla="*/ 706327 w 2349214"/>
              <a:gd name="connsiteY2" fmla="*/ 18 h 2869159"/>
              <a:gd name="connsiteX3" fmla="*/ 2120614 w 2349214"/>
              <a:gd name="connsiteY3" fmla="*/ 1011784 h 2869159"/>
              <a:gd name="connsiteX4" fmla="*/ 2111089 w 2349214"/>
              <a:gd name="connsiteY4" fmla="*/ 1878559 h 2869159"/>
              <a:gd name="connsiteX5" fmla="*/ 2349214 w 2349214"/>
              <a:gd name="connsiteY5" fmla="*/ 2869159 h 2869159"/>
              <a:gd name="connsiteX0" fmla="*/ 0 w 2697339"/>
              <a:gd name="connsiteY0" fmla="*/ 2679365 h 2869159"/>
              <a:gd name="connsiteX1" fmla="*/ 348192 w 2697339"/>
              <a:gd name="connsiteY1" fmla="*/ 1088337 h 2869159"/>
              <a:gd name="connsiteX2" fmla="*/ 1054452 w 2697339"/>
              <a:gd name="connsiteY2" fmla="*/ 18 h 2869159"/>
              <a:gd name="connsiteX3" fmla="*/ 2468739 w 2697339"/>
              <a:gd name="connsiteY3" fmla="*/ 1011784 h 2869159"/>
              <a:gd name="connsiteX4" fmla="*/ 2459214 w 2697339"/>
              <a:gd name="connsiteY4" fmla="*/ 1878559 h 2869159"/>
              <a:gd name="connsiteX5" fmla="*/ 2697339 w 2697339"/>
              <a:gd name="connsiteY5"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110896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249414 w 2697339"/>
              <a:gd name="connsiteY2" fmla="*/ 1017781 h 2869159"/>
              <a:gd name="connsiteX3" fmla="*/ 1110896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249414 w 2697339"/>
              <a:gd name="connsiteY2" fmla="*/ 1017781 h 2869159"/>
              <a:gd name="connsiteX3" fmla="*/ 1096785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031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031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158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158874 h 2869141"/>
              <a:gd name="connsiteX3" fmla="*/ 1139118 w 2697339"/>
              <a:gd name="connsiteY3" fmla="*/ 0 h 2869141"/>
              <a:gd name="connsiteX4" fmla="*/ 2440516 w 2697339"/>
              <a:gd name="connsiteY4" fmla="*/ 997655 h 2869141"/>
              <a:gd name="connsiteX5" fmla="*/ 2459214 w 2697339"/>
              <a:gd name="connsiteY5" fmla="*/ 1878541 h 2869141"/>
              <a:gd name="connsiteX6" fmla="*/ 2697339 w 2697339"/>
              <a:gd name="connsiteY6" fmla="*/ 2869141 h 2869141"/>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997655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054099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054099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110543 h 2778125"/>
              <a:gd name="connsiteX5" fmla="*/ 2459214 w 2669117"/>
              <a:gd name="connsiteY5" fmla="*/ 1878541 h 2778125"/>
              <a:gd name="connsiteX6" fmla="*/ 2669117 w 2669117"/>
              <a:gd name="connsiteY6" fmla="*/ 2770363 h 2778125"/>
              <a:gd name="connsiteX0" fmla="*/ 0 w 2669117"/>
              <a:gd name="connsiteY0" fmla="*/ 2791779 h 2791779"/>
              <a:gd name="connsiteX1" fmla="*/ 332318 w 2669117"/>
              <a:gd name="connsiteY1" fmla="*/ 1959912 h 2791779"/>
              <a:gd name="connsiteX2" fmla="*/ 291747 w 2669117"/>
              <a:gd name="connsiteY2" fmla="*/ 1172528 h 2791779"/>
              <a:gd name="connsiteX3" fmla="*/ 1262016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332318 w 2669117"/>
              <a:gd name="connsiteY1" fmla="*/ 1959912 h 2791779"/>
              <a:gd name="connsiteX2" fmla="*/ 291747 w 2669117"/>
              <a:gd name="connsiteY2" fmla="*/ 1172528 h 2791779"/>
              <a:gd name="connsiteX3" fmla="*/ 1316637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332318 w 2669117"/>
              <a:gd name="connsiteY1" fmla="*/ 1959912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844261 h 2844261"/>
              <a:gd name="connsiteX1" fmla="*/ 291351 w 2669117"/>
              <a:gd name="connsiteY1" fmla="*/ 2039703 h 2844261"/>
              <a:gd name="connsiteX2" fmla="*/ 441956 w 2669117"/>
              <a:gd name="connsiteY2" fmla="*/ 951919 h 2844261"/>
              <a:gd name="connsiteX3" fmla="*/ 1455104 w 2669117"/>
              <a:gd name="connsiteY3" fmla="*/ 0 h 2844261"/>
              <a:gd name="connsiteX4" fmla="*/ 2440516 w 2669117"/>
              <a:gd name="connsiteY4" fmla="*/ 1176679 h 2844261"/>
              <a:gd name="connsiteX5" fmla="*/ 2459214 w 2669117"/>
              <a:gd name="connsiteY5" fmla="*/ 1944677 h 2844261"/>
              <a:gd name="connsiteX6" fmla="*/ 2669117 w 2669117"/>
              <a:gd name="connsiteY6" fmla="*/ 2836499 h 2844261"/>
              <a:gd name="connsiteX0" fmla="*/ 0 w 2669117"/>
              <a:gd name="connsiteY0" fmla="*/ 2844261 h 2844261"/>
              <a:gd name="connsiteX1" fmla="*/ 291351 w 2669117"/>
              <a:gd name="connsiteY1" fmla="*/ 2039703 h 2844261"/>
              <a:gd name="connsiteX2" fmla="*/ 441956 w 2669117"/>
              <a:gd name="connsiteY2" fmla="*/ 951919 h 2844261"/>
              <a:gd name="connsiteX3" fmla="*/ 1455104 w 2669117"/>
              <a:gd name="connsiteY3" fmla="*/ 0 h 2844261"/>
              <a:gd name="connsiteX4" fmla="*/ 2440516 w 2669117"/>
              <a:gd name="connsiteY4" fmla="*/ 1176679 h 2844261"/>
              <a:gd name="connsiteX5" fmla="*/ 2459214 w 2669117"/>
              <a:gd name="connsiteY5" fmla="*/ 1944677 h 2844261"/>
              <a:gd name="connsiteX6" fmla="*/ 2669117 w 2669117"/>
              <a:gd name="connsiteY6" fmla="*/ 2836499 h 2844261"/>
              <a:gd name="connsiteX0" fmla="*/ 0 w 4298429"/>
              <a:gd name="connsiteY0" fmla="*/ 2844261 h 2844261"/>
              <a:gd name="connsiteX1" fmla="*/ 291351 w 4298429"/>
              <a:gd name="connsiteY1" fmla="*/ 2039703 h 2844261"/>
              <a:gd name="connsiteX2" fmla="*/ 441956 w 4298429"/>
              <a:gd name="connsiteY2" fmla="*/ 951919 h 2844261"/>
              <a:gd name="connsiteX3" fmla="*/ 1455104 w 4298429"/>
              <a:gd name="connsiteY3" fmla="*/ 0 h 2844261"/>
              <a:gd name="connsiteX4" fmla="*/ 4298178 w 4298429"/>
              <a:gd name="connsiteY4" fmla="*/ 1040228 h 2844261"/>
              <a:gd name="connsiteX5" fmla="*/ 2459214 w 4298429"/>
              <a:gd name="connsiteY5" fmla="*/ 1944677 h 2844261"/>
              <a:gd name="connsiteX6" fmla="*/ 2669117 w 4298429"/>
              <a:gd name="connsiteY6" fmla="*/ 2836499 h 2844261"/>
              <a:gd name="connsiteX0" fmla="*/ 0 w 4298865"/>
              <a:gd name="connsiteY0" fmla="*/ 2844261 h 2844261"/>
              <a:gd name="connsiteX1" fmla="*/ 291351 w 4298865"/>
              <a:gd name="connsiteY1" fmla="*/ 2039703 h 2844261"/>
              <a:gd name="connsiteX2" fmla="*/ 441956 w 4298865"/>
              <a:gd name="connsiteY2" fmla="*/ 951919 h 2844261"/>
              <a:gd name="connsiteX3" fmla="*/ 1455104 w 4298865"/>
              <a:gd name="connsiteY3" fmla="*/ 0 h 2844261"/>
              <a:gd name="connsiteX4" fmla="*/ 4298178 w 4298865"/>
              <a:gd name="connsiteY4" fmla="*/ 1040228 h 2844261"/>
              <a:gd name="connsiteX5" fmla="*/ 3676664 w 4298865"/>
              <a:gd name="connsiteY5" fmla="*/ 1797730 h 2844261"/>
              <a:gd name="connsiteX6" fmla="*/ 2669117 w 4298865"/>
              <a:gd name="connsiteY6" fmla="*/ 2836499 h 2844261"/>
              <a:gd name="connsiteX0" fmla="*/ 0 w 4319836"/>
              <a:gd name="connsiteY0" fmla="*/ 2844261 h 2844261"/>
              <a:gd name="connsiteX1" fmla="*/ 291351 w 4319836"/>
              <a:gd name="connsiteY1" fmla="*/ 2039703 h 2844261"/>
              <a:gd name="connsiteX2" fmla="*/ 441956 w 4319836"/>
              <a:gd name="connsiteY2" fmla="*/ 951919 h 2844261"/>
              <a:gd name="connsiteX3" fmla="*/ 1455104 w 4319836"/>
              <a:gd name="connsiteY3" fmla="*/ 0 h 2844261"/>
              <a:gd name="connsiteX4" fmla="*/ 4319168 w 4319836"/>
              <a:gd name="connsiteY4" fmla="*/ 1082213 h 2844261"/>
              <a:gd name="connsiteX5" fmla="*/ 3676664 w 4319836"/>
              <a:gd name="connsiteY5" fmla="*/ 1797730 h 2844261"/>
              <a:gd name="connsiteX6" fmla="*/ 2669117 w 4319836"/>
              <a:gd name="connsiteY6" fmla="*/ 2836499 h 2844261"/>
              <a:gd name="connsiteX0" fmla="*/ 0 w 4319799"/>
              <a:gd name="connsiteY0" fmla="*/ 2844261 h 2844261"/>
              <a:gd name="connsiteX1" fmla="*/ 291351 w 4319799"/>
              <a:gd name="connsiteY1" fmla="*/ 2039703 h 2844261"/>
              <a:gd name="connsiteX2" fmla="*/ 441956 w 4319799"/>
              <a:gd name="connsiteY2" fmla="*/ 951919 h 2844261"/>
              <a:gd name="connsiteX3" fmla="*/ 1455104 w 4319799"/>
              <a:gd name="connsiteY3" fmla="*/ 0 h 2844261"/>
              <a:gd name="connsiteX4" fmla="*/ 4319168 w 4319799"/>
              <a:gd name="connsiteY4" fmla="*/ 1082213 h 2844261"/>
              <a:gd name="connsiteX5" fmla="*/ 3634683 w 4319799"/>
              <a:gd name="connsiteY5" fmla="*/ 1818722 h 2844261"/>
              <a:gd name="connsiteX6" fmla="*/ 2669117 w 4319799"/>
              <a:gd name="connsiteY6" fmla="*/ 2836499 h 2844261"/>
              <a:gd name="connsiteX0" fmla="*/ 0 w 4320104"/>
              <a:gd name="connsiteY0" fmla="*/ 2844261 h 2844261"/>
              <a:gd name="connsiteX1" fmla="*/ 291351 w 4320104"/>
              <a:gd name="connsiteY1" fmla="*/ 2039703 h 2844261"/>
              <a:gd name="connsiteX2" fmla="*/ 441956 w 4320104"/>
              <a:gd name="connsiteY2" fmla="*/ 951919 h 2844261"/>
              <a:gd name="connsiteX3" fmla="*/ 1455104 w 4320104"/>
              <a:gd name="connsiteY3" fmla="*/ 0 h 2844261"/>
              <a:gd name="connsiteX4" fmla="*/ 4319168 w 4320104"/>
              <a:gd name="connsiteY4" fmla="*/ 1082213 h 2844261"/>
              <a:gd name="connsiteX5" fmla="*/ 3634683 w 4320104"/>
              <a:gd name="connsiteY5" fmla="*/ 1818722 h 2844261"/>
              <a:gd name="connsiteX6" fmla="*/ 2669117 w 4320104"/>
              <a:gd name="connsiteY6" fmla="*/ 2836499 h 2844261"/>
              <a:gd name="connsiteX0" fmla="*/ 0 w 4320104"/>
              <a:gd name="connsiteY0" fmla="*/ 2844261 h 2844261"/>
              <a:gd name="connsiteX1" fmla="*/ 291351 w 4320104"/>
              <a:gd name="connsiteY1" fmla="*/ 2039703 h 2844261"/>
              <a:gd name="connsiteX2" fmla="*/ 441956 w 4320104"/>
              <a:gd name="connsiteY2" fmla="*/ 951919 h 2844261"/>
              <a:gd name="connsiteX3" fmla="*/ 1455104 w 4320104"/>
              <a:gd name="connsiteY3" fmla="*/ 0 h 2844261"/>
              <a:gd name="connsiteX4" fmla="*/ 4319168 w 4320104"/>
              <a:gd name="connsiteY4" fmla="*/ 1050724 h 2844261"/>
              <a:gd name="connsiteX5" fmla="*/ 3634683 w 4320104"/>
              <a:gd name="connsiteY5" fmla="*/ 1818722 h 2844261"/>
              <a:gd name="connsiteX6" fmla="*/ 2669117 w 4320104"/>
              <a:gd name="connsiteY6" fmla="*/ 2836499 h 2844261"/>
              <a:gd name="connsiteX0" fmla="*/ 0 w 4320104"/>
              <a:gd name="connsiteY0" fmla="*/ 2844261 h 2844261"/>
              <a:gd name="connsiteX1" fmla="*/ 291351 w 4320104"/>
              <a:gd name="connsiteY1" fmla="*/ 2039703 h 2844261"/>
              <a:gd name="connsiteX2" fmla="*/ 441956 w 4320104"/>
              <a:gd name="connsiteY2" fmla="*/ 951919 h 2844261"/>
              <a:gd name="connsiteX3" fmla="*/ 1455104 w 4320104"/>
              <a:gd name="connsiteY3" fmla="*/ 0 h 2844261"/>
              <a:gd name="connsiteX4" fmla="*/ 4319168 w 4320104"/>
              <a:gd name="connsiteY4" fmla="*/ 1050724 h 2844261"/>
              <a:gd name="connsiteX5" fmla="*/ 3634683 w 4320104"/>
              <a:gd name="connsiteY5" fmla="*/ 1818722 h 2844261"/>
              <a:gd name="connsiteX6" fmla="*/ 3246357 w 4320104"/>
              <a:gd name="connsiteY6" fmla="*/ 2805011 h 2844261"/>
              <a:gd name="connsiteX0" fmla="*/ 0 w 4319765"/>
              <a:gd name="connsiteY0" fmla="*/ 2844261 h 2844261"/>
              <a:gd name="connsiteX1" fmla="*/ 291351 w 4319765"/>
              <a:gd name="connsiteY1" fmla="*/ 2039703 h 2844261"/>
              <a:gd name="connsiteX2" fmla="*/ 441956 w 4319765"/>
              <a:gd name="connsiteY2" fmla="*/ 951919 h 2844261"/>
              <a:gd name="connsiteX3" fmla="*/ 1455104 w 4319765"/>
              <a:gd name="connsiteY3" fmla="*/ 0 h 2844261"/>
              <a:gd name="connsiteX4" fmla="*/ 4319168 w 4319765"/>
              <a:gd name="connsiteY4" fmla="*/ 1050724 h 2844261"/>
              <a:gd name="connsiteX5" fmla="*/ 3340815 w 4319765"/>
              <a:gd name="connsiteY5" fmla="*/ 2112617 h 2844261"/>
              <a:gd name="connsiteX6" fmla="*/ 3246357 w 4319765"/>
              <a:gd name="connsiteY6" fmla="*/ 2805011 h 2844261"/>
              <a:gd name="connsiteX0" fmla="*/ 0 w 4319765"/>
              <a:gd name="connsiteY0" fmla="*/ 2844261 h 2844261"/>
              <a:gd name="connsiteX1" fmla="*/ 291351 w 4319765"/>
              <a:gd name="connsiteY1" fmla="*/ 2039703 h 2844261"/>
              <a:gd name="connsiteX2" fmla="*/ 441956 w 4319765"/>
              <a:gd name="connsiteY2" fmla="*/ 951919 h 2844261"/>
              <a:gd name="connsiteX3" fmla="*/ 1455104 w 4319765"/>
              <a:gd name="connsiteY3" fmla="*/ 0 h 2844261"/>
              <a:gd name="connsiteX4" fmla="*/ 4319168 w 4319765"/>
              <a:gd name="connsiteY4" fmla="*/ 1050724 h 2844261"/>
              <a:gd name="connsiteX5" fmla="*/ 3340815 w 4319765"/>
              <a:gd name="connsiteY5" fmla="*/ 2112617 h 2844261"/>
              <a:gd name="connsiteX6" fmla="*/ 3246357 w 4319765"/>
              <a:gd name="connsiteY6" fmla="*/ 2805011 h 2844261"/>
              <a:gd name="connsiteX0" fmla="*/ 0 w 4319765"/>
              <a:gd name="connsiteY0" fmla="*/ 2844261 h 2844261"/>
              <a:gd name="connsiteX1" fmla="*/ 291351 w 4319765"/>
              <a:gd name="connsiteY1" fmla="*/ 2039703 h 2844261"/>
              <a:gd name="connsiteX2" fmla="*/ 441956 w 4319765"/>
              <a:gd name="connsiteY2" fmla="*/ 951919 h 2844261"/>
              <a:gd name="connsiteX3" fmla="*/ 1455104 w 4319765"/>
              <a:gd name="connsiteY3" fmla="*/ 0 h 2844261"/>
              <a:gd name="connsiteX4" fmla="*/ 4319168 w 4319765"/>
              <a:gd name="connsiteY4" fmla="*/ 1050724 h 2844261"/>
              <a:gd name="connsiteX5" fmla="*/ 3340815 w 4319765"/>
              <a:gd name="connsiteY5" fmla="*/ 2112617 h 2844261"/>
              <a:gd name="connsiteX6" fmla="*/ 3246357 w 4319765"/>
              <a:gd name="connsiteY6" fmla="*/ 2805011 h 2844261"/>
              <a:gd name="connsiteX0" fmla="*/ 0 w 4319765"/>
              <a:gd name="connsiteY0" fmla="*/ 2854757 h 2854757"/>
              <a:gd name="connsiteX1" fmla="*/ 291351 w 4319765"/>
              <a:gd name="connsiteY1" fmla="*/ 2050199 h 2854757"/>
              <a:gd name="connsiteX2" fmla="*/ 441956 w 4319765"/>
              <a:gd name="connsiteY2" fmla="*/ 962415 h 2854757"/>
              <a:gd name="connsiteX3" fmla="*/ 1245199 w 4319765"/>
              <a:gd name="connsiteY3" fmla="*/ 0 h 2854757"/>
              <a:gd name="connsiteX4" fmla="*/ 4319168 w 4319765"/>
              <a:gd name="connsiteY4" fmla="*/ 1061220 h 2854757"/>
              <a:gd name="connsiteX5" fmla="*/ 3340815 w 4319765"/>
              <a:gd name="connsiteY5" fmla="*/ 2123113 h 2854757"/>
              <a:gd name="connsiteX6" fmla="*/ 3246357 w 4319765"/>
              <a:gd name="connsiteY6" fmla="*/ 2815507 h 2854757"/>
              <a:gd name="connsiteX0" fmla="*/ 0 w 4319765"/>
              <a:gd name="connsiteY0" fmla="*/ 2854757 h 2854757"/>
              <a:gd name="connsiteX1" fmla="*/ 291351 w 4319765"/>
              <a:gd name="connsiteY1" fmla="*/ 2050199 h 2854757"/>
              <a:gd name="connsiteX2" fmla="*/ 441956 w 4319765"/>
              <a:gd name="connsiteY2" fmla="*/ 962415 h 2854757"/>
              <a:gd name="connsiteX3" fmla="*/ 1245199 w 4319765"/>
              <a:gd name="connsiteY3" fmla="*/ 0 h 2854757"/>
              <a:gd name="connsiteX4" fmla="*/ 4319168 w 4319765"/>
              <a:gd name="connsiteY4" fmla="*/ 1061220 h 2854757"/>
              <a:gd name="connsiteX5" fmla="*/ 3340815 w 4319765"/>
              <a:gd name="connsiteY5" fmla="*/ 2123113 h 2854757"/>
              <a:gd name="connsiteX6" fmla="*/ 3246357 w 4319765"/>
              <a:gd name="connsiteY6" fmla="*/ 2815507 h 2854757"/>
              <a:gd name="connsiteX0" fmla="*/ 0 w 4319765"/>
              <a:gd name="connsiteY0" fmla="*/ 2854757 h 2854757"/>
              <a:gd name="connsiteX1" fmla="*/ 291351 w 4319765"/>
              <a:gd name="connsiteY1" fmla="*/ 2050199 h 2854757"/>
              <a:gd name="connsiteX2" fmla="*/ 483937 w 4319765"/>
              <a:gd name="connsiteY2" fmla="*/ 1014896 h 2854757"/>
              <a:gd name="connsiteX3" fmla="*/ 1245199 w 4319765"/>
              <a:gd name="connsiteY3" fmla="*/ 0 h 2854757"/>
              <a:gd name="connsiteX4" fmla="*/ 4319168 w 4319765"/>
              <a:gd name="connsiteY4" fmla="*/ 1061220 h 2854757"/>
              <a:gd name="connsiteX5" fmla="*/ 3340815 w 4319765"/>
              <a:gd name="connsiteY5" fmla="*/ 2123113 h 2854757"/>
              <a:gd name="connsiteX6" fmla="*/ 3246357 w 4319765"/>
              <a:gd name="connsiteY6" fmla="*/ 2815507 h 2854757"/>
              <a:gd name="connsiteX0" fmla="*/ 0 w 4351229"/>
              <a:gd name="connsiteY0" fmla="*/ 2854757 h 2854757"/>
              <a:gd name="connsiteX1" fmla="*/ 291351 w 4351229"/>
              <a:gd name="connsiteY1" fmla="*/ 2050199 h 2854757"/>
              <a:gd name="connsiteX2" fmla="*/ 483937 w 4351229"/>
              <a:gd name="connsiteY2" fmla="*/ 1014896 h 2854757"/>
              <a:gd name="connsiteX3" fmla="*/ 1245199 w 4351229"/>
              <a:gd name="connsiteY3" fmla="*/ 0 h 2854757"/>
              <a:gd name="connsiteX4" fmla="*/ 4350654 w 4351229"/>
              <a:gd name="connsiteY4" fmla="*/ 1008738 h 2854757"/>
              <a:gd name="connsiteX5" fmla="*/ 3340815 w 4351229"/>
              <a:gd name="connsiteY5" fmla="*/ 2123113 h 2854757"/>
              <a:gd name="connsiteX6" fmla="*/ 3246357 w 4351229"/>
              <a:gd name="connsiteY6" fmla="*/ 2815507 h 2854757"/>
              <a:gd name="connsiteX0" fmla="*/ 0 w 5598018"/>
              <a:gd name="connsiteY0" fmla="*/ 2854757 h 2854757"/>
              <a:gd name="connsiteX1" fmla="*/ 291351 w 5598018"/>
              <a:gd name="connsiteY1" fmla="*/ 2050199 h 2854757"/>
              <a:gd name="connsiteX2" fmla="*/ 483937 w 5598018"/>
              <a:gd name="connsiteY2" fmla="*/ 1014896 h 2854757"/>
              <a:gd name="connsiteX3" fmla="*/ 1245199 w 5598018"/>
              <a:gd name="connsiteY3" fmla="*/ 0 h 2854757"/>
              <a:gd name="connsiteX4" fmla="*/ 4350654 w 5598018"/>
              <a:gd name="connsiteY4" fmla="*/ 1008738 h 2854757"/>
              <a:gd name="connsiteX5" fmla="*/ 5576306 w 5598018"/>
              <a:gd name="connsiteY5" fmla="*/ 2060136 h 2854757"/>
              <a:gd name="connsiteX6" fmla="*/ 3246357 w 5598018"/>
              <a:gd name="connsiteY6" fmla="*/ 2815507 h 2854757"/>
              <a:gd name="connsiteX0" fmla="*/ 0 w 5600104"/>
              <a:gd name="connsiteY0" fmla="*/ 2854757 h 2854757"/>
              <a:gd name="connsiteX1" fmla="*/ 291351 w 5600104"/>
              <a:gd name="connsiteY1" fmla="*/ 2050199 h 2854757"/>
              <a:gd name="connsiteX2" fmla="*/ 483937 w 5600104"/>
              <a:gd name="connsiteY2" fmla="*/ 1014896 h 2854757"/>
              <a:gd name="connsiteX3" fmla="*/ 1245199 w 5600104"/>
              <a:gd name="connsiteY3" fmla="*/ 0 h 2854757"/>
              <a:gd name="connsiteX4" fmla="*/ 4487092 w 5600104"/>
              <a:gd name="connsiteY4" fmla="*/ 1050724 h 2854757"/>
              <a:gd name="connsiteX5" fmla="*/ 5576306 w 5600104"/>
              <a:gd name="connsiteY5" fmla="*/ 2060136 h 2854757"/>
              <a:gd name="connsiteX6" fmla="*/ 3246357 w 5600104"/>
              <a:gd name="connsiteY6" fmla="*/ 2815507 h 2854757"/>
              <a:gd name="connsiteX0" fmla="*/ 0 w 5602343"/>
              <a:gd name="connsiteY0" fmla="*/ 2854757 h 2854757"/>
              <a:gd name="connsiteX1" fmla="*/ 291351 w 5602343"/>
              <a:gd name="connsiteY1" fmla="*/ 2050199 h 2854757"/>
              <a:gd name="connsiteX2" fmla="*/ 483937 w 5602343"/>
              <a:gd name="connsiteY2" fmla="*/ 1014896 h 2854757"/>
              <a:gd name="connsiteX3" fmla="*/ 1245199 w 5602343"/>
              <a:gd name="connsiteY3" fmla="*/ 0 h 2854757"/>
              <a:gd name="connsiteX4" fmla="*/ 4487092 w 5602343"/>
              <a:gd name="connsiteY4" fmla="*/ 1050724 h 2854757"/>
              <a:gd name="connsiteX5" fmla="*/ 5576306 w 5602343"/>
              <a:gd name="connsiteY5" fmla="*/ 2060136 h 2854757"/>
              <a:gd name="connsiteX6" fmla="*/ 3246357 w 5602343"/>
              <a:gd name="connsiteY6" fmla="*/ 2815507 h 2854757"/>
              <a:gd name="connsiteX0" fmla="*/ 0 w 5901659"/>
              <a:gd name="connsiteY0" fmla="*/ 2854757 h 2854757"/>
              <a:gd name="connsiteX1" fmla="*/ 291351 w 5901659"/>
              <a:gd name="connsiteY1" fmla="*/ 2050199 h 2854757"/>
              <a:gd name="connsiteX2" fmla="*/ 483937 w 5901659"/>
              <a:gd name="connsiteY2" fmla="*/ 1014896 h 2854757"/>
              <a:gd name="connsiteX3" fmla="*/ 1245199 w 5901659"/>
              <a:gd name="connsiteY3" fmla="*/ 0 h 2854757"/>
              <a:gd name="connsiteX4" fmla="*/ 4487092 w 5901659"/>
              <a:gd name="connsiteY4" fmla="*/ 1050724 h 2854757"/>
              <a:gd name="connsiteX5" fmla="*/ 5576306 w 5901659"/>
              <a:gd name="connsiteY5" fmla="*/ 2060136 h 2854757"/>
              <a:gd name="connsiteX6" fmla="*/ 5901659 w 5901659"/>
              <a:gd name="connsiteY6" fmla="*/ 2763026 h 2854757"/>
              <a:gd name="connsiteX0" fmla="*/ 0 w 5901659"/>
              <a:gd name="connsiteY0" fmla="*/ 2854757 h 2854757"/>
              <a:gd name="connsiteX1" fmla="*/ 291351 w 5901659"/>
              <a:gd name="connsiteY1" fmla="*/ 2050199 h 2854757"/>
              <a:gd name="connsiteX2" fmla="*/ 483937 w 5901659"/>
              <a:gd name="connsiteY2" fmla="*/ 1014896 h 2854757"/>
              <a:gd name="connsiteX3" fmla="*/ 1245199 w 5901659"/>
              <a:gd name="connsiteY3" fmla="*/ 0 h 2854757"/>
              <a:gd name="connsiteX4" fmla="*/ 4487092 w 5901659"/>
              <a:gd name="connsiteY4" fmla="*/ 1050724 h 2854757"/>
              <a:gd name="connsiteX5" fmla="*/ 5618287 w 5901659"/>
              <a:gd name="connsiteY5" fmla="*/ 2102121 h 2854757"/>
              <a:gd name="connsiteX6" fmla="*/ 5901659 w 5901659"/>
              <a:gd name="connsiteY6" fmla="*/ 2763026 h 2854757"/>
              <a:gd name="connsiteX0" fmla="*/ 0 w 5901659"/>
              <a:gd name="connsiteY0" fmla="*/ 2854757 h 2854757"/>
              <a:gd name="connsiteX1" fmla="*/ 291351 w 5901659"/>
              <a:gd name="connsiteY1" fmla="*/ 2050199 h 2854757"/>
              <a:gd name="connsiteX2" fmla="*/ 483937 w 5901659"/>
              <a:gd name="connsiteY2" fmla="*/ 1014896 h 2854757"/>
              <a:gd name="connsiteX3" fmla="*/ 1245199 w 5901659"/>
              <a:gd name="connsiteY3" fmla="*/ 0 h 2854757"/>
              <a:gd name="connsiteX4" fmla="*/ 4487092 w 5901659"/>
              <a:gd name="connsiteY4" fmla="*/ 1050724 h 2854757"/>
              <a:gd name="connsiteX5" fmla="*/ 5618287 w 5901659"/>
              <a:gd name="connsiteY5" fmla="*/ 2102121 h 2854757"/>
              <a:gd name="connsiteX6" fmla="*/ 5901659 w 5901659"/>
              <a:gd name="connsiteY6" fmla="*/ 2763026 h 2854757"/>
              <a:gd name="connsiteX0" fmla="*/ 0 w 5901659"/>
              <a:gd name="connsiteY0" fmla="*/ 2854757 h 2854757"/>
              <a:gd name="connsiteX1" fmla="*/ 291351 w 5901659"/>
              <a:gd name="connsiteY1" fmla="*/ 2050199 h 2854757"/>
              <a:gd name="connsiteX2" fmla="*/ 483937 w 5901659"/>
              <a:gd name="connsiteY2" fmla="*/ 1014896 h 2854757"/>
              <a:gd name="connsiteX3" fmla="*/ 1245199 w 5901659"/>
              <a:gd name="connsiteY3" fmla="*/ 0 h 2854757"/>
              <a:gd name="connsiteX4" fmla="*/ 4487092 w 5901659"/>
              <a:gd name="connsiteY4" fmla="*/ 1050724 h 2854757"/>
              <a:gd name="connsiteX5" fmla="*/ 5618287 w 5901659"/>
              <a:gd name="connsiteY5" fmla="*/ 2102121 h 2854757"/>
              <a:gd name="connsiteX6" fmla="*/ 5901659 w 5901659"/>
              <a:gd name="connsiteY6" fmla="*/ 2763026 h 2854757"/>
              <a:gd name="connsiteX0" fmla="*/ 0 w 5880668"/>
              <a:gd name="connsiteY0" fmla="*/ 2854757 h 2854757"/>
              <a:gd name="connsiteX1" fmla="*/ 291351 w 5880668"/>
              <a:gd name="connsiteY1" fmla="*/ 2050199 h 2854757"/>
              <a:gd name="connsiteX2" fmla="*/ 483937 w 5880668"/>
              <a:gd name="connsiteY2" fmla="*/ 1014896 h 2854757"/>
              <a:gd name="connsiteX3" fmla="*/ 1245199 w 5880668"/>
              <a:gd name="connsiteY3" fmla="*/ 0 h 2854757"/>
              <a:gd name="connsiteX4" fmla="*/ 4487092 w 5880668"/>
              <a:gd name="connsiteY4" fmla="*/ 1050724 h 2854757"/>
              <a:gd name="connsiteX5" fmla="*/ 5618287 w 5880668"/>
              <a:gd name="connsiteY5" fmla="*/ 2102121 h 2854757"/>
              <a:gd name="connsiteX6" fmla="*/ 5880668 w 5880668"/>
              <a:gd name="connsiteY6" fmla="*/ 2784019 h 2854757"/>
              <a:gd name="connsiteX0" fmla="*/ 0 w 5859677"/>
              <a:gd name="connsiteY0" fmla="*/ 2770787 h 2784019"/>
              <a:gd name="connsiteX1" fmla="*/ 270360 w 5859677"/>
              <a:gd name="connsiteY1" fmla="*/ 2050199 h 2784019"/>
              <a:gd name="connsiteX2" fmla="*/ 462946 w 5859677"/>
              <a:gd name="connsiteY2" fmla="*/ 1014896 h 2784019"/>
              <a:gd name="connsiteX3" fmla="*/ 1224208 w 5859677"/>
              <a:gd name="connsiteY3" fmla="*/ 0 h 2784019"/>
              <a:gd name="connsiteX4" fmla="*/ 4466101 w 5859677"/>
              <a:gd name="connsiteY4" fmla="*/ 1050724 h 2784019"/>
              <a:gd name="connsiteX5" fmla="*/ 5597296 w 5859677"/>
              <a:gd name="connsiteY5" fmla="*/ 2102121 h 2784019"/>
              <a:gd name="connsiteX6" fmla="*/ 5859677 w 5859677"/>
              <a:gd name="connsiteY6" fmla="*/ 2784019 h 2784019"/>
              <a:gd name="connsiteX0" fmla="*/ 0 w 5859677"/>
              <a:gd name="connsiteY0" fmla="*/ 2781283 h 2794515"/>
              <a:gd name="connsiteX1" fmla="*/ 270360 w 5859677"/>
              <a:gd name="connsiteY1" fmla="*/ 2060695 h 2794515"/>
              <a:gd name="connsiteX2" fmla="*/ 462946 w 5859677"/>
              <a:gd name="connsiteY2" fmla="*/ 1025392 h 2794515"/>
              <a:gd name="connsiteX3" fmla="*/ 1161236 w 5859677"/>
              <a:gd name="connsiteY3" fmla="*/ 0 h 2794515"/>
              <a:gd name="connsiteX4" fmla="*/ 4466101 w 5859677"/>
              <a:gd name="connsiteY4" fmla="*/ 1061220 h 2794515"/>
              <a:gd name="connsiteX5" fmla="*/ 5597296 w 5859677"/>
              <a:gd name="connsiteY5" fmla="*/ 2112617 h 2794515"/>
              <a:gd name="connsiteX6" fmla="*/ 5859677 w 5859677"/>
              <a:gd name="connsiteY6" fmla="*/ 2794515 h 279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59677" h="2794515">
                <a:moveTo>
                  <a:pt x="0" y="2781283"/>
                </a:moveTo>
                <a:cubicBezTo>
                  <a:pt x="27164" y="2642639"/>
                  <a:pt x="212328" y="2325866"/>
                  <a:pt x="270360" y="2060695"/>
                </a:cubicBezTo>
                <a:cubicBezTo>
                  <a:pt x="340680" y="1427722"/>
                  <a:pt x="314467" y="1368841"/>
                  <a:pt x="462946" y="1025392"/>
                </a:cubicBezTo>
                <a:cubicBezTo>
                  <a:pt x="611425" y="681943"/>
                  <a:pt x="932990" y="230448"/>
                  <a:pt x="1161236" y="0"/>
                </a:cubicBezTo>
                <a:cubicBezTo>
                  <a:pt x="1524597" y="164570"/>
                  <a:pt x="4372615" y="925224"/>
                  <a:pt x="4466101" y="1061220"/>
                </a:cubicBezTo>
                <a:cubicBezTo>
                  <a:pt x="4617444" y="1294844"/>
                  <a:pt x="5421171" y="1807816"/>
                  <a:pt x="5597296" y="2112617"/>
                </a:cubicBezTo>
                <a:cubicBezTo>
                  <a:pt x="5710450" y="2448906"/>
                  <a:pt x="5845390" y="2631003"/>
                  <a:pt x="5859677" y="2794515"/>
                </a:cubicBezTo>
              </a:path>
            </a:pathLst>
          </a:custGeom>
          <a:ln w="635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alibri"/>
            </a:endParaRPr>
          </a:p>
        </p:txBody>
      </p:sp>
      <p:grpSp>
        <p:nvGrpSpPr>
          <p:cNvPr id="114" name="Group 113"/>
          <p:cNvGrpSpPr/>
          <p:nvPr/>
        </p:nvGrpSpPr>
        <p:grpSpPr>
          <a:xfrm>
            <a:off x="565150" y="5012203"/>
            <a:ext cx="7975600" cy="698502"/>
            <a:chOff x="565150" y="4749800"/>
            <a:chExt cx="7975600" cy="698502"/>
          </a:xfrm>
        </p:grpSpPr>
        <p:cxnSp>
          <p:nvCxnSpPr>
            <p:cNvPr id="115" name="Straight Connector 114"/>
            <p:cNvCxnSpPr/>
            <p:nvPr/>
          </p:nvCxnSpPr>
          <p:spPr>
            <a:xfrm flipH="1" flipV="1">
              <a:off x="4116917" y="4754033"/>
              <a:ext cx="165102" cy="69003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3751087" y="4792133"/>
              <a:ext cx="234596" cy="647193"/>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flipV="1">
              <a:off x="3083984" y="4758267"/>
              <a:ext cx="143934" cy="67733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2686050" y="4787900"/>
              <a:ext cx="254000" cy="656167"/>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flipV="1">
              <a:off x="2038350" y="4758267"/>
              <a:ext cx="127000" cy="6858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1640417" y="4787901"/>
              <a:ext cx="241300" cy="651932"/>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flipV="1">
              <a:off x="996951" y="4754033"/>
              <a:ext cx="118532" cy="6858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565150" y="4792133"/>
              <a:ext cx="270933" cy="6350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5890683" y="4792133"/>
              <a:ext cx="182033" cy="65616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4817887" y="4783667"/>
              <a:ext cx="213430" cy="655662"/>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flipV="1">
              <a:off x="5162550" y="4754033"/>
              <a:ext cx="203201" cy="681568"/>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flipV="1">
              <a:off x="7241117" y="4749800"/>
              <a:ext cx="245533" cy="68580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flipV="1">
              <a:off x="6191250" y="4749801"/>
              <a:ext cx="203201" cy="685802"/>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8024283" y="4779433"/>
              <a:ext cx="148167" cy="66463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6953250" y="4787900"/>
              <a:ext cx="156633" cy="66040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flipV="1">
              <a:off x="8290983" y="4749800"/>
              <a:ext cx="249767" cy="6858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933450" y="4085103"/>
            <a:ext cx="7284420" cy="666750"/>
            <a:chOff x="933450" y="3822700"/>
            <a:chExt cx="7284420" cy="666750"/>
          </a:xfrm>
        </p:grpSpPr>
        <p:cxnSp>
          <p:nvCxnSpPr>
            <p:cNvPr id="132" name="Straight Connector 131"/>
            <p:cNvCxnSpPr/>
            <p:nvPr/>
          </p:nvCxnSpPr>
          <p:spPr>
            <a:xfrm flipV="1">
              <a:off x="933450" y="3844926"/>
              <a:ext cx="3175" cy="61277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1111250" y="3870326"/>
              <a:ext cx="692150" cy="61277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1962150" y="3844925"/>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flipV="1">
              <a:off x="1025525" y="3825875"/>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flipV="1">
              <a:off x="3048000" y="3848100"/>
              <a:ext cx="6350" cy="61595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3232150" y="3876675"/>
              <a:ext cx="714375"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083050" y="3851275"/>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flipV="1">
              <a:off x="3146425" y="3832225"/>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flipV="1">
              <a:off x="5102225" y="3844925"/>
              <a:ext cx="6350" cy="61595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5286375" y="3883025"/>
              <a:ext cx="701675" cy="60325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6137275" y="3848100"/>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5200650" y="3829050"/>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flipV="1">
              <a:off x="7165975" y="3838575"/>
              <a:ext cx="6350" cy="61595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7350125" y="3876675"/>
              <a:ext cx="701675" cy="60325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flipV="1">
              <a:off x="7264400" y="3822700"/>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8217870" y="3848100"/>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grpSp>
      <p:grpSp>
        <p:nvGrpSpPr>
          <p:cNvPr id="148" name="Group 147"/>
          <p:cNvGrpSpPr/>
          <p:nvPr/>
        </p:nvGrpSpPr>
        <p:grpSpPr>
          <a:xfrm>
            <a:off x="1133475" y="2973853"/>
            <a:ext cx="6908801" cy="920751"/>
            <a:chOff x="1133475" y="2711450"/>
            <a:chExt cx="6908801" cy="920751"/>
          </a:xfrm>
        </p:grpSpPr>
        <p:cxnSp>
          <p:nvCxnSpPr>
            <p:cNvPr id="149" name="Straight Connector 148"/>
            <p:cNvCxnSpPr/>
            <p:nvPr/>
          </p:nvCxnSpPr>
          <p:spPr>
            <a:xfrm flipH="1" flipV="1">
              <a:off x="6550025" y="2736850"/>
              <a:ext cx="1492251" cy="8286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flipV="1">
              <a:off x="5235576" y="2714625"/>
              <a:ext cx="2682874" cy="8794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226175" y="2749551"/>
              <a:ext cx="231775" cy="77469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flipV="1">
              <a:off x="5076825" y="2749550"/>
              <a:ext cx="908051" cy="82232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flipV="1">
              <a:off x="4022725" y="2717800"/>
              <a:ext cx="2832100" cy="8667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flipV="1">
              <a:off x="2755900" y="2711450"/>
              <a:ext cx="4041775" cy="8921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flipV="1">
              <a:off x="3889376" y="2746376"/>
              <a:ext cx="1095374" cy="81914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flipV="1">
              <a:off x="2584450" y="2752725"/>
              <a:ext cx="2270125" cy="83502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2482851" y="2778125"/>
              <a:ext cx="498474" cy="7715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200400" y="2781301"/>
              <a:ext cx="527050" cy="77469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235200" y="2733675"/>
              <a:ext cx="2581275" cy="8794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1133475" y="2755901"/>
              <a:ext cx="1190625" cy="82232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1219200" y="2733675"/>
              <a:ext cx="2371725" cy="88265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2305050" y="2740025"/>
              <a:ext cx="3889375" cy="8921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4232275" y="2794000"/>
              <a:ext cx="692150" cy="7524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V="1">
              <a:off x="4321175" y="2803525"/>
              <a:ext cx="1949450" cy="8032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rot="18909899">
            <a:off x="2200455" y="3158004"/>
            <a:ext cx="168094" cy="1911350"/>
            <a:chOff x="4765856" y="400050"/>
            <a:chExt cx="168094" cy="1911350"/>
          </a:xfrm>
        </p:grpSpPr>
        <p:sp>
          <p:nvSpPr>
            <p:cNvPr id="218" name="Rectangle 217"/>
            <p:cNvSpPr/>
            <p:nvPr/>
          </p:nvSpPr>
          <p:spPr>
            <a:xfrm>
              <a:off x="4765856" y="22098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19" name="Rectangle 218"/>
            <p:cNvSpPr/>
            <p:nvPr/>
          </p:nvSpPr>
          <p:spPr>
            <a:xfrm>
              <a:off x="4765856" y="20891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0" name="Rectangle 219"/>
            <p:cNvSpPr/>
            <p:nvPr/>
          </p:nvSpPr>
          <p:spPr>
            <a:xfrm>
              <a:off x="4765856" y="19685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1" name="Rectangle 220"/>
            <p:cNvSpPr/>
            <p:nvPr/>
          </p:nvSpPr>
          <p:spPr>
            <a:xfrm>
              <a:off x="4765856" y="18478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2" name="Rectangle 221"/>
            <p:cNvSpPr/>
            <p:nvPr/>
          </p:nvSpPr>
          <p:spPr>
            <a:xfrm>
              <a:off x="4765856" y="1727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3" name="Rectangle 222"/>
            <p:cNvSpPr/>
            <p:nvPr/>
          </p:nvSpPr>
          <p:spPr>
            <a:xfrm>
              <a:off x="4765856" y="1606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4" name="Rectangle 223"/>
            <p:cNvSpPr/>
            <p:nvPr/>
          </p:nvSpPr>
          <p:spPr>
            <a:xfrm>
              <a:off x="4765856" y="1485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5" name="Rectangle 224"/>
            <p:cNvSpPr/>
            <p:nvPr/>
          </p:nvSpPr>
          <p:spPr>
            <a:xfrm>
              <a:off x="4765856" y="1365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6" name="Rectangle 225"/>
            <p:cNvSpPr/>
            <p:nvPr/>
          </p:nvSpPr>
          <p:spPr>
            <a:xfrm>
              <a:off x="4765856" y="1244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7" name="Rectangle 226"/>
            <p:cNvSpPr/>
            <p:nvPr/>
          </p:nvSpPr>
          <p:spPr>
            <a:xfrm>
              <a:off x="4765856" y="1123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8" name="Rectangle 227"/>
            <p:cNvSpPr/>
            <p:nvPr/>
          </p:nvSpPr>
          <p:spPr>
            <a:xfrm>
              <a:off x="4765856" y="1003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9" name="Rectangle 228"/>
            <p:cNvSpPr/>
            <p:nvPr/>
          </p:nvSpPr>
          <p:spPr>
            <a:xfrm>
              <a:off x="4765856" y="882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30" name="Rectangle 229"/>
            <p:cNvSpPr/>
            <p:nvPr/>
          </p:nvSpPr>
          <p:spPr>
            <a:xfrm>
              <a:off x="4765856" y="762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31" name="Rectangle 230"/>
            <p:cNvSpPr/>
            <p:nvPr/>
          </p:nvSpPr>
          <p:spPr>
            <a:xfrm>
              <a:off x="4765856" y="641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32" name="Rectangle 231"/>
            <p:cNvSpPr/>
            <p:nvPr/>
          </p:nvSpPr>
          <p:spPr>
            <a:xfrm>
              <a:off x="4765856" y="520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33" name="Rectangle 232"/>
            <p:cNvSpPr/>
            <p:nvPr/>
          </p:nvSpPr>
          <p:spPr>
            <a:xfrm>
              <a:off x="4765856" y="400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269" name="Group 268"/>
          <p:cNvGrpSpPr/>
          <p:nvPr/>
        </p:nvGrpSpPr>
        <p:grpSpPr>
          <a:xfrm rot="18899280">
            <a:off x="5828708" y="1638166"/>
            <a:ext cx="168094" cy="1428750"/>
            <a:chOff x="3934006" y="527050"/>
            <a:chExt cx="168094" cy="1428750"/>
          </a:xfrm>
        </p:grpSpPr>
        <p:sp>
          <p:nvSpPr>
            <p:cNvPr id="270" name="Rectangle 269"/>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1" name="Rectangle 270"/>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2" name="Rectangle 271"/>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3" name="Rectangle 272"/>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4" name="Rectangle 273"/>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5" name="Rectangle 274"/>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6" name="Rectangle 275"/>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7" name="Rectangle 276"/>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8" name="Rectangle 277"/>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9" name="Rectangle 278"/>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80" name="Rectangle 279"/>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81" name="Rectangle 280"/>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282" name="Group 281"/>
          <p:cNvGrpSpPr/>
          <p:nvPr/>
        </p:nvGrpSpPr>
        <p:grpSpPr>
          <a:xfrm rot="18899280">
            <a:off x="1435091" y="513938"/>
            <a:ext cx="168094" cy="2755900"/>
            <a:chOff x="4679072" y="1003300"/>
            <a:chExt cx="168094" cy="2755900"/>
          </a:xfrm>
        </p:grpSpPr>
        <p:grpSp>
          <p:nvGrpSpPr>
            <p:cNvPr id="283" name="Group 282"/>
            <p:cNvGrpSpPr/>
            <p:nvPr/>
          </p:nvGrpSpPr>
          <p:grpSpPr>
            <a:xfrm>
              <a:off x="4679072" y="1003300"/>
              <a:ext cx="168094" cy="825500"/>
              <a:chOff x="3934006" y="1130300"/>
              <a:chExt cx="168094" cy="825500"/>
            </a:xfrm>
          </p:grpSpPr>
          <p:sp>
            <p:nvSpPr>
              <p:cNvPr id="301" name="Rectangle 300"/>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2" name="Rectangle 301"/>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3" name="Rectangle 302"/>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4" name="Rectangle 303"/>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5" name="Rectangle 304"/>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6" name="Rectangle 305"/>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7" name="Rectangle 306"/>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284" name="Group 283"/>
            <p:cNvGrpSpPr/>
            <p:nvPr/>
          </p:nvGrpSpPr>
          <p:grpSpPr>
            <a:xfrm>
              <a:off x="4679072" y="1847850"/>
              <a:ext cx="168094" cy="1911350"/>
              <a:chOff x="3934006" y="44450"/>
              <a:chExt cx="168094" cy="1911350"/>
            </a:xfrm>
          </p:grpSpPr>
          <p:sp>
            <p:nvSpPr>
              <p:cNvPr id="285" name="Rectangle 284"/>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86" name="Rectangle 285"/>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87" name="Rectangle 286"/>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88" name="Rectangle 287"/>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89" name="Rectangle 288"/>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0" name="Rectangle 289"/>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1" name="Rectangle 290"/>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2" name="Rectangle 291"/>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3" name="Rectangle 292"/>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4" name="Rectangle 293"/>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5" name="Rectangle 294"/>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6" name="Rectangle 295"/>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7" name="Rectangle 296"/>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8" name="Rectangle 297"/>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9" name="Rectangle 298"/>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0" name="Rectangle 299"/>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308" name="Group 307"/>
          <p:cNvGrpSpPr/>
          <p:nvPr/>
        </p:nvGrpSpPr>
        <p:grpSpPr>
          <a:xfrm rot="18899280">
            <a:off x="4524840" y="3619366"/>
            <a:ext cx="168094" cy="1428750"/>
            <a:chOff x="3934006" y="527050"/>
            <a:chExt cx="168094" cy="1428750"/>
          </a:xfrm>
        </p:grpSpPr>
        <p:sp>
          <p:nvSpPr>
            <p:cNvPr id="309" name="Rectangle 308"/>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0" name="Rectangle 309"/>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1" name="Rectangle 310"/>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2" name="Rectangle 311"/>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3" name="Rectangle 312"/>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4" name="Rectangle 313"/>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5" name="Rectangle 314"/>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6" name="Rectangle 315"/>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7" name="Rectangle 316"/>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8" name="Rectangle 317"/>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9" name="Rectangle 318"/>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20" name="Rectangle 319"/>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356" name="Group 355"/>
          <p:cNvGrpSpPr/>
          <p:nvPr/>
        </p:nvGrpSpPr>
        <p:grpSpPr>
          <a:xfrm>
            <a:off x="698655" y="2229065"/>
            <a:ext cx="3793256" cy="1748532"/>
            <a:chOff x="674399" y="1014864"/>
            <a:chExt cx="3793256" cy="1748532"/>
          </a:xfrm>
        </p:grpSpPr>
        <p:grpSp>
          <p:nvGrpSpPr>
            <p:cNvPr id="357" name="Group 356"/>
            <p:cNvGrpSpPr/>
            <p:nvPr/>
          </p:nvGrpSpPr>
          <p:grpSpPr>
            <a:xfrm rot="18899280">
              <a:off x="3005658" y="1301399"/>
              <a:ext cx="168094" cy="2755900"/>
              <a:chOff x="4679072" y="1003300"/>
              <a:chExt cx="168094" cy="2755900"/>
            </a:xfrm>
          </p:grpSpPr>
          <p:grpSp>
            <p:nvGrpSpPr>
              <p:cNvPr id="384" name="Group 383"/>
              <p:cNvGrpSpPr/>
              <p:nvPr/>
            </p:nvGrpSpPr>
            <p:grpSpPr>
              <a:xfrm>
                <a:off x="4679072" y="1003300"/>
                <a:ext cx="168094" cy="825500"/>
                <a:chOff x="3934006" y="1130300"/>
                <a:chExt cx="168094" cy="825500"/>
              </a:xfrm>
            </p:grpSpPr>
            <p:sp>
              <p:nvSpPr>
                <p:cNvPr id="402" name="Rectangle 401"/>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3" name="Rectangle 402"/>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4" name="Rectangle 403"/>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5" name="Rectangle 404"/>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6" name="Rectangle 405"/>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7" name="Rectangle 406"/>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8" name="Rectangle 407"/>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385" name="Group 384"/>
              <p:cNvGrpSpPr/>
              <p:nvPr/>
            </p:nvGrpSpPr>
            <p:grpSpPr>
              <a:xfrm>
                <a:off x="4679072" y="1847850"/>
                <a:ext cx="168094" cy="1911350"/>
                <a:chOff x="3934006" y="44450"/>
                <a:chExt cx="168094" cy="1911350"/>
              </a:xfrm>
            </p:grpSpPr>
            <p:sp>
              <p:nvSpPr>
                <p:cNvPr id="386" name="Rectangle 385"/>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87" name="Rectangle 386"/>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88" name="Rectangle 387"/>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89" name="Rectangle 388"/>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0" name="Rectangle 389"/>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1" name="Rectangle 390"/>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2" name="Rectangle 391"/>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3" name="Rectangle 392"/>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4" name="Rectangle 393"/>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5" name="Rectangle 394"/>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6" name="Rectangle 395"/>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7" name="Rectangle 396"/>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8" name="Rectangle 397"/>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9" name="Rectangle 398"/>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0" name="Rectangle 399"/>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1" name="Rectangle 400"/>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360" name="Group 359"/>
            <p:cNvGrpSpPr/>
            <p:nvPr/>
          </p:nvGrpSpPr>
          <p:grpSpPr>
            <a:xfrm rot="18899280">
              <a:off x="1425377" y="263886"/>
              <a:ext cx="168094" cy="1670050"/>
              <a:chOff x="3934006" y="285750"/>
              <a:chExt cx="168094" cy="1670050"/>
            </a:xfrm>
          </p:grpSpPr>
          <p:sp>
            <p:nvSpPr>
              <p:cNvPr id="361" name="Rectangle 360"/>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2" name="Rectangle 361"/>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3" name="Rectangle 362"/>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4" name="Rectangle 363"/>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5" name="Rectangle 364"/>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6" name="Rectangle 365"/>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7" name="Rectangle 366"/>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8" name="Rectangle 367"/>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9" name="Rectangle 368"/>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70" name="Rectangle 369"/>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71" name="Rectangle 370"/>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72" name="Rectangle 371"/>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73" name="Rectangle 372"/>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74" name="Rectangle 373"/>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409" name="Group 408"/>
          <p:cNvGrpSpPr/>
          <p:nvPr/>
        </p:nvGrpSpPr>
        <p:grpSpPr>
          <a:xfrm rot="18905278">
            <a:off x="1188689" y="2366369"/>
            <a:ext cx="168094" cy="1911350"/>
            <a:chOff x="3934006" y="44450"/>
            <a:chExt cx="168094" cy="1911350"/>
          </a:xfrm>
        </p:grpSpPr>
        <p:sp>
          <p:nvSpPr>
            <p:cNvPr id="410" name="Rectangle 409"/>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1" name="Rectangle 410"/>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2" name="Rectangle 411"/>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3" name="Rectangle 412"/>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4" name="Rectangle 413"/>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5" name="Rectangle 414"/>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6" name="Rectangle 415"/>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7" name="Rectangle 416"/>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8" name="Rectangle 417"/>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9" name="Rectangle 418"/>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0" name="Rectangle 419"/>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1" name="Rectangle 420"/>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2" name="Rectangle 421"/>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3" name="Rectangle 422"/>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4" name="Rectangle 423"/>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5" name="Rectangle 424"/>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426" name="Group 425"/>
          <p:cNvGrpSpPr/>
          <p:nvPr/>
        </p:nvGrpSpPr>
        <p:grpSpPr>
          <a:xfrm>
            <a:off x="4571659" y="1631026"/>
            <a:ext cx="2969335" cy="1407357"/>
            <a:chOff x="1498320" y="1356039"/>
            <a:chExt cx="2969335" cy="1407357"/>
          </a:xfrm>
        </p:grpSpPr>
        <p:grpSp>
          <p:nvGrpSpPr>
            <p:cNvPr id="427" name="Group 426"/>
            <p:cNvGrpSpPr/>
            <p:nvPr/>
          </p:nvGrpSpPr>
          <p:grpSpPr>
            <a:xfrm rot="18899280">
              <a:off x="3005658" y="1301399"/>
              <a:ext cx="168094" cy="2755900"/>
              <a:chOff x="4679072" y="1003300"/>
              <a:chExt cx="168094" cy="2755900"/>
            </a:xfrm>
          </p:grpSpPr>
          <p:grpSp>
            <p:nvGrpSpPr>
              <p:cNvPr id="435" name="Group 434"/>
              <p:cNvGrpSpPr/>
              <p:nvPr/>
            </p:nvGrpSpPr>
            <p:grpSpPr>
              <a:xfrm>
                <a:off x="4679072" y="1003300"/>
                <a:ext cx="168094" cy="825500"/>
                <a:chOff x="3934006" y="1130300"/>
                <a:chExt cx="168094" cy="825500"/>
              </a:xfrm>
            </p:grpSpPr>
            <p:sp>
              <p:nvSpPr>
                <p:cNvPr id="453" name="Rectangle 452"/>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4" name="Rectangle 453"/>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5" name="Rectangle 454"/>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6" name="Rectangle 455"/>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7" name="Rectangle 456"/>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8" name="Rectangle 457"/>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9" name="Rectangle 458"/>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436" name="Group 435"/>
              <p:cNvGrpSpPr/>
              <p:nvPr/>
            </p:nvGrpSpPr>
            <p:grpSpPr>
              <a:xfrm>
                <a:off x="4679072" y="1847850"/>
                <a:ext cx="168094" cy="1911350"/>
                <a:chOff x="3934006" y="44450"/>
                <a:chExt cx="168094" cy="1911350"/>
              </a:xfrm>
            </p:grpSpPr>
            <p:sp>
              <p:nvSpPr>
                <p:cNvPr id="437" name="Rectangle 436"/>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8" name="Rectangle 437"/>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9" name="Rectangle 438"/>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0" name="Rectangle 439"/>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1" name="Rectangle 440"/>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2" name="Rectangle 441"/>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3" name="Rectangle 442"/>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4" name="Rectangle 443"/>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5" name="Rectangle 444"/>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6" name="Rectangle 445"/>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7" name="Rectangle 446"/>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8" name="Rectangle 447"/>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9" name="Rectangle 448"/>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0" name="Rectangle 449"/>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1" name="Rectangle 450"/>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2" name="Rectangle 451"/>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428" name="Group 427"/>
            <p:cNvGrpSpPr/>
            <p:nvPr/>
          </p:nvGrpSpPr>
          <p:grpSpPr>
            <a:xfrm rot="18899280">
              <a:off x="1766698" y="1087661"/>
              <a:ext cx="168094" cy="704850"/>
              <a:chOff x="3934006" y="1250950"/>
              <a:chExt cx="168094" cy="704850"/>
            </a:xfrm>
          </p:grpSpPr>
          <p:sp>
            <p:nvSpPr>
              <p:cNvPr id="429" name="Rectangle 428"/>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0" name="Rectangle 429"/>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1" name="Rectangle 430"/>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2" name="Rectangle 431"/>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3" name="Rectangle 432"/>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4" name="Rectangle 433"/>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460" name="Group 459"/>
          <p:cNvGrpSpPr/>
          <p:nvPr/>
        </p:nvGrpSpPr>
        <p:grpSpPr>
          <a:xfrm rot="18899280">
            <a:off x="5676150" y="1496847"/>
            <a:ext cx="168094" cy="3841750"/>
            <a:chOff x="4679072" y="-82550"/>
            <a:chExt cx="168094" cy="3841750"/>
          </a:xfrm>
        </p:grpSpPr>
        <p:grpSp>
          <p:nvGrpSpPr>
            <p:cNvPr id="461" name="Group 460"/>
            <p:cNvGrpSpPr/>
            <p:nvPr/>
          </p:nvGrpSpPr>
          <p:grpSpPr>
            <a:xfrm>
              <a:off x="4679072" y="-82550"/>
              <a:ext cx="168094" cy="1911350"/>
              <a:chOff x="3934006" y="44450"/>
              <a:chExt cx="168094" cy="1911350"/>
            </a:xfrm>
          </p:grpSpPr>
          <p:sp>
            <p:nvSpPr>
              <p:cNvPr id="479" name="Rectangle 478"/>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0" name="Rectangle 479"/>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1" name="Rectangle 480"/>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2" name="Rectangle 481"/>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3" name="Rectangle 482"/>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4" name="Rectangle 483"/>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5" name="Rectangle 484"/>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6" name="Rectangle 485"/>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7" name="Rectangle 486"/>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8" name="Rectangle 487"/>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9" name="Rectangle 488"/>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0" name="Rectangle 489"/>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1" name="Rectangle 490"/>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2" name="Rectangle 491"/>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3" name="Rectangle 492"/>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4" name="Rectangle 493"/>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462" name="Group 461"/>
            <p:cNvGrpSpPr/>
            <p:nvPr/>
          </p:nvGrpSpPr>
          <p:grpSpPr>
            <a:xfrm>
              <a:off x="4679072" y="1847850"/>
              <a:ext cx="168094" cy="1911350"/>
              <a:chOff x="3934006" y="44450"/>
              <a:chExt cx="168094" cy="1911350"/>
            </a:xfrm>
          </p:grpSpPr>
          <p:sp>
            <p:nvSpPr>
              <p:cNvPr id="463" name="Rectangle 462"/>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4" name="Rectangle 463"/>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5" name="Rectangle 464"/>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6" name="Rectangle 465"/>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7" name="Rectangle 466"/>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8" name="Rectangle 467"/>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9" name="Rectangle 468"/>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0" name="Rectangle 469"/>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1" name="Rectangle 470"/>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2" name="Rectangle 471"/>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3" name="Rectangle 472"/>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4" name="Rectangle 473"/>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5" name="Rectangle 474"/>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6" name="Rectangle 475"/>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7" name="Rectangle 476"/>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8" name="Rectangle 477"/>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495" name="Group 494"/>
          <p:cNvGrpSpPr/>
          <p:nvPr/>
        </p:nvGrpSpPr>
        <p:grpSpPr>
          <a:xfrm rot="18899280">
            <a:off x="5466840" y="2703740"/>
            <a:ext cx="168094" cy="1428750"/>
            <a:chOff x="3934006" y="527050"/>
            <a:chExt cx="168094" cy="1428750"/>
          </a:xfrm>
        </p:grpSpPr>
        <p:sp>
          <p:nvSpPr>
            <p:cNvPr id="496" name="Rectangle 495"/>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7" name="Rectangle 496"/>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8" name="Rectangle 497"/>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9" name="Rectangle 498"/>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0" name="Rectangle 499"/>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1" name="Rectangle 500"/>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2" name="Rectangle 501"/>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3" name="Rectangle 502"/>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4" name="Rectangle 503"/>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5" name="Rectangle 504"/>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6" name="Rectangle 505"/>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7" name="Rectangle 506"/>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sp>
        <p:nvSpPr>
          <p:cNvPr id="508" name="TextBox 507"/>
          <p:cNvSpPr txBox="1"/>
          <p:nvPr/>
        </p:nvSpPr>
        <p:spPr>
          <a:xfrm>
            <a:off x="391494" y="214866"/>
            <a:ext cx="2743200" cy="523220"/>
          </a:xfrm>
          <a:prstGeom prst="rect">
            <a:avLst/>
          </a:prstGeom>
          <a:noFill/>
        </p:spPr>
        <p:txBody>
          <a:bodyPr wrap="square" rtlCol="0">
            <a:spAutoFit/>
          </a:bodyPr>
          <a:lstStyle/>
          <a:p>
            <a:pPr marL="342900" indent="-342900" algn="ctr" eaLnBrk="0" hangingPunct="0">
              <a:spcBef>
                <a:spcPct val="20000"/>
              </a:spcBef>
              <a:defRPr/>
            </a:pPr>
            <a:r>
              <a:rPr lang="en-US" sz="2800" b="1" kern="0" dirty="0">
                <a:solidFill>
                  <a:prstClr val="black"/>
                </a:solidFill>
                <a:latin typeface="Calibri"/>
                <a:cs typeface="Times New Roman"/>
              </a:rPr>
              <a:t>High Throughput</a:t>
            </a:r>
          </a:p>
        </p:txBody>
      </p:sp>
      <p:sp>
        <p:nvSpPr>
          <p:cNvPr id="509" name="TextBox 508"/>
          <p:cNvSpPr txBox="1"/>
          <p:nvPr/>
        </p:nvSpPr>
        <p:spPr>
          <a:xfrm>
            <a:off x="6030294" y="219331"/>
            <a:ext cx="2792120" cy="523220"/>
          </a:xfrm>
          <a:prstGeom prst="rect">
            <a:avLst/>
          </a:prstGeom>
          <a:noFill/>
        </p:spPr>
        <p:txBody>
          <a:bodyPr wrap="square" rtlCol="0">
            <a:spAutoFit/>
          </a:bodyPr>
          <a:lstStyle/>
          <a:p>
            <a:pPr marL="342900" indent="-342900" algn="ctr" eaLnBrk="0" hangingPunct="0">
              <a:spcBef>
                <a:spcPct val="20000"/>
              </a:spcBef>
              <a:defRPr/>
            </a:pPr>
            <a:r>
              <a:rPr lang="en-US" sz="2800" b="1" kern="0" dirty="0">
                <a:solidFill>
                  <a:prstClr val="black"/>
                </a:solidFill>
                <a:latin typeface="Calibri"/>
                <a:cs typeface="Times New Roman"/>
              </a:rPr>
              <a:t>Low Latency</a:t>
            </a:r>
          </a:p>
        </p:txBody>
      </p:sp>
      <p:pic>
        <p:nvPicPr>
          <p:cNvPr id="510" name="Picture 1"/>
          <p:cNvPicPr>
            <a:picLocks noChangeAspect="1" noChangeArrowheads="1"/>
          </p:cNvPicPr>
          <p:nvPr/>
        </p:nvPicPr>
        <p:blipFill>
          <a:blip r:embed="rId6" cstate="print"/>
          <a:srcRect/>
          <a:stretch>
            <a:fillRect/>
          </a:stretch>
        </p:blipFill>
        <p:spPr bwMode="auto">
          <a:xfrm rot="16140000" flipH="1">
            <a:off x="4221833" y="-541806"/>
            <a:ext cx="800661" cy="2656570"/>
          </a:xfrm>
          <a:prstGeom prst="rect">
            <a:avLst/>
          </a:prstGeom>
          <a:noFill/>
          <a:ln w="9525">
            <a:noFill/>
            <a:miter lim="800000"/>
            <a:headEnd/>
            <a:tailEnd/>
          </a:ln>
          <a:effectLst/>
        </p:spPr>
      </p:pic>
      <p:cxnSp>
        <p:nvCxnSpPr>
          <p:cNvPr id="511" name="Straight Connector 510"/>
          <p:cNvCxnSpPr/>
          <p:nvPr/>
        </p:nvCxnSpPr>
        <p:spPr>
          <a:xfrm rot="10800000">
            <a:off x="391495" y="828931"/>
            <a:ext cx="2743200" cy="0"/>
          </a:xfrm>
          <a:prstGeom prst="line">
            <a:avLst/>
          </a:prstGeom>
          <a:ln w="1016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rot="10800000">
            <a:off x="6030293" y="828931"/>
            <a:ext cx="2743200" cy="0"/>
          </a:xfrm>
          <a:prstGeom prst="line">
            <a:avLst/>
          </a:prstGeom>
          <a:ln w="101600">
            <a:solidFill>
              <a:srgbClr val="C00000"/>
            </a:solidFill>
          </a:ln>
        </p:spPr>
        <p:style>
          <a:lnRef idx="1">
            <a:schemeClr val="accent1"/>
          </a:lnRef>
          <a:fillRef idx="0">
            <a:schemeClr val="accent1"/>
          </a:fillRef>
          <a:effectRef idx="0">
            <a:schemeClr val="accent1"/>
          </a:effectRef>
          <a:fontRef idx="minor">
            <a:schemeClr val="tx1"/>
          </a:fontRef>
        </p:style>
      </p:cxnSp>
      <p:sp>
        <p:nvSpPr>
          <p:cNvPr id="514" name="TextBox 513"/>
          <p:cNvSpPr txBox="1"/>
          <p:nvPr/>
        </p:nvSpPr>
        <p:spPr>
          <a:xfrm>
            <a:off x="362745" y="1120271"/>
            <a:ext cx="8534400" cy="461665"/>
          </a:xfrm>
          <a:prstGeom prst="rect">
            <a:avLst/>
          </a:prstGeom>
          <a:noFill/>
        </p:spPr>
        <p:txBody>
          <a:bodyPr wrap="square" rtlCol="0">
            <a:spAutoFit/>
          </a:bodyPr>
          <a:lstStyle/>
          <a:p>
            <a:r>
              <a:rPr lang="en-US" sz="2400" dirty="0">
                <a:solidFill>
                  <a:prstClr val="black"/>
                </a:solidFill>
                <a:latin typeface="Calibri"/>
              </a:rPr>
              <a:t>Baseline fabric latency (propagation + switching): </a:t>
            </a:r>
            <a:r>
              <a:rPr lang="en-US" sz="2400" b="1" dirty="0">
                <a:solidFill>
                  <a:srgbClr val="2621C2"/>
                </a:solidFill>
                <a:latin typeface="Calibri"/>
              </a:rPr>
              <a:t>10 microseconds </a:t>
            </a:r>
          </a:p>
        </p:txBody>
      </p:sp>
    </p:spTree>
    <p:custDataLst>
      <p:tags r:id="rId1"/>
    </p:custDataLst>
    <p:extLst>
      <p:ext uri="{BB962C8B-B14F-4D97-AF65-F5344CB8AC3E}">
        <p14:creationId xmlns:p14="http://schemas.microsoft.com/office/powerpoint/2010/main" val="3866001023"/>
      </p:ext>
    </p:extLst>
  </p:cSld>
  <p:clrMapOvr>
    <a:masterClrMapping/>
  </p:clrMapOvr>
  <mc:AlternateContent xmlns:mc="http://schemas.openxmlformats.org/markup-compatibility/2006" xmlns:p14="http://schemas.microsoft.com/office/powerpoint/2010/main">
    <mc:Choice Requires="p14">
      <p:transition spd="slow" p14:dur="2000" advTm="28939"/>
    </mc:Choice>
    <mc:Fallback xmlns="">
      <p:transition xmlns:p14="http://schemas.microsoft.com/office/powerpoint/2010/main" spd="slow" advTm="289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4"/>
                                        </p:tgtEl>
                                        <p:attrNameLst>
                                          <p:attrName>style.visibility</p:attrName>
                                        </p:attrNameLst>
                                      </p:cBhvr>
                                      <p:to>
                                        <p:strVal val="visible"/>
                                      </p:to>
                                    </p:set>
                                    <p:animEffect transition="in" filter="fade">
                                      <p:cBhvr>
                                        <p:cTn id="7" dur="500"/>
                                        <p:tgtEl>
                                          <p:spTgt spid="5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wipe(left)">
                                      <p:cBhvr>
                                        <p:cTn id="10" dur="500"/>
                                        <p:tgtEl>
                                          <p:spTgt spid="1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11"/>
                                        </p:tgtEl>
                                      </p:cBhvr>
                                    </p:animEffect>
                                    <p:set>
                                      <p:cBhvr>
                                        <p:cTn id="15" dur="1" fill="hold">
                                          <p:stCondLst>
                                            <p:cond delay="499"/>
                                          </p:stCondLst>
                                        </p:cTn>
                                        <p:tgtEl>
                                          <p:spTgt spid="111"/>
                                        </p:tgtEl>
                                        <p:attrNameLst>
                                          <p:attrName>style.visibility</p:attrName>
                                        </p:attrNameLst>
                                      </p:cBhvr>
                                      <p:to>
                                        <p:strVal val="hidden"/>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gtEl>
                                        <p:attrNameLst>
                                          <p:attrName>style.visibility</p:attrName>
                                        </p:attrNameLst>
                                      </p:cBhvr>
                                      <p:to>
                                        <p:strVal val="visible"/>
                                      </p:to>
                                    </p:set>
                                  </p:childTnLst>
                                </p:cTn>
                              </p:par>
                              <p:par>
                                <p:cTn id="23" presetID="35" presetClass="emph" presetSubtype="0" repeatCount="indefinite" fill="hold" nodeType="withEffect">
                                  <p:stCondLst>
                                    <p:cond delay="0"/>
                                  </p:stCondLst>
                                  <p:childTnLst>
                                    <p:anim calcmode="discrete" valueType="str">
                                      <p:cBhvr>
                                        <p:cTn id="24" dur="100" fill="hold"/>
                                        <p:tgtEl>
                                          <p:spTgt spid="114"/>
                                        </p:tgtEl>
                                        <p:attrNameLst>
                                          <p:attrName>style.visibility</p:attrName>
                                        </p:attrNameLst>
                                      </p:cBhvr>
                                      <p:tavLst>
                                        <p:tav tm="0">
                                          <p:val>
                                            <p:strVal val="hidden"/>
                                          </p:val>
                                        </p:tav>
                                        <p:tav tm="50000">
                                          <p:val>
                                            <p:strVal val="visible"/>
                                          </p:val>
                                        </p:tav>
                                      </p:tavLst>
                                    </p:anim>
                                  </p:childTnLst>
                                </p:cTn>
                              </p:par>
                              <p:par>
                                <p:cTn id="25" presetID="35" presetClass="emph" presetSubtype="0" repeatCount="indefinite" fill="hold" nodeType="withEffect">
                                  <p:stCondLst>
                                    <p:cond delay="50"/>
                                  </p:stCondLst>
                                  <p:childTnLst>
                                    <p:anim calcmode="discrete" valueType="str">
                                      <p:cBhvr>
                                        <p:cTn id="26" dur="100" fill="hold"/>
                                        <p:tgtEl>
                                          <p:spTgt spid="131"/>
                                        </p:tgtEl>
                                        <p:attrNameLst>
                                          <p:attrName>style.visibility</p:attrName>
                                        </p:attrNameLst>
                                      </p:cBhvr>
                                      <p:tavLst>
                                        <p:tav tm="0">
                                          <p:val>
                                            <p:strVal val="hidden"/>
                                          </p:val>
                                        </p:tav>
                                        <p:tav tm="50000">
                                          <p:val>
                                            <p:strVal val="visible"/>
                                          </p:val>
                                        </p:tav>
                                      </p:tavLst>
                                    </p:anim>
                                  </p:childTnLst>
                                </p:cTn>
                              </p:par>
                              <p:par>
                                <p:cTn id="27" presetID="35" presetClass="emph" presetSubtype="0" repeatCount="indefinite" fill="hold" nodeType="withEffect">
                                  <p:stCondLst>
                                    <p:cond delay="50"/>
                                  </p:stCondLst>
                                  <p:childTnLst>
                                    <p:anim calcmode="discrete" valueType="str">
                                      <p:cBhvr>
                                        <p:cTn id="28" dur="100" fill="hold"/>
                                        <p:tgtEl>
                                          <p:spTgt spid="148"/>
                                        </p:tgtEl>
                                        <p:attrNameLst>
                                          <p:attrName>style.visibility</p:attrName>
                                        </p:attrNameLst>
                                      </p:cBhvr>
                                      <p:tavLst>
                                        <p:tav tm="0">
                                          <p:val>
                                            <p:strVal val="hidden"/>
                                          </p:val>
                                        </p:tav>
                                        <p:tav tm="50000">
                                          <p:val>
                                            <p:strVal val="visible"/>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17"/>
                                        </p:tgtEl>
                                        <p:attrNameLst>
                                          <p:attrName>style.visibility</p:attrName>
                                        </p:attrNameLst>
                                      </p:cBhvr>
                                      <p:to>
                                        <p:strVal val="visible"/>
                                      </p:to>
                                    </p:set>
                                    <p:animEffect transition="in" filter="wipe(down)">
                                      <p:cBhvr>
                                        <p:cTn id="33" dur="150"/>
                                        <p:tgtEl>
                                          <p:spTgt spid="217"/>
                                        </p:tgtEl>
                                      </p:cBhvr>
                                    </p:animEffect>
                                  </p:childTnLst>
                                </p:cTn>
                              </p:par>
                              <p:par>
                                <p:cTn id="34" presetID="22" presetClass="exit" presetSubtype="1" fill="hold" nodeType="withEffect">
                                  <p:stCondLst>
                                    <p:cond delay="450"/>
                                  </p:stCondLst>
                                  <p:childTnLst>
                                    <p:animEffect transition="out" filter="wipe(up)">
                                      <p:cBhvr>
                                        <p:cTn id="35" dur="150"/>
                                        <p:tgtEl>
                                          <p:spTgt spid="217"/>
                                        </p:tgtEl>
                                      </p:cBhvr>
                                    </p:animEffect>
                                    <p:set>
                                      <p:cBhvr>
                                        <p:cTn id="36" dur="1" fill="hold">
                                          <p:stCondLst>
                                            <p:cond delay="149"/>
                                          </p:stCondLst>
                                        </p:cTn>
                                        <p:tgtEl>
                                          <p:spTgt spid="217"/>
                                        </p:tgtEl>
                                        <p:attrNameLst>
                                          <p:attrName>style.visibility</p:attrName>
                                        </p:attrNameLst>
                                      </p:cBhvr>
                                      <p:to>
                                        <p:strVal val="hidden"/>
                                      </p:to>
                                    </p:set>
                                  </p:childTnLst>
                                </p:cTn>
                              </p:par>
                            </p:childTnLst>
                          </p:cTn>
                        </p:par>
                        <p:par>
                          <p:cTn id="37" fill="hold">
                            <p:stCondLst>
                              <p:cond delay="600"/>
                            </p:stCondLst>
                            <p:childTnLst>
                              <p:par>
                                <p:cTn id="38" presetID="22" presetClass="entr" presetSubtype="4" fill="hold" nodeType="afterEffect">
                                  <p:stCondLst>
                                    <p:cond delay="0"/>
                                  </p:stCondLst>
                                  <p:childTnLst>
                                    <p:set>
                                      <p:cBhvr>
                                        <p:cTn id="39" dur="1" fill="hold">
                                          <p:stCondLst>
                                            <p:cond delay="0"/>
                                          </p:stCondLst>
                                        </p:cTn>
                                        <p:tgtEl>
                                          <p:spTgt spid="282"/>
                                        </p:tgtEl>
                                        <p:attrNameLst>
                                          <p:attrName>style.visibility</p:attrName>
                                        </p:attrNameLst>
                                      </p:cBhvr>
                                      <p:to>
                                        <p:strVal val="visible"/>
                                      </p:to>
                                    </p:set>
                                    <p:animEffect transition="in" filter="wipe(down)">
                                      <p:cBhvr>
                                        <p:cTn id="40" dur="150"/>
                                        <p:tgtEl>
                                          <p:spTgt spid="282"/>
                                        </p:tgtEl>
                                      </p:cBhvr>
                                    </p:animEffect>
                                  </p:childTnLst>
                                </p:cTn>
                              </p:par>
                            </p:childTnLst>
                          </p:cTn>
                        </p:par>
                        <p:par>
                          <p:cTn id="41" fill="hold">
                            <p:stCondLst>
                              <p:cond delay="750"/>
                            </p:stCondLst>
                            <p:childTnLst>
                              <p:par>
                                <p:cTn id="42" presetID="22" presetClass="exit" presetSubtype="1" fill="hold" nodeType="afterEffect">
                                  <p:stCondLst>
                                    <p:cond delay="300"/>
                                  </p:stCondLst>
                                  <p:childTnLst>
                                    <p:animEffect transition="out" filter="wipe(up)">
                                      <p:cBhvr>
                                        <p:cTn id="43" dur="150"/>
                                        <p:tgtEl>
                                          <p:spTgt spid="282"/>
                                        </p:tgtEl>
                                      </p:cBhvr>
                                    </p:animEffect>
                                    <p:set>
                                      <p:cBhvr>
                                        <p:cTn id="44" dur="1" fill="hold">
                                          <p:stCondLst>
                                            <p:cond delay="149"/>
                                          </p:stCondLst>
                                        </p:cTn>
                                        <p:tgtEl>
                                          <p:spTgt spid="282"/>
                                        </p:tgtEl>
                                        <p:attrNameLst>
                                          <p:attrName>style.visibility</p:attrName>
                                        </p:attrNameLst>
                                      </p:cBhvr>
                                      <p:to>
                                        <p:strVal val="hidden"/>
                                      </p:to>
                                    </p:set>
                                  </p:childTnLst>
                                </p:cTn>
                              </p:par>
                              <p:par>
                                <p:cTn id="45" presetID="22" presetClass="entr" presetSubtype="4" fill="hold" nodeType="withEffect">
                                  <p:stCondLst>
                                    <p:cond delay="0"/>
                                  </p:stCondLst>
                                  <p:childTnLst>
                                    <p:set>
                                      <p:cBhvr>
                                        <p:cTn id="46" dur="1" fill="hold">
                                          <p:stCondLst>
                                            <p:cond delay="0"/>
                                          </p:stCondLst>
                                        </p:cTn>
                                        <p:tgtEl>
                                          <p:spTgt spid="269"/>
                                        </p:tgtEl>
                                        <p:attrNameLst>
                                          <p:attrName>style.visibility</p:attrName>
                                        </p:attrNameLst>
                                      </p:cBhvr>
                                      <p:to>
                                        <p:strVal val="visible"/>
                                      </p:to>
                                    </p:set>
                                    <p:animEffect transition="in" filter="wipe(down)">
                                      <p:cBhvr>
                                        <p:cTn id="47" dur="150"/>
                                        <p:tgtEl>
                                          <p:spTgt spid="269"/>
                                        </p:tgtEl>
                                      </p:cBhvr>
                                    </p:animEffect>
                                  </p:childTnLst>
                                </p:cTn>
                              </p:par>
                            </p:childTnLst>
                          </p:cTn>
                        </p:par>
                        <p:par>
                          <p:cTn id="48" fill="hold">
                            <p:stCondLst>
                              <p:cond delay="1200"/>
                            </p:stCondLst>
                            <p:childTnLst>
                              <p:par>
                                <p:cTn id="49" presetID="22" presetClass="exit" presetSubtype="1" fill="hold" nodeType="afterEffect">
                                  <p:stCondLst>
                                    <p:cond delay="300"/>
                                  </p:stCondLst>
                                  <p:childTnLst>
                                    <p:animEffect transition="out" filter="wipe(up)">
                                      <p:cBhvr>
                                        <p:cTn id="50" dur="150"/>
                                        <p:tgtEl>
                                          <p:spTgt spid="269"/>
                                        </p:tgtEl>
                                      </p:cBhvr>
                                    </p:animEffect>
                                    <p:set>
                                      <p:cBhvr>
                                        <p:cTn id="51" dur="1" fill="hold">
                                          <p:stCondLst>
                                            <p:cond delay="149"/>
                                          </p:stCondLst>
                                        </p:cTn>
                                        <p:tgtEl>
                                          <p:spTgt spid="269"/>
                                        </p:tgtEl>
                                        <p:attrNameLst>
                                          <p:attrName>style.visibility</p:attrName>
                                        </p:attrNameLst>
                                      </p:cBhvr>
                                      <p:to>
                                        <p:strVal val="hidden"/>
                                      </p:to>
                                    </p:set>
                                  </p:childTnLst>
                                </p:cTn>
                              </p:par>
                              <p:par>
                                <p:cTn id="52" presetID="22" presetClass="entr" presetSubtype="4" fill="hold" nodeType="withEffect">
                                  <p:stCondLst>
                                    <p:cond delay="0"/>
                                  </p:stCondLst>
                                  <p:childTnLst>
                                    <p:set>
                                      <p:cBhvr>
                                        <p:cTn id="53" dur="1" fill="hold">
                                          <p:stCondLst>
                                            <p:cond delay="0"/>
                                          </p:stCondLst>
                                        </p:cTn>
                                        <p:tgtEl>
                                          <p:spTgt spid="426"/>
                                        </p:tgtEl>
                                        <p:attrNameLst>
                                          <p:attrName>style.visibility</p:attrName>
                                        </p:attrNameLst>
                                      </p:cBhvr>
                                      <p:to>
                                        <p:strVal val="visible"/>
                                      </p:to>
                                    </p:set>
                                    <p:animEffect transition="in" filter="wipe(down)">
                                      <p:cBhvr>
                                        <p:cTn id="54" dur="150"/>
                                        <p:tgtEl>
                                          <p:spTgt spid="426"/>
                                        </p:tgtEl>
                                      </p:cBhvr>
                                    </p:animEffect>
                                  </p:childTnLst>
                                </p:cTn>
                              </p:par>
                            </p:childTnLst>
                          </p:cTn>
                        </p:par>
                        <p:par>
                          <p:cTn id="55" fill="hold">
                            <p:stCondLst>
                              <p:cond delay="1650"/>
                            </p:stCondLst>
                            <p:childTnLst>
                              <p:par>
                                <p:cTn id="56" presetID="22" presetClass="exit" presetSubtype="1" fill="hold" nodeType="afterEffect">
                                  <p:stCondLst>
                                    <p:cond delay="300"/>
                                  </p:stCondLst>
                                  <p:childTnLst>
                                    <p:animEffect transition="out" filter="wipe(up)">
                                      <p:cBhvr>
                                        <p:cTn id="57" dur="150"/>
                                        <p:tgtEl>
                                          <p:spTgt spid="426"/>
                                        </p:tgtEl>
                                      </p:cBhvr>
                                    </p:animEffect>
                                    <p:set>
                                      <p:cBhvr>
                                        <p:cTn id="58" dur="1" fill="hold">
                                          <p:stCondLst>
                                            <p:cond delay="149"/>
                                          </p:stCondLst>
                                        </p:cTn>
                                        <p:tgtEl>
                                          <p:spTgt spid="426"/>
                                        </p:tgtEl>
                                        <p:attrNameLst>
                                          <p:attrName>style.visibility</p:attrName>
                                        </p:attrNameLst>
                                      </p:cBhvr>
                                      <p:to>
                                        <p:strVal val="hidden"/>
                                      </p:to>
                                    </p:set>
                                  </p:childTnLst>
                                </p:cTn>
                              </p:par>
                              <p:par>
                                <p:cTn id="59" presetID="22" presetClass="entr" presetSubtype="4" fill="hold" nodeType="withEffect">
                                  <p:stCondLst>
                                    <p:cond delay="0"/>
                                  </p:stCondLst>
                                  <p:childTnLst>
                                    <p:set>
                                      <p:cBhvr>
                                        <p:cTn id="60" dur="1" fill="hold">
                                          <p:stCondLst>
                                            <p:cond delay="0"/>
                                          </p:stCondLst>
                                        </p:cTn>
                                        <p:tgtEl>
                                          <p:spTgt spid="308"/>
                                        </p:tgtEl>
                                        <p:attrNameLst>
                                          <p:attrName>style.visibility</p:attrName>
                                        </p:attrNameLst>
                                      </p:cBhvr>
                                      <p:to>
                                        <p:strVal val="visible"/>
                                      </p:to>
                                    </p:set>
                                    <p:animEffect transition="in" filter="wipe(down)">
                                      <p:cBhvr>
                                        <p:cTn id="61" dur="150"/>
                                        <p:tgtEl>
                                          <p:spTgt spid="308"/>
                                        </p:tgtEl>
                                      </p:cBhvr>
                                    </p:animEffect>
                                  </p:childTnLst>
                                </p:cTn>
                              </p:par>
                            </p:childTnLst>
                          </p:cTn>
                        </p:par>
                        <p:par>
                          <p:cTn id="62" fill="hold">
                            <p:stCondLst>
                              <p:cond delay="2100"/>
                            </p:stCondLst>
                            <p:childTnLst>
                              <p:par>
                                <p:cTn id="63" presetID="22" presetClass="exit" presetSubtype="1" fill="hold" nodeType="afterEffect">
                                  <p:stCondLst>
                                    <p:cond delay="300"/>
                                  </p:stCondLst>
                                  <p:childTnLst>
                                    <p:animEffect transition="out" filter="wipe(up)">
                                      <p:cBhvr>
                                        <p:cTn id="64" dur="150"/>
                                        <p:tgtEl>
                                          <p:spTgt spid="308"/>
                                        </p:tgtEl>
                                      </p:cBhvr>
                                    </p:animEffect>
                                    <p:set>
                                      <p:cBhvr>
                                        <p:cTn id="65" dur="1" fill="hold">
                                          <p:stCondLst>
                                            <p:cond delay="149"/>
                                          </p:stCondLst>
                                        </p:cTn>
                                        <p:tgtEl>
                                          <p:spTgt spid="308"/>
                                        </p:tgtEl>
                                        <p:attrNameLst>
                                          <p:attrName>style.visibility</p:attrName>
                                        </p:attrNameLst>
                                      </p:cBhvr>
                                      <p:to>
                                        <p:strVal val="hidden"/>
                                      </p:to>
                                    </p:set>
                                  </p:childTnLst>
                                </p:cTn>
                              </p:par>
                              <p:par>
                                <p:cTn id="66" presetID="22" presetClass="entr" presetSubtype="4" fill="hold" nodeType="withEffect">
                                  <p:stCondLst>
                                    <p:cond delay="0"/>
                                  </p:stCondLst>
                                  <p:childTnLst>
                                    <p:set>
                                      <p:cBhvr>
                                        <p:cTn id="67" dur="1" fill="hold">
                                          <p:stCondLst>
                                            <p:cond delay="0"/>
                                          </p:stCondLst>
                                        </p:cTn>
                                        <p:tgtEl>
                                          <p:spTgt spid="495"/>
                                        </p:tgtEl>
                                        <p:attrNameLst>
                                          <p:attrName>style.visibility</p:attrName>
                                        </p:attrNameLst>
                                      </p:cBhvr>
                                      <p:to>
                                        <p:strVal val="visible"/>
                                      </p:to>
                                    </p:set>
                                    <p:animEffect transition="in" filter="wipe(down)">
                                      <p:cBhvr>
                                        <p:cTn id="68" dur="150"/>
                                        <p:tgtEl>
                                          <p:spTgt spid="495"/>
                                        </p:tgtEl>
                                      </p:cBhvr>
                                    </p:animEffect>
                                  </p:childTnLst>
                                </p:cTn>
                              </p:par>
                            </p:childTnLst>
                          </p:cTn>
                        </p:par>
                        <p:par>
                          <p:cTn id="69" fill="hold">
                            <p:stCondLst>
                              <p:cond delay="2550"/>
                            </p:stCondLst>
                            <p:childTnLst>
                              <p:par>
                                <p:cTn id="70" presetID="22" presetClass="exit" presetSubtype="1" fill="hold" nodeType="afterEffect">
                                  <p:stCondLst>
                                    <p:cond delay="300"/>
                                  </p:stCondLst>
                                  <p:childTnLst>
                                    <p:animEffect transition="out" filter="wipe(up)">
                                      <p:cBhvr>
                                        <p:cTn id="71" dur="150"/>
                                        <p:tgtEl>
                                          <p:spTgt spid="495"/>
                                        </p:tgtEl>
                                      </p:cBhvr>
                                    </p:animEffect>
                                    <p:set>
                                      <p:cBhvr>
                                        <p:cTn id="72" dur="1" fill="hold">
                                          <p:stCondLst>
                                            <p:cond delay="149"/>
                                          </p:stCondLst>
                                        </p:cTn>
                                        <p:tgtEl>
                                          <p:spTgt spid="495"/>
                                        </p:tgtEl>
                                        <p:attrNameLst>
                                          <p:attrName>style.visibility</p:attrName>
                                        </p:attrNameLst>
                                      </p:cBhvr>
                                      <p:to>
                                        <p:strVal val="hidden"/>
                                      </p:to>
                                    </p:set>
                                  </p:childTnLst>
                                </p:cTn>
                              </p:par>
                              <p:par>
                                <p:cTn id="73" presetID="22" presetClass="entr" presetSubtype="4" fill="hold" nodeType="withEffect">
                                  <p:stCondLst>
                                    <p:cond delay="0"/>
                                  </p:stCondLst>
                                  <p:childTnLst>
                                    <p:set>
                                      <p:cBhvr>
                                        <p:cTn id="74" dur="1" fill="hold">
                                          <p:stCondLst>
                                            <p:cond delay="0"/>
                                          </p:stCondLst>
                                        </p:cTn>
                                        <p:tgtEl>
                                          <p:spTgt spid="409"/>
                                        </p:tgtEl>
                                        <p:attrNameLst>
                                          <p:attrName>style.visibility</p:attrName>
                                        </p:attrNameLst>
                                      </p:cBhvr>
                                      <p:to>
                                        <p:strVal val="visible"/>
                                      </p:to>
                                    </p:set>
                                    <p:animEffect transition="in" filter="wipe(down)">
                                      <p:cBhvr>
                                        <p:cTn id="75" dur="150"/>
                                        <p:tgtEl>
                                          <p:spTgt spid="409"/>
                                        </p:tgtEl>
                                      </p:cBhvr>
                                    </p:animEffect>
                                  </p:childTnLst>
                                </p:cTn>
                              </p:par>
                            </p:childTnLst>
                          </p:cTn>
                        </p:par>
                        <p:par>
                          <p:cTn id="76" fill="hold">
                            <p:stCondLst>
                              <p:cond delay="3000"/>
                            </p:stCondLst>
                            <p:childTnLst>
                              <p:par>
                                <p:cTn id="77" presetID="22" presetClass="exit" presetSubtype="1" fill="hold" nodeType="afterEffect">
                                  <p:stCondLst>
                                    <p:cond delay="300"/>
                                  </p:stCondLst>
                                  <p:childTnLst>
                                    <p:animEffect transition="out" filter="wipe(up)">
                                      <p:cBhvr>
                                        <p:cTn id="78" dur="150"/>
                                        <p:tgtEl>
                                          <p:spTgt spid="409"/>
                                        </p:tgtEl>
                                      </p:cBhvr>
                                    </p:animEffect>
                                    <p:set>
                                      <p:cBhvr>
                                        <p:cTn id="79" dur="1" fill="hold">
                                          <p:stCondLst>
                                            <p:cond delay="149"/>
                                          </p:stCondLst>
                                        </p:cTn>
                                        <p:tgtEl>
                                          <p:spTgt spid="409"/>
                                        </p:tgtEl>
                                        <p:attrNameLst>
                                          <p:attrName>style.visibility</p:attrName>
                                        </p:attrNameLst>
                                      </p:cBhvr>
                                      <p:to>
                                        <p:strVal val="hidden"/>
                                      </p:to>
                                    </p:set>
                                  </p:childTnLst>
                                </p:cTn>
                              </p:par>
                              <p:par>
                                <p:cTn id="80" presetID="22" presetClass="entr" presetSubtype="4" fill="hold" nodeType="withEffect">
                                  <p:stCondLst>
                                    <p:cond delay="400"/>
                                  </p:stCondLst>
                                  <p:childTnLst>
                                    <p:set>
                                      <p:cBhvr>
                                        <p:cTn id="81" dur="1" fill="hold">
                                          <p:stCondLst>
                                            <p:cond delay="0"/>
                                          </p:stCondLst>
                                        </p:cTn>
                                        <p:tgtEl>
                                          <p:spTgt spid="356"/>
                                        </p:tgtEl>
                                        <p:attrNameLst>
                                          <p:attrName>style.visibility</p:attrName>
                                        </p:attrNameLst>
                                      </p:cBhvr>
                                      <p:to>
                                        <p:strVal val="visible"/>
                                      </p:to>
                                    </p:set>
                                    <p:animEffect transition="in" filter="wipe(down)">
                                      <p:cBhvr>
                                        <p:cTn id="82" dur="150"/>
                                        <p:tgtEl>
                                          <p:spTgt spid="356"/>
                                        </p:tgtEl>
                                      </p:cBhvr>
                                    </p:animEffect>
                                  </p:childTnLst>
                                </p:cTn>
                              </p:par>
                              <p:par>
                                <p:cTn id="83" presetID="22" presetClass="entr" presetSubtype="4" fill="hold" nodeType="withEffect">
                                  <p:stCondLst>
                                    <p:cond delay="200"/>
                                  </p:stCondLst>
                                  <p:childTnLst>
                                    <p:set>
                                      <p:cBhvr>
                                        <p:cTn id="84" dur="1" fill="hold">
                                          <p:stCondLst>
                                            <p:cond delay="0"/>
                                          </p:stCondLst>
                                        </p:cTn>
                                        <p:tgtEl>
                                          <p:spTgt spid="460"/>
                                        </p:tgtEl>
                                        <p:attrNameLst>
                                          <p:attrName>style.visibility</p:attrName>
                                        </p:attrNameLst>
                                      </p:cBhvr>
                                      <p:to>
                                        <p:strVal val="visible"/>
                                      </p:to>
                                    </p:set>
                                    <p:animEffect transition="in" filter="wipe(down)">
                                      <p:cBhvr>
                                        <p:cTn id="85" dur="150"/>
                                        <p:tgtEl>
                                          <p:spTgt spid="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1" grpId="1" animBg="1"/>
      <p:bldP spid="5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81000" y="2700803"/>
            <a:ext cx="8359205" cy="3401700"/>
            <a:chOff x="403795" y="2770500"/>
            <a:chExt cx="8359205" cy="3401700"/>
          </a:xfrm>
        </p:grpSpPr>
        <p:sp>
          <p:nvSpPr>
            <p:cNvPr id="6" name="Oval 5"/>
            <p:cNvSpPr/>
            <p:nvPr/>
          </p:nvSpPr>
          <p:spPr>
            <a:xfrm>
              <a:off x="912512" y="49133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7" name="Oval 6"/>
            <p:cNvSpPr/>
            <p:nvPr/>
          </p:nvSpPr>
          <p:spPr>
            <a:xfrm>
              <a:off x="1947837" y="49123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Oval 7"/>
            <p:cNvSpPr/>
            <p:nvPr/>
          </p:nvSpPr>
          <p:spPr>
            <a:xfrm>
              <a:off x="3020536" y="49123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9" name="Oval 8"/>
            <p:cNvSpPr/>
            <p:nvPr/>
          </p:nvSpPr>
          <p:spPr>
            <a:xfrm>
              <a:off x="4055861" y="49133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0" name="Oval 9"/>
            <p:cNvSpPr/>
            <p:nvPr/>
          </p:nvSpPr>
          <p:spPr>
            <a:xfrm>
              <a:off x="5087461" y="4913809"/>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 name="Oval 10"/>
            <p:cNvSpPr/>
            <p:nvPr/>
          </p:nvSpPr>
          <p:spPr>
            <a:xfrm>
              <a:off x="6119058" y="4912854"/>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2" name="Oval 11"/>
            <p:cNvSpPr/>
            <p:nvPr/>
          </p:nvSpPr>
          <p:spPr>
            <a:xfrm>
              <a:off x="7152357" y="49133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3" name="Oval 12"/>
            <p:cNvSpPr/>
            <p:nvPr/>
          </p:nvSpPr>
          <p:spPr>
            <a:xfrm>
              <a:off x="8197646" y="49123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4" name="Oval 13"/>
            <p:cNvSpPr/>
            <p:nvPr/>
          </p:nvSpPr>
          <p:spPr>
            <a:xfrm>
              <a:off x="912512" y="39979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5" name="Oval 14"/>
            <p:cNvSpPr/>
            <p:nvPr/>
          </p:nvSpPr>
          <p:spPr>
            <a:xfrm>
              <a:off x="1947837" y="39979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6" name="Oval 15"/>
            <p:cNvSpPr/>
            <p:nvPr/>
          </p:nvSpPr>
          <p:spPr>
            <a:xfrm>
              <a:off x="3020536"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7" name="Oval 16"/>
            <p:cNvSpPr/>
            <p:nvPr/>
          </p:nvSpPr>
          <p:spPr>
            <a:xfrm>
              <a:off x="4055861"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8" name="Oval 17"/>
            <p:cNvSpPr/>
            <p:nvPr/>
          </p:nvSpPr>
          <p:spPr>
            <a:xfrm>
              <a:off x="5087461"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9" name="Oval 18"/>
            <p:cNvSpPr/>
            <p:nvPr/>
          </p:nvSpPr>
          <p:spPr>
            <a:xfrm>
              <a:off x="6119058"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0" name="Oval 19"/>
            <p:cNvSpPr/>
            <p:nvPr/>
          </p:nvSpPr>
          <p:spPr>
            <a:xfrm>
              <a:off x="7152357"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1" name="Oval 20"/>
            <p:cNvSpPr/>
            <p:nvPr/>
          </p:nvSpPr>
          <p:spPr>
            <a:xfrm>
              <a:off x="8198368"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grpSp>
          <p:nvGrpSpPr>
            <p:cNvPr id="22" name="Group 21"/>
            <p:cNvGrpSpPr/>
            <p:nvPr/>
          </p:nvGrpSpPr>
          <p:grpSpPr>
            <a:xfrm>
              <a:off x="592038" y="3009467"/>
              <a:ext cx="7982720" cy="2789259"/>
              <a:chOff x="555826" y="2982167"/>
              <a:chExt cx="7982720" cy="2789259"/>
            </a:xfrm>
          </p:grpSpPr>
          <p:cxnSp>
            <p:nvCxnSpPr>
              <p:cNvPr id="59" name="Straight Connector 58"/>
              <p:cNvCxnSpPr>
                <a:endCxn id="15" idx="1"/>
              </p:cNvCxnSpPr>
              <p:nvPr/>
            </p:nvCxnSpPr>
            <p:spPr>
              <a:xfrm flipH="1">
                <a:off x="1958996" y="3018856"/>
                <a:ext cx="4342549" cy="99024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5" idx="0"/>
              </p:cNvCxnSpPr>
              <p:nvPr/>
            </p:nvCxnSpPr>
            <p:spPr>
              <a:xfrm flipH="1">
                <a:off x="1985937" y="2999100"/>
                <a:ext cx="2927075" cy="99884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555826" y="2982167"/>
                <a:ext cx="7982720" cy="2789259"/>
                <a:chOff x="555826" y="2982167"/>
                <a:chExt cx="7982720" cy="2789259"/>
              </a:xfrm>
            </p:grpSpPr>
            <p:grpSp>
              <p:nvGrpSpPr>
                <p:cNvPr id="62" name="Group 61"/>
                <p:cNvGrpSpPr/>
                <p:nvPr/>
              </p:nvGrpSpPr>
              <p:grpSpPr>
                <a:xfrm>
                  <a:off x="555826" y="4062981"/>
                  <a:ext cx="7982720" cy="1708445"/>
                  <a:chOff x="559972" y="4062981"/>
                  <a:chExt cx="7982720" cy="1708445"/>
                </a:xfrm>
              </p:grpSpPr>
              <p:cxnSp>
                <p:nvCxnSpPr>
                  <p:cNvPr id="78" name="Straight Connector 77"/>
                  <p:cNvCxnSpPr>
                    <a:stCxn id="8" idx="0"/>
                    <a:endCxn id="16" idx="4"/>
                  </p:cNvCxnSpPr>
                  <p:nvPr/>
                </p:nvCxnSpPr>
                <p:spPr>
                  <a:xfrm flipV="1">
                    <a:off x="3026570" y="4075168"/>
                    <a:ext cx="0"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9" idx="0"/>
                    <a:endCxn id="17" idx="4"/>
                  </p:cNvCxnSpPr>
                  <p:nvPr/>
                </p:nvCxnSpPr>
                <p:spPr>
                  <a:xfrm flipV="1">
                    <a:off x="4061895" y="40751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0" idx="0"/>
                    <a:endCxn id="18" idx="4"/>
                  </p:cNvCxnSpPr>
                  <p:nvPr/>
                </p:nvCxnSpPr>
                <p:spPr>
                  <a:xfrm flipV="1">
                    <a:off x="5093495" y="4075168"/>
                    <a:ext cx="0" cy="83864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1" idx="0"/>
                    <a:endCxn id="19" idx="4"/>
                  </p:cNvCxnSpPr>
                  <p:nvPr/>
                </p:nvCxnSpPr>
                <p:spPr>
                  <a:xfrm flipV="1">
                    <a:off x="6125092" y="4075168"/>
                    <a:ext cx="0" cy="83768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2" idx="0"/>
                    <a:endCxn id="20" idx="4"/>
                  </p:cNvCxnSpPr>
                  <p:nvPr/>
                </p:nvCxnSpPr>
                <p:spPr>
                  <a:xfrm flipV="1">
                    <a:off x="7158391" y="40751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3" idx="0"/>
                    <a:endCxn id="21" idx="4"/>
                  </p:cNvCxnSpPr>
                  <p:nvPr/>
                </p:nvCxnSpPr>
                <p:spPr>
                  <a:xfrm flipV="1">
                    <a:off x="8203680" y="4075168"/>
                    <a:ext cx="722"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 idx="7"/>
                  </p:cNvCxnSpPr>
                  <p:nvPr/>
                </p:nvCxnSpPr>
                <p:spPr>
                  <a:xfrm flipV="1">
                    <a:off x="3085577" y="4074141"/>
                    <a:ext cx="981443" cy="84935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1"/>
                    <a:endCxn id="16" idx="5"/>
                  </p:cNvCxnSpPr>
                  <p:nvPr/>
                </p:nvCxnSpPr>
                <p:spPr>
                  <a:xfrm flipH="1" flipV="1">
                    <a:off x="3053511" y="4064009"/>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8" idx="5"/>
                    <a:endCxn id="11" idx="1"/>
                  </p:cNvCxnSpPr>
                  <p:nvPr/>
                </p:nvCxnSpPr>
                <p:spPr>
                  <a:xfrm>
                    <a:off x="5120436" y="4064009"/>
                    <a:ext cx="977715" cy="86000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0" idx="7"/>
                    <a:endCxn id="19" idx="3"/>
                  </p:cNvCxnSpPr>
                  <p:nvPr/>
                </p:nvCxnSpPr>
                <p:spPr>
                  <a:xfrm flipV="1">
                    <a:off x="5120436" y="4064009"/>
                    <a:ext cx="977715" cy="860959"/>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0" idx="5"/>
                    <a:endCxn id="13" idx="1"/>
                  </p:cNvCxnSpPr>
                  <p:nvPr/>
                </p:nvCxnSpPr>
                <p:spPr>
                  <a:xfrm>
                    <a:off x="7185332" y="4064009"/>
                    <a:ext cx="991407" cy="85949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2" idx="7"/>
                    <a:endCxn id="21" idx="3"/>
                  </p:cNvCxnSpPr>
                  <p:nvPr/>
                </p:nvCxnSpPr>
                <p:spPr>
                  <a:xfrm flipV="1">
                    <a:off x="7185332" y="4064009"/>
                    <a:ext cx="992129"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559972" y="4950081"/>
                    <a:ext cx="7982720" cy="821345"/>
                    <a:chOff x="559972" y="4950081"/>
                    <a:chExt cx="7982720" cy="821345"/>
                  </a:xfrm>
                </p:grpSpPr>
                <p:cxnSp>
                  <p:nvCxnSpPr>
                    <p:cNvPr id="95" name="Straight Connector 94"/>
                    <p:cNvCxnSpPr>
                      <a:stCxn id="6" idx="3"/>
                      <a:endCxn id="35" idx="0"/>
                    </p:cNvCxnSpPr>
                    <p:nvPr/>
                  </p:nvCxnSpPr>
                  <p:spPr>
                    <a:xfrm flipH="1">
                      <a:off x="559972" y="4951109"/>
                      <a:ext cx="331633"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6" idx="5"/>
                    </p:cNvCxnSpPr>
                    <p:nvPr/>
                  </p:nvCxnSpPr>
                  <p:spPr>
                    <a:xfrm>
                      <a:off x="977553" y="4978409"/>
                      <a:ext cx="15191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7" idx="3"/>
                      <a:endCxn id="37" idx="0"/>
                    </p:cNvCxnSpPr>
                    <p:nvPr/>
                  </p:nvCxnSpPr>
                  <p:spPr>
                    <a:xfrm flipH="1">
                      <a:off x="1624686" y="4950081"/>
                      <a:ext cx="302244"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7" idx="5"/>
                    </p:cNvCxnSpPr>
                    <p:nvPr/>
                  </p:nvCxnSpPr>
                  <p:spPr>
                    <a:xfrm>
                      <a:off x="2012878" y="4977381"/>
                      <a:ext cx="165229"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8" idx="3"/>
                      <a:endCxn id="39" idx="0"/>
                    </p:cNvCxnSpPr>
                    <p:nvPr/>
                  </p:nvCxnSpPr>
                  <p:spPr>
                    <a:xfrm flipH="1">
                      <a:off x="2683452" y="4950081"/>
                      <a:ext cx="316177"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8" idx="5"/>
                      <a:endCxn id="40" idx="0"/>
                    </p:cNvCxnSpPr>
                    <p:nvPr/>
                  </p:nvCxnSpPr>
                  <p:spPr>
                    <a:xfrm>
                      <a:off x="3053511" y="4950081"/>
                      <a:ext cx="172130"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 idx="3"/>
                      <a:endCxn id="41" idx="0"/>
                    </p:cNvCxnSpPr>
                    <p:nvPr/>
                  </p:nvCxnSpPr>
                  <p:spPr>
                    <a:xfrm flipH="1">
                      <a:off x="3748166" y="4951109"/>
                      <a:ext cx="286788"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 idx="5"/>
                      <a:endCxn id="42" idx="0"/>
                    </p:cNvCxnSpPr>
                    <p:nvPr/>
                  </p:nvCxnSpPr>
                  <p:spPr>
                    <a:xfrm>
                      <a:off x="4088836" y="4951109"/>
                      <a:ext cx="186584"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 idx="3"/>
                      <a:endCxn id="43" idx="0"/>
                    </p:cNvCxnSpPr>
                    <p:nvPr/>
                  </p:nvCxnSpPr>
                  <p:spPr>
                    <a:xfrm flipH="1">
                      <a:off x="4818191" y="4951550"/>
                      <a:ext cx="248363"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0" idx="5"/>
                      <a:endCxn id="44" idx="0"/>
                    </p:cNvCxnSpPr>
                    <p:nvPr/>
                  </p:nvCxnSpPr>
                  <p:spPr>
                    <a:xfrm>
                      <a:off x="5120436" y="4951550"/>
                      <a:ext cx="239944"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1" idx="3"/>
                      <a:endCxn id="45" idx="0"/>
                    </p:cNvCxnSpPr>
                    <p:nvPr/>
                  </p:nvCxnSpPr>
                  <p:spPr>
                    <a:xfrm flipH="1">
                      <a:off x="5882905" y="4950595"/>
                      <a:ext cx="21524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1" idx="5"/>
                      <a:endCxn id="46" idx="0"/>
                    </p:cNvCxnSpPr>
                    <p:nvPr/>
                  </p:nvCxnSpPr>
                  <p:spPr>
                    <a:xfrm>
                      <a:off x="6152033" y="4950595"/>
                      <a:ext cx="25812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2" idx="3"/>
                      <a:endCxn id="47" idx="0"/>
                    </p:cNvCxnSpPr>
                    <p:nvPr/>
                  </p:nvCxnSpPr>
                  <p:spPr>
                    <a:xfrm flipH="1">
                      <a:off x="6950724" y="4951109"/>
                      <a:ext cx="180726"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2" idx="5"/>
                      <a:endCxn id="48" idx="0"/>
                    </p:cNvCxnSpPr>
                    <p:nvPr/>
                  </p:nvCxnSpPr>
                  <p:spPr>
                    <a:xfrm>
                      <a:off x="7185332" y="4951109"/>
                      <a:ext cx="30758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3" idx="3"/>
                      <a:endCxn id="49" idx="0"/>
                    </p:cNvCxnSpPr>
                    <p:nvPr/>
                  </p:nvCxnSpPr>
                  <p:spPr>
                    <a:xfrm flipH="1">
                      <a:off x="8015438" y="4950081"/>
                      <a:ext cx="16130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3" idx="5"/>
                      <a:endCxn id="50" idx="0"/>
                    </p:cNvCxnSpPr>
                    <p:nvPr/>
                  </p:nvCxnSpPr>
                  <p:spPr>
                    <a:xfrm>
                      <a:off x="8230621" y="4950081"/>
                      <a:ext cx="31207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Connector 90"/>
                  <p:cNvCxnSpPr>
                    <a:stCxn id="6" idx="0"/>
                    <a:endCxn id="14" idx="4"/>
                  </p:cNvCxnSpPr>
                  <p:nvPr/>
                </p:nvCxnSpPr>
                <p:spPr>
                  <a:xfrm flipV="1">
                    <a:off x="918546" y="4074140"/>
                    <a:ext cx="0" cy="83922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7" idx="0"/>
                    <a:endCxn id="15" idx="4"/>
                  </p:cNvCxnSpPr>
                  <p:nvPr/>
                </p:nvCxnSpPr>
                <p:spPr>
                  <a:xfrm flipV="1">
                    <a:off x="1953871" y="4074140"/>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6" idx="7"/>
                    <a:endCxn id="15" idx="3"/>
                  </p:cNvCxnSpPr>
                  <p:nvPr/>
                </p:nvCxnSpPr>
                <p:spPr>
                  <a:xfrm flipV="1">
                    <a:off x="945487" y="4062981"/>
                    <a:ext cx="981443" cy="86154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7" idx="1"/>
                    <a:endCxn id="14" idx="5"/>
                  </p:cNvCxnSpPr>
                  <p:nvPr/>
                </p:nvCxnSpPr>
                <p:spPr>
                  <a:xfrm flipH="1" flipV="1">
                    <a:off x="945487" y="4062981"/>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950612" y="2982167"/>
                  <a:ext cx="7285856" cy="1027960"/>
                  <a:chOff x="950612" y="2982167"/>
                  <a:chExt cx="7285856" cy="1027960"/>
                </a:xfrm>
              </p:grpSpPr>
              <p:cxnSp>
                <p:nvCxnSpPr>
                  <p:cNvPr id="64" name="Straight Connector 63"/>
                  <p:cNvCxnSpPr>
                    <a:stCxn id="16" idx="0"/>
                  </p:cNvCxnSpPr>
                  <p:nvPr/>
                </p:nvCxnSpPr>
                <p:spPr>
                  <a:xfrm flipH="1" flipV="1">
                    <a:off x="2474612" y="3075300"/>
                    <a:ext cx="584024" cy="9236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7" idx="1"/>
                  </p:cNvCxnSpPr>
                  <p:nvPr/>
                </p:nvCxnSpPr>
                <p:spPr>
                  <a:xfrm flipV="1">
                    <a:off x="4067020" y="3103522"/>
                    <a:ext cx="2192192" cy="90660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7"/>
                  </p:cNvCxnSpPr>
                  <p:nvPr/>
                </p:nvCxnSpPr>
                <p:spPr>
                  <a:xfrm flipV="1">
                    <a:off x="3085577" y="3049900"/>
                    <a:ext cx="650568" cy="9602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7" idx="0"/>
                  </p:cNvCxnSpPr>
                  <p:nvPr/>
                </p:nvCxnSpPr>
                <p:spPr>
                  <a:xfrm flipV="1">
                    <a:off x="4093961" y="3089411"/>
                    <a:ext cx="824695" cy="90955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18" idx="0"/>
                  </p:cNvCxnSpPr>
                  <p:nvPr/>
                </p:nvCxnSpPr>
                <p:spPr>
                  <a:xfrm flipH="1" flipV="1">
                    <a:off x="2533879" y="3041433"/>
                    <a:ext cx="2591682" cy="9575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9" idx="1"/>
                  </p:cNvCxnSpPr>
                  <p:nvPr/>
                </p:nvCxnSpPr>
                <p:spPr>
                  <a:xfrm flipH="1" flipV="1">
                    <a:off x="5065412" y="3075300"/>
                    <a:ext cx="1064805" cy="9348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8" idx="7"/>
                  </p:cNvCxnSpPr>
                  <p:nvPr/>
                </p:nvCxnSpPr>
                <p:spPr>
                  <a:xfrm flipH="1" flipV="1">
                    <a:off x="3829279" y="3016033"/>
                    <a:ext cx="1323223" cy="9940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9" idx="0"/>
                  </p:cNvCxnSpPr>
                  <p:nvPr/>
                </p:nvCxnSpPr>
                <p:spPr>
                  <a:xfrm flipV="1">
                    <a:off x="6157158" y="2990633"/>
                    <a:ext cx="313721" cy="10083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14" idx="0"/>
                  </p:cNvCxnSpPr>
                  <p:nvPr/>
                </p:nvCxnSpPr>
                <p:spPr>
                  <a:xfrm flipH="1">
                    <a:off x="950612" y="2982167"/>
                    <a:ext cx="1481667" cy="101577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4" idx="7"/>
                  </p:cNvCxnSpPr>
                  <p:nvPr/>
                </p:nvCxnSpPr>
                <p:spPr>
                  <a:xfrm flipV="1">
                    <a:off x="977553" y="3007567"/>
                    <a:ext cx="2690859" cy="100153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0" idx="0"/>
                  </p:cNvCxnSpPr>
                  <p:nvPr/>
                </p:nvCxnSpPr>
                <p:spPr>
                  <a:xfrm flipH="1" flipV="1">
                    <a:off x="2669345" y="2999100"/>
                    <a:ext cx="4521112" cy="9998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21" idx="0"/>
                  </p:cNvCxnSpPr>
                  <p:nvPr/>
                </p:nvCxnSpPr>
                <p:spPr>
                  <a:xfrm flipH="1" flipV="1">
                    <a:off x="6527323" y="3032967"/>
                    <a:ext cx="1709145" cy="96600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21" idx="1"/>
                  </p:cNvCxnSpPr>
                  <p:nvPr/>
                </p:nvCxnSpPr>
                <p:spPr>
                  <a:xfrm flipH="1" flipV="1">
                    <a:off x="5141612" y="2990633"/>
                    <a:ext cx="3067915" cy="10194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20" idx="7"/>
                  </p:cNvCxnSpPr>
                  <p:nvPr/>
                </p:nvCxnSpPr>
                <p:spPr>
                  <a:xfrm flipH="1" flipV="1">
                    <a:off x="3922412" y="2999100"/>
                    <a:ext cx="3294986" cy="10110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5538" y="2770500"/>
              <a:ext cx="752474" cy="361288"/>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3938" y="2770500"/>
              <a:ext cx="752474" cy="361288"/>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4738" y="2770500"/>
              <a:ext cx="752474" cy="361288"/>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9338" y="2770500"/>
              <a:ext cx="752474" cy="361288"/>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375" y="4770824"/>
              <a:ext cx="752474" cy="361288"/>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9700" y="4771265"/>
              <a:ext cx="752474" cy="361288"/>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2399" y="4769796"/>
              <a:ext cx="752474" cy="361288"/>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7724" y="4770824"/>
              <a:ext cx="752474" cy="361288"/>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9324" y="4770824"/>
              <a:ext cx="752474" cy="361288"/>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0921" y="4770824"/>
              <a:ext cx="752474" cy="361288"/>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220" y="4771265"/>
              <a:ext cx="752474" cy="361288"/>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9261" y="4771265"/>
              <a:ext cx="752474" cy="361288"/>
            </a:xfrm>
            <a:prstGeom prst="rect">
              <a:avLst/>
            </a:prstGeom>
          </p:spPr>
        </p:pic>
        <p:pic>
          <p:nvPicPr>
            <p:cNvPr id="35" name="Picture 34" descr="server-gray.png"/>
            <p:cNvPicPr>
              <a:picLocks noChangeAspect="1"/>
            </p:cNvPicPr>
            <p:nvPr/>
          </p:nvPicPr>
          <p:blipFill>
            <a:blip r:embed="rId5" cstate="print"/>
            <a:stretch>
              <a:fillRect/>
            </a:stretch>
          </p:blipFill>
          <p:spPr>
            <a:xfrm>
              <a:off x="403795" y="5771426"/>
              <a:ext cx="376485" cy="400774"/>
            </a:xfrm>
            <a:prstGeom prst="rect">
              <a:avLst/>
            </a:prstGeom>
          </p:spPr>
        </p:pic>
        <p:pic>
          <p:nvPicPr>
            <p:cNvPr id="36" name="Picture 35" descr="server-gray.png"/>
            <p:cNvPicPr>
              <a:picLocks noChangeAspect="1"/>
            </p:cNvPicPr>
            <p:nvPr/>
          </p:nvPicPr>
          <p:blipFill>
            <a:blip r:embed="rId5" cstate="print"/>
            <a:stretch>
              <a:fillRect/>
            </a:stretch>
          </p:blipFill>
          <p:spPr>
            <a:xfrm>
              <a:off x="945984" y="5771426"/>
              <a:ext cx="376485" cy="400774"/>
            </a:xfrm>
            <a:prstGeom prst="rect">
              <a:avLst/>
            </a:prstGeom>
          </p:spPr>
        </p:pic>
        <p:pic>
          <p:nvPicPr>
            <p:cNvPr id="37" name="Picture 36" descr="server-gray.png"/>
            <p:cNvPicPr>
              <a:picLocks noChangeAspect="1"/>
            </p:cNvPicPr>
            <p:nvPr/>
          </p:nvPicPr>
          <p:blipFill>
            <a:blip r:embed="rId5" cstate="print"/>
            <a:stretch>
              <a:fillRect/>
            </a:stretch>
          </p:blipFill>
          <p:spPr>
            <a:xfrm>
              <a:off x="1468509" y="5771426"/>
              <a:ext cx="376485" cy="400774"/>
            </a:xfrm>
            <a:prstGeom prst="rect">
              <a:avLst/>
            </a:prstGeom>
          </p:spPr>
        </p:pic>
        <p:pic>
          <p:nvPicPr>
            <p:cNvPr id="38" name="Picture 37" descr="server-gray.png"/>
            <p:cNvPicPr>
              <a:picLocks noChangeAspect="1"/>
            </p:cNvPicPr>
            <p:nvPr/>
          </p:nvPicPr>
          <p:blipFill>
            <a:blip r:embed="rId5" cstate="print"/>
            <a:stretch>
              <a:fillRect/>
            </a:stretch>
          </p:blipFill>
          <p:spPr>
            <a:xfrm>
              <a:off x="1995763" y="5771426"/>
              <a:ext cx="376485" cy="400774"/>
            </a:xfrm>
            <a:prstGeom prst="rect">
              <a:avLst/>
            </a:prstGeom>
          </p:spPr>
        </p:pic>
        <p:pic>
          <p:nvPicPr>
            <p:cNvPr id="39" name="Picture 38" descr="server-gray.png"/>
            <p:cNvPicPr>
              <a:picLocks noChangeAspect="1"/>
            </p:cNvPicPr>
            <p:nvPr/>
          </p:nvPicPr>
          <p:blipFill>
            <a:blip r:embed="rId5" cstate="print"/>
            <a:stretch>
              <a:fillRect/>
            </a:stretch>
          </p:blipFill>
          <p:spPr>
            <a:xfrm>
              <a:off x="2527275" y="5771426"/>
              <a:ext cx="376485" cy="400774"/>
            </a:xfrm>
            <a:prstGeom prst="rect">
              <a:avLst/>
            </a:prstGeom>
          </p:spPr>
        </p:pic>
        <p:pic>
          <p:nvPicPr>
            <p:cNvPr id="40" name="Picture 39" descr="server-gray.png"/>
            <p:cNvPicPr>
              <a:picLocks noChangeAspect="1"/>
            </p:cNvPicPr>
            <p:nvPr/>
          </p:nvPicPr>
          <p:blipFill>
            <a:blip r:embed="rId5" cstate="print"/>
            <a:stretch>
              <a:fillRect/>
            </a:stretch>
          </p:blipFill>
          <p:spPr>
            <a:xfrm>
              <a:off x="3069464" y="5771426"/>
              <a:ext cx="376485" cy="400774"/>
            </a:xfrm>
            <a:prstGeom prst="rect">
              <a:avLst/>
            </a:prstGeom>
          </p:spPr>
        </p:pic>
        <p:pic>
          <p:nvPicPr>
            <p:cNvPr id="41" name="Picture 40" descr="server-gray.png"/>
            <p:cNvPicPr>
              <a:picLocks noChangeAspect="1"/>
            </p:cNvPicPr>
            <p:nvPr/>
          </p:nvPicPr>
          <p:blipFill>
            <a:blip r:embed="rId5" cstate="print"/>
            <a:stretch>
              <a:fillRect/>
            </a:stretch>
          </p:blipFill>
          <p:spPr>
            <a:xfrm>
              <a:off x="3591989" y="5771426"/>
              <a:ext cx="376485" cy="400774"/>
            </a:xfrm>
            <a:prstGeom prst="rect">
              <a:avLst/>
            </a:prstGeom>
          </p:spPr>
        </p:pic>
        <p:pic>
          <p:nvPicPr>
            <p:cNvPr id="42" name="Picture 41" descr="server-gray.png"/>
            <p:cNvPicPr>
              <a:picLocks noChangeAspect="1"/>
            </p:cNvPicPr>
            <p:nvPr/>
          </p:nvPicPr>
          <p:blipFill>
            <a:blip r:embed="rId5" cstate="print"/>
            <a:stretch>
              <a:fillRect/>
            </a:stretch>
          </p:blipFill>
          <p:spPr>
            <a:xfrm>
              <a:off x="4119243" y="5771426"/>
              <a:ext cx="376485" cy="400774"/>
            </a:xfrm>
            <a:prstGeom prst="rect">
              <a:avLst/>
            </a:prstGeom>
          </p:spPr>
        </p:pic>
        <p:pic>
          <p:nvPicPr>
            <p:cNvPr id="43" name="Picture 42" descr="server-gray.png"/>
            <p:cNvPicPr>
              <a:picLocks noChangeAspect="1"/>
            </p:cNvPicPr>
            <p:nvPr/>
          </p:nvPicPr>
          <p:blipFill>
            <a:blip r:embed="rId5" cstate="print"/>
            <a:stretch>
              <a:fillRect/>
            </a:stretch>
          </p:blipFill>
          <p:spPr>
            <a:xfrm>
              <a:off x="4662014" y="5771426"/>
              <a:ext cx="376485" cy="400774"/>
            </a:xfrm>
            <a:prstGeom prst="rect">
              <a:avLst/>
            </a:prstGeom>
          </p:spPr>
        </p:pic>
        <p:pic>
          <p:nvPicPr>
            <p:cNvPr id="44" name="Picture 43" descr="server-gray.png"/>
            <p:cNvPicPr>
              <a:picLocks noChangeAspect="1"/>
            </p:cNvPicPr>
            <p:nvPr/>
          </p:nvPicPr>
          <p:blipFill>
            <a:blip r:embed="rId5" cstate="print"/>
            <a:stretch>
              <a:fillRect/>
            </a:stretch>
          </p:blipFill>
          <p:spPr>
            <a:xfrm>
              <a:off x="5204203" y="5771426"/>
              <a:ext cx="376485" cy="400774"/>
            </a:xfrm>
            <a:prstGeom prst="rect">
              <a:avLst/>
            </a:prstGeom>
          </p:spPr>
        </p:pic>
        <p:pic>
          <p:nvPicPr>
            <p:cNvPr id="45" name="Picture 44" descr="server-gray.png"/>
            <p:cNvPicPr>
              <a:picLocks noChangeAspect="1"/>
            </p:cNvPicPr>
            <p:nvPr/>
          </p:nvPicPr>
          <p:blipFill>
            <a:blip r:embed="rId5" cstate="print"/>
            <a:stretch>
              <a:fillRect/>
            </a:stretch>
          </p:blipFill>
          <p:spPr>
            <a:xfrm>
              <a:off x="5726728" y="5771426"/>
              <a:ext cx="376485" cy="400774"/>
            </a:xfrm>
            <a:prstGeom prst="rect">
              <a:avLst/>
            </a:prstGeom>
          </p:spPr>
        </p:pic>
        <p:pic>
          <p:nvPicPr>
            <p:cNvPr id="46" name="Picture 45" descr="server-gray.png"/>
            <p:cNvPicPr>
              <a:picLocks noChangeAspect="1"/>
            </p:cNvPicPr>
            <p:nvPr/>
          </p:nvPicPr>
          <p:blipFill>
            <a:blip r:embed="rId5" cstate="print"/>
            <a:stretch>
              <a:fillRect/>
            </a:stretch>
          </p:blipFill>
          <p:spPr>
            <a:xfrm>
              <a:off x="6253982" y="5771426"/>
              <a:ext cx="376485" cy="400774"/>
            </a:xfrm>
            <a:prstGeom prst="rect">
              <a:avLst/>
            </a:prstGeom>
          </p:spPr>
        </p:pic>
        <p:pic>
          <p:nvPicPr>
            <p:cNvPr id="47" name="Picture 46" descr="server-gray.png"/>
            <p:cNvPicPr>
              <a:picLocks noChangeAspect="1"/>
            </p:cNvPicPr>
            <p:nvPr/>
          </p:nvPicPr>
          <p:blipFill>
            <a:blip r:embed="rId5" cstate="print"/>
            <a:stretch>
              <a:fillRect/>
            </a:stretch>
          </p:blipFill>
          <p:spPr>
            <a:xfrm>
              <a:off x="6794547" y="5771426"/>
              <a:ext cx="376485" cy="400774"/>
            </a:xfrm>
            <a:prstGeom prst="rect">
              <a:avLst/>
            </a:prstGeom>
          </p:spPr>
        </p:pic>
        <p:pic>
          <p:nvPicPr>
            <p:cNvPr id="48" name="Picture 47" descr="server-gray.png"/>
            <p:cNvPicPr>
              <a:picLocks noChangeAspect="1"/>
            </p:cNvPicPr>
            <p:nvPr/>
          </p:nvPicPr>
          <p:blipFill>
            <a:blip r:embed="rId5" cstate="print"/>
            <a:stretch>
              <a:fillRect/>
            </a:stretch>
          </p:blipFill>
          <p:spPr>
            <a:xfrm>
              <a:off x="7336736" y="5771426"/>
              <a:ext cx="376485" cy="400774"/>
            </a:xfrm>
            <a:prstGeom prst="rect">
              <a:avLst/>
            </a:prstGeom>
          </p:spPr>
        </p:pic>
        <p:pic>
          <p:nvPicPr>
            <p:cNvPr id="49" name="Picture 48" descr="server-gray.png"/>
            <p:cNvPicPr>
              <a:picLocks noChangeAspect="1"/>
            </p:cNvPicPr>
            <p:nvPr/>
          </p:nvPicPr>
          <p:blipFill>
            <a:blip r:embed="rId5" cstate="print"/>
            <a:stretch>
              <a:fillRect/>
            </a:stretch>
          </p:blipFill>
          <p:spPr>
            <a:xfrm>
              <a:off x="7859261" y="5771426"/>
              <a:ext cx="376485" cy="400774"/>
            </a:xfrm>
            <a:prstGeom prst="rect">
              <a:avLst/>
            </a:prstGeom>
          </p:spPr>
        </p:pic>
        <p:pic>
          <p:nvPicPr>
            <p:cNvPr id="50" name="Picture 49" descr="server-gray.png"/>
            <p:cNvPicPr>
              <a:picLocks noChangeAspect="1"/>
            </p:cNvPicPr>
            <p:nvPr/>
          </p:nvPicPr>
          <p:blipFill>
            <a:blip r:embed="rId5" cstate="print"/>
            <a:stretch>
              <a:fillRect/>
            </a:stretch>
          </p:blipFill>
          <p:spPr>
            <a:xfrm>
              <a:off x="8386515" y="5771426"/>
              <a:ext cx="376485" cy="400774"/>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375" y="3856424"/>
              <a:ext cx="752474" cy="361288"/>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2399" y="3856424"/>
              <a:ext cx="752474" cy="361288"/>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7724" y="3856424"/>
              <a:ext cx="752474" cy="361288"/>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9324" y="3856424"/>
              <a:ext cx="752474" cy="361288"/>
            </a:xfrm>
            <a:prstGeom prst="rect">
              <a:avLst/>
            </a:prstGeom>
          </p:spPr>
        </p:pic>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0921" y="3855396"/>
              <a:ext cx="752474" cy="361288"/>
            </a:xfrm>
            <a:prstGeom prst="rect">
              <a:avLst/>
            </a:prstGeom>
          </p:spPr>
        </p:pic>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220" y="3856424"/>
              <a:ext cx="752474" cy="361288"/>
            </a:xfrm>
            <a:prstGeom prst="rect">
              <a:avLst/>
            </a:prstGeom>
          </p:spPr>
        </p:pic>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60231" y="3856424"/>
              <a:ext cx="752474" cy="361288"/>
            </a:xfrm>
            <a:prstGeom prst="rect">
              <a:avLst/>
            </a:prstGeom>
          </p:spPr>
        </p:pic>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9700" y="3856424"/>
              <a:ext cx="752474" cy="361288"/>
            </a:xfrm>
            <a:prstGeom prst="rect">
              <a:avLst/>
            </a:prstGeom>
          </p:spPr>
        </p:pic>
      </p:grpSp>
      <p:grpSp>
        <p:nvGrpSpPr>
          <p:cNvPr id="114" name="Group 113"/>
          <p:cNvGrpSpPr/>
          <p:nvPr/>
        </p:nvGrpSpPr>
        <p:grpSpPr>
          <a:xfrm>
            <a:off x="565150" y="5012203"/>
            <a:ext cx="7975600" cy="698502"/>
            <a:chOff x="565150" y="4749800"/>
            <a:chExt cx="7975600" cy="698502"/>
          </a:xfrm>
        </p:grpSpPr>
        <p:cxnSp>
          <p:nvCxnSpPr>
            <p:cNvPr id="115" name="Straight Connector 114"/>
            <p:cNvCxnSpPr/>
            <p:nvPr/>
          </p:nvCxnSpPr>
          <p:spPr>
            <a:xfrm flipH="1" flipV="1">
              <a:off x="4116917" y="4754033"/>
              <a:ext cx="165102" cy="69003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3751087" y="4792133"/>
              <a:ext cx="234596" cy="647193"/>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flipV="1">
              <a:off x="3083984" y="4758267"/>
              <a:ext cx="143934" cy="67733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2686050" y="4787900"/>
              <a:ext cx="254000" cy="656167"/>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flipV="1">
              <a:off x="2038350" y="4758267"/>
              <a:ext cx="127000" cy="6858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1640417" y="4787901"/>
              <a:ext cx="241300" cy="651932"/>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flipV="1">
              <a:off x="996951" y="4754033"/>
              <a:ext cx="118532" cy="6858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565150" y="4792133"/>
              <a:ext cx="270933" cy="6350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5890683" y="4792133"/>
              <a:ext cx="182033" cy="65616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4817887" y="4783667"/>
              <a:ext cx="213430" cy="655662"/>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flipV="1">
              <a:off x="5162550" y="4754033"/>
              <a:ext cx="203201" cy="681568"/>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flipV="1">
              <a:off x="7241117" y="4749800"/>
              <a:ext cx="245533" cy="68580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flipV="1">
              <a:off x="6191250" y="4749801"/>
              <a:ext cx="203201" cy="685802"/>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8024283" y="4779433"/>
              <a:ext cx="148167" cy="66463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6953250" y="4787900"/>
              <a:ext cx="156633" cy="66040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flipV="1">
              <a:off x="8290983" y="4749800"/>
              <a:ext cx="249767" cy="6858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933450" y="4085103"/>
            <a:ext cx="7284420" cy="666750"/>
            <a:chOff x="933450" y="3822700"/>
            <a:chExt cx="7284420" cy="666750"/>
          </a:xfrm>
        </p:grpSpPr>
        <p:cxnSp>
          <p:nvCxnSpPr>
            <p:cNvPr id="132" name="Straight Connector 131"/>
            <p:cNvCxnSpPr/>
            <p:nvPr/>
          </p:nvCxnSpPr>
          <p:spPr>
            <a:xfrm flipV="1">
              <a:off x="933450" y="3844926"/>
              <a:ext cx="3175" cy="61277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1111250" y="3870326"/>
              <a:ext cx="692150" cy="61277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1962150" y="3844925"/>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flipV="1">
              <a:off x="1025525" y="3825875"/>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flipV="1">
              <a:off x="3048000" y="3848100"/>
              <a:ext cx="6350" cy="61595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3232150" y="3876675"/>
              <a:ext cx="714375"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083050" y="3851275"/>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flipV="1">
              <a:off x="3146425" y="3832225"/>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flipV="1">
              <a:off x="5102225" y="3844925"/>
              <a:ext cx="6350" cy="61595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5286375" y="3883025"/>
              <a:ext cx="701675" cy="60325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6137275" y="3848100"/>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5200650" y="3829050"/>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flipV="1">
              <a:off x="7165975" y="3838575"/>
              <a:ext cx="6350" cy="61595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7350125" y="3876675"/>
              <a:ext cx="701675" cy="60325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flipV="1">
              <a:off x="7264400" y="3822700"/>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8217870" y="3848100"/>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grpSp>
      <p:grpSp>
        <p:nvGrpSpPr>
          <p:cNvPr id="148" name="Group 147"/>
          <p:cNvGrpSpPr/>
          <p:nvPr/>
        </p:nvGrpSpPr>
        <p:grpSpPr>
          <a:xfrm>
            <a:off x="1133475" y="2973853"/>
            <a:ext cx="6908801" cy="920751"/>
            <a:chOff x="1133475" y="2711450"/>
            <a:chExt cx="6908801" cy="920751"/>
          </a:xfrm>
        </p:grpSpPr>
        <p:cxnSp>
          <p:nvCxnSpPr>
            <p:cNvPr id="149" name="Straight Connector 148"/>
            <p:cNvCxnSpPr/>
            <p:nvPr/>
          </p:nvCxnSpPr>
          <p:spPr>
            <a:xfrm flipH="1" flipV="1">
              <a:off x="6550025" y="2736850"/>
              <a:ext cx="1492251" cy="8286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flipV="1">
              <a:off x="5235576" y="2714625"/>
              <a:ext cx="2682874" cy="8794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226175" y="2749551"/>
              <a:ext cx="231775" cy="77469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flipV="1">
              <a:off x="5076825" y="2749550"/>
              <a:ext cx="908051" cy="82232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flipV="1">
              <a:off x="4022725" y="2717800"/>
              <a:ext cx="2832100" cy="8667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flipV="1">
              <a:off x="2755900" y="2711450"/>
              <a:ext cx="4041775" cy="8921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flipV="1">
              <a:off x="3889376" y="2746376"/>
              <a:ext cx="1095374" cy="81914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flipV="1">
              <a:off x="2584450" y="2752725"/>
              <a:ext cx="2270125" cy="83502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2482851" y="2778125"/>
              <a:ext cx="498474" cy="7715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200400" y="2781301"/>
              <a:ext cx="527050" cy="77469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235200" y="2733675"/>
              <a:ext cx="2581275" cy="8794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1133475" y="2755901"/>
              <a:ext cx="1190625" cy="82232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1219200" y="2733675"/>
              <a:ext cx="2371725" cy="88265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2305050" y="2740025"/>
              <a:ext cx="3889375" cy="8921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4232275" y="2794000"/>
              <a:ext cx="692150" cy="7524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V="1">
              <a:off x="4321175" y="2803525"/>
              <a:ext cx="1949450" cy="8032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grpSp>
      <p:grpSp>
        <p:nvGrpSpPr>
          <p:cNvPr id="460" name="Group 459"/>
          <p:cNvGrpSpPr/>
          <p:nvPr/>
        </p:nvGrpSpPr>
        <p:grpSpPr>
          <a:xfrm rot="18899280">
            <a:off x="5676150" y="1496847"/>
            <a:ext cx="168094" cy="3841750"/>
            <a:chOff x="4679072" y="-82550"/>
            <a:chExt cx="168094" cy="3841750"/>
          </a:xfrm>
        </p:grpSpPr>
        <p:grpSp>
          <p:nvGrpSpPr>
            <p:cNvPr id="461" name="Group 460"/>
            <p:cNvGrpSpPr/>
            <p:nvPr/>
          </p:nvGrpSpPr>
          <p:grpSpPr>
            <a:xfrm>
              <a:off x="4679072" y="-82550"/>
              <a:ext cx="168094" cy="1911350"/>
              <a:chOff x="3934006" y="44450"/>
              <a:chExt cx="168094" cy="1911350"/>
            </a:xfrm>
          </p:grpSpPr>
          <p:sp>
            <p:nvSpPr>
              <p:cNvPr id="479" name="Rectangle 478"/>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0" name="Rectangle 479"/>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1" name="Rectangle 480"/>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2" name="Rectangle 481"/>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3" name="Rectangle 482"/>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4" name="Rectangle 483"/>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5" name="Rectangle 484"/>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6" name="Rectangle 485"/>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7" name="Rectangle 486"/>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8" name="Rectangle 487"/>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9" name="Rectangle 488"/>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0" name="Rectangle 489"/>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1" name="Rectangle 490"/>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2" name="Rectangle 491"/>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3" name="Rectangle 492"/>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4" name="Rectangle 493"/>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462" name="Group 461"/>
            <p:cNvGrpSpPr/>
            <p:nvPr/>
          </p:nvGrpSpPr>
          <p:grpSpPr>
            <a:xfrm>
              <a:off x="4679072" y="1847850"/>
              <a:ext cx="168094" cy="1911350"/>
              <a:chOff x="3934006" y="44450"/>
              <a:chExt cx="168094" cy="1911350"/>
            </a:xfrm>
          </p:grpSpPr>
          <p:sp>
            <p:nvSpPr>
              <p:cNvPr id="463" name="Rectangle 462"/>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4" name="Rectangle 463"/>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5" name="Rectangle 464"/>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6" name="Rectangle 465"/>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7" name="Rectangle 466"/>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8" name="Rectangle 467"/>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9" name="Rectangle 468"/>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0" name="Rectangle 469"/>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1" name="Rectangle 470"/>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2" name="Rectangle 471"/>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3" name="Rectangle 472"/>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4" name="Rectangle 473"/>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5" name="Rectangle 474"/>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6" name="Rectangle 475"/>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7" name="Rectangle 476"/>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8" name="Rectangle 477"/>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sp>
        <p:nvSpPr>
          <p:cNvPr id="298" name="TextBox 297"/>
          <p:cNvSpPr txBox="1"/>
          <p:nvPr/>
        </p:nvSpPr>
        <p:spPr>
          <a:xfrm>
            <a:off x="391494" y="214866"/>
            <a:ext cx="2743200" cy="523220"/>
          </a:xfrm>
          <a:prstGeom prst="rect">
            <a:avLst/>
          </a:prstGeom>
          <a:noFill/>
        </p:spPr>
        <p:txBody>
          <a:bodyPr wrap="square" rtlCol="0">
            <a:spAutoFit/>
          </a:bodyPr>
          <a:lstStyle/>
          <a:p>
            <a:pPr marL="342900" indent="-342900" algn="ctr" eaLnBrk="0" hangingPunct="0">
              <a:spcBef>
                <a:spcPct val="20000"/>
              </a:spcBef>
              <a:defRPr/>
            </a:pPr>
            <a:r>
              <a:rPr lang="en-US" sz="2800" b="1" kern="0" dirty="0">
                <a:solidFill>
                  <a:prstClr val="black"/>
                </a:solidFill>
                <a:latin typeface="Calibri"/>
                <a:cs typeface="Times New Roman"/>
              </a:rPr>
              <a:t>High Throughput</a:t>
            </a:r>
          </a:p>
        </p:txBody>
      </p:sp>
      <p:sp>
        <p:nvSpPr>
          <p:cNvPr id="299" name="TextBox 298"/>
          <p:cNvSpPr txBox="1"/>
          <p:nvPr/>
        </p:nvSpPr>
        <p:spPr>
          <a:xfrm>
            <a:off x="6030294" y="219331"/>
            <a:ext cx="2792120" cy="523220"/>
          </a:xfrm>
          <a:prstGeom prst="rect">
            <a:avLst/>
          </a:prstGeom>
          <a:noFill/>
        </p:spPr>
        <p:txBody>
          <a:bodyPr wrap="square" rtlCol="0">
            <a:spAutoFit/>
          </a:bodyPr>
          <a:lstStyle/>
          <a:p>
            <a:pPr marL="342900" indent="-342900" algn="ctr" eaLnBrk="0" hangingPunct="0">
              <a:spcBef>
                <a:spcPct val="20000"/>
              </a:spcBef>
              <a:defRPr/>
            </a:pPr>
            <a:r>
              <a:rPr lang="en-US" sz="2800" b="1" kern="0" dirty="0">
                <a:solidFill>
                  <a:prstClr val="black"/>
                </a:solidFill>
                <a:latin typeface="Calibri"/>
                <a:cs typeface="Times New Roman"/>
              </a:rPr>
              <a:t>Low Latency</a:t>
            </a:r>
          </a:p>
        </p:txBody>
      </p:sp>
      <p:pic>
        <p:nvPicPr>
          <p:cNvPr id="300" name="Picture 1"/>
          <p:cNvPicPr>
            <a:picLocks noChangeAspect="1" noChangeArrowheads="1"/>
          </p:cNvPicPr>
          <p:nvPr/>
        </p:nvPicPr>
        <p:blipFill>
          <a:blip r:embed="rId6" cstate="print"/>
          <a:srcRect/>
          <a:stretch>
            <a:fillRect/>
          </a:stretch>
        </p:blipFill>
        <p:spPr bwMode="auto">
          <a:xfrm rot="16140000" flipH="1">
            <a:off x="4221833" y="-541806"/>
            <a:ext cx="800661" cy="2656570"/>
          </a:xfrm>
          <a:prstGeom prst="rect">
            <a:avLst/>
          </a:prstGeom>
          <a:noFill/>
          <a:ln w="9525">
            <a:noFill/>
            <a:miter lim="800000"/>
            <a:headEnd/>
            <a:tailEnd/>
          </a:ln>
          <a:effectLst/>
        </p:spPr>
      </p:pic>
      <p:cxnSp>
        <p:nvCxnSpPr>
          <p:cNvPr id="301" name="Straight Connector 300"/>
          <p:cNvCxnSpPr/>
          <p:nvPr/>
        </p:nvCxnSpPr>
        <p:spPr>
          <a:xfrm rot="10800000">
            <a:off x="391495" y="828931"/>
            <a:ext cx="2743200" cy="0"/>
          </a:xfrm>
          <a:prstGeom prst="line">
            <a:avLst/>
          </a:prstGeom>
          <a:ln w="1016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10800000">
            <a:off x="6030293" y="828931"/>
            <a:ext cx="2743200" cy="0"/>
          </a:xfrm>
          <a:prstGeom prst="line">
            <a:avLst/>
          </a:prstGeom>
          <a:ln w="1016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12" name="Group 311"/>
          <p:cNvGrpSpPr/>
          <p:nvPr/>
        </p:nvGrpSpPr>
        <p:grpSpPr>
          <a:xfrm>
            <a:off x="698655" y="2229065"/>
            <a:ext cx="3793256" cy="1748532"/>
            <a:chOff x="674399" y="1014864"/>
            <a:chExt cx="3793256" cy="1748532"/>
          </a:xfrm>
        </p:grpSpPr>
        <p:grpSp>
          <p:nvGrpSpPr>
            <p:cNvPr id="313" name="Group 312"/>
            <p:cNvGrpSpPr/>
            <p:nvPr/>
          </p:nvGrpSpPr>
          <p:grpSpPr>
            <a:xfrm rot="18899280">
              <a:off x="3005658" y="1301399"/>
              <a:ext cx="168094" cy="2755900"/>
              <a:chOff x="4679072" y="1003300"/>
              <a:chExt cx="168094" cy="2755900"/>
            </a:xfrm>
          </p:grpSpPr>
          <p:grpSp>
            <p:nvGrpSpPr>
              <p:cNvPr id="412" name="Group 411"/>
              <p:cNvGrpSpPr/>
              <p:nvPr/>
            </p:nvGrpSpPr>
            <p:grpSpPr>
              <a:xfrm>
                <a:off x="4679072" y="1003300"/>
                <a:ext cx="168094" cy="825500"/>
                <a:chOff x="3934006" y="1130300"/>
                <a:chExt cx="168094" cy="825500"/>
              </a:xfrm>
            </p:grpSpPr>
            <p:sp>
              <p:nvSpPr>
                <p:cNvPr id="430" name="Rectangle 429"/>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1" name="Rectangle 430"/>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2" name="Rectangle 431"/>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3" name="Rectangle 432"/>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4" name="Rectangle 433"/>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5" name="Rectangle 434"/>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6" name="Rectangle 435"/>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413" name="Group 412"/>
              <p:cNvGrpSpPr/>
              <p:nvPr/>
            </p:nvGrpSpPr>
            <p:grpSpPr>
              <a:xfrm>
                <a:off x="4679072" y="1847850"/>
                <a:ext cx="168094" cy="1911350"/>
                <a:chOff x="3934006" y="44450"/>
                <a:chExt cx="168094" cy="1911350"/>
              </a:xfrm>
            </p:grpSpPr>
            <p:sp>
              <p:nvSpPr>
                <p:cNvPr id="414" name="Rectangle 413"/>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5" name="Rectangle 414"/>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6" name="Rectangle 415"/>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7" name="Rectangle 416"/>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8" name="Rectangle 417"/>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9" name="Rectangle 418"/>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0" name="Rectangle 419"/>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1" name="Rectangle 420"/>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2" name="Rectangle 421"/>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3" name="Rectangle 422"/>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4" name="Rectangle 423"/>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5" name="Rectangle 424"/>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6" name="Rectangle 425"/>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7" name="Rectangle 426"/>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8" name="Rectangle 427"/>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9" name="Rectangle 428"/>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314" name="Group 313"/>
            <p:cNvGrpSpPr/>
            <p:nvPr/>
          </p:nvGrpSpPr>
          <p:grpSpPr>
            <a:xfrm rot="18899280">
              <a:off x="1425377" y="263886"/>
              <a:ext cx="168094" cy="1670050"/>
              <a:chOff x="3934006" y="285750"/>
              <a:chExt cx="168094" cy="1670050"/>
            </a:xfrm>
          </p:grpSpPr>
          <p:sp>
            <p:nvSpPr>
              <p:cNvPr id="315" name="Rectangle 314"/>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6" name="Rectangle 315"/>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7" name="Rectangle 316"/>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8" name="Rectangle 317"/>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9" name="Rectangle 318"/>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20" name="Rectangle 319"/>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51" name="Rectangle 350"/>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52" name="Rectangle 351"/>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53" name="Rectangle 352"/>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54" name="Rectangle 353"/>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55" name="Rectangle 354"/>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9" name="Rectangle 408"/>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0" name="Rectangle 409"/>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1" name="Rectangle 410"/>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sp>
        <p:nvSpPr>
          <p:cNvPr id="311" name="Rounded Rectangle 310"/>
          <p:cNvSpPr/>
          <p:nvPr/>
        </p:nvSpPr>
        <p:spPr>
          <a:xfrm>
            <a:off x="0" y="1614281"/>
            <a:ext cx="9008125" cy="4716724"/>
          </a:xfrm>
          <a:prstGeom prst="roundRect">
            <a:avLst>
              <a:gd name="adj" fmla="val 9902"/>
            </a:avLst>
          </a:prstGeom>
          <a:solidFill>
            <a:schemeClr val="bg1">
              <a:alpha val="6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p:txBody>
      </p:sp>
      <p:sp>
        <p:nvSpPr>
          <p:cNvPr id="310" name="Rounded Rectangle 309"/>
          <p:cNvSpPr/>
          <p:nvPr/>
        </p:nvSpPr>
        <p:spPr>
          <a:xfrm>
            <a:off x="357298" y="3009405"/>
            <a:ext cx="8434528" cy="15324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prstClr val="white"/>
                </a:solidFill>
                <a:latin typeface="Calibri"/>
              </a:rPr>
              <a:t>High throughput requires buffering for rate mismatches</a:t>
            </a:r>
          </a:p>
          <a:p>
            <a:pPr algn="ctr"/>
            <a:r>
              <a:rPr lang="en-US" sz="2800" dirty="0">
                <a:solidFill>
                  <a:prstClr val="white"/>
                </a:solidFill>
                <a:latin typeface="Calibri"/>
              </a:rPr>
              <a:t>… but this adds significant queuing latency</a:t>
            </a:r>
          </a:p>
        </p:txBody>
      </p:sp>
      <p:sp>
        <p:nvSpPr>
          <p:cNvPr id="710" name="TextBox 709"/>
          <p:cNvSpPr txBox="1"/>
          <p:nvPr/>
        </p:nvSpPr>
        <p:spPr>
          <a:xfrm>
            <a:off x="362745" y="1120271"/>
            <a:ext cx="8534400" cy="461665"/>
          </a:xfrm>
          <a:prstGeom prst="rect">
            <a:avLst/>
          </a:prstGeom>
          <a:noFill/>
        </p:spPr>
        <p:txBody>
          <a:bodyPr wrap="square" rtlCol="0">
            <a:spAutoFit/>
          </a:bodyPr>
          <a:lstStyle/>
          <a:p>
            <a:r>
              <a:rPr lang="en-US" sz="2400" dirty="0">
                <a:solidFill>
                  <a:prstClr val="black"/>
                </a:solidFill>
                <a:latin typeface="Calibri"/>
              </a:rPr>
              <a:t>Baseline fabric latency (propagation + switching): </a:t>
            </a:r>
            <a:r>
              <a:rPr lang="en-US" sz="2400" b="1" dirty="0">
                <a:solidFill>
                  <a:srgbClr val="2621C2"/>
                </a:solidFill>
                <a:latin typeface="Calibri"/>
              </a:rPr>
              <a:t>10 microseconds </a:t>
            </a:r>
          </a:p>
        </p:txBody>
      </p:sp>
    </p:spTree>
    <p:custDataLst>
      <p:tags r:id="rId1"/>
    </p:custDataLst>
    <p:extLst>
      <p:ext uri="{BB962C8B-B14F-4D97-AF65-F5344CB8AC3E}">
        <p14:creationId xmlns:p14="http://schemas.microsoft.com/office/powerpoint/2010/main" val="2684366871"/>
      </p:ext>
    </p:extLst>
  </p:cSld>
  <p:clrMapOvr>
    <a:masterClrMapping/>
  </p:clrMapOvr>
  <mc:AlternateContent xmlns:mc="http://schemas.openxmlformats.org/markup-compatibility/2006" xmlns:p14="http://schemas.microsoft.com/office/powerpoint/2010/main">
    <mc:Choice Requires="p14">
      <p:transition spd="slow" p14:dur="2000" advTm="34508"/>
    </mc:Choice>
    <mc:Fallback xmlns="">
      <p:transition xmlns:p14="http://schemas.microsoft.com/office/powerpoint/2010/main" spd="slow" advTm="345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310"/>
                                        </p:tgtEl>
                                        <p:attrNameLst>
                                          <p:attrName>style.visibility</p:attrName>
                                        </p:attrNameLst>
                                      </p:cBhvr>
                                      <p:to>
                                        <p:strVal val="visible"/>
                                      </p:to>
                                    </p:set>
                                    <p:animEffect transition="in" filter="fade">
                                      <p:cBhvr>
                                        <p:cTn id="9" dur="500"/>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animBg="1"/>
      <p:bldP spid="3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Data Center TCP</a:t>
            </a:r>
          </a:p>
        </p:txBody>
      </p:sp>
    </p:spTree>
    <p:extLst>
      <p:ext uri="{BB962C8B-B14F-4D97-AF65-F5344CB8AC3E}">
        <p14:creationId xmlns:p14="http://schemas.microsoft.com/office/powerpoint/2010/main" val="15678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6688"/>
            <a:ext cx="9144000" cy="838200"/>
          </a:xfrm>
        </p:spPr>
        <p:txBody>
          <a:bodyPr>
            <a:normAutofit/>
          </a:bodyPr>
          <a:lstStyle/>
          <a:p>
            <a:r>
              <a:rPr lang="en-US" dirty="0"/>
              <a:t>TCP in the Data Center</a:t>
            </a:r>
          </a:p>
        </p:txBody>
      </p:sp>
      <p:sp>
        <p:nvSpPr>
          <p:cNvPr id="3" name="Content Placeholder 2"/>
          <p:cNvSpPr>
            <a:spLocks noGrp="1"/>
          </p:cNvSpPr>
          <p:nvPr>
            <p:ph idx="1"/>
          </p:nvPr>
        </p:nvSpPr>
        <p:spPr>
          <a:xfrm>
            <a:off x="304800" y="1570038"/>
            <a:ext cx="8534400" cy="2985344"/>
          </a:xfrm>
        </p:spPr>
        <p:txBody>
          <a:bodyPr>
            <a:normAutofit/>
          </a:bodyPr>
          <a:lstStyle/>
          <a:p>
            <a:r>
              <a:rPr lang="en-US" sz="2800" dirty="0"/>
              <a:t>TCP </a:t>
            </a:r>
            <a:r>
              <a:rPr lang="en-US" sz="2400" dirty="0"/>
              <a:t>[Jacobsen et al.’88]</a:t>
            </a:r>
            <a:r>
              <a:rPr lang="en-US" sz="2800" dirty="0"/>
              <a:t> is widely used in the data center</a:t>
            </a:r>
          </a:p>
          <a:p>
            <a:pPr lvl="1"/>
            <a:r>
              <a:rPr lang="en-US" sz="2400" dirty="0"/>
              <a:t>More than </a:t>
            </a:r>
            <a:r>
              <a:rPr lang="en-US" sz="2400" b="1" dirty="0">
                <a:solidFill>
                  <a:srgbClr val="BD0811"/>
                </a:solidFill>
              </a:rPr>
              <a:t>99%</a:t>
            </a:r>
            <a:r>
              <a:rPr lang="en-US" sz="2400" dirty="0"/>
              <a:t> of the traffic </a:t>
            </a:r>
          </a:p>
          <a:p>
            <a:pPr marL="0" indent="0">
              <a:buNone/>
            </a:pPr>
            <a:endParaRPr lang="en-US" sz="2800" dirty="0"/>
          </a:p>
          <a:p>
            <a:pPr eaLnBrk="0" fontAlgn="base" hangingPunct="0">
              <a:spcBef>
                <a:spcPts val="600"/>
              </a:spcBef>
              <a:spcAft>
                <a:spcPct val="0"/>
              </a:spcAft>
              <a:defRPr/>
            </a:pPr>
            <a:r>
              <a:rPr lang="en-US" sz="2800" dirty="0">
                <a:ea typeface="ＭＳ Ｐゴシック" charset="-128"/>
                <a:cs typeface="ＭＳ Ｐゴシック" charset="-128"/>
              </a:rPr>
              <a:t>Operators work around TCP problems</a:t>
            </a:r>
          </a:p>
          <a:p>
            <a:pPr lvl="1" eaLnBrk="0" fontAlgn="base" hangingPunct="0">
              <a:spcBef>
                <a:spcPts val="600"/>
              </a:spcBef>
              <a:spcAft>
                <a:spcPct val="0"/>
              </a:spcAft>
              <a:buFont typeface="Calibri" pitchFamily="34" charset="0"/>
              <a:buChar char="‒"/>
              <a:defRPr/>
            </a:pPr>
            <a:r>
              <a:rPr lang="en-US" sz="2400" dirty="0">
                <a:ea typeface="ＭＳ Ｐゴシック" charset="-128"/>
                <a:cs typeface="ＭＳ Ｐゴシック" charset="-128"/>
              </a:rPr>
              <a:t>Ad-hoc, inefficient, often expensive solutions</a:t>
            </a:r>
          </a:p>
          <a:p>
            <a:pPr lvl="1" eaLnBrk="0" fontAlgn="base" hangingPunct="0">
              <a:spcBef>
                <a:spcPts val="600"/>
              </a:spcBef>
              <a:spcAft>
                <a:spcPct val="0"/>
              </a:spcAft>
              <a:buFont typeface="Calibri" pitchFamily="34" charset="0"/>
              <a:buChar char="‒"/>
              <a:defRPr/>
            </a:pPr>
            <a:r>
              <a:rPr lang="en-US" sz="2400" dirty="0">
                <a:ea typeface="ＭＳ Ｐゴシック" charset="-128"/>
                <a:cs typeface="ＭＳ Ｐゴシック" charset="-128"/>
              </a:rPr>
              <a:t>TCP is deeply ingrained in applications</a:t>
            </a:r>
          </a:p>
        </p:txBody>
      </p:sp>
      <p:sp>
        <p:nvSpPr>
          <p:cNvPr id="5" name="Rounded Rectangle 4"/>
          <p:cNvSpPr/>
          <p:nvPr/>
        </p:nvSpPr>
        <p:spPr>
          <a:xfrm>
            <a:off x="587735" y="4954235"/>
            <a:ext cx="7860954" cy="125955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solidFill>
                  <a:prstClr val="white"/>
                </a:solidFill>
                <a:latin typeface="Calibri"/>
              </a:rPr>
              <a:t>Practical deployment is hard </a:t>
            </a:r>
          </a:p>
          <a:p>
            <a:pPr algn="ctr"/>
            <a:r>
              <a:rPr lang="en-US" sz="3200" dirty="0">
                <a:solidFill>
                  <a:prstClr val="white"/>
                </a:solidFill>
                <a:latin typeface="Calibri"/>
                <a:sym typeface="Wingdings"/>
              </a:rPr>
              <a:t></a:t>
            </a:r>
            <a:r>
              <a:rPr lang="en-US" sz="3200" dirty="0">
                <a:solidFill>
                  <a:prstClr val="white"/>
                </a:solidFill>
                <a:latin typeface="Calibri"/>
              </a:rPr>
              <a:t> keep it simple!</a:t>
            </a:r>
          </a:p>
        </p:txBody>
      </p:sp>
    </p:spTree>
    <p:custDataLst>
      <p:tags r:id="rId1"/>
    </p:custDataLst>
    <p:extLst>
      <p:ext uri="{BB962C8B-B14F-4D97-AF65-F5344CB8AC3E}">
        <p14:creationId xmlns:p14="http://schemas.microsoft.com/office/powerpoint/2010/main" val="1887048376"/>
      </p:ext>
    </p:extLst>
  </p:cSld>
  <p:clrMapOvr>
    <a:masterClrMapping/>
  </p:clrMapOvr>
  <p:transition spd="slow" advTm="816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81"/>
          <p:cNvGrpSpPr/>
          <p:nvPr/>
        </p:nvGrpSpPr>
        <p:grpSpPr>
          <a:xfrm>
            <a:off x="6781800" y="3276600"/>
            <a:ext cx="274320" cy="274320"/>
            <a:chOff x="6934200" y="2667000"/>
            <a:chExt cx="274320" cy="274320"/>
          </a:xfrm>
          <a:effectLst/>
        </p:grpSpPr>
        <p:sp>
          <p:nvSpPr>
            <p:cNvPr id="80" name="Rectangle 163"/>
            <p:cNvSpPr>
              <a:spLocks noChangeArrowheads="1"/>
            </p:cNvSpPr>
            <p:nvPr/>
          </p:nvSpPr>
          <p:spPr bwMode="auto">
            <a:xfrm>
              <a:off x="6934200" y="2667000"/>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1" name="Oval 80"/>
            <p:cNvSpPr/>
            <p:nvPr/>
          </p:nvSpPr>
          <p:spPr>
            <a:xfrm>
              <a:off x="7005638" y="2733675"/>
              <a:ext cx="133350" cy="144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sp>
        <p:nvSpPr>
          <p:cNvPr id="60" name="Rectangle 163"/>
          <p:cNvSpPr>
            <a:spLocks noChangeArrowheads="1"/>
          </p:cNvSpPr>
          <p:nvPr/>
        </p:nvSpPr>
        <p:spPr bwMode="auto">
          <a:xfrm>
            <a:off x="6781800" y="32796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59" name="Rectangle 163"/>
          <p:cNvSpPr>
            <a:spLocks noChangeArrowheads="1"/>
          </p:cNvSpPr>
          <p:nvPr/>
        </p:nvSpPr>
        <p:spPr bwMode="auto">
          <a:xfrm>
            <a:off x="6781800" y="3276600"/>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90" name="TextBox 89"/>
          <p:cNvSpPr txBox="1"/>
          <p:nvPr/>
        </p:nvSpPr>
        <p:spPr>
          <a:xfrm>
            <a:off x="6705600" y="3212068"/>
            <a:ext cx="358140" cy="369332"/>
          </a:xfrm>
          <a:prstGeom prst="rect">
            <a:avLst/>
          </a:prstGeom>
          <a:solidFill>
            <a:schemeClr val="bg1"/>
          </a:solidFill>
          <a:ln>
            <a:noFill/>
          </a:ln>
          <a:effectLst/>
        </p:spPr>
        <p:txBody>
          <a:bodyPr wrap="square" rtlCol="0">
            <a:spAutoFit/>
          </a:bodyPr>
          <a:lstStyle/>
          <a:p>
            <a:endParaRPr lang="en-US" dirty="0">
              <a:solidFill>
                <a:prstClr val="black"/>
              </a:solidFill>
              <a:latin typeface="Calibri"/>
            </a:endParaRPr>
          </a:p>
        </p:txBody>
      </p:sp>
      <p:pic>
        <p:nvPicPr>
          <p:cNvPr id="86" name="Picture 85" descr="server-gray.png"/>
          <p:cNvPicPr>
            <a:picLocks noChangeAspect="1"/>
          </p:cNvPicPr>
          <p:nvPr/>
        </p:nvPicPr>
        <p:blipFill>
          <a:blip r:embed="rId4" cstate="print"/>
          <a:stretch>
            <a:fillRect/>
          </a:stretch>
        </p:blipFill>
        <p:spPr>
          <a:xfrm>
            <a:off x="1598444" y="5502672"/>
            <a:ext cx="915278" cy="974328"/>
          </a:xfrm>
          <a:prstGeom prst="rect">
            <a:avLst/>
          </a:prstGeom>
        </p:spPr>
      </p:pic>
      <p:pic>
        <p:nvPicPr>
          <p:cNvPr id="89" name="Picture 88" descr="server-gray.png"/>
          <p:cNvPicPr>
            <a:picLocks noChangeAspect="1"/>
          </p:cNvPicPr>
          <p:nvPr/>
        </p:nvPicPr>
        <p:blipFill>
          <a:blip r:embed="rId4" cstate="print"/>
          <a:stretch>
            <a:fillRect/>
          </a:stretch>
        </p:blipFill>
        <p:spPr>
          <a:xfrm>
            <a:off x="1599322" y="1708944"/>
            <a:ext cx="915278" cy="974328"/>
          </a:xfrm>
          <a:prstGeom prst="rect">
            <a:avLst/>
          </a:prstGeom>
        </p:spPr>
      </p:pic>
      <p:sp>
        <p:nvSpPr>
          <p:cNvPr id="2" name="Title 1"/>
          <p:cNvSpPr>
            <a:spLocks noGrp="1"/>
          </p:cNvSpPr>
          <p:nvPr>
            <p:ph type="title"/>
          </p:nvPr>
        </p:nvSpPr>
        <p:spPr>
          <a:xfrm>
            <a:off x="0" y="0"/>
            <a:ext cx="9144000" cy="838200"/>
          </a:xfrm>
        </p:spPr>
        <p:txBody>
          <a:bodyPr/>
          <a:lstStyle/>
          <a:p>
            <a:r>
              <a:rPr lang="en-US" dirty="0"/>
              <a:t>Review: The TCP Algorithm</a:t>
            </a:r>
          </a:p>
        </p:txBody>
      </p:sp>
      <p:cxnSp>
        <p:nvCxnSpPr>
          <p:cNvPr id="12" name="Straight Connector 11"/>
          <p:cNvCxnSpPr/>
          <p:nvPr/>
        </p:nvCxnSpPr>
        <p:spPr>
          <a:xfrm flipV="1">
            <a:off x="5546702" y="4069257"/>
            <a:ext cx="161029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57309" y="2196108"/>
            <a:ext cx="1675522" cy="17662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456431" y="4191000"/>
            <a:ext cx="1676400" cy="179883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151"/>
          <p:cNvGrpSpPr>
            <a:grpSpLocks/>
          </p:cNvGrpSpPr>
          <p:nvPr/>
        </p:nvGrpSpPr>
        <p:grpSpPr bwMode="auto">
          <a:xfrm>
            <a:off x="4267200" y="3766344"/>
            <a:ext cx="1295400" cy="609600"/>
            <a:chOff x="4032" y="480"/>
            <a:chExt cx="768" cy="576"/>
          </a:xfrm>
          <a:gradFill>
            <a:gsLst>
              <a:gs pos="0">
                <a:schemeClr val="bg1"/>
              </a:gs>
              <a:gs pos="100000">
                <a:schemeClr val="hlink"/>
              </a:gs>
            </a:gsLst>
            <a:lin ang="0" scaled="1"/>
          </a:gradFill>
        </p:grpSpPr>
        <p:sp>
          <p:nvSpPr>
            <p:cNvPr id="5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latin typeface="Calibri"/>
              </a:endParaRPr>
            </a:p>
          </p:txBody>
        </p:sp>
        <p:sp>
          <p:nvSpPr>
            <p:cNvPr id="5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a:solidFill>
                  <a:prstClr val="black"/>
                </a:solidFill>
                <a:latin typeface="Calibri"/>
              </a:endParaRPr>
            </a:p>
          </p:txBody>
        </p:sp>
      </p:grpSp>
      <p:sp>
        <p:nvSpPr>
          <p:cNvPr id="41" name="TextBox 40"/>
          <p:cNvSpPr txBox="1"/>
          <p:nvPr/>
        </p:nvSpPr>
        <p:spPr>
          <a:xfrm>
            <a:off x="1369844" y="1251744"/>
            <a:ext cx="1295400" cy="369332"/>
          </a:xfrm>
          <a:prstGeom prst="rect">
            <a:avLst/>
          </a:prstGeom>
          <a:noFill/>
        </p:spPr>
        <p:txBody>
          <a:bodyPr wrap="square" rtlCol="0">
            <a:spAutoFit/>
          </a:bodyPr>
          <a:lstStyle/>
          <a:p>
            <a:r>
              <a:rPr lang="en-US" b="1" dirty="0">
                <a:solidFill>
                  <a:prstClr val="black"/>
                </a:solidFill>
                <a:latin typeface="Calibri"/>
              </a:rPr>
              <a:t>Sender 1</a:t>
            </a:r>
          </a:p>
        </p:txBody>
      </p:sp>
      <p:sp>
        <p:nvSpPr>
          <p:cNvPr id="45" name="TextBox 44"/>
          <p:cNvSpPr txBox="1"/>
          <p:nvPr/>
        </p:nvSpPr>
        <p:spPr>
          <a:xfrm>
            <a:off x="1369844" y="5061744"/>
            <a:ext cx="1066800" cy="369332"/>
          </a:xfrm>
          <a:prstGeom prst="rect">
            <a:avLst/>
          </a:prstGeom>
          <a:noFill/>
        </p:spPr>
        <p:txBody>
          <a:bodyPr wrap="square" rtlCol="0">
            <a:spAutoFit/>
          </a:bodyPr>
          <a:lstStyle/>
          <a:p>
            <a:r>
              <a:rPr lang="en-US" b="1" dirty="0">
                <a:solidFill>
                  <a:prstClr val="black"/>
                </a:solidFill>
                <a:latin typeface="Calibri"/>
              </a:rPr>
              <a:t>Sender 2</a:t>
            </a:r>
          </a:p>
        </p:txBody>
      </p:sp>
      <p:sp>
        <p:nvSpPr>
          <p:cNvPr id="46" name="TextBox 45"/>
          <p:cNvSpPr txBox="1"/>
          <p:nvPr/>
        </p:nvSpPr>
        <p:spPr>
          <a:xfrm>
            <a:off x="7084844" y="3016012"/>
            <a:ext cx="1144756" cy="369332"/>
          </a:xfrm>
          <a:prstGeom prst="rect">
            <a:avLst/>
          </a:prstGeom>
          <a:noFill/>
        </p:spPr>
        <p:txBody>
          <a:bodyPr wrap="square" rtlCol="0">
            <a:spAutoFit/>
          </a:bodyPr>
          <a:lstStyle/>
          <a:p>
            <a:r>
              <a:rPr lang="en-US" b="1" dirty="0">
                <a:solidFill>
                  <a:prstClr val="black"/>
                </a:solidFill>
                <a:latin typeface="Calibri"/>
              </a:rPr>
              <a:t>Receiver</a:t>
            </a:r>
          </a:p>
        </p:txBody>
      </p:sp>
      <p:sp>
        <p:nvSpPr>
          <p:cNvPr id="62" name="Rectangle 163"/>
          <p:cNvSpPr>
            <a:spLocks noChangeArrowheads="1"/>
          </p:cNvSpPr>
          <p:nvPr/>
        </p:nvSpPr>
        <p:spPr bwMode="auto">
          <a:xfrm>
            <a:off x="2246376" y="574929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58" name="Rectangle 163"/>
          <p:cNvSpPr>
            <a:spLocks noChangeArrowheads="1"/>
          </p:cNvSpPr>
          <p:nvPr/>
        </p:nvSpPr>
        <p:spPr bwMode="auto">
          <a:xfrm>
            <a:off x="2246376"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pic>
        <p:nvPicPr>
          <p:cNvPr id="5" name="Picture 4" descr="server2.jpg"/>
          <p:cNvPicPr>
            <a:picLocks noChangeAspect="1"/>
          </p:cNvPicPr>
          <p:nvPr/>
        </p:nvPicPr>
        <p:blipFill>
          <a:blip r:embed="rId5" cstate="print"/>
          <a:stretch>
            <a:fillRect/>
          </a:stretch>
        </p:blipFill>
        <p:spPr>
          <a:xfrm>
            <a:off x="7080801" y="3534338"/>
            <a:ext cx="1148799" cy="1102845"/>
          </a:xfrm>
          <a:prstGeom prst="rect">
            <a:avLst/>
          </a:prstGeom>
        </p:spPr>
      </p:pic>
      <p:sp>
        <p:nvSpPr>
          <p:cNvPr id="82" name="TextBox 81"/>
          <p:cNvSpPr txBox="1"/>
          <p:nvPr/>
        </p:nvSpPr>
        <p:spPr>
          <a:xfrm>
            <a:off x="3200400" y="5572780"/>
            <a:ext cx="5943600" cy="523220"/>
          </a:xfrm>
          <a:prstGeom prst="rect">
            <a:avLst/>
          </a:prstGeom>
          <a:noFill/>
        </p:spPr>
        <p:txBody>
          <a:bodyPr wrap="square" rtlCol="0">
            <a:spAutoFit/>
          </a:bodyPr>
          <a:lstStyle/>
          <a:p>
            <a:r>
              <a:rPr lang="en-US" sz="2800" b="1" dirty="0">
                <a:solidFill>
                  <a:prstClr val="black"/>
                </a:solidFill>
                <a:latin typeface="Calibri"/>
              </a:rPr>
              <a:t>ECN = Explicit Congestion Notification</a:t>
            </a:r>
          </a:p>
        </p:txBody>
      </p:sp>
      <p:grpSp>
        <p:nvGrpSpPr>
          <p:cNvPr id="10" name="Group 9"/>
          <p:cNvGrpSpPr/>
          <p:nvPr/>
        </p:nvGrpSpPr>
        <p:grpSpPr>
          <a:xfrm>
            <a:off x="120844" y="2819400"/>
            <a:ext cx="2850956" cy="2209800"/>
            <a:chOff x="76200" y="2819400"/>
            <a:chExt cx="2850956" cy="2209800"/>
          </a:xfrm>
        </p:grpSpPr>
        <p:sp>
          <p:nvSpPr>
            <p:cNvPr id="109" name="Rounded Rectangle 108"/>
            <p:cNvSpPr/>
            <p:nvPr/>
          </p:nvSpPr>
          <p:spPr>
            <a:xfrm>
              <a:off x="76200" y="2819400"/>
              <a:ext cx="2850956" cy="2209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Calibri"/>
              </a:endParaRPr>
            </a:p>
          </p:txBody>
        </p:sp>
        <p:grpSp>
          <p:nvGrpSpPr>
            <p:cNvPr id="83" name="Group 82"/>
            <p:cNvGrpSpPr/>
            <p:nvPr/>
          </p:nvGrpSpPr>
          <p:grpSpPr>
            <a:xfrm>
              <a:off x="116466" y="2902787"/>
              <a:ext cx="2608396" cy="2084366"/>
              <a:chOff x="88532" y="4072059"/>
              <a:chExt cx="3130338" cy="2501450"/>
            </a:xfrm>
          </p:grpSpPr>
          <p:sp>
            <p:nvSpPr>
              <p:cNvPr id="88" name="Line 4"/>
              <p:cNvSpPr>
                <a:spLocks noChangeShapeType="1"/>
              </p:cNvSpPr>
              <p:nvPr/>
            </p:nvSpPr>
            <p:spPr bwMode="auto">
              <a:xfrm>
                <a:off x="381000" y="6165850"/>
                <a:ext cx="2837870" cy="0"/>
              </a:xfrm>
              <a:prstGeom prst="line">
                <a:avLst/>
              </a:prstGeom>
              <a:noFill/>
              <a:ln w="19080">
                <a:solidFill>
                  <a:srgbClr val="000000"/>
                </a:solidFill>
                <a:miter lim="800000"/>
                <a:headEnd/>
                <a:tailEnd/>
              </a:ln>
            </p:spPr>
            <p:txBody>
              <a:bodyPr>
                <a:prstTxWarp prst="textNoShape">
                  <a:avLst/>
                </a:prstTxWarp>
              </a:bodyPr>
              <a:lstStyle/>
              <a:p>
                <a:endParaRPr lang="en-US">
                  <a:solidFill>
                    <a:prstClr val="black"/>
                  </a:solidFill>
                  <a:latin typeface="Calibri"/>
                </a:endParaRPr>
              </a:p>
            </p:txBody>
          </p:sp>
          <p:sp>
            <p:nvSpPr>
              <p:cNvPr id="92" name="Line 5"/>
              <p:cNvSpPr>
                <a:spLocks noChangeShapeType="1"/>
              </p:cNvSpPr>
              <p:nvPr/>
            </p:nvSpPr>
            <p:spPr bwMode="auto">
              <a:xfrm>
                <a:off x="561976" y="4429220"/>
                <a:ext cx="0" cy="1916017"/>
              </a:xfrm>
              <a:prstGeom prst="line">
                <a:avLst/>
              </a:prstGeom>
              <a:noFill/>
              <a:ln w="19080">
                <a:solidFill>
                  <a:srgbClr val="000000"/>
                </a:solidFill>
                <a:miter lim="800000"/>
                <a:headEnd/>
                <a:tailEnd/>
              </a:ln>
            </p:spPr>
            <p:txBody>
              <a:bodyPr>
                <a:prstTxWarp prst="textNoShape">
                  <a:avLst/>
                </a:prstTxWarp>
              </a:bodyPr>
              <a:lstStyle/>
              <a:p>
                <a:endParaRPr lang="en-US">
                  <a:solidFill>
                    <a:prstClr val="black"/>
                  </a:solidFill>
                  <a:latin typeface="Calibri"/>
                </a:endParaRPr>
              </a:p>
            </p:txBody>
          </p:sp>
          <p:cxnSp>
            <p:nvCxnSpPr>
              <p:cNvPr id="94" name="Straight Connector 93"/>
              <p:cNvCxnSpPr/>
              <p:nvPr/>
            </p:nvCxnSpPr>
            <p:spPr>
              <a:xfrm flipV="1">
                <a:off x="561976"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19200" y="4657819"/>
                <a:ext cx="0"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219200"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6424" y="4657819"/>
                <a:ext cx="0"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876424"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2533648"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Text Box 6"/>
              <p:cNvSpPr txBox="1">
                <a:spLocks noChangeArrowheads="1"/>
              </p:cNvSpPr>
              <p:nvPr/>
            </p:nvSpPr>
            <p:spPr bwMode="auto">
              <a:xfrm>
                <a:off x="2487352" y="6164593"/>
                <a:ext cx="726002" cy="408916"/>
              </a:xfrm>
              <a:prstGeom prst="rect">
                <a:avLst/>
              </a:prstGeom>
              <a:noFill/>
              <a:ln w="9525">
                <a:noFill/>
                <a:round/>
                <a:headEnd/>
                <a:tailEnd/>
              </a:ln>
            </p:spPr>
            <p:txBody>
              <a:bodyPr wrap="none" lIns="90000" tIns="46800" rIns="90000" bIns="46800" anchor="ctr">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a:ea typeface="ＭＳ Ｐゴシック" pitchFamily="-65" charset="-128"/>
                    <a:cs typeface="ＭＳ Ｐゴシック" pitchFamily="-65" charset="-128"/>
                  </a:rPr>
                  <a:t>Time</a:t>
                </a:r>
              </a:p>
            </p:txBody>
          </p:sp>
          <p:sp>
            <p:nvSpPr>
              <p:cNvPr id="105" name="Text Box 7"/>
              <p:cNvSpPr txBox="1">
                <a:spLocks noChangeArrowheads="1"/>
              </p:cNvSpPr>
              <p:nvPr/>
            </p:nvSpPr>
            <p:spPr bwMode="auto">
              <a:xfrm rot="16200000">
                <a:off x="-814449" y="4975040"/>
                <a:ext cx="2214877" cy="408916"/>
              </a:xfrm>
              <a:prstGeom prst="rect">
                <a:avLst/>
              </a:prstGeom>
              <a:noFill/>
              <a:ln w="9525">
                <a:noFill/>
                <a:round/>
                <a:headEnd/>
                <a:tailEnd/>
              </a:ln>
            </p:spPr>
            <p:txBody>
              <a:bodyPr wrap="none" lIns="90000" tIns="46800" rIns="90000" bIns="46800" anchor="ctr">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a:ea typeface="ＭＳ Ｐゴシック" pitchFamily="-65" charset="-128"/>
                    <a:cs typeface="ＭＳ Ｐゴシック" pitchFamily="-65" charset="-128"/>
                  </a:rPr>
                  <a:t>Window Size (Rate)</a:t>
                </a:r>
              </a:p>
            </p:txBody>
          </p:sp>
          <p:cxnSp>
            <p:nvCxnSpPr>
              <p:cNvPr id="102" name="Straight Connector 101"/>
              <p:cNvCxnSpPr/>
              <p:nvPr/>
            </p:nvCxnSpPr>
            <p:spPr>
              <a:xfrm>
                <a:off x="2533648" y="4657819"/>
                <a:ext cx="0"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9" name="Group 8"/>
          <p:cNvGrpSpPr/>
          <p:nvPr/>
        </p:nvGrpSpPr>
        <p:grpSpPr>
          <a:xfrm>
            <a:off x="4160232" y="1066800"/>
            <a:ext cx="4145568" cy="1516726"/>
            <a:chOff x="3855432" y="5036474"/>
            <a:chExt cx="4145568" cy="1516726"/>
          </a:xfrm>
        </p:grpSpPr>
        <p:sp>
          <p:nvSpPr>
            <p:cNvPr id="4" name="Rounded Rectangle 3"/>
            <p:cNvSpPr/>
            <p:nvPr/>
          </p:nvSpPr>
          <p:spPr>
            <a:xfrm>
              <a:off x="3855432" y="5036474"/>
              <a:ext cx="4145568" cy="151672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Calibri"/>
              </a:endParaRPr>
            </a:p>
          </p:txBody>
        </p:sp>
        <p:sp>
          <p:nvSpPr>
            <p:cNvPr id="107" name="TextBox 106"/>
            <p:cNvSpPr txBox="1"/>
            <p:nvPr/>
          </p:nvSpPr>
          <p:spPr>
            <a:xfrm>
              <a:off x="4038600" y="5105399"/>
              <a:ext cx="3865161" cy="1323439"/>
            </a:xfrm>
            <a:prstGeom prst="rect">
              <a:avLst/>
            </a:prstGeom>
            <a:noFill/>
          </p:spPr>
          <p:txBody>
            <a:bodyPr wrap="none" rtlCol="0">
              <a:spAutoFit/>
            </a:bodyPr>
            <a:lstStyle/>
            <a:p>
              <a:r>
                <a:rPr lang="en-US" sz="2000" b="1" dirty="0">
                  <a:solidFill>
                    <a:srgbClr val="0000CC"/>
                  </a:solidFill>
                  <a:latin typeface="Calibri"/>
                  <a:ea typeface="ＭＳ Ｐゴシック" charset="-128"/>
                  <a:cs typeface="ＭＳ Ｐゴシック" charset="-128"/>
                </a:rPr>
                <a:t>Additive Increase:</a:t>
              </a:r>
              <a:r>
                <a:rPr lang="en-US" sz="2000" dirty="0">
                  <a:solidFill>
                    <a:prstClr val="black"/>
                  </a:solidFill>
                  <a:latin typeface="Calibri"/>
                </a:rPr>
                <a:t>	</a:t>
              </a:r>
            </a:p>
            <a:p>
              <a:r>
                <a:rPr lang="en-US" sz="2000" dirty="0">
                  <a:solidFill>
                    <a:prstClr val="black"/>
                  </a:solidFill>
                  <a:latin typeface="Calibri"/>
                </a:rPr>
                <a:t>     W </a:t>
              </a:r>
              <a:r>
                <a:rPr lang="en-US" sz="2000" dirty="0">
                  <a:solidFill>
                    <a:prstClr val="black"/>
                  </a:solidFill>
                  <a:latin typeface="Calibri"/>
                  <a:sym typeface="Wingdings" pitchFamily="2" charset="2"/>
                </a:rPr>
                <a:t> W+1 per round-trip time</a:t>
              </a:r>
              <a:endParaRPr lang="en-US" sz="2000" dirty="0">
                <a:solidFill>
                  <a:prstClr val="black"/>
                </a:solidFill>
                <a:latin typeface="Calibri"/>
              </a:endParaRPr>
            </a:p>
            <a:p>
              <a:r>
                <a:rPr lang="en-US" sz="2000" b="1" dirty="0">
                  <a:solidFill>
                    <a:srgbClr val="0000CC"/>
                  </a:solidFill>
                  <a:latin typeface="Calibri"/>
                  <a:ea typeface="ＭＳ Ｐゴシック" charset="-128"/>
                  <a:cs typeface="ＭＳ Ｐゴシック" charset="-128"/>
                </a:rPr>
                <a:t>Multiplicative Decrease:</a:t>
              </a:r>
              <a:r>
                <a:rPr lang="en-US" sz="2000" dirty="0">
                  <a:solidFill>
                    <a:prstClr val="black"/>
                  </a:solidFill>
                  <a:latin typeface="Calibri"/>
                </a:rPr>
                <a:t>	</a:t>
              </a:r>
            </a:p>
            <a:p>
              <a:r>
                <a:rPr lang="en-US" sz="2000" dirty="0">
                  <a:solidFill>
                    <a:prstClr val="black"/>
                  </a:solidFill>
                  <a:latin typeface="Calibri"/>
                </a:rPr>
                <a:t>     W </a:t>
              </a:r>
              <a:r>
                <a:rPr lang="en-US" sz="2000" dirty="0">
                  <a:solidFill>
                    <a:prstClr val="black"/>
                  </a:solidFill>
                  <a:latin typeface="Calibri"/>
                  <a:sym typeface="Wingdings" pitchFamily="2" charset="2"/>
                </a:rPr>
                <a:t> W/2 per drop or ECN mark</a:t>
              </a:r>
              <a:endParaRPr lang="en-US" sz="2000" dirty="0">
                <a:solidFill>
                  <a:prstClr val="black"/>
                </a:solidFill>
                <a:latin typeface="Calibri"/>
              </a:endParaRPr>
            </a:p>
          </p:txBody>
        </p:sp>
      </p:grpSp>
      <p:sp>
        <p:nvSpPr>
          <p:cNvPr id="57" name="Rectangle 163"/>
          <p:cNvSpPr>
            <a:spLocks noChangeArrowheads="1"/>
          </p:cNvSpPr>
          <p:nvPr/>
        </p:nvSpPr>
        <p:spPr bwMode="auto">
          <a:xfrm>
            <a:off x="5347062" y="376880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61" name="Rectangle 163"/>
          <p:cNvSpPr>
            <a:spLocks noChangeArrowheads="1"/>
          </p:cNvSpPr>
          <p:nvPr/>
        </p:nvSpPr>
        <p:spPr bwMode="auto">
          <a:xfrm>
            <a:off x="5118462" y="378150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65" name="Rectangle 163"/>
          <p:cNvSpPr>
            <a:spLocks noChangeArrowheads="1"/>
          </p:cNvSpPr>
          <p:nvPr/>
        </p:nvSpPr>
        <p:spPr bwMode="auto">
          <a:xfrm>
            <a:off x="4908550" y="377825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66" name="Rectangle 163"/>
          <p:cNvSpPr>
            <a:spLocks noChangeArrowheads="1"/>
          </p:cNvSpPr>
          <p:nvPr/>
        </p:nvSpPr>
        <p:spPr bwMode="auto">
          <a:xfrm>
            <a:off x="4712062" y="377515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67" name="Rectangle 163"/>
          <p:cNvSpPr>
            <a:spLocks noChangeArrowheads="1"/>
          </p:cNvSpPr>
          <p:nvPr/>
        </p:nvSpPr>
        <p:spPr bwMode="auto">
          <a:xfrm>
            <a:off x="4508500" y="377190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14" name="Freeform 13"/>
          <p:cNvSpPr/>
          <p:nvPr/>
        </p:nvSpPr>
        <p:spPr>
          <a:xfrm>
            <a:off x="2508130" y="2059669"/>
            <a:ext cx="4589343" cy="1911952"/>
          </a:xfrm>
          <a:custGeom>
            <a:avLst/>
            <a:gdLst>
              <a:gd name="connsiteX0" fmla="*/ 0 w 4589343"/>
              <a:gd name="connsiteY0" fmla="*/ 0 h 2079171"/>
              <a:gd name="connsiteX1" fmla="*/ 1430167 w 4589343"/>
              <a:gd name="connsiteY1" fmla="*/ 1504731 h 2079171"/>
              <a:gd name="connsiteX2" fmla="*/ 2380054 w 4589343"/>
              <a:gd name="connsiteY2" fmla="*/ 2016980 h 2079171"/>
              <a:gd name="connsiteX3" fmla="*/ 4589343 w 4589343"/>
              <a:gd name="connsiteY3" fmla="*/ 2070339 h 2079171"/>
              <a:gd name="connsiteX0" fmla="*/ 0 w 4589343"/>
              <a:gd name="connsiteY0" fmla="*/ 0 h 2073194"/>
              <a:gd name="connsiteX1" fmla="*/ 1419494 w 4589343"/>
              <a:gd name="connsiteY1" fmla="*/ 1621346 h 2073194"/>
              <a:gd name="connsiteX2" fmla="*/ 2380054 w 4589343"/>
              <a:gd name="connsiteY2" fmla="*/ 2016980 h 2073194"/>
              <a:gd name="connsiteX3" fmla="*/ 4589343 w 4589343"/>
              <a:gd name="connsiteY3" fmla="*/ 2070339 h 2073194"/>
              <a:gd name="connsiteX0" fmla="*/ 0 w 4589343"/>
              <a:gd name="connsiteY0" fmla="*/ 0 h 2098718"/>
              <a:gd name="connsiteX1" fmla="*/ 1419494 w 4589343"/>
              <a:gd name="connsiteY1" fmla="*/ 1621346 h 2098718"/>
              <a:gd name="connsiteX2" fmla="*/ 2123904 w 4589343"/>
              <a:gd name="connsiteY2" fmla="*/ 2063626 h 2098718"/>
              <a:gd name="connsiteX3" fmla="*/ 4589343 w 4589343"/>
              <a:gd name="connsiteY3" fmla="*/ 2070339 h 2098718"/>
              <a:gd name="connsiteX0" fmla="*/ 0 w 4589343"/>
              <a:gd name="connsiteY0" fmla="*/ 0 h 2126317"/>
              <a:gd name="connsiteX1" fmla="*/ 1045943 w 4589343"/>
              <a:gd name="connsiteY1" fmla="*/ 1248179 h 2126317"/>
              <a:gd name="connsiteX2" fmla="*/ 2123904 w 4589343"/>
              <a:gd name="connsiteY2" fmla="*/ 2063626 h 2126317"/>
              <a:gd name="connsiteX3" fmla="*/ 4589343 w 4589343"/>
              <a:gd name="connsiteY3" fmla="*/ 2070339 h 2126317"/>
              <a:gd name="connsiteX0" fmla="*/ 0 w 4589343"/>
              <a:gd name="connsiteY0" fmla="*/ 0 h 2089246"/>
              <a:gd name="connsiteX1" fmla="*/ 1045943 w 4589343"/>
              <a:gd name="connsiteY1" fmla="*/ 1248179 h 2089246"/>
              <a:gd name="connsiteX2" fmla="*/ 2123904 w 4589343"/>
              <a:gd name="connsiteY2" fmla="*/ 2005319 h 2089246"/>
              <a:gd name="connsiteX3" fmla="*/ 4589343 w 4589343"/>
              <a:gd name="connsiteY3" fmla="*/ 2070339 h 2089246"/>
            </a:gdLst>
            <a:ahLst/>
            <a:cxnLst>
              <a:cxn ang="0">
                <a:pos x="connsiteX0" y="connsiteY0"/>
              </a:cxn>
              <a:cxn ang="0">
                <a:pos x="connsiteX1" y="connsiteY1"/>
              </a:cxn>
              <a:cxn ang="0">
                <a:pos x="connsiteX2" y="connsiteY2"/>
              </a:cxn>
              <a:cxn ang="0">
                <a:pos x="connsiteX3" y="connsiteY3"/>
              </a:cxn>
            </a:cxnLst>
            <a:rect l="l" t="t" r="r" b="b"/>
            <a:pathLst>
              <a:path w="4589343" h="2089246">
                <a:moveTo>
                  <a:pt x="0" y="0"/>
                </a:moveTo>
                <a:cubicBezTo>
                  <a:pt x="516745" y="584284"/>
                  <a:pt x="691959" y="913959"/>
                  <a:pt x="1045943" y="1248179"/>
                </a:cubicBezTo>
                <a:cubicBezTo>
                  <a:pt x="1399927" y="1582399"/>
                  <a:pt x="1533337" y="1868292"/>
                  <a:pt x="2123904" y="2005319"/>
                </a:cubicBezTo>
                <a:cubicBezTo>
                  <a:pt x="2714471" y="2142346"/>
                  <a:pt x="4589343" y="2070339"/>
                  <a:pt x="4589343" y="2070339"/>
                </a:cubicBezTo>
              </a:path>
            </a:pathLst>
          </a:custGeom>
          <a:ln w="38100">
            <a:solidFill>
              <a:srgbClr val="FF6600"/>
            </a:solidFill>
            <a:prstDash val="dash"/>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sp>
        <p:nvSpPr>
          <p:cNvPr id="68" name="Freeform 67"/>
          <p:cNvSpPr/>
          <p:nvPr/>
        </p:nvSpPr>
        <p:spPr>
          <a:xfrm flipV="1">
            <a:off x="2511110" y="4165019"/>
            <a:ext cx="4589343" cy="1911952"/>
          </a:xfrm>
          <a:custGeom>
            <a:avLst/>
            <a:gdLst>
              <a:gd name="connsiteX0" fmla="*/ 0 w 4589343"/>
              <a:gd name="connsiteY0" fmla="*/ 0 h 2079171"/>
              <a:gd name="connsiteX1" fmla="*/ 1430167 w 4589343"/>
              <a:gd name="connsiteY1" fmla="*/ 1504731 h 2079171"/>
              <a:gd name="connsiteX2" fmla="*/ 2380054 w 4589343"/>
              <a:gd name="connsiteY2" fmla="*/ 2016980 h 2079171"/>
              <a:gd name="connsiteX3" fmla="*/ 4589343 w 4589343"/>
              <a:gd name="connsiteY3" fmla="*/ 2070339 h 2079171"/>
              <a:gd name="connsiteX0" fmla="*/ 0 w 4589343"/>
              <a:gd name="connsiteY0" fmla="*/ 0 h 2073194"/>
              <a:gd name="connsiteX1" fmla="*/ 1419494 w 4589343"/>
              <a:gd name="connsiteY1" fmla="*/ 1621346 h 2073194"/>
              <a:gd name="connsiteX2" fmla="*/ 2380054 w 4589343"/>
              <a:gd name="connsiteY2" fmla="*/ 2016980 h 2073194"/>
              <a:gd name="connsiteX3" fmla="*/ 4589343 w 4589343"/>
              <a:gd name="connsiteY3" fmla="*/ 2070339 h 2073194"/>
              <a:gd name="connsiteX0" fmla="*/ 0 w 4589343"/>
              <a:gd name="connsiteY0" fmla="*/ 0 h 2098718"/>
              <a:gd name="connsiteX1" fmla="*/ 1419494 w 4589343"/>
              <a:gd name="connsiteY1" fmla="*/ 1621346 h 2098718"/>
              <a:gd name="connsiteX2" fmla="*/ 2123904 w 4589343"/>
              <a:gd name="connsiteY2" fmla="*/ 2063626 h 2098718"/>
              <a:gd name="connsiteX3" fmla="*/ 4589343 w 4589343"/>
              <a:gd name="connsiteY3" fmla="*/ 2070339 h 2098718"/>
              <a:gd name="connsiteX0" fmla="*/ 0 w 4589343"/>
              <a:gd name="connsiteY0" fmla="*/ 0 h 2126317"/>
              <a:gd name="connsiteX1" fmla="*/ 1045943 w 4589343"/>
              <a:gd name="connsiteY1" fmla="*/ 1248179 h 2126317"/>
              <a:gd name="connsiteX2" fmla="*/ 2123904 w 4589343"/>
              <a:gd name="connsiteY2" fmla="*/ 2063626 h 2126317"/>
              <a:gd name="connsiteX3" fmla="*/ 4589343 w 4589343"/>
              <a:gd name="connsiteY3" fmla="*/ 2070339 h 2126317"/>
              <a:gd name="connsiteX0" fmla="*/ 0 w 4589343"/>
              <a:gd name="connsiteY0" fmla="*/ 0 h 2089246"/>
              <a:gd name="connsiteX1" fmla="*/ 1045943 w 4589343"/>
              <a:gd name="connsiteY1" fmla="*/ 1248179 h 2089246"/>
              <a:gd name="connsiteX2" fmla="*/ 2123904 w 4589343"/>
              <a:gd name="connsiteY2" fmla="*/ 2005319 h 2089246"/>
              <a:gd name="connsiteX3" fmla="*/ 4589343 w 4589343"/>
              <a:gd name="connsiteY3" fmla="*/ 2070339 h 2089246"/>
            </a:gdLst>
            <a:ahLst/>
            <a:cxnLst>
              <a:cxn ang="0">
                <a:pos x="connsiteX0" y="connsiteY0"/>
              </a:cxn>
              <a:cxn ang="0">
                <a:pos x="connsiteX1" y="connsiteY1"/>
              </a:cxn>
              <a:cxn ang="0">
                <a:pos x="connsiteX2" y="connsiteY2"/>
              </a:cxn>
              <a:cxn ang="0">
                <a:pos x="connsiteX3" y="connsiteY3"/>
              </a:cxn>
            </a:cxnLst>
            <a:rect l="l" t="t" r="r" b="b"/>
            <a:pathLst>
              <a:path w="4589343" h="2089246">
                <a:moveTo>
                  <a:pt x="0" y="0"/>
                </a:moveTo>
                <a:cubicBezTo>
                  <a:pt x="516745" y="584284"/>
                  <a:pt x="691959" y="913959"/>
                  <a:pt x="1045943" y="1248179"/>
                </a:cubicBezTo>
                <a:cubicBezTo>
                  <a:pt x="1399927" y="1582399"/>
                  <a:pt x="1533337" y="1868292"/>
                  <a:pt x="2123904" y="2005319"/>
                </a:cubicBezTo>
                <a:cubicBezTo>
                  <a:pt x="2714471" y="2142346"/>
                  <a:pt x="4589343" y="2070339"/>
                  <a:pt x="4589343" y="2070339"/>
                </a:cubicBezTo>
              </a:path>
            </a:pathLst>
          </a:custGeom>
          <a:ln w="38100">
            <a:solidFill>
              <a:srgbClr val="0000FF"/>
            </a:solidFill>
            <a:prstDash val="dash"/>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grpSp>
        <p:nvGrpSpPr>
          <p:cNvPr id="13" name="Group 12"/>
          <p:cNvGrpSpPr/>
          <p:nvPr/>
        </p:nvGrpSpPr>
        <p:grpSpPr>
          <a:xfrm>
            <a:off x="3810000" y="2819400"/>
            <a:ext cx="2133600" cy="1313180"/>
            <a:chOff x="3810000" y="2819400"/>
            <a:chExt cx="2133600" cy="1313180"/>
          </a:xfrm>
        </p:grpSpPr>
        <p:grpSp>
          <p:nvGrpSpPr>
            <p:cNvPr id="8" name="Group 108"/>
            <p:cNvGrpSpPr/>
            <p:nvPr/>
          </p:nvGrpSpPr>
          <p:grpSpPr>
            <a:xfrm>
              <a:off x="3810000" y="2819400"/>
              <a:ext cx="2133600" cy="1143794"/>
              <a:chOff x="3962400" y="2667000"/>
              <a:chExt cx="2133600" cy="1143794"/>
            </a:xfrm>
          </p:grpSpPr>
          <p:cxnSp>
            <p:nvCxnSpPr>
              <p:cNvPr id="97" name="Straight Arrow Connector 96"/>
              <p:cNvCxnSpPr/>
              <p:nvPr/>
            </p:nvCxnSpPr>
            <p:spPr>
              <a:xfrm rot="16200000" flipH="1">
                <a:off x="4501515" y="3358515"/>
                <a:ext cx="792480" cy="1104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rot="5400000">
                <a:off x="4403330" y="3370661"/>
                <a:ext cx="796129" cy="841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962400" y="2667000"/>
                <a:ext cx="2133600" cy="400110"/>
              </a:xfrm>
              <a:prstGeom prst="rect">
                <a:avLst/>
              </a:prstGeom>
              <a:noFill/>
            </p:spPr>
            <p:txBody>
              <a:bodyPr wrap="square" rtlCol="0">
                <a:spAutoFit/>
              </a:bodyPr>
              <a:lstStyle/>
              <a:p>
                <a:r>
                  <a:rPr lang="en-US" sz="2000" b="1" dirty="0">
                    <a:solidFill>
                      <a:prstClr val="black"/>
                    </a:solidFill>
                    <a:latin typeface="Calibri"/>
                  </a:rPr>
                  <a:t>ECN Mark (1 bit)</a:t>
                </a:r>
                <a:endParaRPr lang="en-US" b="1" dirty="0">
                  <a:solidFill>
                    <a:prstClr val="black"/>
                  </a:solidFill>
                  <a:latin typeface="Calibri"/>
                </a:endParaRPr>
              </a:p>
            </p:txBody>
          </p:sp>
        </p:grpSp>
        <p:sp>
          <p:nvSpPr>
            <p:cNvPr id="93" name="Oval 92"/>
            <p:cNvSpPr/>
            <p:nvPr/>
          </p:nvSpPr>
          <p:spPr>
            <a:xfrm>
              <a:off x="4743450" y="3987800"/>
              <a:ext cx="133350" cy="1447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95" name="Oval 94"/>
            <p:cNvSpPr/>
            <p:nvPr/>
          </p:nvSpPr>
          <p:spPr>
            <a:xfrm>
              <a:off x="4536472" y="3987800"/>
              <a:ext cx="133350" cy="1447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spTree>
    <p:custDataLst>
      <p:tags r:id="rId1"/>
    </p:custDataLst>
    <p:extLst>
      <p:ext uri="{BB962C8B-B14F-4D97-AF65-F5344CB8AC3E}">
        <p14:creationId xmlns:p14="http://schemas.microsoft.com/office/powerpoint/2010/main" val="3622151851"/>
      </p:ext>
    </p:extLst>
  </p:cSld>
  <p:clrMapOvr>
    <a:masterClrMapping/>
  </p:clrMapOvr>
  <p:transition spd="slow" advTm="662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TCP Buffer Requirement</a:t>
            </a:r>
          </a:p>
        </p:txBody>
      </p:sp>
      <p:sp>
        <p:nvSpPr>
          <p:cNvPr id="983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983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98310" name="Rectangle 6"/>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3" name="Content Placeholder 12"/>
          <p:cNvSpPr>
            <a:spLocks noGrp="1"/>
          </p:cNvSpPr>
          <p:nvPr>
            <p:ph idx="1"/>
          </p:nvPr>
        </p:nvSpPr>
        <p:spPr>
          <a:xfrm>
            <a:off x="304800" y="1371600"/>
            <a:ext cx="8229600" cy="990600"/>
          </a:xfrm>
        </p:spPr>
        <p:txBody>
          <a:bodyPr>
            <a:normAutofit/>
          </a:bodyPr>
          <a:lstStyle/>
          <a:p>
            <a:r>
              <a:rPr lang="en-US" sz="2800" dirty="0"/>
              <a:t>Bandwidth-delay product rule of thumb:</a:t>
            </a:r>
          </a:p>
          <a:p>
            <a:pPr lvl="1"/>
            <a:r>
              <a:rPr lang="en-US" sz="2400" dirty="0"/>
              <a:t>A single flow needs </a:t>
            </a:r>
            <a:r>
              <a:rPr lang="en-US" sz="2400" b="1" dirty="0"/>
              <a:t>C×RTT </a:t>
            </a:r>
            <a:r>
              <a:rPr lang="en-US" sz="2400" dirty="0"/>
              <a:t>buffers for </a:t>
            </a:r>
            <a:r>
              <a:rPr lang="en-US" sz="2400" b="1" dirty="0">
                <a:solidFill>
                  <a:srgbClr val="BD0811"/>
                </a:solidFill>
              </a:rPr>
              <a:t>100% </a:t>
            </a:r>
            <a:r>
              <a:rPr lang="en-US" sz="2400" b="1" dirty="0">
                <a:solidFill>
                  <a:srgbClr val="AD332F"/>
                </a:solidFill>
              </a:rPr>
              <a:t>Throughput</a:t>
            </a:r>
            <a:r>
              <a:rPr lang="en-US" sz="2400" b="1" dirty="0">
                <a:solidFill>
                  <a:srgbClr val="BD0811"/>
                </a:solidFill>
              </a:rPr>
              <a:t>.</a:t>
            </a:r>
          </a:p>
        </p:txBody>
      </p:sp>
      <p:sp>
        <p:nvSpPr>
          <p:cNvPr id="9831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98313" name="Rectangle 9"/>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9831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98316" name="Rectangle 12"/>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034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427" name="Rectangle 3"/>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034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430" name="Rectangle 6"/>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205" name="Text Box 19"/>
          <p:cNvSpPr txBox="1">
            <a:spLocks noChangeArrowheads="1"/>
          </p:cNvSpPr>
          <p:nvPr/>
        </p:nvSpPr>
        <p:spPr bwMode="auto">
          <a:xfrm rot="16200000">
            <a:off x="-362479" y="5327147"/>
            <a:ext cx="1574825" cy="369332"/>
          </a:xfrm>
          <a:prstGeom prst="rect">
            <a:avLst/>
          </a:prstGeom>
          <a:noFill/>
          <a:ln w="9525">
            <a:noFill/>
            <a:miter lim="800000"/>
            <a:headEnd/>
            <a:tailEnd/>
          </a:ln>
          <a:effectLst/>
        </p:spPr>
        <p:txBody>
          <a:bodyPr wrap="square">
            <a:spAutoFit/>
          </a:bodyPr>
          <a:lstStyle/>
          <a:p>
            <a:pPr algn="r"/>
            <a:r>
              <a:rPr lang="en-US" b="1" dirty="0">
                <a:solidFill>
                  <a:prstClr val="black"/>
                </a:solidFill>
                <a:latin typeface="Calibri"/>
              </a:rPr>
              <a:t>Throughput</a:t>
            </a:r>
          </a:p>
        </p:txBody>
      </p:sp>
      <p:sp>
        <p:nvSpPr>
          <p:cNvPr id="212" name="Text Box 19"/>
          <p:cNvSpPr txBox="1">
            <a:spLocks noChangeArrowheads="1"/>
          </p:cNvSpPr>
          <p:nvPr/>
        </p:nvSpPr>
        <p:spPr bwMode="auto">
          <a:xfrm rot="16200000">
            <a:off x="-174590" y="3621964"/>
            <a:ext cx="1199046" cy="369333"/>
          </a:xfrm>
          <a:prstGeom prst="rect">
            <a:avLst/>
          </a:prstGeom>
          <a:noFill/>
          <a:ln w="9525">
            <a:noFill/>
            <a:miter lim="800000"/>
            <a:headEnd/>
            <a:tailEnd/>
          </a:ln>
          <a:effectLst/>
        </p:spPr>
        <p:txBody>
          <a:bodyPr wrap="none">
            <a:spAutoFit/>
          </a:bodyPr>
          <a:lstStyle/>
          <a:p>
            <a:pPr algn="r"/>
            <a:r>
              <a:rPr lang="en-US" b="1" dirty="0">
                <a:solidFill>
                  <a:prstClr val="black"/>
                </a:solidFill>
                <a:latin typeface="Calibri"/>
              </a:rPr>
              <a:t>Buffer Size</a:t>
            </a:r>
          </a:p>
        </p:txBody>
      </p:sp>
      <p:grpSp>
        <p:nvGrpSpPr>
          <p:cNvPr id="8" name="Group 7"/>
          <p:cNvGrpSpPr/>
          <p:nvPr/>
        </p:nvGrpSpPr>
        <p:grpSpPr>
          <a:xfrm>
            <a:off x="4648200" y="2641247"/>
            <a:ext cx="3962398" cy="3530953"/>
            <a:chOff x="533402" y="2590800"/>
            <a:chExt cx="3962398" cy="3530953"/>
          </a:xfrm>
        </p:grpSpPr>
        <p:grpSp>
          <p:nvGrpSpPr>
            <p:cNvPr id="7" name="Group 6"/>
            <p:cNvGrpSpPr/>
            <p:nvPr/>
          </p:nvGrpSpPr>
          <p:grpSpPr>
            <a:xfrm>
              <a:off x="533402" y="3173812"/>
              <a:ext cx="3962398" cy="2947941"/>
              <a:chOff x="533402" y="3173812"/>
              <a:chExt cx="3962398" cy="2947941"/>
            </a:xfrm>
          </p:grpSpPr>
          <p:sp>
            <p:nvSpPr>
              <p:cNvPr id="214" name="Text Box 19"/>
              <p:cNvSpPr txBox="1">
                <a:spLocks noChangeArrowheads="1"/>
              </p:cNvSpPr>
              <p:nvPr/>
            </p:nvSpPr>
            <p:spPr bwMode="auto">
              <a:xfrm>
                <a:off x="533402" y="5122569"/>
                <a:ext cx="536685" cy="538103"/>
              </a:xfrm>
              <a:prstGeom prst="rect">
                <a:avLst/>
              </a:prstGeom>
              <a:noFill/>
              <a:ln w="9525">
                <a:noFill/>
                <a:miter lim="800000"/>
                <a:headEnd/>
                <a:tailEnd/>
              </a:ln>
              <a:effectLst/>
            </p:spPr>
            <p:txBody>
              <a:bodyPr wrap="none">
                <a:spAutoFit/>
              </a:bodyPr>
              <a:lstStyle/>
              <a:p>
                <a:r>
                  <a:rPr lang="en-US" b="1" dirty="0">
                    <a:solidFill>
                      <a:prstClr val="black"/>
                    </a:solidFill>
                    <a:latin typeface="Calibri"/>
                  </a:rPr>
                  <a:t>100%</a:t>
                </a:r>
              </a:p>
            </p:txBody>
          </p:sp>
          <p:grpSp>
            <p:nvGrpSpPr>
              <p:cNvPr id="6" name="Group 5"/>
              <p:cNvGrpSpPr/>
              <p:nvPr/>
            </p:nvGrpSpPr>
            <p:grpSpPr>
              <a:xfrm>
                <a:off x="897302" y="3173812"/>
                <a:ext cx="3598498" cy="2947941"/>
                <a:chOff x="869607" y="3173812"/>
                <a:chExt cx="3598498" cy="2947941"/>
              </a:xfrm>
            </p:grpSpPr>
            <p:sp>
              <p:nvSpPr>
                <p:cNvPr id="208" name="Text Box 19"/>
                <p:cNvSpPr txBox="1">
                  <a:spLocks noChangeArrowheads="1"/>
                </p:cNvSpPr>
                <p:nvPr/>
              </p:nvSpPr>
              <p:spPr bwMode="auto">
                <a:xfrm>
                  <a:off x="869607" y="3352800"/>
                  <a:ext cx="239749" cy="538103"/>
                </a:xfrm>
                <a:prstGeom prst="rect">
                  <a:avLst/>
                </a:prstGeom>
                <a:noFill/>
                <a:ln w="9525">
                  <a:noFill/>
                  <a:miter lim="800000"/>
                  <a:headEnd/>
                  <a:tailEnd/>
                </a:ln>
                <a:effectLst/>
              </p:spPr>
              <p:txBody>
                <a:bodyPr wrap="none">
                  <a:spAutoFit/>
                </a:bodyPr>
                <a:lstStyle/>
                <a:p>
                  <a:r>
                    <a:rPr lang="en-US" b="1" dirty="0">
                      <a:solidFill>
                        <a:prstClr val="black"/>
                      </a:solidFill>
                      <a:latin typeface="Calibri"/>
                    </a:rPr>
                    <a:t>B</a:t>
                  </a:r>
                </a:p>
              </p:txBody>
            </p:sp>
            <p:cxnSp>
              <p:nvCxnSpPr>
                <p:cNvPr id="209" name="Straight Connector 208"/>
                <p:cNvCxnSpPr/>
                <p:nvPr/>
              </p:nvCxnSpPr>
              <p:spPr>
                <a:xfrm>
                  <a:off x="1189830" y="3581400"/>
                  <a:ext cx="325286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25" name="Group 108"/>
                <p:cNvGrpSpPr/>
                <p:nvPr/>
              </p:nvGrpSpPr>
              <p:grpSpPr>
                <a:xfrm>
                  <a:off x="1247917" y="3530734"/>
                  <a:ext cx="2892582" cy="905723"/>
                  <a:chOff x="2362200" y="5624697"/>
                  <a:chExt cx="3794574" cy="621652"/>
                </a:xfrm>
              </p:grpSpPr>
              <p:grpSp>
                <p:nvGrpSpPr>
                  <p:cNvPr id="228" name="Group 21"/>
                  <p:cNvGrpSpPr>
                    <a:grpSpLocks/>
                  </p:cNvGrpSpPr>
                  <p:nvPr/>
                </p:nvGrpSpPr>
                <p:grpSpPr bwMode="auto">
                  <a:xfrm>
                    <a:off x="2362200" y="5624697"/>
                    <a:ext cx="1892299" cy="609601"/>
                    <a:chOff x="1632" y="2660"/>
                    <a:chExt cx="720" cy="432"/>
                  </a:xfrm>
                </p:grpSpPr>
                <p:sp>
                  <p:nvSpPr>
                    <p:cNvPr id="232" name="Freeform 22"/>
                    <p:cNvSpPr>
                      <a:spLocks/>
                    </p:cNvSpPr>
                    <p:nvPr/>
                  </p:nvSpPr>
                  <p:spPr bwMode="auto">
                    <a:xfrm>
                      <a:off x="1632" y="2660"/>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233" name="Line 23"/>
                    <p:cNvSpPr>
                      <a:spLocks noChangeShapeType="1"/>
                    </p:cNvSpPr>
                    <p:nvPr/>
                  </p:nvSpPr>
                  <p:spPr bwMode="auto">
                    <a:xfrm>
                      <a:off x="2304" y="2660"/>
                      <a:ext cx="48" cy="432"/>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grpSp>
              <p:sp>
                <p:nvSpPr>
                  <p:cNvPr id="229" name="Freeform 22"/>
                  <p:cNvSpPr>
                    <a:spLocks/>
                  </p:cNvSpPr>
                  <p:nvPr/>
                </p:nvSpPr>
                <p:spPr bwMode="auto">
                  <a:xfrm>
                    <a:off x="4267201" y="5625179"/>
                    <a:ext cx="1766146" cy="609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230" name="Line 23"/>
                  <p:cNvSpPr>
                    <a:spLocks noChangeShapeType="1"/>
                  </p:cNvSpPr>
                  <p:nvPr/>
                </p:nvSpPr>
                <p:spPr bwMode="auto">
                  <a:xfrm>
                    <a:off x="6033347" y="5624697"/>
                    <a:ext cx="123427" cy="621652"/>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grpSp>
            <p:grpSp>
              <p:nvGrpSpPr>
                <p:cNvPr id="211" name="Group 110"/>
                <p:cNvGrpSpPr/>
                <p:nvPr/>
              </p:nvGrpSpPr>
              <p:grpSpPr>
                <a:xfrm>
                  <a:off x="1160041" y="3173812"/>
                  <a:ext cx="3308064" cy="1730440"/>
                  <a:chOff x="4304322" y="4338320"/>
                  <a:chExt cx="4339615" cy="1187704"/>
                </a:xfrm>
              </p:grpSpPr>
              <p:sp>
                <p:nvSpPr>
                  <p:cNvPr id="223" name="Freeform 5"/>
                  <p:cNvSpPr>
                    <a:spLocks/>
                  </p:cNvSpPr>
                  <p:nvPr/>
                </p:nvSpPr>
                <p:spPr bwMode="auto">
                  <a:xfrm>
                    <a:off x="4304322" y="4338320"/>
                    <a:ext cx="4339615"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solidFill>
                        <a:prstClr val="black"/>
                      </a:solidFill>
                      <a:latin typeface="Calibri"/>
                    </a:endParaRPr>
                  </a:p>
                </p:txBody>
              </p:sp>
              <p:sp>
                <p:nvSpPr>
                  <p:cNvPr id="224" name="Rectangle 223"/>
                  <p:cNvSpPr/>
                  <p:nvPr/>
                </p:nvSpPr>
                <p:spPr>
                  <a:xfrm>
                    <a:off x="4380522" y="5221224"/>
                    <a:ext cx="396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sp>
              <p:nvSpPr>
                <p:cNvPr id="213" name="Freeform 5"/>
                <p:cNvSpPr>
                  <a:spLocks/>
                </p:cNvSpPr>
                <p:nvPr/>
              </p:nvSpPr>
              <p:spPr bwMode="auto">
                <a:xfrm>
                  <a:off x="1160041" y="4856119"/>
                  <a:ext cx="3294618" cy="1265634"/>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solidFill>
                      <a:prstClr val="black"/>
                    </a:solidFill>
                    <a:latin typeface="Calibri"/>
                  </a:endParaRPr>
                </a:p>
              </p:txBody>
            </p:sp>
            <p:sp>
              <p:nvSpPr>
                <p:cNvPr id="219" name="Line 23"/>
                <p:cNvSpPr>
                  <a:spLocks noChangeShapeType="1"/>
                </p:cNvSpPr>
                <p:nvPr/>
              </p:nvSpPr>
              <p:spPr bwMode="auto">
                <a:xfrm>
                  <a:off x="1160041" y="5344611"/>
                  <a:ext cx="3236310" cy="0"/>
                </a:xfrm>
                <a:prstGeom prst="line">
                  <a:avLst/>
                </a:prstGeom>
                <a:noFill/>
                <a:ln w="19050">
                  <a:solidFill>
                    <a:srgbClr val="FF0000"/>
                  </a:solidFill>
                  <a:round/>
                  <a:headEnd/>
                  <a:tailEnd/>
                </a:ln>
                <a:effectLst/>
              </p:spPr>
              <p:txBody>
                <a:bodyPr/>
                <a:lstStyle/>
                <a:p>
                  <a:endParaRPr lang="en-US">
                    <a:solidFill>
                      <a:prstClr val="black"/>
                    </a:solidFill>
                    <a:latin typeface="Calibri"/>
                  </a:endParaRPr>
                </a:p>
              </p:txBody>
            </p:sp>
            <p:sp>
              <p:nvSpPr>
                <p:cNvPr id="234" name="Freeform 22"/>
                <p:cNvSpPr>
                  <a:spLocks/>
                </p:cNvSpPr>
                <p:nvPr/>
              </p:nvSpPr>
              <p:spPr bwMode="auto">
                <a:xfrm>
                  <a:off x="4144881" y="4203717"/>
                  <a:ext cx="251470" cy="224361"/>
                </a:xfrm>
                <a:custGeom>
                  <a:avLst/>
                  <a:gdLst>
                    <a:gd name="connsiteX0" fmla="*/ 0 w 10000"/>
                    <a:gd name="connsiteY0" fmla="*/ 10000 h 10000"/>
                    <a:gd name="connsiteX1" fmla="*/ 1668 w 10000"/>
                    <a:gd name="connsiteY1" fmla="*/ 7373 h 10000"/>
                    <a:gd name="connsiteX2" fmla="*/ 7000 w 10000"/>
                    <a:gd name="connsiteY2" fmla="*/ 1818 h 10000"/>
                    <a:gd name="connsiteX3" fmla="*/ 10000 w 10000"/>
                    <a:gd name="connsiteY3" fmla="*/ 0 h 10000"/>
                    <a:gd name="connsiteX0" fmla="*/ 0 w 10000"/>
                    <a:gd name="connsiteY0" fmla="*/ 10000 h 10000"/>
                    <a:gd name="connsiteX1" fmla="*/ 1668 w 10000"/>
                    <a:gd name="connsiteY1" fmla="*/ 7373 h 10000"/>
                    <a:gd name="connsiteX2" fmla="*/ 7000 w 10000"/>
                    <a:gd name="connsiteY2" fmla="*/ 1818 h 10000"/>
                    <a:gd name="connsiteX3" fmla="*/ 10000 w 10000"/>
                    <a:gd name="connsiteY3" fmla="*/ 0 h 10000"/>
                    <a:gd name="connsiteX0" fmla="*/ 0 w 10000"/>
                    <a:gd name="connsiteY0" fmla="*/ 10000 h 10000"/>
                    <a:gd name="connsiteX1" fmla="*/ 1668 w 10000"/>
                    <a:gd name="connsiteY1" fmla="*/ 7373 h 10000"/>
                    <a:gd name="connsiteX2" fmla="*/ 10000 w 10000"/>
                    <a:gd name="connsiteY2" fmla="*/ 0 h 10000"/>
                    <a:gd name="connsiteX0" fmla="*/ 0 w 1668"/>
                    <a:gd name="connsiteY0" fmla="*/ 2627 h 2627"/>
                    <a:gd name="connsiteX1" fmla="*/ 1668 w 1668"/>
                    <a:gd name="connsiteY1" fmla="*/ 0 h 2627"/>
                    <a:gd name="connsiteX0" fmla="*/ 0 w 11198"/>
                    <a:gd name="connsiteY0" fmla="*/ 9616 h 9616"/>
                    <a:gd name="connsiteX1" fmla="*/ 11198 w 11198"/>
                    <a:gd name="connsiteY1" fmla="*/ 0 h 9616"/>
                    <a:gd name="connsiteX0" fmla="*/ 0 w 10000"/>
                    <a:gd name="connsiteY0" fmla="*/ 10000 h 10000"/>
                    <a:gd name="connsiteX1" fmla="*/ 10000 w 10000"/>
                    <a:gd name="connsiteY1" fmla="*/ 0 h 10000"/>
                  </a:gdLst>
                  <a:ahLst/>
                  <a:cxnLst>
                    <a:cxn ang="0">
                      <a:pos x="connsiteX0" y="connsiteY0"/>
                    </a:cxn>
                    <a:cxn ang="0">
                      <a:pos x="connsiteX1" y="connsiteY1"/>
                    </a:cxn>
                  </a:cxnLst>
                  <a:rect l="l" t="t" r="r" b="b"/>
                  <a:pathLst>
                    <a:path w="10000" h="10000">
                      <a:moveTo>
                        <a:pt x="0" y="10000"/>
                      </a:moveTo>
                      <a:cubicBezTo>
                        <a:pt x="4910" y="3702"/>
                        <a:pt x="1788" y="7798"/>
                        <a:pt x="10000" y="0"/>
                      </a:cubicBezTo>
                    </a:path>
                  </a:pathLst>
                </a:custGeom>
                <a:noFill/>
                <a:ln w="19050" cap="rnd" cmpd="sng">
                  <a:solidFill>
                    <a:srgbClr val="FF0000"/>
                  </a:solidFill>
                  <a:round/>
                  <a:headEnd/>
                  <a:tailEnd/>
                </a:ln>
                <a:effectLst/>
              </p:spPr>
              <p:txBody>
                <a:bodyPr/>
                <a:lstStyle/>
                <a:p>
                  <a:endParaRPr lang="en-US" dirty="0">
                    <a:solidFill>
                      <a:prstClr val="black"/>
                    </a:solidFill>
                    <a:latin typeface="Calibri"/>
                  </a:endParaRPr>
                </a:p>
              </p:txBody>
            </p:sp>
          </p:grpSp>
        </p:grpSp>
        <p:sp>
          <p:nvSpPr>
            <p:cNvPr id="235" name="Text Box 19"/>
            <p:cNvSpPr txBox="1">
              <a:spLocks noChangeArrowheads="1"/>
            </p:cNvSpPr>
            <p:nvPr/>
          </p:nvSpPr>
          <p:spPr bwMode="auto">
            <a:xfrm>
              <a:off x="1983604" y="2590800"/>
              <a:ext cx="1445396" cy="461665"/>
            </a:xfrm>
            <a:prstGeom prst="rect">
              <a:avLst/>
            </a:prstGeom>
            <a:noFill/>
            <a:ln w="9525">
              <a:noFill/>
              <a:miter lim="800000"/>
              <a:headEnd/>
              <a:tailEnd/>
            </a:ln>
            <a:effectLst/>
          </p:spPr>
          <p:txBody>
            <a:bodyPr wrap="none">
              <a:spAutoFit/>
            </a:bodyPr>
            <a:lstStyle/>
            <a:p>
              <a:r>
                <a:rPr lang="en-US" sz="2400" b="1" dirty="0">
                  <a:solidFill>
                    <a:prstClr val="black"/>
                  </a:solidFill>
                  <a:latin typeface="Calibri"/>
                </a:rPr>
                <a:t>B ≥ C×RTT</a:t>
              </a:r>
            </a:p>
          </p:txBody>
        </p:sp>
      </p:grpSp>
      <p:grpSp>
        <p:nvGrpSpPr>
          <p:cNvPr id="9" name="Group 8"/>
          <p:cNvGrpSpPr/>
          <p:nvPr/>
        </p:nvGrpSpPr>
        <p:grpSpPr>
          <a:xfrm>
            <a:off x="533400" y="2641246"/>
            <a:ext cx="3983328" cy="3530954"/>
            <a:chOff x="4474872" y="2590800"/>
            <a:chExt cx="3983328" cy="3530954"/>
          </a:xfrm>
        </p:grpSpPr>
        <p:grpSp>
          <p:nvGrpSpPr>
            <p:cNvPr id="3" name="Group 2"/>
            <p:cNvGrpSpPr/>
            <p:nvPr/>
          </p:nvGrpSpPr>
          <p:grpSpPr>
            <a:xfrm>
              <a:off x="4474872" y="3173813"/>
              <a:ext cx="3983328" cy="2947941"/>
              <a:chOff x="3406081" y="3844052"/>
              <a:chExt cx="5225449" cy="2023348"/>
            </a:xfrm>
          </p:grpSpPr>
          <p:cxnSp>
            <p:nvCxnSpPr>
              <p:cNvPr id="109" name="Straight Connector 108"/>
              <p:cNvCxnSpPr/>
              <p:nvPr/>
            </p:nvCxnSpPr>
            <p:spPr>
              <a:xfrm>
                <a:off x="4304322" y="5334000"/>
                <a:ext cx="426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Text Box 19"/>
              <p:cNvSpPr txBox="1">
                <a:spLocks noChangeArrowheads="1"/>
              </p:cNvSpPr>
              <p:nvPr/>
            </p:nvSpPr>
            <p:spPr bwMode="auto">
              <a:xfrm>
                <a:off x="3847122" y="4191000"/>
                <a:ext cx="314510" cy="369332"/>
              </a:xfrm>
              <a:prstGeom prst="rect">
                <a:avLst/>
              </a:prstGeom>
              <a:noFill/>
              <a:ln w="9525">
                <a:noFill/>
                <a:miter lim="800000"/>
                <a:headEnd/>
                <a:tailEnd/>
              </a:ln>
              <a:effectLst/>
            </p:spPr>
            <p:txBody>
              <a:bodyPr wrap="none">
                <a:spAutoFit/>
              </a:bodyPr>
              <a:lstStyle/>
              <a:p>
                <a:r>
                  <a:rPr lang="en-US" b="1" dirty="0">
                    <a:solidFill>
                      <a:prstClr val="black"/>
                    </a:solidFill>
                    <a:latin typeface="Calibri"/>
                  </a:rPr>
                  <a:t>B</a:t>
                </a:r>
              </a:p>
            </p:txBody>
          </p:sp>
          <p:cxnSp>
            <p:nvCxnSpPr>
              <p:cNvPr id="80" name="Straight Connector 79"/>
              <p:cNvCxnSpPr/>
              <p:nvPr/>
            </p:nvCxnSpPr>
            <p:spPr>
              <a:xfrm>
                <a:off x="4267200" y="4377214"/>
                <a:ext cx="426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109"/>
              <p:cNvGrpSpPr/>
              <p:nvPr/>
            </p:nvGrpSpPr>
            <p:grpSpPr>
              <a:xfrm>
                <a:off x="4322575" y="4331732"/>
                <a:ext cx="4059425" cy="609600"/>
                <a:chOff x="2341375" y="5867400"/>
                <a:chExt cx="4059425" cy="609600"/>
              </a:xfrm>
            </p:grpSpPr>
            <p:grpSp>
              <p:nvGrpSpPr>
                <p:cNvPr id="34" name="Group 108"/>
                <p:cNvGrpSpPr/>
                <p:nvPr/>
              </p:nvGrpSpPr>
              <p:grpSpPr>
                <a:xfrm>
                  <a:off x="2362200" y="5867400"/>
                  <a:ext cx="4038600" cy="609600"/>
                  <a:chOff x="2362200" y="5867400"/>
                  <a:chExt cx="4038600" cy="609600"/>
                </a:xfrm>
              </p:grpSpPr>
              <p:grpSp>
                <p:nvGrpSpPr>
                  <p:cNvPr id="37" name="Group 21"/>
                  <p:cNvGrpSpPr>
                    <a:grpSpLocks/>
                  </p:cNvGrpSpPr>
                  <p:nvPr/>
                </p:nvGrpSpPr>
                <p:grpSpPr bwMode="auto">
                  <a:xfrm>
                    <a:off x="2362200" y="5867400"/>
                    <a:ext cx="1892299" cy="609600"/>
                    <a:chOff x="1632" y="2832"/>
                    <a:chExt cx="720" cy="432"/>
                  </a:xfrm>
                </p:grpSpPr>
                <p:sp>
                  <p:nvSpPr>
                    <p:cNvPr id="102" name="Freeform 22"/>
                    <p:cNvSpPr>
                      <a:spLocks/>
                    </p:cNvSpPr>
                    <p:nvPr/>
                  </p:nvSpPr>
                  <p:spPr bwMode="auto">
                    <a:xfrm>
                      <a:off x="1632" y="2832"/>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103" name="Line 23"/>
                    <p:cNvSpPr>
                      <a:spLocks noChangeShapeType="1"/>
                    </p:cNvSpPr>
                    <p:nvPr/>
                  </p:nvSpPr>
                  <p:spPr bwMode="auto">
                    <a:xfrm>
                      <a:off x="2304" y="2832"/>
                      <a:ext cx="48" cy="432"/>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grpSp>
              <p:sp>
                <p:nvSpPr>
                  <p:cNvPr id="100" name="Freeform 22"/>
                  <p:cNvSpPr>
                    <a:spLocks/>
                  </p:cNvSpPr>
                  <p:nvPr/>
                </p:nvSpPr>
                <p:spPr bwMode="auto">
                  <a:xfrm>
                    <a:off x="4267201" y="5867400"/>
                    <a:ext cx="1766146" cy="609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101" name="Line 23"/>
                  <p:cNvSpPr>
                    <a:spLocks noChangeShapeType="1"/>
                  </p:cNvSpPr>
                  <p:nvPr/>
                </p:nvSpPr>
                <p:spPr bwMode="auto">
                  <a:xfrm>
                    <a:off x="6033347" y="5871902"/>
                    <a:ext cx="62653" cy="374447"/>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04" name="Line 23"/>
                  <p:cNvSpPr>
                    <a:spLocks noChangeShapeType="1"/>
                  </p:cNvSpPr>
                  <p:nvPr/>
                </p:nvSpPr>
                <p:spPr bwMode="auto">
                  <a:xfrm>
                    <a:off x="6096002" y="6240481"/>
                    <a:ext cx="304798" cy="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grpSp>
            <p:sp>
              <p:nvSpPr>
                <p:cNvPr id="106" name="Line 23"/>
                <p:cNvSpPr>
                  <a:spLocks noChangeShapeType="1"/>
                </p:cNvSpPr>
                <p:nvPr/>
              </p:nvSpPr>
              <p:spPr bwMode="auto">
                <a:xfrm>
                  <a:off x="2341375" y="6242858"/>
                  <a:ext cx="457200" cy="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05" name="Line 23"/>
                <p:cNvSpPr>
                  <a:spLocks noChangeShapeType="1"/>
                </p:cNvSpPr>
                <p:nvPr/>
              </p:nvSpPr>
              <p:spPr bwMode="auto">
                <a:xfrm flipV="1">
                  <a:off x="4210755" y="6240481"/>
                  <a:ext cx="462873" cy="2377"/>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grpSp>
          <p:grpSp>
            <p:nvGrpSpPr>
              <p:cNvPr id="40" name="Group 110"/>
              <p:cNvGrpSpPr/>
              <p:nvPr/>
            </p:nvGrpSpPr>
            <p:grpSpPr>
              <a:xfrm>
                <a:off x="4228122" y="3844052"/>
                <a:ext cx="4339615" cy="1177426"/>
                <a:chOff x="4304322" y="4338320"/>
                <a:chExt cx="4339615" cy="1177426"/>
              </a:xfrm>
            </p:grpSpPr>
            <p:sp>
              <p:nvSpPr>
                <p:cNvPr id="23" name="Freeform 5"/>
                <p:cNvSpPr>
                  <a:spLocks/>
                </p:cNvSpPr>
                <p:nvPr/>
              </p:nvSpPr>
              <p:spPr bwMode="auto">
                <a:xfrm>
                  <a:off x="4304322" y="4338320"/>
                  <a:ext cx="4339615"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solidFill>
                      <a:prstClr val="black"/>
                    </a:solidFill>
                    <a:latin typeface="Calibri"/>
                  </a:endParaRPr>
                </a:p>
              </p:txBody>
            </p:sp>
            <p:sp>
              <p:nvSpPr>
                <p:cNvPr id="107" name="Rectangle 106"/>
                <p:cNvSpPr/>
                <p:nvPr/>
              </p:nvSpPr>
              <p:spPr>
                <a:xfrm>
                  <a:off x="4380522" y="5210946"/>
                  <a:ext cx="396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sp>
            <p:nvSpPr>
              <p:cNvPr id="98" name="Freeform 5"/>
              <p:cNvSpPr>
                <a:spLocks/>
              </p:cNvSpPr>
              <p:nvPr/>
            </p:nvSpPr>
            <p:spPr bwMode="auto">
              <a:xfrm>
                <a:off x="4228122" y="4998720"/>
                <a:ext cx="4321977"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solidFill>
                    <a:prstClr val="black"/>
                  </a:solidFill>
                  <a:latin typeface="Calibri"/>
                </a:endParaRPr>
              </a:p>
            </p:txBody>
          </p:sp>
          <p:sp>
            <p:nvSpPr>
              <p:cNvPr id="108" name="Text Box 19"/>
              <p:cNvSpPr txBox="1">
                <a:spLocks noChangeArrowheads="1"/>
              </p:cNvSpPr>
              <p:nvPr/>
            </p:nvSpPr>
            <p:spPr bwMode="auto">
              <a:xfrm>
                <a:off x="3406081" y="5181600"/>
                <a:ext cx="704039" cy="369332"/>
              </a:xfrm>
              <a:prstGeom prst="rect">
                <a:avLst/>
              </a:prstGeom>
              <a:noFill/>
              <a:ln w="9525">
                <a:noFill/>
                <a:miter lim="800000"/>
                <a:headEnd/>
                <a:tailEnd/>
              </a:ln>
              <a:effectLst/>
            </p:spPr>
            <p:txBody>
              <a:bodyPr wrap="none">
                <a:spAutoFit/>
              </a:bodyPr>
              <a:lstStyle/>
              <a:p>
                <a:r>
                  <a:rPr lang="en-US" b="1" dirty="0">
                    <a:solidFill>
                      <a:prstClr val="black"/>
                    </a:solidFill>
                    <a:latin typeface="Calibri"/>
                  </a:rPr>
                  <a:t>100%</a:t>
                </a:r>
              </a:p>
            </p:txBody>
          </p:sp>
          <p:grpSp>
            <p:nvGrpSpPr>
              <p:cNvPr id="43" name="Group 123"/>
              <p:cNvGrpSpPr/>
              <p:nvPr/>
            </p:nvGrpSpPr>
            <p:grpSpPr>
              <a:xfrm>
                <a:off x="4380522" y="5334000"/>
                <a:ext cx="4251008" cy="228600"/>
                <a:chOff x="2514600" y="5638800"/>
                <a:chExt cx="4251008" cy="228600"/>
              </a:xfrm>
            </p:grpSpPr>
            <p:sp>
              <p:nvSpPr>
                <p:cNvPr id="119" name="Freeform 22"/>
                <p:cNvSpPr>
                  <a:spLocks/>
                </p:cNvSpPr>
                <p:nvPr/>
              </p:nvSpPr>
              <p:spPr bwMode="auto">
                <a:xfrm>
                  <a:off x="2514600" y="5638800"/>
                  <a:ext cx="457200" cy="228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120" name="Line 23"/>
                <p:cNvSpPr>
                  <a:spLocks noChangeShapeType="1"/>
                </p:cNvSpPr>
                <p:nvPr/>
              </p:nvSpPr>
              <p:spPr bwMode="auto">
                <a:xfrm>
                  <a:off x="4343400" y="5638801"/>
                  <a:ext cx="76202" cy="228599"/>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16" name="Freeform 22"/>
                <p:cNvSpPr>
                  <a:spLocks/>
                </p:cNvSpPr>
                <p:nvPr/>
              </p:nvSpPr>
              <p:spPr bwMode="auto">
                <a:xfrm>
                  <a:off x="4419601" y="5638800"/>
                  <a:ext cx="457199" cy="228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118" name="Line 23"/>
                <p:cNvSpPr>
                  <a:spLocks noChangeShapeType="1"/>
                </p:cNvSpPr>
                <p:nvPr/>
              </p:nvSpPr>
              <p:spPr bwMode="auto">
                <a:xfrm>
                  <a:off x="4876801" y="5638801"/>
                  <a:ext cx="1371599" cy="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21" name="Line 23"/>
                <p:cNvSpPr>
                  <a:spLocks noChangeShapeType="1"/>
                </p:cNvSpPr>
                <p:nvPr/>
              </p:nvSpPr>
              <p:spPr bwMode="auto">
                <a:xfrm>
                  <a:off x="2971800" y="5638800"/>
                  <a:ext cx="1371600" cy="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22" name="Line 23"/>
                <p:cNvSpPr>
                  <a:spLocks noChangeShapeType="1"/>
                </p:cNvSpPr>
                <p:nvPr/>
              </p:nvSpPr>
              <p:spPr bwMode="auto">
                <a:xfrm>
                  <a:off x="6248398" y="5638800"/>
                  <a:ext cx="60010" cy="22860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23" name="Freeform 22"/>
                <p:cNvSpPr>
                  <a:spLocks/>
                </p:cNvSpPr>
                <p:nvPr/>
              </p:nvSpPr>
              <p:spPr bwMode="auto">
                <a:xfrm>
                  <a:off x="6308409" y="5638800"/>
                  <a:ext cx="457199" cy="228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grpSp>
        </p:grpSp>
        <p:sp>
          <p:nvSpPr>
            <p:cNvPr id="236" name="Text Box 19"/>
            <p:cNvSpPr txBox="1">
              <a:spLocks noChangeArrowheads="1"/>
            </p:cNvSpPr>
            <p:nvPr/>
          </p:nvSpPr>
          <p:spPr bwMode="auto">
            <a:xfrm>
              <a:off x="6077476" y="2590800"/>
              <a:ext cx="1445396" cy="461665"/>
            </a:xfrm>
            <a:prstGeom prst="rect">
              <a:avLst/>
            </a:prstGeom>
            <a:noFill/>
            <a:ln w="9525">
              <a:noFill/>
              <a:miter lim="800000"/>
              <a:headEnd/>
              <a:tailEnd/>
            </a:ln>
            <a:effectLst/>
          </p:spPr>
          <p:txBody>
            <a:bodyPr wrap="none">
              <a:spAutoFit/>
            </a:bodyPr>
            <a:lstStyle/>
            <a:p>
              <a:r>
                <a:rPr lang="en-US" sz="2400" b="1" dirty="0">
                  <a:solidFill>
                    <a:prstClr val="black"/>
                  </a:solidFill>
                  <a:latin typeface="Calibri"/>
                </a:rPr>
                <a:t>B &lt; C×RTT</a:t>
              </a:r>
            </a:p>
          </p:txBody>
        </p:sp>
      </p:grpSp>
      <p:sp>
        <p:nvSpPr>
          <p:cNvPr id="5" name="TextBox 4"/>
          <p:cNvSpPr txBox="1"/>
          <p:nvPr/>
        </p:nvSpPr>
        <p:spPr>
          <a:xfrm>
            <a:off x="-2235200" y="1384300"/>
            <a:ext cx="184666" cy="369332"/>
          </a:xfrm>
          <a:prstGeom prst="rect">
            <a:avLst/>
          </a:prstGeom>
          <a:noFill/>
        </p:spPr>
        <p:txBody>
          <a:bodyPr wrap="none" rtlCol="0">
            <a:spAutoFit/>
          </a:bodyPr>
          <a:lstStyle/>
          <a:p>
            <a:endParaRPr lang="en-US" dirty="0">
              <a:solidFill>
                <a:prstClr val="black"/>
              </a:solidFill>
              <a:latin typeface="Calibri"/>
            </a:endParaRPr>
          </a:p>
        </p:txBody>
      </p:sp>
    </p:spTree>
    <p:custDataLst>
      <p:tags r:id="rId1"/>
    </p:custDataLst>
    <p:extLst>
      <p:ext uri="{BB962C8B-B14F-4D97-AF65-F5344CB8AC3E}">
        <p14:creationId xmlns:p14="http://schemas.microsoft.com/office/powerpoint/2010/main" val="3873398743"/>
      </p:ext>
    </p:extLst>
  </p:cSld>
  <p:clrMapOvr>
    <a:masterClrMapping/>
  </p:clrMapOvr>
  <p:transition spd="slow" advTm="7575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Straight Connector 108"/>
          <p:cNvCxnSpPr/>
          <p:nvPr/>
        </p:nvCxnSpPr>
        <p:spPr>
          <a:xfrm>
            <a:off x="2514600" y="5117068"/>
            <a:ext cx="426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0" name="Line 23"/>
          <p:cNvSpPr>
            <a:spLocks noChangeShapeType="1"/>
          </p:cNvSpPr>
          <p:nvPr/>
        </p:nvSpPr>
        <p:spPr bwMode="auto">
          <a:xfrm>
            <a:off x="2514600" y="5116830"/>
            <a:ext cx="4193858" cy="0"/>
          </a:xfrm>
          <a:prstGeom prst="line">
            <a:avLst/>
          </a:prstGeom>
          <a:noFill/>
          <a:ln w="19050">
            <a:solidFill>
              <a:srgbClr val="FF0000"/>
            </a:solidFill>
            <a:round/>
            <a:headEnd/>
            <a:tailEnd/>
          </a:ln>
          <a:effectLst/>
        </p:spPr>
        <p:txBody>
          <a:bodyPr/>
          <a:lstStyle/>
          <a:p>
            <a:endParaRPr lang="en-US"/>
          </a:p>
        </p:txBody>
      </p:sp>
      <p:sp>
        <p:nvSpPr>
          <p:cNvPr id="983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07" name="Rectangle 3"/>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0" name="Rectangle 6"/>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1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3" name="Rectangle 9"/>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1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6" name="Rectangle 12"/>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3" name="Group 83"/>
          <p:cNvGrpSpPr/>
          <p:nvPr/>
        </p:nvGrpSpPr>
        <p:grpSpPr>
          <a:xfrm>
            <a:off x="2526691" y="2743200"/>
            <a:ext cx="4251325" cy="508000"/>
            <a:chOff x="2335213" y="3962400"/>
            <a:chExt cx="4251325" cy="508000"/>
          </a:xfrm>
        </p:grpSpPr>
        <p:grpSp>
          <p:nvGrpSpPr>
            <p:cNvPr id="5" name="Group 8"/>
            <p:cNvGrpSpPr>
              <a:grpSpLocks/>
            </p:cNvGrpSpPr>
            <p:nvPr/>
          </p:nvGrpSpPr>
          <p:grpSpPr bwMode="auto">
            <a:xfrm>
              <a:off x="5573713" y="3984625"/>
              <a:ext cx="661987" cy="228600"/>
              <a:chOff x="1200" y="1536"/>
              <a:chExt cx="417" cy="144"/>
            </a:xfrm>
          </p:grpSpPr>
          <p:sp>
            <p:nvSpPr>
              <p:cNvPr id="25" name="Freeform 9"/>
              <p:cNvSpPr>
                <a:spLocks/>
              </p:cNvSpPr>
              <p:nvPr/>
            </p:nvSpPr>
            <p:spPr bwMode="auto">
              <a:xfrm>
                <a:off x="1200" y="1536"/>
                <a:ext cx="417" cy="144"/>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26" name="Line 10"/>
              <p:cNvSpPr>
                <a:spLocks noChangeShapeType="1"/>
              </p:cNvSpPr>
              <p:nvPr/>
            </p:nvSpPr>
            <p:spPr bwMode="auto">
              <a:xfrm>
                <a:off x="1617" y="1536"/>
                <a:ext cx="0" cy="144"/>
              </a:xfrm>
              <a:prstGeom prst="line">
                <a:avLst/>
              </a:prstGeom>
              <a:noFill/>
              <a:ln w="19050">
                <a:solidFill>
                  <a:srgbClr val="FF0000"/>
                </a:solidFill>
                <a:round/>
                <a:headEnd/>
                <a:tailEnd/>
              </a:ln>
              <a:effectLst/>
            </p:spPr>
            <p:txBody>
              <a:bodyPr/>
              <a:lstStyle/>
              <a:p>
                <a:endParaRPr lang="en-US"/>
              </a:p>
            </p:txBody>
          </p:sp>
        </p:grpSp>
        <p:grpSp>
          <p:nvGrpSpPr>
            <p:cNvPr id="6" name="Group 21"/>
            <p:cNvGrpSpPr>
              <a:grpSpLocks/>
            </p:cNvGrpSpPr>
            <p:nvPr/>
          </p:nvGrpSpPr>
          <p:grpSpPr bwMode="auto">
            <a:xfrm>
              <a:off x="2335213" y="4098925"/>
              <a:ext cx="709612" cy="228600"/>
              <a:chOff x="1632" y="2832"/>
              <a:chExt cx="720" cy="432"/>
            </a:xfrm>
          </p:grpSpPr>
          <p:sp>
            <p:nvSpPr>
              <p:cNvPr id="32" name="Freeform 22"/>
              <p:cNvSpPr>
                <a:spLocks/>
              </p:cNvSpPr>
              <p:nvPr/>
            </p:nvSpPr>
            <p:spPr bwMode="auto">
              <a:xfrm>
                <a:off x="1632" y="2832"/>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33" name="Line 23"/>
              <p:cNvSpPr>
                <a:spLocks noChangeShapeType="1"/>
              </p:cNvSpPr>
              <p:nvPr/>
            </p:nvSpPr>
            <p:spPr bwMode="auto">
              <a:xfrm>
                <a:off x="2304" y="2832"/>
                <a:ext cx="48" cy="432"/>
              </a:xfrm>
              <a:prstGeom prst="line">
                <a:avLst/>
              </a:prstGeom>
              <a:noFill/>
              <a:ln w="19050">
                <a:solidFill>
                  <a:srgbClr val="FF0000"/>
                </a:solidFill>
                <a:round/>
                <a:headEnd/>
                <a:tailEnd/>
              </a:ln>
              <a:effectLst/>
            </p:spPr>
            <p:txBody>
              <a:bodyPr/>
              <a:lstStyle/>
              <a:p>
                <a:endParaRPr lang="en-US"/>
              </a:p>
            </p:txBody>
          </p:sp>
        </p:grpSp>
        <p:grpSp>
          <p:nvGrpSpPr>
            <p:cNvPr id="7" name="Group 24"/>
            <p:cNvGrpSpPr>
              <a:grpSpLocks/>
            </p:cNvGrpSpPr>
            <p:nvPr/>
          </p:nvGrpSpPr>
          <p:grpSpPr bwMode="auto">
            <a:xfrm>
              <a:off x="3044825" y="4241800"/>
              <a:ext cx="314325" cy="152400"/>
              <a:chOff x="2064" y="1584"/>
              <a:chExt cx="190" cy="192"/>
            </a:xfrm>
          </p:grpSpPr>
          <p:sp>
            <p:nvSpPr>
              <p:cNvPr id="35" name="Freeform 25"/>
              <p:cNvSpPr>
                <a:spLocks/>
              </p:cNvSpPr>
              <p:nvPr/>
            </p:nvSpPr>
            <p:spPr bwMode="auto">
              <a:xfrm>
                <a:off x="2064" y="1584"/>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36" name="Line 26"/>
              <p:cNvSpPr>
                <a:spLocks noChangeShapeType="1"/>
              </p:cNvSpPr>
              <p:nvPr/>
            </p:nvSpPr>
            <p:spPr bwMode="auto">
              <a:xfrm>
                <a:off x="2241" y="1584"/>
                <a:ext cx="13" cy="192"/>
              </a:xfrm>
              <a:prstGeom prst="line">
                <a:avLst/>
              </a:prstGeom>
              <a:noFill/>
              <a:ln w="19050">
                <a:solidFill>
                  <a:srgbClr val="FF0000"/>
                </a:solidFill>
                <a:round/>
                <a:headEnd/>
                <a:tailEnd/>
              </a:ln>
              <a:effectLst/>
            </p:spPr>
            <p:txBody>
              <a:bodyPr/>
              <a:lstStyle/>
              <a:p>
                <a:endParaRPr lang="en-US"/>
              </a:p>
            </p:txBody>
          </p:sp>
        </p:grpSp>
        <p:grpSp>
          <p:nvGrpSpPr>
            <p:cNvPr id="8" name="Group 27"/>
            <p:cNvGrpSpPr>
              <a:grpSpLocks/>
            </p:cNvGrpSpPr>
            <p:nvPr/>
          </p:nvGrpSpPr>
          <p:grpSpPr bwMode="auto">
            <a:xfrm>
              <a:off x="4600575" y="4000500"/>
              <a:ext cx="974725" cy="381000"/>
              <a:chOff x="3052" y="1488"/>
              <a:chExt cx="614" cy="240"/>
            </a:xfrm>
          </p:grpSpPr>
          <p:sp>
            <p:nvSpPr>
              <p:cNvPr id="38" name="Freeform 28"/>
              <p:cNvSpPr>
                <a:spLocks/>
              </p:cNvSpPr>
              <p:nvPr/>
            </p:nvSpPr>
            <p:spPr bwMode="auto">
              <a:xfrm>
                <a:off x="3052" y="1488"/>
                <a:ext cx="592" cy="24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39" name="Line 29"/>
              <p:cNvSpPr>
                <a:spLocks noChangeShapeType="1"/>
              </p:cNvSpPr>
              <p:nvPr/>
            </p:nvSpPr>
            <p:spPr bwMode="auto">
              <a:xfrm>
                <a:off x="3644" y="1488"/>
                <a:ext cx="22" cy="156"/>
              </a:xfrm>
              <a:prstGeom prst="line">
                <a:avLst/>
              </a:prstGeom>
              <a:noFill/>
              <a:ln w="19050">
                <a:solidFill>
                  <a:srgbClr val="FF0000"/>
                </a:solidFill>
                <a:round/>
                <a:headEnd/>
                <a:tailEnd/>
              </a:ln>
              <a:effectLst/>
            </p:spPr>
            <p:txBody>
              <a:bodyPr/>
              <a:lstStyle/>
              <a:p>
                <a:endParaRPr lang="en-US"/>
              </a:p>
            </p:txBody>
          </p:sp>
        </p:grpSp>
        <p:grpSp>
          <p:nvGrpSpPr>
            <p:cNvPr id="9" name="Group 30"/>
            <p:cNvGrpSpPr>
              <a:grpSpLocks/>
            </p:cNvGrpSpPr>
            <p:nvPr/>
          </p:nvGrpSpPr>
          <p:grpSpPr bwMode="auto">
            <a:xfrm>
              <a:off x="3359150" y="3971925"/>
              <a:ext cx="974725" cy="381000"/>
              <a:chOff x="3052" y="1488"/>
              <a:chExt cx="614" cy="240"/>
            </a:xfrm>
          </p:grpSpPr>
          <p:sp>
            <p:nvSpPr>
              <p:cNvPr id="41" name="Freeform 31"/>
              <p:cNvSpPr>
                <a:spLocks/>
              </p:cNvSpPr>
              <p:nvPr/>
            </p:nvSpPr>
            <p:spPr bwMode="auto">
              <a:xfrm>
                <a:off x="3052" y="1488"/>
                <a:ext cx="592" cy="24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42" name="Line 32"/>
              <p:cNvSpPr>
                <a:spLocks noChangeShapeType="1"/>
              </p:cNvSpPr>
              <p:nvPr/>
            </p:nvSpPr>
            <p:spPr bwMode="auto">
              <a:xfrm>
                <a:off x="3644" y="1488"/>
                <a:ext cx="22" cy="156"/>
              </a:xfrm>
              <a:prstGeom prst="line">
                <a:avLst/>
              </a:prstGeom>
              <a:noFill/>
              <a:ln w="19050">
                <a:solidFill>
                  <a:srgbClr val="FF0000"/>
                </a:solidFill>
                <a:round/>
                <a:headEnd/>
                <a:tailEnd/>
              </a:ln>
              <a:effectLst/>
            </p:spPr>
            <p:txBody>
              <a:bodyPr/>
              <a:lstStyle/>
              <a:p>
                <a:endParaRPr lang="en-US"/>
              </a:p>
            </p:txBody>
          </p:sp>
        </p:grpSp>
        <p:grpSp>
          <p:nvGrpSpPr>
            <p:cNvPr id="10" name="Group 33"/>
            <p:cNvGrpSpPr>
              <a:grpSpLocks/>
            </p:cNvGrpSpPr>
            <p:nvPr/>
          </p:nvGrpSpPr>
          <p:grpSpPr bwMode="auto">
            <a:xfrm>
              <a:off x="4330700" y="4013200"/>
              <a:ext cx="2255838" cy="457200"/>
              <a:chOff x="2340" y="2124"/>
              <a:chExt cx="1421" cy="288"/>
            </a:xfrm>
          </p:grpSpPr>
          <p:grpSp>
            <p:nvGrpSpPr>
              <p:cNvPr id="11" name="Group 34"/>
              <p:cNvGrpSpPr>
                <a:grpSpLocks/>
              </p:cNvGrpSpPr>
              <p:nvPr/>
            </p:nvGrpSpPr>
            <p:grpSpPr bwMode="auto">
              <a:xfrm>
                <a:off x="2977" y="2244"/>
                <a:ext cx="190" cy="144"/>
                <a:chOff x="2380" y="1536"/>
                <a:chExt cx="190" cy="144"/>
              </a:xfrm>
            </p:grpSpPr>
            <p:sp>
              <p:nvSpPr>
                <p:cNvPr id="57" name="Freeform 35"/>
                <p:cNvSpPr>
                  <a:spLocks/>
                </p:cNvSpPr>
                <p:nvPr/>
              </p:nvSpPr>
              <p:spPr bwMode="auto">
                <a:xfrm>
                  <a:off x="2380" y="1536"/>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8" name="Line 36"/>
                <p:cNvSpPr>
                  <a:spLocks noChangeShapeType="1"/>
                </p:cNvSpPr>
                <p:nvPr/>
              </p:nvSpPr>
              <p:spPr bwMode="auto">
                <a:xfrm>
                  <a:off x="2557" y="1536"/>
                  <a:ext cx="13" cy="144"/>
                </a:xfrm>
                <a:prstGeom prst="line">
                  <a:avLst/>
                </a:prstGeom>
                <a:noFill/>
                <a:ln w="19050">
                  <a:solidFill>
                    <a:srgbClr val="FF0000"/>
                  </a:solidFill>
                  <a:round/>
                  <a:headEnd/>
                  <a:tailEnd/>
                </a:ln>
                <a:effectLst/>
              </p:spPr>
              <p:txBody>
                <a:bodyPr/>
                <a:lstStyle/>
                <a:p>
                  <a:endParaRPr lang="en-US"/>
                </a:p>
              </p:txBody>
            </p:sp>
          </p:grpSp>
          <p:grpSp>
            <p:nvGrpSpPr>
              <p:cNvPr id="12" name="Group 37"/>
              <p:cNvGrpSpPr>
                <a:grpSpLocks/>
              </p:cNvGrpSpPr>
              <p:nvPr/>
            </p:nvGrpSpPr>
            <p:grpSpPr bwMode="auto">
              <a:xfrm>
                <a:off x="2340" y="2124"/>
                <a:ext cx="447" cy="144"/>
                <a:chOff x="1632" y="2832"/>
                <a:chExt cx="720" cy="432"/>
              </a:xfrm>
            </p:grpSpPr>
            <p:sp>
              <p:nvSpPr>
                <p:cNvPr id="55" name="Freeform 38"/>
                <p:cNvSpPr>
                  <a:spLocks/>
                </p:cNvSpPr>
                <p:nvPr/>
              </p:nvSpPr>
              <p:spPr bwMode="auto">
                <a:xfrm>
                  <a:off x="1632" y="2832"/>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6" name="Line 39"/>
                <p:cNvSpPr>
                  <a:spLocks noChangeShapeType="1"/>
                </p:cNvSpPr>
                <p:nvPr/>
              </p:nvSpPr>
              <p:spPr bwMode="auto">
                <a:xfrm>
                  <a:off x="2304" y="2832"/>
                  <a:ext cx="48" cy="432"/>
                </a:xfrm>
                <a:prstGeom prst="line">
                  <a:avLst/>
                </a:prstGeom>
                <a:noFill/>
                <a:ln w="19050">
                  <a:solidFill>
                    <a:srgbClr val="FF0000"/>
                  </a:solidFill>
                  <a:round/>
                  <a:headEnd/>
                  <a:tailEnd/>
                </a:ln>
                <a:effectLst/>
              </p:spPr>
              <p:txBody>
                <a:bodyPr/>
                <a:lstStyle/>
                <a:p>
                  <a:endParaRPr lang="en-US"/>
                </a:p>
              </p:txBody>
            </p:sp>
          </p:grpSp>
          <p:grpSp>
            <p:nvGrpSpPr>
              <p:cNvPr id="14" name="Group 40"/>
              <p:cNvGrpSpPr>
                <a:grpSpLocks/>
              </p:cNvGrpSpPr>
              <p:nvPr/>
            </p:nvGrpSpPr>
            <p:grpSpPr bwMode="auto">
              <a:xfrm>
                <a:off x="2787" y="2160"/>
                <a:ext cx="190" cy="192"/>
                <a:chOff x="2064" y="1584"/>
                <a:chExt cx="190" cy="192"/>
              </a:xfrm>
            </p:grpSpPr>
            <p:sp>
              <p:nvSpPr>
                <p:cNvPr id="53" name="Freeform 41"/>
                <p:cNvSpPr>
                  <a:spLocks/>
                </p:cNvSpPr>
                <p:nvPr/>
              </p:nvSpPr>
              <p:spPr bwMode="auto">
                <a:xfrm>
                  <a:off x="2064" y="1584"/>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4" name="Line 42"/>
                <p:cNvSpPr>
                  <a:spLocks noChangeShapeType="1"/>
                </p:cNvSpPr>
                <p:nvPr/>
              </p:nvSpPr>
              <p:spPr bwMode="auto">
                <a:xfrm>
                  <a:off x="2241" y="1584"/>
                  <a:ext cx="13" cy="192"/>
                </a:xfrm>
                <a:prstGeom prst="line">
                  <a:avLst/>
                </a:prstGeom>
                <a:noFill/>
                <a:ln w="19050">
                  <a:solidFill>
                    <a:srgbClr val="FF0000"/>
                  </a:solidFill>
                  <a:round/>
                  <a:headEnd/>
                  <a:tailEnd/>
                </a:ln>
                <a:effectLst/>
              </p:spPr>
              <p:txBody>
                <a:bodyPr/>
                <a:lstStyle/>
                <a:p>
                  <a:endParaRPr lang="en-US"/>
                </a:p>
              </p:txBody>
            </p:sp>
          </p:grpSp>
          <p:grpSp>
            <p:nvGrpSpPr>
              <p:cNvPr id="15" name="Group 43"/>
              <p:cNvGrpSpPr>
                <a:grpSpLocks/>
              </p:cNvGrpSpPr>
              <p:nvPr/>
            </p:nvGrpSpPr>
            <p:grpSpPr bwMode="auto">
              <a:xfrm>
                <a:off x="3167" y="2316"/>
                <a:ext cx="177" cy="96"/>
                <a:chOff x="2380" y="1536"/>
                <a:chExt cx="190" cy="144"/>
              </a:xfrm>
            </p:grpSpPr>
            <p:sp>
              <p:nvSpPr>
                <p:cNvPr id="51" name="Freeform 44"/>
                <p:cNvSpPr>
                  <a:spLocks/>
                </p:cNvSpPr>
                <p:nvPr/>
              </p:nvSpPr>
              <p:spPr bwMode="auto">
                <a:xfrm>
                  <a:off x="2380" y="1536"/>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2" name="Line 45"/>
                <p:cNvSpPr>
                  <a:spLocks noChangeShapeType="1"/>
                </p:cNvSpPr>
                <p:nvPr/>
              </p:nvSpPr>
              <p:spPr bwMode="auto">
                <a:xfrm>
                  <a:off x="2557" y="1536"/>
                  <a:ext cx="13" cy="144"/>
                </a:xfrm>
                <a:prstGeom prst="line">
                  <a:avLst/>
                </a:prstGeom>
                <a:noFill/>
                <a:ln w="19050">
                  <a:solidFill>
                    <a:srgbClr val="FF0000"/>
                  </a:solidFill>
                  <a:round/>
                  <a:headEnd/>
                  <a:tailEnd/>
                </a:ln>
                <a:effectLst/>
              </p:spPr>
              <p:txBody>
                <a:bodyPr/>
                <a:lstStyle/>
                <a:p>
                  <a:endParaRPr lang="en-US"/>
                </a:p>
              </p:txBody>
            </p:sp>
          </p:grpSp>
          <p:grpSp>
            <p:nvGrpSpPr>
              <p:cNvPr id="16" name="Group 46"/>
              <p:cNvGrpSpPr>
                <a:grpSpLocks/>
              </p:cNvGrpSpPr>
              <p:nvPr/>
            </p:nvGrpSpPr>
            <p:grpSpPr bwMode="auto">
              <a:xfrm>
                <a:off x="3344" y="2250"/>
                <a:ext cx="417" cy="144"/>
                <a:chOff x="1200" y="1536"/>
                <a:chExt cx="417" cy="144"/>
              </a:xfrm>
            </p:grpSpPr>
            <p:sp>
              <p:nvSpPr>
                <p:cNvPr id="49" name="Freeform 47"/>
                <p:cNvSpPr>
                  <a:spLocks/>
                </p:cNvSpPr>
                <p:nvPr/>
              </p:nvSpPr>
              <p:spPr bwMode="auto">
                <a:xfrm>
                  <a:off x="1200" y="1536"/>
                  <a:ext cx="417" cy="144"/>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0" name="Line 48"/>
                <p:cNvSpPr>
                  <a:spLocks noChangeShapeType="1"/>
                </p:cNvSpPr>
                <p:nvPr/>
              </p:nvSpPr>
              <p:spPr bwMode="auto">
                <a:xfrm>
                  <a:off x="1617" y="1536"/>
                  <a:ext cx="0" cy="144"/>
                </a:xfrm>
                <a:prstGeom prst="line">
                  <a:avLst/>
                </a:prstGeom>
                <a:noFill/>
                <a:ln w="19050">
                  <a:solidFill>
                    <a:srgbClr val="FF0000"/>
                  </a:solidFill>
                  <a:round/>
                  <a:headEnd/>
                  <a:tailEnd/>
                </a:ln>
                <a:effectLst/>
              </p:spPr>
              <p:txBody>
                <a:bodyPr/>
                <a:lstStyle/>
                <a:p>
                  <a:endParaRPr lang="en-US"/>
                </a:p>
              </p:txBody>
            </p:sp>
          </p:grpSp>
        </p:grpSp>
        <p:grpSp>
          <p:nvGrpSpPr>
            <p:cNvPr id="17" name="Group 49"/>
            <p:cNvGrpSpPr>
              <a:grpSpLocks/>
            </p:cNvGrpSpPr>
            <p:nvPr/>
          </p:nvGrpSpPr>
          <p:grpSpPr bwMode="auto">
            <a:xfrm>
              <a:off x="2344738" y="3962400"/>
              <a:ext cx="2255837" cy="457200"/>
              <a:chOff x="2340" y="2124"/>
              <a:chExt cx="1421" cy="288"/>
            </a:xfrm>
          </p:grpSpPr>
          <p:grpSp>
            <p:nvGrpSpPr>
              <p:cNvPr id="18" name="Group 50"/>
              <p:cNvGrpSpPr>
                <a:grpSpLocks/>
              </p:cNvGrpSpPr>
              <p:nvPr/>
            </p:nvGrpSpPr>
            <p:grpSpPr bwMode="auto">
              <a:xfrm>
                <a:off x="2977" y="2244"/>
                <a:ext cx="190" cy="144"/>
                <a:chOff x="2380" y="1536"/>
                <a:chExt cx="190" cy="144"/>
              </a:xfrm>
            </p:grpSpPr>
            <p:sp>
              <p:nvSpPr>
                <p:cNvPr id="73" name="Freeform 51"/>
                <p:cNvSpPr>
                  <a:spLocks/>
                </p:cNvSpPr>
                <p:nvPr/>
              </p:nvSpPr>
              <p:spPr bwMode="auto">
                <a:xfrm>
                  <a:off x="2380" y="1536"/>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74" name="Line 52"/>
                <p:cNvSpPr>
                  <a:spLocks noChangeShapeType="1"/>
                </p:cNvSpPr>
                <p:nvPr/>
              </p:nvSpPr>
              <p:spPr bwMode="auto">
                <a:xfrm>
                  <a:off x="2557" y="1536"/>
                  <a:ext cx="13" cy="144"/>
                </a:xfrm>
                <a:prstGeom prst="line">
                  <a:avLst/>
                </a:prstGeom>
                <a:noFill/>
                <a:ln w="19050">
                  <a:solidFill>
                    <a:srgbClr val="FF0000"/>
                  </a:solidFill>
                  <a:round/>
                  <a:headEnd/>
                  <a:tailEnd/>
                </a:ln>
                <a:effectLst/>
              </p:spPr>
              <p:txBody>
                <a:bodyPr/>
                <a:lstStyle/>
                <a:p>
                  <a:endParaRPr lang="en-US"/>
                </a:p>
              </p:txBody>
            </p:sp>
          </p:grpSp>
          <p:grpSp>
            <p:nvGrpSpPr>
              <p:cNvPr id="19" name="Group 53"/>
              <p:cNvGrpSpPr>
                <a:grpSpLocks/>
              </p:cNvGrpSpPr>
              <p:nvPr/>
            </p:nvGrpSpPr>
            <p:grpSpPr bwMode="auto">
              <a:xfrm>
                <a:off x="2340" y="2124"/>
                <a:ext cx="447" cy="144"/>
                <a:chOff x="1632" y="2832"/>
                <a:chExt cx="720" cy="432"/>
              </a:xfrm>
            </p:grpSpPr>
            <p:sp>
              <p:nvSpPr>
                <p:cNvPr id="71" name="Freeform 54"/>
                <p:cNvSpPr>
                  <a:spLocks/>
                </p:cNvSpPr>
                <p:nvPr/>
              </p:nvSpPr>
              <p:spPr bwMode="auto">
                <a:xfrm>
                  <a:off x="1632" y="2832"/>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72" name="Line 55"/>
                <p:cNvSpPr>
                  <a:spLocks noChangeShapeType="1"/>
                </p:cNvSpPr>
                <p:nvPr/>
              </p:nvSpPr>
              <p:spPr bwMode="auto">
                <a:xfrm>
                  <a:off x="2304" y="2832"/>
                  <a:ext cx="48" cy="432"/>
                </a:xfrm>
                <a:prstGeom prst="line">
                  <a:avLst/>
                </a:prstGeom>
                <a:noFill/>
                <a:ln w="19050">
                  <a:solidFill>
                    <a:srgbClr val="FF0000"/>
                  </a:solidFill>
                  <a:round/>
                  <a:headEnd/>
                  <a:tailEnd/>
                </a:ln>
                <a:effectLst/>
              </p:spPr>
              <p:txBody>
                <a:bodyPr/>
                <a:lstStyle/>
                <a:p>
                  <a:endParaRPr lang="en-US"/>
                </a:p>
              </p:txBody>
            </p:sp>
          </p:grpSp>
          <p:grpSp>
            <p:nvGrpSpPr>
              <p:cNvPr id="20" name="Group 56"/>
              <p:cNvGrpSpPr>
                <a:grpSpLocks/>
              </p:cNvGrpSpPr>
              <p:nvPr/>
            </p:nvGrpSpPr>
            <p:grpSpPr bwMode="auto">
              <a:xfrm>
                <a:off x="2787" y="2160"/>
                <a:ext cx="190" cy="192"/>
                <a:chOff x="2064" y="1584"/>
                <a:chExt cx="190" cy="192"/>
              </a:xfrm>
            </p:grpSpPr>
            <p:sp>
              <p:nvSpPr>
                <p:cNvPr id="69" name="Freeform 57"/>
                <p:cNvSpPr>
                  <a:spLocks/>
                </p:cNvSpPr>
                <p:nvPr/>
              </p:nvSpPr>
              <p:spPr bwMode="auto">
                <a:xfrm>
                  <a:off x="2064" y="1584"/>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70" name="Line 58"/>
                <p:cNvSpPr>
                  <a:spLocks noChangeShapeType="1"/>
                </p:cNvSpPr>
                <p:nvPr/>
              </p:nvSpPr>
              <p:spPr bwMode="auto">
                <a:xfrm>
                  <a:off x="2241" y="1584"/>
                  <a:ext cx="13" cy="192"/>
                </a:xfrm>
                <a:prstGeom prst="line">
                  <a:avLst/>
                </a:prstGeom>
                <a:noFill/>
                <a:ln w="19050">
                  <a:solidFill>
                    <a:srgbClr val="FF0000"/>
                  </a:solidFill>
                  <a:round/>
                  <a:headEnd/>
                  <a:tailEnd/>
                </a:ln>
                <a:effectLst/>
              </p:spPr>
              <p:txBody>
                <a:bodyPr/>
                <a:lstStyle/>
                <a:p>
                  <a:endParaRPr lang="en-US"/>
                </a:p>
              </p:txBody>
            </p:sp>
          </p:grpSp>
          <p:grpSp>
            <p:nvGrpSpPr>
              <p:cNvPr id="21" name="Group 59"/>
              <p:cNvGrpSpPr>
                <a:grpSpLocks/>
              </p:cNvGrpSpPr>
              <p:nvPr/>
            </p:nvGrpSpPr>
            <p:grpSpPr bwMode="auto">
              <a:xfrm>
                <a:off x="3167" y="2316"/>
                <a:ext cx="177" cy="96"/>
                <a:chOff x="2380" y="1536"/>
                <a:chExt cx="190" cy="144"/>
              </a:xfrm>
            </p:grpSpPr>
            <p:sp>
              <p:nvSpPr>
                <p:cNvPr id="67" name="Freeform 60"/>
                <p:cNvSpPr>
                  <a:spLocks/>
                </p:cNvSpPr>
                <p:nvPr/>
              </p:nvSpPr>
              <p:spPr bwMode="auto">
                <a:xfrm>
                  <a:off x="2380" y="1536"/>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68" name="Line 61"/>
                <p:cNvSpPr>
                  <a:spLocks noChangeShapeType="1"/>
                </p:cNvSpPr>
                <p:nvPr/>
              </p:nvSpPr>
              <p:spPr bwMode="auto">
                <a:xfrm>
                  <a:off x="2557" y="1536"/>
                  <a:ext cx="13" cy="144"/>
                </a:xfrm>
                <a:prstGeom prst="line">
                  <a:avLst/>
                </a:prstGeom>
                <a:noFill/>
                <a:ln w="19050">
                  <a:solidFill>
                    <a:srgbClr val="FF0000"/>
                  </a:solidFill>
                  <a:round/>
                  <a:headEnd/>
                  <a:tailEnd/>
                </a:ln>
                <a:effectLst/>
              </p:spPr>
              <p:txBody>
                <a:bodyPr/>
                <a:lstStyle/>
                <a:p>
                  <a:endParaRPr lang="en-US"/>
                </a:p>
              </p:txBody>
            </p:sp>
          </p:grpSp>
          <p:grpSp>
            <p:nvGrpSpPr>
              <p:cNvPr id="22" name="Group 62"/>
              <p:cNvGrpSpPr>
                <a:grpSpLocks/>
              </p:cNvGrpSpPr>
              <p:nvPr/>
            </p:nvGrpSpPr>
            <p:grpSpPr bwMode="auto">
              <a:xfrm>
                <a:off x="3344" y="2250"/>
                <a:ext cx="417" cy="144"/>
                <a:chOff x="1200" y="1536"/>
                <a:chExt cx="417" cy="144"/>
              </a:xfrm>
            </p:grpSpPr>
            <p:sp>
              <p:nvSpPr>
                <p:cNvPr id="65" name="Freeform 63"/>
                <p:cNvSpPr>
                  <a:spLocks/>
                </p:cNvSpPr>
                <p:nvPr/>
              </p:nvSpPr>
              <p:spPr bwMode="auto">
                <a:xfrm>
                  <a:off x="1200" y="1536"/>
                  <a:ext cx="417" cy="144"/>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66" name="Line 64"/>
                <p:cNvSpPr>
                  <a:spLocks noChangeShapeType="1"/>
                </p:cNvSpPr>
                <p:nvPr/>
              </p:nvSpPr>
              <p:spPr bwMode="auto">
                <a:xfrm>
                  <a:off x="1617" y="1536"/>
                  <a:ext cx="0" cy="144"/>
                </a:xfrm>
                <a:prstGeom prst="line">
                  <a:avLst/>
                </a:prstGeom>
                <a:noFill/>
                <a:ln w="19050">
                  <a:solidFill>
                    <a:srgbClr val="FF0000"/>
                  </a:solidFill>
                  <a:round/>
                  <a:headEnd/>
                  <a:tailEnd/>
                </a:ln>
                <a:effectLst/>
              </p:spPr>
              <p:txBody>
                <a:bodyPr/>
                <a:lstStyle/>
                <a:p>
                  <a:endParaRPr lang="en-US"/>
                </a:p>
              </p:txBody>
            </p:sp>
          </p:grpSp>
        </p:grpSp>
      </p:grpSp>
      <p:sp>
        <p:nvSpPr>
          <p:cNvPr id="76" name="Freeform 5"/>
          <p:cNvSpPr>
            <a:spLocks/>
          </p:cNvSpPr>
          <p:nvPr/>
        </p:nvSpPr>
        <p:spPr bwMode="auto">
          <a:xfrm>
            <a:off x="2449689" y="2590800"/>
            <a:ext cx="4321977"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p>
        </p:txBody>
      </p:sp>
      <p:sp>
        <p:nvSpPr>
          <p:cNvPr id="77" name="Text Box 19"/>
          <p:cNvSpPr txBox="1">
            <a:spLocks noChangeArrowheads="1"/>
          </p:cNvSpPr>
          <p:nvPr/>
        </p:nvSpPr>
        <p:spPr bwMode="auto">
          <a:xfrm>
            <a:off x="1018082" y="2514600"/>
            <a:ext cx="1420318" cy="646331"/>
          </a:xfrm>
          <a:prstGeom prst="rect">
            <a:avLst/>
          </a:prstGeom>
          <a:noFill/>
          <a:ln w="9525">
            <a:noFill/>
            <a:miter lim="800000"/>
            <a:headEnd/>
            <a:tailEnd/>
          </a:ln>
          <a:effectLst/>
        </p:spPr>
        <p:txBody>
          <a:bodyPr wrap="none">
            <a:spAutoFit/>
          </a:bodyPr>
          <a:lstStyle/>
          <a:p>
            <a:pPr algn="ctr"/>
            <a:r>
              <a:rPr lang="en-US" b="1" dirty="0"/>
              <a:t>Window Size</a:t>
            </a:r>
          </a:p>
          <a:p>
            <a:pPr algn="ctr"/>
            <a:r>
              <a:rPr lang="en-US" b="1" dirty="0"/>
              <a:t>(Rate)</a:t>
            </a:r>
          </a:p>
        </p:txBody>
      </p:sp>
      <p:cxnSp>
        <p:nvCxnSpPr>
          <p:cNvPr id="80" name="Straight Connector 79"/>
          <p:cNvCxnSpPr/>
          <p:nvPr/>
        </p:nvCxnSpPr>
        <p:spPr>
          <a:xfrm>
            <a:off x="2477478" y="4160282"/>
            <a:ext cx="426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0" name="Group 110"/>
          <p:cNvGrpSpPr/>
          <p:nvPr/>
        </p:nvGrpSpPr>
        <p:grpSpPr>
          <a:xfrm>
            <a:off x="2438400" y="3627120"/>
            <a:ext cx="4339615" cy="1187704"/>
            <a:chOff x="4304322" y="4338320"/>
            <a:chExt cx="4339615" cy="1187704"/>
          </a:xfrm>
        </p:grpSpPr>
        <p:sp>
          <p:nvSpPr>
            <p:cNvPr id="23" name="Freeform 5"/>
            <p:cNvSpPr>
              <a:spLocks/>
            </p:cNvSpPr>
            <p:nvPr/>
          </p:nvSpPr>
          <p:spPr bwMode="auto">
            <a:xfrm>
              <a:off x="4304322" y="4338320"/>
              <a:ext cx="4339615"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p>
          </p:txBody>
        </p:sp>
        <p:sp>
          <p:nvSpPr>
            <p:cNvPr id="107" name="Rectangle 106"/>
            <p:cNvSpPr/>
            <p:nvPr/>
          </p:nvSpPr>
          <p:spPr>
            <a:xfrm>
              <a:off x="4380522" y="5221224"/>
              <a:ext cx="396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 Box 19"/>
          <p:cNvSpPr txBox="1">
            <a:spLocks noChangeArrowheads="1"/>
          </p:cNvSpPr>
          <p:nvPr/>
        </p:nvSpPr>
        <p:spPr bwMode="auto">
          <a:xfrm>
            <a:off x="1239354" y="3669268"/>
            <a:ext cx="1199046" cy="369332"/>
          </a:xfrm>
          <a:prstGeom prst="rect">
            <a:avLst/>
          </a:prstGeom>
          <a:noFill/>
          <a:ln w="9525">
            <a:noFill/>
            <a:miter lim="800000"/>
            <a:headEnd/>
            <a:tailEnd/>
          </a:ln>
          <a:effectLst/>
        </p:spPr>
        <p:txBody>
          <a:bodyPr wrap="none">
            <a:spAutoFit/>
          </a:bodyPr>
          <a:lstStyle/>
          <a:p>
            <a:r>
              <a:rPr lang="en-US" b="1" dirty="0"/>
              <a:t>Buffer Size</a:t>
            </a:r>
          </a:p>
        </p:txBody>
      </p:sp>
      <p:sp>
        <p:nvSpPr>
          <p:cNvPr id="98" name="Freeform 5"/>
          <p:cNvSpPr>
            <a:spLocks/>
          </p:cNvSpPr>
          <p:nvPr/>
        </p:nvSpPr>
        <p:spPr bwMode="auto">
          <a:xfrm>
            <a:off x="2438400" y="4781788"/>
            <a:ext cx="4321977"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p>
        </p:txBody>
      </p:sp>
      <p:sp>
        <p:nvSpPr>
          <p:cNvPr id="99" name="Text Box 19"/>
          <p:cNvSpPr txBox="1">
            <a:spLocks noChangeArrowheads="1"/>
          </p:cNvSpPr>
          <p:nvPr/>
        </p:nvSpPr>
        <p:spPr bwMode="auto">
          <a:xfrm>
            <a:off x="1055047" y="4659868"/>
            <a:ext cx="1307153" cy="369332"/>
          </a:xfrm>
          <a:prstGeom prst="rect">
            <a:avLst/>
          </a:prstGeom>
          <a:noFill/>
          <a:ln w="9525">
            <a:noFill/>
            <a:miter lim="800000"/>
            <a:headEnd/>
            <a:tailEnd/>
          </a:ln>
          <a:effectLst/>
        </p:spPr>
        <p:txBody>
          <a:bodyPr wrap="none">
            <a:spAutoFit/>
          </a:bodyPr>
          <a:lstStyle/>
          <a:p>
            <a:r>
              <a:rPr lang="en-US" b="1" dirty="0"/>
              <a:t>Throughput</a:t>
            </a:r>
          </a:p>
        </p:txBody>
      </p:sp>
      <p:sp>
        <p:nvSpPr>
          <p:cNvPr id="108" name="Text Box 19"/>
          <p:cNvSpPr txBox="1">
            <a:spLocks noChangeArrowheads="1"/>
          </p:cNvSpPr>
          <p:nvPr/>
        </p:nvSpPr>
        <p:spPr bwMode="auto">
          <a:xfrm>
            <a:off x="1676400" y="4964668"/>
            <a:ext cx="704039" cy="369332"/>
          </a:xfrm>
          <a:prstGeom prst="rect">
            <a:avLst/>
          </a:prstGeom>
          <a:noFill/>
          <a:ln w="9525">
            <a:noFill/>
            <a:miter lim="800000"/>
            <a:headEnd/>
            <a:tailEnd/>
          </a:ln>
          <a:effectLst/>
        </p:spPr>
        <p:txBody>
          <a:bodyPr wrap="none">
            <a:spAutoFit/>
          </a:bodyPr>
          <a:lstStyle/>
          <a:p>
            <a:r>
              <a:rPr lang="en-US" b="1" dirty="0"/>
              <a:t>100%</a:t>
            </a:r>
          </a:p>
        </p:txBody>
      </p:sp>
      <p:sp>
        <p:nvSpPr>
          <p:cNvPr id="1034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27" name="Rectangle 3"/>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4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7" name="Freeform 136"/>
          <p:cNvSpPr/>
          <p:nvPr/>
        </p:nvSpPr>
        <p:spPr>
          <a:xfrm>
            <a:off x="2501735" y="4067719"/>
            <a:ext cx="4263390" cy="417195"/>
          </a:xfrm>
          <a:custGeom>
            <a:avLst/>
            <a:gdLst>
              <a:gd name="connsiteX0" fmla="*/ 0 w 4263390"/>
              <a:gd name="connsiteY0" fmla="*/ 327660 h 331470"/>
              <a:gd name="connsiteX1" fmla="*/ 80010 w 4263390"/>
              <a:gd name="connsiteY1" fmla="*/ 236220 h 331470"/>
              <a:gd name="connsiteX2" fmla="*/ 160020 w 4263390"/>
              <a:gd name="connsiteY2" fmla="*/ 327660 h 331470"/>
              <a:gd name="connsiteX3" fmla="*/ 182880 w 4263390"/>
              <a:gd name="connsiteY3" fmla="*/ 247650 h 331470"/>
              <a:gd name="connsiteX4" fmla="*/ 274320 w 4263390"/>
              <a:gd name="connsiteY4" fmla="*/ 144780 h 331470"/>
              <a:gd name="connsiteX5" fmla="*/ 285750 w 4263390"/>
              <a:gd name="connsiteY5" fmla="*/ 259080 h 331470"/>
              <a:gd name="connsiteX6" fmla="*/ 388620 w 4263390"/>
              <a:gd name="connsiteY6" fmla="*/ 213360 h 331470"/>
              <a:gd name="connsiteX7" fmla="*/ 434340 w 4263390"/>
              <a:gd name="connsiteY7" fmla="*/ 293370 h 331470"/>
              <a:gd name="connsiteX8" fmla="*/ 560070 w 4263390"/>
              <a:gd name="connsiteY8" fmla="*/ 121920 h 331470"/>
              <a:gd name="connsiteX9" fmla="*/ 628650 w 4263390"/>
              <a:gd name="connsiteY9" fmla="*/ 304800 h 331470"/>
              <a:gd name="connsiteX10" fmla="*/ 777240 w 4263390"/>
              <a:gd name="connsiteY10" fmla="*/ 99060 h 331470"/>
              <a:gd name="connsiteX11" fmla="*/ 822960 w 4263390"/>
              <a:gd name="connsiteY11" fmla="*/ 293370 h 331470"/>
              <a:gd name="connsiteX12" fmla="*/ 971550 w 4263390"/>
              <a:gd name="connsiteY12" fmla="*/ 133350 h 331470"/>
              <a:gd name="connsiteX13" fmla="*/ 1040130 w 4263390"/>
              <a:gd name="connsiteY13" fmla="*/ 270510 h 331470"/>
              <a:gd name="connsiteX14" fmla="*/ 1085850 w 4263390"/>
              <a:gd name="connsiteY14" fmla="*/ 167640 h 331470"/>
              <a:gd name="connsiteX15" fmla="*/ 1120140 w 4263390"/>
              <a:gd name="connsiteY15" fmla="*/ 281940 h 331470"/>
              <a:gd name="connsiteX16" fmla="*/ 1177290 w 4263390"/>
              <a:gd name="connsiteY16" fmla="*/ 64770 h 331470"/>
              <a:gd name="connsiteX17" fmla="*/ 1200150 w 4263390"/>
              <a:gd name="connsiteY17" fmla="*/ 281940 h 331470"/>
              <a:gd name="connsiteX18" fmla="*/ 1245870 w 4263390"/>
              <a:gd name="connsiteY18" fmla="*/ 179070 h 331470"/>
              <a:gd name="connsiteX19" fmla="*/ 1325880 w 4263390"/>
              <a:gd name="connsiteY19" fmla="*/ 281940 h 331470"/>
              <a:gd name="connsiteX20" fmla="*/ 1405890 w 4263390"/>
              <a:gd name="connsiteY20" fmla="*/ 41910 h 331470"/>
              <a:gd name="connsiteX21" fmla="*/ 1611630 w 4263390"/>
              <a:gd name="connsiteY21" fmla="*/ 304800 h 331470"/>
              <a:gd name="connsiteX22" fmla="*/ 1703070 w 4263390"/>
              <a:gd name="connsiteY22" fmla="*/ 201930 h 331470"/>
              <a:gd name="connsiteX23" fmla="*/ 1748790 w 4263390"/>
              <a:gd name="connsiteY23" fmla="*/ 304800 h 331470"/>
              <a:gd name="connsiteX24" fmla="*/ 1828800 w 4263390"/>
              <a:gd name="connsiteY24" fmla="*/ 201930 h 331470"/>
              <a:gd name="connsiteX25" fmla="*/ 1828800 w 4263390"/>
              <a:gd name="connsiteY25" fmla="*/ 110490 h 331470"/>
              <a:gd name="connsiteX26" fmla="*/ 1931670 w 4263390"/>
              <a:gd name="connsiteY26" fmla="*/ 236220 h 331470"/>
              <a:gd name="connsiteX27" fmla="*/ 2057400 w 4263390"/>
              <a:gd name="connsiteY27" fmla="*/ 133350 h 331470"/>
              <a:gd name="connsiteX28" fmla="*/ 2103120 w 4263390"/>
              <a:gd name="connsiteY28" fmla="*/ 304800 h 331470"/>
              <a:gd name="connsiteX29" fmla="*/ 2171700 w 4263390"/>
              <a:gd name="connsiteY29" fmla="*/ 64770 h 331470"/>
              <a:gd name="connsiteX30" fmla="*/ 2228850 w 4263390"/>
              <a:gd name="connsiteY30" fmla="*/ 236220 h 331470"/>
              <a:gd name="connsiteX31" fmla="*/ 2297430 w 4263390"/>
              <a:gd name="connsiteY31" fmla="*/ 156210 h 331470"/>
              <a:gd name="connsiteX32" fmla="*/ 2343150 w 4263390"/>
              <a:gd name="connsiteY32" fmla="*/ 247650 h 331470"/>
              <a:gd name="connsiteX33" fmla="*/ 2388870 w 4263390"/>
              <a:gd name="connsiteY33" fmla="*/ 224790 h 331470"/>
              <a:gd name="connsiteX34" fmla="*/ 2583180 w 4263390"/>
              <a:gd name="connsiteY34" fmla="*/ 259080 h 331470"/>
              <a:gd name="connsiteX35" fmla="*/ 2594610 w 4263390"/>
              <a:gd name="connsiteY35" fmla="*/ 64770 h 331470"/>
              <a:gd name="connsiteX36" fmla="*/ 2800350 w 4263390"/>
              <a:gd name="connsiteY36" fmla="*/ 247650 h 331470"/>
              <a:gd name="connsiteX37" fmla="*/ 2834640 w 4263390"/>
              <a:gd name="connsiteY37" fmla="*/ 190500 h 331470"/>
              <a:gd name="connsiteX38" fmla="*/ 3006090 w 4263390"/>
              <a:gd name="connsiteY38" fmla="*/ 213360 h 331470"/>
              <a:gd name="connsiteX39" fmla="*/ 3051810 w 4263390"/>
              <a:gd name="connsiteY39" fmla="*/ 121920 h 331470"/>
              <a:gd name="connsiteX40" fmla="*/ 3188970 w 4263390"/>
              <a:gd name="connsiteY40" fmla="*/ 270510 h 331470"/>
              <a:gd name="connsiteX41" fmla="*/ 3257550 w 4263390"/>
              <a:gd name="connsiteY41" fmla="*/ 87630 h 331470"/>
              <a:gd name="connsiteX42" fmla="*/ 3360420 w 4263390"/>
              <a:gd name="connsiteY42" fmla="*/ 190500 h 331470"/>
              <a:gd name="connsiteX43" fmla="*/ 3406140 w 4263390"/>
              <a:gd name="connsiteY43" fmla="*/ 293370 h 331470"/>
              <a:gd name="connsiteX44" fmla="*/ 3543300 w 4263390"/>
              <a:gd name="connsiteY44" fmla="*/ 76200 h 331470"/>
              <a:gd name="connsiteX45" fmla="*/ 3657600 w 4263390"/>
              <a:gd name="connsiteY45" fmla="*/ 259080 h 331470"/>
              <a:gd name="connsiteX46" fmla="*/ 3737610 w 4263390"/>
              <a:gd name="connsiteY46" fmla="*/ 133350 h 331470"/>
              <a:gd name="connsiteX47" fmla="*/ 3863340 w 4263390"/>
              <a:gd name="connsiteY47" fmla="*/ 270510 h 331470"/>
              <a:gd name="connsiteX48" fmla="*/ 3909060 w 4263390"/>
              <a:gd name="connsiteY48" fmla="*/ 19050 h 331470"/>
              <a:gd name="connsiteX49" fmla="*/ 4011930 w 4263390"/>
              <a:gd name="connsiteY49" fmla="*/ 156210 h 331470"/>
              <a:gd name="connsiteX50" fmla="*/ 4080510 w 4263390"/>
              <a:gd name="connsiteY50" fmla="*/ 64770 h 331470"/>
              <a:gd name="connsiteX51" fmla="*/ 4183380 w 4263390"/>
              <a:gd name="connsiteY51" fmla="*/ 270510 h 331470"/>
              <a:gd name="connsiteX52" fmla="*/ 4263390 w 4263390"/>
              <a:gd name="connsiteY52" fmla="*/ 144780 h 331470"/>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77240 w 4263390"/>
              <a:gd name="connsiteY10" fmla="*/ 99060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828800 w 4263390"/>
              <a:gd name="connsiteY25" fmla="*/ 110490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297430 w 4263390"/>
              <a:gd name="connsiteY31" fmla="*/ 156210 h 329565"/>
              <a:gd name="connsiteX32" fmla="*/ 2343150 w 4263390"/>
              <a:gd name="connsiteY32" fmla="*/ 247650 h 329565"/>
              <a:gd name="connsiteX33" fmla="*/ 2388870 w 4263390"/>
              <a:gd name="connsiteY33" fmla="*/ 224790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77240 w 4263390"/>
              <a:gd name="connsiteY10" fmla="*/ 99060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297430 w 4263390"/>
              <a:gd name="connsiteY31" fmla="*/ 156210 h 329565"/>
              <a:gd name="connsiteX32" fmla="*/ 2343150 w 4263390"/>
              <a:gd name="connsiteY32" fmla="*/ 247650 h 329565"/>
              <a:gd name="connsiteX33" fmla="*/ 2388870 w 4263390"/>
              <a:gd name="connsiteY33" fmla="*/ 224790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297430 w 4263390"/>
              <a:gd name="connsiteY31" fmla="*/ 156210 h 329565"/>
              <a:gd name="connsiteX32" fmla="*/ 2343150 w 4263390"/>
              <a:gd name="connsiteY32" fmla="*/ 247650 h 329565"/>
              <a:gd name="connsiteX33" fmla="*/ 2388870 w 4263390"/>
              <a:gd name="connsiteY33" fmla="*/ 224790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297430 w 4263390"/>
              <a:gd name="connsiteY31" fmla="*/ 156210 h 329565"/>
              <a:gd name="connsiteX32" fmla="*/ 2343150 w 4263390"/>
              <a:gd name="connsiteY32" fmla="*/ 247650 h 329565"/>
              <a:gd name="connsiteX33" fmla="*/ 2434590 w 4263390"/>
              <a:gd name="connsiteY33" fmla="*/ 320041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358390 w 4263390"/>
              <a:gd name="connsiteY31" fmla="*/ 91441 h 329565"/>
              <a:gd name="connsiteX32" fmla="*/ 2343150 w 4263390"/>
              <a:gd name="connsiteY32" fmla="*/ 247650 h 329565"/>
              <a:gd name="connsiteX33" fmla="*/ 2434590 w 4263390"/>
              <a:gd name="connsiteY33" fmla="*/ 320041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358390 w 4263390"/>
              <a:gd name="connsiteY31" fmla="*/ 91441 h 329565"/>
              <a:gd name="connsiteX32" fmla="*/ 2434590 w 4263390"/>
              <a:gd name="connsiteY32" fmla="*/ 243841 h 329565"/>
              <a:gd name="connsiteX33" fmla="*/ 2434590 w 4263390"/>
              <a:gd name="connsiteY33" fmla="*/ 320041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358390 w 4263390"/>
              <a:gd name="connsiteY31" fmla="*/ 91441 h 329565"/>
              <a:gd name="connsiteX32" fmla="*/ 2434590 w 4263390"/>
              <a:gd name="connsiteY32" fmla="*/ 243841 h 329565"/>
              <a:gd name="connsiteX33" fmla="*/ 2510790 w 4263390"/>
              <a:gd name="connsiteY33" fmla="*/ 320041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34327"/>
              <a:gd name="connsiteX1" fmla="*/ 80010 w 4263390"/>
              <a:gd name="connsiteY1" fmla="*/ 236220 h 334327"/>
              <a:gd name="connsiteX2" fmla="*/ 160020 w 4263390"/>
              <a:gd name="connsiteY2" fmla="*/ 327660 h 334327"/>
              <a:gd name="connsiteX3" fmla="*/ 182880 w 4263390"/>
              <a:gd name="connsiteY3" fmla="*/ 247650 h 334327"/>
              <a:gd name="connsiteX4" fmla="*/ 274320 w 4263390"/>
              <a:gd name="connsiteY4" fmla="*/ 144780 h 334327"/>
              <a:gd name="connsiteX5" fmla="*/ 285750 w 4263390"/>
              <a:gd name="connsiteY5" fmla="*/ 259080 h 334327"/>
              <a:gd name="connsiteX6" fmla="*/ 388620 w 4263390"/>
              <a:gd name="connsiteY6" fmla="*/ 213360 h 334327"/>
              <a:gd name="connsiteX7" fmla="*/ 434340 w 4263390"/>
              <a:gd name="connsiteY7" fmla="*/ 293370 h 334327"/>
              <a:gd name="connsiteX8" fmla="*/ 560070 w 4263390"/>
              <a:gd name="connsiteY8" fmla="*/ 121920 h 334327"/>
              <a:gd name="connsiteX9" fmla="*/ 628650 w 4263390"/>
              <a:gd name="connsiteY9" fmla="*/ 304800 h 334327"/>
              <a:gd name="connsiteX10" fmla="*/ 758190 w 4263390"/>
              <a:gd name="connsiteY10" fmla="*/ 15241 h 334327"/>
              <a:gd name="connsiteX11" fmla="*/ 822960 w 4263390"/>
              <a:gd name="connsiteY11" fmla="*/ 293370 h 334327"/>
              <a:gd name="connsiteX12" fmla="*/ 971550 w 4263390"/>
              <a:gd name="connsiteY12" fmla="*/ 133350 h 334327"/>
              <a:gd name="connsiteX13" fmla="*/ 1040130 w 4263390"/>
              <a:gd name="connsiteY13" fmla="*/ 270510 h 334327"/>
              <a:gd name="connsiteX14" fmla="*/ 1085850 w 4263390"/>
              <a:gd name="connsiteY14" fmla="*/ 167640 h 334327"/>
              <a:gd name="connsiteX15" fmla="*/ 1120140 w 4263390"/>
              <a:gd name="connsiteY15" fmla="*/ 281940 h 334327"/>
              <a:gd name="connsiteX16" fmla="*/ 1177290 w 4263390"/>
              <a:gd name="connsiteY16" fmla="*/ 64770 h 334327"/>
              <a:gd name="connsiteX17" fmla="*/ 1200150 w 4263390"/>
              <a:gd name="connsiteY17" fmla="*/ 281940 h 334327"/>
              <a:gd name="connsiteX18" fmla="*/ 1245870 w 4263390"/>
              <a:gd name="connsiteY18" fmla="*/ 179070 h 334327"/>
              <a:gd name="connsiteX19" fmla="*/ 1325880 w 4263390"/>
              <a:gd name="connsiteY19" fmla="*/ 281940 h 334327"/>
              <a:gd name="connsiteX20" fmla="*/ 1520190 w 4263390"/>
              <a:gd name="connsiteY20" fmla="*/ 24765 h 334327"/>
              <a:gd name="connsiteX21" fmla="*/ 1611630 w 4263390"/>
              <a:gd name="connsiteY21" fmla="*/ 304800 h 334327"/>
              <a:gd name="connsiteX22" fmla="*/ 1703070 w 4263390"/>
              <a:gd name="connsiteY22" fmla="*/ 201930 h 334327"/>
              <a:gd name="connsiteX23" fmla="*/ 1748790 w 4263390"/>
              <a:gd name="connsiteY23" fmla="*/ 304800 h 334327"/>
              <a:gd name="connsiteX24" fmla="*/ 1828800 w 4263390"/>
              <a:gd name="connsiteY24" fmla="*/ 201930 h 334327"/>
              <a:gd name="connsiteX25" fmla="*/ 1901190 w 4263390"/>
              <a:gd name="connsiteY25" fmla="*/ 91441 h 334327"/>
              <a:gd name="connsiteX26" fmla="*/ 1931670 w 4263390"/>
              <a:gd name="connsiteY26" fmla="*/ 236220 h 334327"/>
              <a:gd name="connsiteX27" fmla="*/ 2057400 w 4263390"/>
              <a:gd name="connsiteY27" fmla="*/ 133350 h 334327"/>
              <a:gd name="connsiteX28" fmla="*/ 2103120 w 4263390"/>
              <a:gd name="connsiteY28" fmla="*/ 304800 h 334327"/>
              <a:gd name="connsiteX29" fmla="*/ 2171700 w 4263390"/>
              <a:gd name="connsiteY29" fmla="*/ 64770 h 334327"/>
              <a:gd name="connsiteX30" fmla="*/ 2228850 w 4263390"/>
              <a:gd name="connsiteY30" fmla="*/ 236220 h 334327"/>
              <a:gd name="connsiteX31" fmla="*/ 2358390 w 4263390"/>
              <a:gd name="connsiteY31" fmla="*/ 91441 h 334327"/>
              <a:gd name="connsiteX32" fmla="*/ 2434590 w 4263390"/>
              <a:gd name="connsiteY32" fmla="*/ 243841 h 334327"/>
              <a:gd name="connsiteX33" fmla="*/ 2510790 w 4263390"/>
              <a:gd name="connsiteY33" fmla="*/ 320041 h 334327"/>
              <a:gd name="connsiteX34" fmla="*/ 2583180 w 4263390"/>
              <a:gd name="connsiteY34" fmla="*/ 259080 h 334327"/>
              <a:gd name="connsiteX35" fmla="*/ 2594610 w 4263390"/>
              <a:gd name="connsiteY35" fmla="*/ 64770 h 334327"/>
              <a:gd name="connsiteX36" fmla="*/ 2800350 w 4263390"/>
              <a:gd name="connsiteY36" fmla="*/ 247650 h 334327"/>
              <a:gd name="connsiteX37" fmla="*/ 2834640 w 4263390"/>
              <a:gd name="connsiteY37" fmla="*/ 190500 h 334327"/>
              <a:gd name="connsiteX38" fmla="*/ 3006090 w 4263390"/>
              <a:gd name="connsiteY38" fmla="*/ 213360 h 334327"/>
              <a:gd name="connsiteX39" fmla="*/ 3051810 w 4263390"/>
              <a:gd name="connsiteY39" fmla="*/ 121920 h 334327"/>
              <a:gd name="connsiteX40" fmla="*/ 3188970 w 4263390"/>
              <a:gd name="connsiteY40" fmla="*/ 270510 h 334327"/>
              <a:gd name="connsiteX41" fmla="*/ 3257550 w 4263390"/>
              <a:gd name="connsiteY41" fmla="*/ 87630 h 334327"/>
              <a:gd name="connsiteX42" fmla="*/ 3360420 w 4263390"/>
              <a:gd name="connsiteY42" fmla="*/ 190500 h 334327"/>
              <a:gd name="connsiteX43" fmla="*/ 3406140 w 4263390"/>
              <a:gd name="connsiteY43" fmla="*/ 293370 h 334327"/>
              <a:gd name="connsiteX44" fmla="*/ 3543300 w 4263390"/>
              <a:gd name="connsiteY44" fmla="*/ 76200 h 334327"/>
              <a:gd name="connsiteX45" fmla="*/ 3657600 w 4263390"/>
              <a:gd name="connsiteY45" fmla="*/ 259080 h 334327"/>
              <a:gd name="connsiteX46" fmla="*/ 3737610 w 4263390"/>
              <a:gd name="connsiteY46" fmla="*/ 133350 h 334327"/>
              <a:gd name="connsiteX47" fmla="*/ 3863340 w 4263390"/>
              <a:gd name="connsiteY47" fmla="*/ 270510 h 334327"/>
              <a:gd name="connsiteX48" fmla="*/ 3909060 w 4263390"/>
              <a:gd name="connsiteY48" fmla="*/ 19050 h 334327"/>
              <a:gd name="connsiteX49" fmla="*/ 4011930 w 4263390"/>
              <a:gd name="connsiteY49" fmla="*/ 156210 h 334327"/>
              <a:gd name="connsiteX50" fmla="*/ 4080510 w 4263390"/>
              <a:gd name="connsiteY50" fmla="*/ 64770 h 334327"/>
              <a:gd name="connsiteX51" fmla="*/ 4183380 w 4263390"/>
              <a:gd name="connsiteY51" fmla="*/ 270510 h 334327"/>
              <a:gd name="connsiteX52" fmla="*/ 4263390 w 4263390"/>
              <a:gd name="connsiteY52" fmla="*/ 144780 h 334327"/>
              <a:gd name="connsiteX0" fmla="*/ 0 w 4263390"/>
              <a:gd name="connsiteY0" fmla="*/ 337185 h 343852"/>
              <a:gd name="connsiteX1" fmla="*/ 80010 w 4263390"/>
              <a:gd name="connsiteY1" fmla="*/ 245745 h 343852"/>
              <a:gd name="connsiteX2" fmla="*/ 160020 w 4263390"/>
              <a:gd name="connsiteY2" fmla="*/ 337185 h 343852"/>
              <a:gd name="connsiteX3" fmla="*/ 182880 w 4263390"/>
              <a:gd name="connsiteY3" fmla="*/ 257175 h 343852"/>
              <a:gd name="connsiteX4" fmla="*/ 274320 w 4263390"/>
              <a:gd name="connsiteY4" fmla="*/ 154305 h 343852"/>
              <a:gd name="connsiteX5" fmla="*/ 285750 w 4263390"/>
              <a:gd name="connsiteY5" fmla="*/ 268605 h 343852"/>
              <a:gd name="connsiteX6" fmla="*/ 388620 w 4263390"/>
              <a:gd name="connsiteY6" fmla="*/ 222885 h 343852"/>
              <a:gd name="connsiteX7" fmla="*/ 434340 w 4263390"/>
              <a:gd name="connsiteY7" fmla="*/ 302895 h 343852"/>
              <a:gd name="connsiteX8" fmla="*/ 560070 w 4263390"/>
              <a:gd name="connsiteY8" fmla="*/ 131445 h 343852"/>
              <a:gd name="connsiteX9" fmla="*/ 628650 w 4263390"/>
              <a:gd name="connsiteY9" fmla="*/ 314325 h 343852"/>
              <a:gd name="connsiteX10" fmla="*/ 758190 w 4263390"/>
              <a:gd name="connsiteY10" fmla="*/ 24766 h 343852"/>
              <a:gd name="connsiteX11" fmla="*/ 822960 w 4263390"/>
              <a:gd name="connsiteY11" fmla="*/ 302895 h 343852"/>
              <a:gd name="connsiteX12" fmla="*/ 971550 w 4263390"/>
              <a:gd name="connsiteY12" fmla="*/ 142875 h 343852"/>
              <a:gd name="connsiteX13" fmla="*/ 1040130 w 4263390"/>
              <a:gd name="connsiteY13" fmla="*/ 280035 h 343852"/>
              <a:gd name="connsiteX14" fmla="*/ 1085850 w 4263390"/>
              <a:gd name="connsiteY14" fmla="*/ 177165 h 343852"/>
              <a:gd name="connsiteX15" fmla="*/ 1120140 w 4263390"/>
              <a:gd name="connsiteY15" fmla="*/ 291465 h 343852"/>
              <a:gd name="connsiteX16" fmla="*/ 1177290 w 4263390"/>
              <a:gd name="connsiteY16" fmla="*/ 74295 h 343852"/>
              <a:gd name="connsiteX17" fmla="*/ 1200150 w 4263390"/>
              <a:gd name="connsiteY17" fmla="*/ 291465 h 343852"/>
              <a:gd name="connsiteX18" fmla="*/ 1245870 w 4263390"/>
              <a:gd name="connsiteY18" fmla="*/ 188595 h 343852"/>
              <a:gd name="connsiteX19" fmla="*/ 1325880 w 4263390"/>
              <a:gd name="connsiteY19" fmla="*/ 291465 h 343852"/>
              <a:gd name="connsiteX20" fmla="*/ 1520190 w 4263390"/>
              <a:gd name="connsiteY20" fmla="*/ 34290 h 343852"/>
              <a:gd name="connsiteX21" fmla="*/ 1611630 w 4263390"/>
              <a:gd name="connsiteY21" fmla="*/ 314325 h 343852"/>
              <a:gd name="connsiteX22" fmla="*/ 1703070 w 4263390"/>
              <a:gd name="connsiteY22" fmla="*/ 211455 h 343852"/>
              <a:gd name="connsiteX23" fmla="*/ 1748790 w 4263390"/>
              <a:gd name="connsiteY23" fmla="*/ 314325 h 343852"/>
              <a:gd name="connsiteX24" fmla="*/ 1828800 w 4263390"/>
              <a:gd name="connsiteY24" fmla="*/ 211455 h 343852"/>
              <a:gd name="connsiteX25" fmla="*/ 1901190 w 4263390"/>
              <a:gd name="connsiteY25" fmla="*/ 100966 h 343852"/>
              <a:gd name="connsiteX26" fmla="*/ 1931670 w 4263390"/>
              <a:gd name="connsiteY26" fmla="*/ 245745 h 343852"/>
              <a:gd name="connsiteX27" fmla="*/ 2057400 w 4263390"/>
              <a:gd name="connsiteY27" fmla="*/ 142875 h 343852"/>
              <a:gd name="connsiteX28" fmla="*/ 2103120 w 4263390"/>
              <a:gd name="connsiteY28" fmla="*/ 314325 h 343852"/>
              <a:gd name="connsiteX29" fmla="*/ 2171700 w 4263390"/>
              <a:gd name="connsiteY29" fmla="*/ 74295 h 343852"/>
              <a:gd name="connsiteX30" fmla="*/ 2228850 w 4263390"/>
              <a:gd name="connsiteY30" fmla="*/ 245745 h 343852"/>
              <a:gd name="connsiteX31" fmla="*/ 2358390 w 4263390"/>
              <a:gd name="connsiteY31" fmla="*/ 100966 h 343852"/>
              <a:gd name="connsiteX32" fmla="*/ 2434590 w 4263390"/>
              <a:gd name="connsiteY32" fmla="*/ 253366 h 343852"/>
              <a:gd name="connsiteX33" fmla="*/ 2510790 w 4263390"/>
              <a:gd name="connsiteY33" fmla="*/ 329566 h 343852"/>
              <a:gd name="connsiteX34" fmla="*/ 2583180 w 4263390"/>
              <a:gd name="connsiteY34" fmla="*/ 268605 h 343852"/>
              <a:gd name="connsiteX35" fmla="*/ 2674620 w 4263390"/>
              <a:gd name="connsiteY35" fmla="*/ 1905 h 343852"/>
              <a:gd name="connsiteX36" fmla="*/ 2800350 w 4263390"/>
              <a:gd name="connsiteY36" fmla="*/ 257175 h 343852"/>
              <a:gd name="connsiteX37" fmla="*/ 2834640 w 4263390"/>
              <a:gd name="connsiteY37" fmla="*/ 200025 h 343852"/>
              <a:gd name="connsiteX38" fmla="*/ 3006090 w 4263390"/>
              <a:gd name="connsiteY38" fmla="*/ 222885 h 343852"/>
              <a:gd name="connsiteX39" fmla="*/ 3051810 w 4263390"/>
              <a:gd name="connsiteY39" fmla="*/ 131445 h 343852"/>
              <a:gd name="connsiteX40" fmla="*/ 3188970 w 4263390"/>
              <a:gd name="connsiteY40" fmla="*/ 280035 h 343852"/>
              <a:gd name="connsiteX41" fmla="*/ 3257550 w 4263390"/>
              <a:gd name="connsiteY41" fmla="*/ 97155 h 343852"/>
              <a:gd name="connsiteX42" fmla="*/ 3360420 w 4263390"/>
              <a:gd name="connsiteY42" fmla="*/ 200025 h 343852"/>
              <a:gd name="connsiteX43" fmla="*/ 3406140 w 4263390"/>
              <a:gd name="connsiteY43" fmla="*/ 302895 h 343852"/>
              <a:gd name="connsiteX44" fmla="*/ 3543300 w 4263390"/>
              <a:gd name="connsiteY44" fmla="*/ 85725 h 343852"/>
              <a:gd name="connsiteX45" fmla="*/ 3657600 w 4263390"/>
              <a:gd name="connsiteY45" fmla="*/ 268605 h 343852"/>
              <a:gd name="connsiteX46" fmla="*/ 3737610 w 4263390"/>
              <a:gd name="connsiteY46" fmla="*/ 142875 h 343852"/>
              <a:gd name="connsiteX47" fmla="*/ 3863340 w 4263390"/>
              <a:gd name="connsiteY47" fmla="*/ 280035 h 343852"/>
              <a:gd name="connsiteX48" fmla="*/ 3909060 w 4263390"/>
              <a:gd name="connsiteY48" fmla="*/ 28575 h 343852"/>
              <a:gd name="connsiteX49" fmla="*/ 4011930 w 4263390"/>
              <a:gd name="connsiteY49" fmla="*/ 165735 h 343852"/>
              <a:gd name="connsiteX50" fmla="*/ 4080510 w 4263390"/>
              <a:gd name="connsiteY50" fmla="*/ 74295 h 343852"/>
              <a:gd name="connsiteX51" fmla="*/ 4183380 w 4263390"/>
              <a:gd name="connsiteY51" fmla="*/ 280035 h 343852"/>
              <a:gd name="connsiteX52" fmla="*/ 4263390 w 4263390"/>
              <a:gd name="connsiteY52" fmla="*/ 154305 h 343852"/>
              <a:gd name="connsiteX0" fmla="*/ 0 w 4263390"/>
              <a:gd name="connsiteY0" fmla="*/ 337185 h 343852"/>
              <a:gd name="connsiteX1" fmla="*/ 80010 w 4263390"/>
              <a:gd name="connsiteY1" fmla="*/ 245745 h 343852"/>
              <a:gd name="connsiteX2" fmla="*/ 160020 w 4263390"/>
              <a:gd name="connsiteY2" fmla="*/ 337185 h 343852"/>
              <a:gd name="connsiteX3" fmla="*/ 182880 w 4263390"/>
              <a:gd name="connsiteY3" fmla="*/ 257175 h 343852"/>
              <a:gd name="connsiteX4" fmla="*/ 224790 w 4263390"/>
              <a:gd name="connsiteY4" fmla="*/ 186690 h 343852"/>
              <a:gd name="connsiteX5" fmla="*/ 285750 w 4263390"/>
              <a:gd name="connsiteY5" fmla="*/ 268605 h 343852"/>
              <a:gd name="connsiteX6" fmla="*/ 388620 w 4263390"/>
              <a:gd name="connsiteY6" fmla="*/ 222885 h 343852"/>
              <a:gd name="connsiteX7" fmla="*/ 434340 w 4263390"/>
              <a:gd name="connsiteY7" fmla="*/ 302895 h 343852"/>
              <a:gd name="connsiteX8" fmla="*/ 560070 w 4263390"/>
              <a:gd name="connsiteY8" fmla="*/ 131445 h 343852"/>
              <a:gd name="connsiteX9" fmla="*/ 628650 w 4263390"/>
              <a:gd name="connsiteY9" fmla="*/ 314325 h 343852"/>
              <a:gd name="connsiteX10" fmla="*/ 758190 w 4263390"/>
              <a:gd name="connsiteY10" fmla="*/ 24766 h 343852"/>
              <a:gd name="connsiteX11" fmla="*/ 822960 w 4263390"/>
              <a:gd name="connsiteY11" fmla="*/ 302895 h 343852"/>
              <a:gd name="connsiteX12" fmla="*/ 971550 w 4263390"/>
              <a:gd name="connsiteY12" fmla="*/ 142875 h 343852"/>
              <a:gd name="connsiteX13" fmla="*/ 1040130 w 4263390"/>
              <a:gd name="connsiteY13" fmla="*/ 280035 h 343852"/>
              <a:gd name="connsiteX14" fmla="*/ 1085850 w 4263390"/>
              <a:gd name="connsiteY14" fmla="*/ 177165 h 343852"/>
              <a:gd name="connsiteX15" fmla="*/ 1120140 w 4263390"/>
              <a:gd name="connsiteY15" fmla="*/ 291465 h 343852"/>
              <a:gd name="connsiteX16" fmla="*/ 1177290 w 4263390"/>
              <a:gd name="connsiteY16" fmla="*/ 74295 h 343852"/>
              <a:gd name="connsiteX17" fmla="*/ 1200150 w 4263390"/>
              <a:gd name="connsiteY17" fmla="*/ 291465 h 343852"/>
              <a:gd name="connsiteX18" fmla="*/ 1245870 w 4263390"/>
              <a:gd name="connsiteY18" fmla="*/ 188595 h 343852"/>
              <a:gd name="connsiteX19" fmla="*/ 1325880 w 4263390"/>
              <a:gd name="connsiteY19" fmla="*/ 291465 h 343852"/>
              <a:gd name="connsiteX20" fmla="*/ 1520190 w 4263390"/>
              <a:gd name="connsiteY20" fmla="*/ 34290 h 343852"/>
              <a:gd name="connsiteX21" fmla="*/ 1611630 w 4263390"/>
              <a:gd name="connsiteY21" fmla="*/ 314325 h 343852"/>
              <a:gd name="connsiteX22" fmla="*/ 1703070 w 4263390"/>
              <a:gd name="connsiteY22" fmla="*/ 211455 h 343852"/>
              <a:gd name="connsiteX23" fmla="*/ 1748790 w 4263390"/>
              <a:gd name="connsiteY23" fmla="*/ 314325 h 343852"/>
              <a:gd name="connsiteX24" fmla="*/ 1828800 w 4263390"/>
              <a:gd name="connsiteY24" fmla="*/ 211455 h 343852"/>
              <a:gd name="connsiteX25" fmla="*/ 1901190 w 4263390"/>
              <a:gd name="connsiteY25" fmla="*/ 100966 h 343852"/>
              <a:gd name="connsiteX26" fmla="*/ 1931670 w 4263390"/>
              <a:gd name="connsiteY26" fmla="*/ 245745 h 343852"/>
              <a:gd name="connsiteX27" fmla="*/ 2057400 w 4263390"/>
              <a:gd name="connsiteY27" fmla="*/ 142875 h 343852"/>
              <a:gd name="connsiteX28" fmla="*/ 2103120 w 4263390"/>
              <a:gd name="connsiteY28" fmla="*/ 314325 h 343852"/>
              <a:gd name="connsiteX29" fmla="*/ 2171700 w 4263390"/>
              <a:gd name="connsiteY29" fmla="*/ 74295 h 343852"/>
              <a:gd name="connsiteX30" fmla="*/ 2228850 w 4263390"/>
              <a:gd name="connsiteY30" fmla="*/ 245745 h 343852"/>
              <a:gd name="connsiteX31" fmla="*/ 2358390 w 4263390"/>
              <a:gd name="connsiteY31" fmla="*/ 100966 h 343852"/>
              <a:gd name="connsiteX32" fmla="*/ 2434590 w 4263390"/>
              <a:gd name="connsiteY32" fmla="*/ 253366 h 343852"/>
              <a:gd name="connsiteX33" fmla="*/ 2510790 w 4263390"/>
              <a:gd name="connsiteY33" fmla="*/ 329566 h 343852"/>
              <a:gd name="connsiteX34" fmla="*/ 2583180 w 4263390"/>
              <a:gd name="connsiteY34" fmla="*/ 268605 h 343852"/>
              <a:gd name="connsiteX35" fmla="*/ 2674620 w 4263390"/>
              <a:gd name="connsiteY35" fmla="*/ 1905 h 343852"/>
              <a:gd name="connsiteX36" fmla="*/ 2800350 w 4263390"/>
              <a:gd name="connsiteY36" fmla="*/ 257175 h 343852"/>
              <a:gd name="connsiteX37" fmla="*/ 2834640 w 4263390"/>
              <a:gd name="connsiteY37" fmla="*/ 200025 h 343852"/>
              <a:gd name="connsiteX38" fmla="*/ 3006090 w 4263390"/>
              <a:gd name="connsiteY38" fmla="*/ 222885 h 343852"/>
              <a:gd name="connsiteX39" fmla="*/ 3051810 w 4263390"/>
              <a:gd name="connsiteY39" fmla="*/ 131445 h 343852"/>
              <a:gd name="connsiteX40" fmla="*/ 3188970 w 4263390"/>
              <a:gd name="connsiteY40" fmla="*/ 280035 h 343852"/>
              <a:gd name="connsiteX41" fmla="*/ 3257550 w 4263390"/>
              <a:gd name="connsiteY41" fmla="*/ 97155 h 343852"/>
              <a:gd name="connsiteX42" fmla="*/ 3360420 w 4263390"/>
              <a:gd name="connsiteY42" fmla="*/ 200025 h 343852"/>
              <a:gd name="connsiteX43" fmla="*/ 3406140 w 4263390"/>
              <a:gd name="connsiteY43" fmla="*/ 302895 h 343852"/>
              <a:gd name="connsiteX44" fmla="*/ 3543300 w 4263390"/>
              <a:gd name="connsiteY44" fmla="*/ 85725 h 343852"/>
              <a:gd name="connsiteX45" fmla="*/ 3657600 w 4263390"/>
              <a:gd name="connsiteY45" fmla="*/ 268605 h 343852"/>
              <a:gd name="connsiteX46" fmla="*/ 3737610 w 4263390"/>
              <a:gd name="connsiteY46" fmla="*/ 142875 h 343852"/>
              <a:gd name="connsiteX47" fmla="*/ 3863340 w 4263390"/>
              <a:gd name="connsiteY47" fmla="*/ 280035 h 343852"/>
              <a:gd name="connsiteX48" fmla="*/ 3909060 w 4263390"/>
              <a:gd name="connsiteY48" fmla="*/ 28575 h 343852"/>
              <a:gd name="connsiteX49" fmla="*/ 4011930 w 4263390"/>
              <a:gd name="connsiteY49" fmla="*/ 165735 h 343852"/>
              <a:gd name="connsiteX50" fmla="*/ 4080510 w 4263390"/>
              <a:gd name="connsiteY50" fmla="*/ 74295 h 343852"/>
              <a:gd name="connsiteX51" fmla="*/ 4183380 w 4263390"/>
              <a:gd name="connsiteY51" fmla="*/ 280035 h 343852"/>
              <a:gd name="connsiteX52" fmla="*/ 4263390 w 4263390"/>
              <a:gd name="connsiteY52" fmla="*/ 154305 h 343852"/>
              <a:gd name="connsiteX0" fmla="*/ 0 w 4263390"/>
              <a:gd name="connsiteY0" fmla="*/ 337185 h 417195"/>
              <a:gd name="connsiteX1" fmla="*/ 80010 w 4263390"/>
              <a:gd name="connsiteY1" fmla="*/ 245745 h 417195"/>
              <a:gd name="connsiteX2" fmla="*/ 148590 w 4263390"/>
              <a:gd name="connsiteY2" fmla="*/ 415290 h 417195"/>
              <a:gd name="connsiteX3" fmla="*/ 182880 w 4263390"/>
              <a:gd name="connsiteY3" fmla="*/ 257175 h 417195"/>
              <a:gd name="connsiteX4" fmla="*/ 224790 w 4263390"/>
              <a:gd name="connsiteY4" fmla="*/ 186690 h 417195"/>
              <a:gd name="connsiteX5" fmla="*/ 285750 w 4263390"/>
              <a:gd name="connsiteY5" fmla="*/ 268605 h 417195"/>
              <a:gd name="connsiteX6" fmla="*/ 388620 w 4263390"/>
              <a:gd name="connsiteY6" fmla="*/ 222885 h 417195"/>
              <a:gd name="connsiteX7" fmla="*/ 434340 w 4263390"/>
              <a:gd name="connsiteY7" fmla="*/ 302895 h 417195"/>
              <a:gd name="connsiteX8" fmla="*/ 560070 w 4263390"/>
              <a:gd name="connsiteY8" fmla="*/ 131445 h 417195"/>
              <a:gd name="connsiteX9" fmla="*/ 628650 w 4263390"/>
              <a:gd name="connsiteY9" fmla="*/ 314325 h 417195"/>
              <a:gd name="connsiteX10" fmla="*/ 758190 w 4263390"/>
              <a:gd name="connsiteY10" fmla="*/ 24766 h 417195"/>
              <a:gd name="connsiteX11" fmla="*/ 822960 w 4263390"/>
              <a:gd name="connsiteY11" fmla="*/ 302895 h 417195"/>
              <a:gd name="connsiteX12" fmla="*/ 971550 w 4263390"/>
              <a:gd name="connsiteY12" fmla="*/ 142875 h 417195"/>
              <a:gd name="connsiteX13" fmla="*/ 1040130 w 4263390"/>
              <a:gd name="connsiteY13" fmla="*/ 280035 h 417195"/>
              <a:gd name="connsiteX14" fmla="*/ 1085850 w 4263390"/>
              <a:gd name="connsiteY14" fmla="*/ 177165 h 417195"/>
              <a:gd name="connsiteX15" fmla="*/ 1120140 w 4263390"/>
              <a:gd name="connsiteY15" fmla="*/ 291465 h 417195"/>
              <a:gd name="connsiteX16" fmla="*/ 1177290 w 4263390"/>
              <a:gd name="connsiteY16" fmla="*/ 74295 h 417195"/>
              <a:gd name="connsiteX17" fmla="*/ 1200150 w 4263390"/>
              <a:gd name="connsiteY17" fmla="*/ 291465 h 417195"/>
              <a:gd name="connsiteX18" fmla="*/ 1245870 w 4263390"/>
              <a:gd name="connsiteY18" fmla="*/ 188595 h 417195"/>
              <a:gd name="connsiteX19" fmla="*/ 1325880 w 4263390"/>
              <a:gd name="connsiteY19" fmla="*/ 291465 h 417195"/>
              <a:gd name="connsiteX20" fmla="*/ 1520190 w 4263390"/>
              <a:gd name="connsiteY20" fmla="*/ 34290 h 417195"/>
              <a:gd name="connsiteX21" fmla="*/ 1611630 w 4263390"/>
              <a:gd name="connsiteY21" fmla="*/ 314325 h 417195"/>
              <a:gd name="connsiteX22" fmla="*/ 1703070 w 4263390"/>
              <a:gd name="connsiteY22" fmla="*/ 211455 h 417195"/>
              <a:gd name="connsiteX23" fmla="*/ 1748790 w 4263390"/>
              <a:gd name="connsiteY23" fmla="*/ 314325 h 417195"/>
              <a:gd name="connsiteX24" fmla="*/ 1828800 w 4263390"/>
              <a:gd name="connsiteY24" fmla="*/ 211455 h 417195"/>
              <a:gd name="connsiteX25" fmla="*/ 1901190 w 4263390"/>
              <a:gd name="connsiteY25" fmla="*/ 100966 h 417195"/>
              <a:gd name="connsiteX26" fmla="*/ 1931670 w 4263390"/>
              <a:gd name="connsiteY26" fmla="*/ 245745 h 417195"/>
              <a:gd name="connsiteX27" fmla="*/ 2057400 w 4263390"/>
              <a:gd name="connsiteY27" fmla="*/ 142875 h 417195"/>
              <a:gd name="connsiteX28" fmla="*/ 2103120 w 4263390"/>
              <a:gd name="connsiteY28" fmla="*/ 314325 h 417195"/>
              <a:gd name="connsiteX29" fmla="*/ 2171700 w 4263390"/>
              <a:gd name="connsiteY29" fmla="*/ 74295 h 417195"/>
              <a:gd name="connsiteX30" fmla="*/ 2228850 w 4263390"/>
              <a:gd name="connsiteY30" fmla="*/ 245745 h 417195"/>
              <a:gd name="connsiteX31" fmla="*/ 2358390 w 4263390"/>
              <a:gd name="connsiteY31" fmla="*/ 100966 h 417195"/>
              <a:gd name="connsiteX32" fmla="*/ 2434590 w 4263390"/>
              <a:gd name="connsiteY32" fmla="*/ 253366 h 417195"/>
              <a:gd name="connsiteX33" fmla="*/ 2510790 w 4263390"/>
              <a:gd name="connsiteY33" fmla="*/ 329566 h 417195"/>
              <a:gd name="connsiteX34" fmla="*/ 2583180 w 4263390"/>
              <a:gd name="connsiteY34" fmla="*/ 268605 h 417195"/>
              <a:gd name="connsiteX35" fmla="*/ 2674620 w 4263390"/>
              <a:gd name="connsiteY35" fmla="*/ 1905 h 417195"/>
              <a:gd name="connsiteX36" fmla="*/ 2800350 w 4263390"/>
              <a:gd name="connsiteY36" fmla="*/ 257175 h 417195"/>
              <a:gd name="connsiteX37" fmla="*/ 2834640 w 4263390"/>
              <a:gd name="connsiteY37" fmla="*/ 200025 h 417195"/>
              <a:gd name="connsiteX38" fmla="*/ 3006090 w 4263390"/>
              <a:gd name="connsiteY38" fmla="*/ 222885 h 417195"/>
              <a:gd name="connsiteX39" fmla="*/ 3051810 w 4263390"/>
              <a:gd name="connsiteY39" fmla="*/ 131445 h 417195"/>
              <a:gd name="connsiteX40" fmla="*/ 3188970 w 4263390"/>
              <a:gd name="connsiteY40" fmla="*/ 280035 h 417195"/>
              <a:gd name="connsiteX41" fmla="*/ 3257550 w 4263390"/>
              <a:gd name="connsiteY41" fmla="*/ 97155 h 417195"/>
              <a:gd name="connsiteX42" fmla="*/ 3360420 w 4263390"/>
              <a:gd name="connsiteY42" fmla="*/ 200025 h 417195"/>
              <a:gd name="connsiteX43" fmla="*/ 3406140 w 4263390"/>
              <a:gd name="connsiteY43" fmla="*/ 302895 h 417195"/>
              <a:gd name="connsiteX44" fmla="*/ 3543300 w 4263390"/>
              <a:gd name="connsiteY44" fmla="*/ 85725 h 417195"/>
              <a:gd name="connsiteX45" fmla="*/ 3657600 w 4263390"/>
              <a:gd name="connsiteY45" fmla="*/ 268605 h 417195"/>
              <a:gd name="connsiteX46" fmla="*/ 3737610 w 4263390"/>
              <a:gd name="connsiteY46" fmla="*/ 142875 h 417195"/>
              <a:gd name="connsiteX47" fmla="*/ 3863340 w 4263390"/>
              <a:gd name="connsiteY47" fmla="*/ 280035 h 417195"/>
              <a:gd name="connsiteX48" fmla="*/ 3909060 w 4263390"/>
              <a:gd name="connsiteY48" fmla="*/ 28575 h 417195"/>
              <a:gd name="connsiteX49" fmla="*/ 4011930 w 4263390"/>
              <a:gd name="connsiteY49" fmla="*/ 165735 h 417195"/>
              <a:gd name="connsiteX50" fmla="*/ 4080510 w 4263390"/>
              <a:gd name="connsiteY50" fmla="*/ 74295 h 417195"/>
              <a:gd name="connsiteX51" fmla="*/ 4183380 w 4263390"/>
              <a:gd name="connsiteY51" fmla="*/ 280035 h 417195"/>
              <a:gd name="connsiteX52" fmla="*/ 4263390 w 4263390"/>
              <a:gd name="connsiteY52" fmla="*/ 154305 h 417195"/>
              <a:gd name="connsiteX0" fmla="*/ 0 w 4263390"/>
              <a:gd name="connsiteY0" fmla="*/ 337185 h 417195"/>
              <a:gd name="connsiteX1" fmla="*/ 80010 w 4263390"/>
              <a:gd name="connsiteY1" fmla="*/ 245745 h 417195"/>
              <a:gd name="connsiteX2" fmla="*/ 148590 w 4263390"/>
              <a:gd name="connsiteY2" fmla="*/ 415290 h 417195"/>
              <a:gd name="connsiteX3" fmla="*/ 182880 w 4263390"/>
              <a:gd name="connsiteY3" fmla="*/ 257175 h 417195"/>
              <a:gd name="connsiteX4" fmla="*/ 224790 w 4263390"/>
              <a:gd name="connsiteY4" fmla="*/ 186690 h 417195"/>
              <a:gd name="connsiteX5" fmla="*/ 285750 w 4263390"/>
              <a:gd name="connsiteY5" fmla="*/ 268605 h 417195"/>
              <a:gd name="connsiteX6" fmla="*/ 388620 w 4263390"/>
              <a:gd name="connsiteY6" fmla="*/ 222885 h 417195"/>
              <a:gd name="connsiteX7" fmla="*/ 434340 w 4263390"/>
              <a:gd name="connsiteY7" fmla="*/ 302895 h 417195"/>
              <a:gd name="connsiteX8" fmla="*/ 560070 w 4263390"/>
              <a:gd name="connsiteY8" fmla="*/ 131445 h 417195"/>
              <a:gd name="connsiteX9" fmla="*/ 628650 w 4263390"/>
              <a:gd name="connsiteY9" fmla="*/ 314325 h 417195"/>
              <a:gd name="connsiteX10" fmla="*/ 758190 w 4263390"/>
              <a:gd name="connsiteY10" fmla="*/ 24766 h 417195"/>
              <a:gd name="connsiteX11" fmla="*/ 822960 w 4263390"/>
              <a:gd name="connsiteY11" fmla="*/ 302895 h 417195"/>
              <a:gd name="connsiteX12" fmla="*/ 971550 w 4263390"/>
              <a:gd name="connsiteY12" fmla="*/ 142875 h 417195"/>
              <a:gd name="connsiteX13" fmla="*/ 1040130 w 4263390"/>
              <a:gd name="connsiteY13" fmla="*/ 280035 h 417195"/>
              <a:gd name="connsiteX14" fmla="*/ 1085850 w 4263390"/>
              <a:gd name="connsiteY14" fmla="*/ 177165 h 417195"/>
              <a:gd name="connsiteX15" fmla="*/ 1120140 w 4263390"/>
              <a:gd name="connsiteY15" fmla="*/ 291465 h 417195"/>
              <a:gd name="connsiteX16" fmla="*/ 1177290 w 4263390"/>
              <a:gd name="connsiteY16" fmla="*/ 74295 h 417195"/>
              <a:gd name="connsiteX17" fmla="*/ 1200150 w 4263390"/>
              <a:gd name="connsiteY17" fmla="*/ 291465 h 417195"/>
              <a:gd name="connsiteX18" fmla="*/ 1291590 w 4263390"/>
              <a:gd name="connsiteY18" fmla="*/ 186690 h 417195"/>
              <a:gd name="connsiteX19" fmla="*/ 1325880 w 4263390"/>
              <a:gd name="connsiteY19" fmla="*/ 291465 h 417195"/>
              <a:gd name="connsiteX20" fmla="*/ 1520190 w 4263390"/>
              <a:gd name="connsiteY20" fmla="*/ 34290 h 417195"/>
              <a:gd name="connsiteX21" fmla="*/ 1611630 w 4263390"/>
              <a:gd name="connsiteY21" fmla="*/ 314325 h 417195"/>
              <a:gd name="connsiteX22" fmla="*/ 1703070 w 4263390"/>
              <a:gd name="connsiteY22" fmla="*/ 211455 h 417195"/>
              <a:gd name="connsiteX23" fmla="*/ 1748790 w 4263390"/>
              <a:gd name="connsiteY23" fmla="*/ 314325 h 417195"/>
              <a:gd name="connsiteX24" fmla="*/ 1828800 w 4263390"/>
              <a:gd name="connsiteY24" fmla="*/ 211455 h 417195"/>
              <a:gd name="connsiteX25" fmla="*/ 1901190 w 4263390"/>
              <a:gd name="connsiteY25" fmla="*/ 100966 h 417195"/>
              <a:gd name="connsiteX26" fmla="*/ 1931670 w 4263390"/>
              <a:gd name="connsiteY26" fmla="*/ 245745 h 417195"/>
              <a:gd name="connsiteX27" fmla="*/ 2057400 w 4263390"/>
              <a:gd name="connsiteY27" fmla="*/ 142875 h 417195"/>
              <a:gd name="connsiteX28" fmla="*/ 2103120 w 4263390"/>
              <a:gd name="connsiteY28" fmla="*/ 314325 h 417195"/>
              <a:gd name="connsiteX29" fmla="*/ 2171700 w 4263390"/>
              <a:gd name="connsiteY29" fmla="*/ 74295 h 417195"/>
              <a:gd name="connsiteX30" fmla="*/ 2228850 w 4263390"/>
              <a:gd name="connsiteY30" fmla="*/ 245745 h 417195"/>
              <a:gd name="connsiteX31" fmla="*/ 2358390 w 4263390"/>
              <a:gd name="connsiteY31" fmla="*/ 100966 h 417195"/>
              <a:gd name="connsiteX32" fmla="*/ 2434590 w 4263390"/>
              <a:gd name="connsiteY32" fmla="*/ 253366 h 417195"/>
              <a:gd name="connsiteX33" fmla="*/ 2510790 w 4263390"/>
              <a:gd name="connsiteY33" fmla="*/ 329566 h 417195"/>
              <a:gd name="connsiteX34" fmla="*/ 2583180 w 4263390"/>
              <a:gd name="connsiteY34" fmla="*/ 268605 h 417195"/>
              <a:gd name="connsiteX35" fmla="*/ 2674620 w 4263390"/>
              <a:gd name="connsiteY35" fmla="*/ 1905 h 417195"/>
              <a:gd name="connsiteX36" fmla="*/ 2800350 w 4263390"/>
              <a:gd name="connsiteY36" fmla="*/ 257175 h 417195"/>
              <a:gd name="connsiteX37" fmla="*/ 2834640 w 4263390"/>
              <a:gd name="connsiteY37" fmla="*/ 200025 h 417195"/>
              <a:gd name="connsiteX38" fmla="*/ 3006090 w 4263390"/>
              <a:gd name="connsiteY38" fmla="*/ 222885 h 417195"/>
              <a:gd name="connsiteX39" fmla="*/ 3051810 w 4263390"/>
              <a:gd name="connsiteY39" fmla="*/ 131445 h 417195"/>
              <a:gd name="connsiteX40" fmla="*/ 3188970 w 4263390"/>
              <a:gd name="connsiteY40" fmla="*/ 280035 h 417195"/>
              <a:gd name="connsiteX41" fmla="*/ 3257550 w 4263390"/>
              <a:gd name="connsiteY41" fmla="*/ 97155 h 417195"/>
              <a:gd name="connsiteX42" fmla="*/ 3360420 w 4263390"/>
              <a:gd name="connsiteY42" fmla="*/ 200025 h 417195"/>
              <a:gd name="connsiteX43" fmla="*/ 3406140 w 4263390"/>
              <a:gd name="connsiteY43" fmla="*/ 302895 h 417195"/>
              <a:gd name="connsiteX44" fmla="*/ 3543300 w 4263390"/>
              <a:gd name="connsiteY44" fmla="*/ 85725 h 417195"/>
              <a:gd name="connsiteX45" fmla="*/ 3657600 w 4263390"/>
              <a:gd name="connsiteY45" fmla="*/ 268605 h 417195"/>
              <a:gd name="connsiteX46" fmla="*/ 3737610 w 4263390"/>
              <a:gd name="connsiteY46" fmla="*/ 142875 h 417195"/>
              <a:gd name="connsiteX47" fmla="*/ 3863340 w 4263390"/>
              <a:gd name="connsiteY47" fmla="*/ 280035 h 417195"/>
              <a:gd name="connsiteX48" fmla="*/ 3909060 w 4263390"/>
              <a:gd name="connsiteY48" fmla="*/ 28575 h 417195"/>
              <a:gd name="connsiteX49" fmla="*/ 4011930 w 4263390"/>
              <a:gd name="connsiteY49" fmla="*/ 165735 h 417195"/>
              <a:gd name="connsiteX50" fmla="*/ 4080510 w 4263390"/>
              <a:gd name="connsiteY50" fmla="*/ 74295 h 417195"/>
              <a:gd name="connsiteX51" fmla="*/ 4183380 w 4263390"/>
              <a:gd name="connsiteY51" fmla="*/ 280035 h 417195"/>
              <a:gd name="connsiteX52" fmla="*/ 4263390 w 4263390"/>
              <a:gd name="connsiteY52" fmla="*/ 154305 h 417195"/>
              <a:gd name="connsiteX0" fmla="*/ 0 w 4263390"/>
              <a:gd name="connsiteY0" fmla="*/ 337185 h 417195"/>
              <a:gd name="connsiteX1" fmla="*/ 80010 w 4263390"/>
              <a:gd name="connsiteY1" fmla="*/ 245745 h 417195"/>
              <a:gd name="connsiteX2" fmla="*/ 148590 w 4263390"/>
              <a:gd name="connsiteY2" fmla="*/ 415290 h 417195"/>
              <a:gd name="connsiteX3" fmla="*/ 182880 w 4263390"/>
              <a:gd name="connsiteY3" fmla="*/ 257175 h 417195"/>
              <a:gd name="connsiteX4" fmla="*/ 224790 w 4263390"/>
              <a:gd name="connsiteY4" fmla="*/ 186690 h 417195"/>
              <a:gd name="connsiteX5" fmla="*/ 285750 w 4263390"/>
              <a:gd name="connsiteY5" fmla="*/ 268605 h 417195"/>
              <a:gd name="connsiteX6" fmla="*/ 388620 w 4263390"/>
              <a:gd name="connsiteY6" fmla="*/ 222885 h 417195"/>
              <a:gd name="connsiteX7" fmla="*/ 434340 w 4263390"/>
              <a:gd name="connsiteY7" fmla="*/ 302895 h 417195"/>
              <a:gd name="connsiteX8" fmla="*/ 560070 w 4263390"/>
              <a:gd name="connsiteY8" fmla="*/ 131445 h 417195"/>
              <a:gd name="connsiteX9" fmla="*/ 628650 w 4263390"/>
              <a:gd name="connsiteY9" fmla="*/ 314325 h 417195"/>
              <a:gd name="connsiteX10" fmla="*/ 758190 w 4263390"/>
              <a:gd name="connsiteY10" fmla="*/ 24766 h 417195"/>
              <a:gd name="connsiteX11" fmla="*/ 822960 w 4263390"/>
              <a:gd name="connsiteY11" fmla="*/ 302895 h 417195"/>
              <a:gd name="connsiteX12" fmla="*/ 971550 w 4263390"/>
              <a:gd name="connsiteY12" fmla="*/ 142875 h 417195"/>
              <a:gd name="connsiteX13" fmla="*/ 1040130 w 4263390"/>
              <a:gd name="connsiteY13" fmla="*/ 280035 h 417195"/>
              <a:gd name="connsiteX14" fmla="*/ 1085850 w 4263390"/>
              <a:gd name="connsiteY14" fmla="*/ 177165 h 417195"/>
              <a:gd name="connsiteX15" fmla="*/ 1120140 w 4263390"/>
              <a:gd name="connsiteY15" fmla="*/ 291465 h 417195"/>
              <a:gd name="connsiteX16" fmla="*/ 1177290 w 4263390"/>
              <a:gd name="connsiteY16" fmla="*/ 74295 h 417195"/>
              <a:gd name="connsiteX17" fmla="*/ 1200150 w 4263390"/>
              <a:gd name="connsiteY17" fmla="*/ 291465 h 417195"/>
              <a:gd name="connsiteX18" fmla="*/ 1291590 w 4263390"/>
              <a:gd name="connsiteY18" fmla="*/ 186690 h 417195"/>
              <a:gd name="connsiteX19" fmla="*/ 1325880 w 4263390"/>
              <a:gd name="connsiteY19" fmla="*/ 291465 h 417195"/>
              <a:gd name="connsiteX20" fmla="*/ 1520190 w 4263390"/>
              <a:gd name="connsiteY20" fmla="*/ 34290 h 417195"/>
              <a:gd name="connsiteX21" fmla="*/ 1611630 w 4263390"/>
              <a:gd name="connsiteY21" fmla="*/ 314325 h 417195"/>
              <a:gd name="connsiteX22" fmla="*/ 1703070 w 4263390"/>
              <a:gd name="connsiteY22" fmla="*/ 211455 h 417195"/>
              <a:gd name="connsiteX23" fmla="*/ 1748790 w 4263390"/>
              <a:gd name="connsiteY23" fmla="*/ 314325 h 417195"/>
              <a:gd name="connsiteX24" fmla="*/ 1828800 w 4263390"/>
              <a:gd name="connsiteY24" fmla="*/ 211455 h 417195"/>
              <a:gd name="connsiteX25" fmla="*/ 1901190 w 4263390"/>
              <a:gd name="connsiteY25" fmla="*/ 100966 h 417195"/>
              <a:gd name="connsiteX26" fmla="*/ 1931670 w 4263390"/>
              <a:gd name="connsiteY26" fmla="*/ 245745 h 417195"/>
              <a:gd name="connsiteX27" fmla="*/ 2057400 w 4263390"/>
              <a:gd name="connsiteY27" fmla="*/ 142875 h 417195"/>
              <a:gd name="connsiteX28" fmla="*/ 2103120 w 4263390"/>
              <a:gd name="connsiteY28" fmla="*/ 314325 h 417195"/>
              <a:gd name="connsiteX29" fmla="*/ 2171700 w 4263390"/>
              <a:gd name="connsiteY29" fmla="*/ 74295 h 417195"/>
              <a:gd name="connsiteX30" fmla="*/ 2228850 w 4263390"/>
              <a:gd name="connsiteY30" fmla="*/ 245745 h 417195"/>
              <a:gd name="connsiteX31" fmla="*/ 2358390 w 4263390"/>
              <a:gd name="connsiteY31" fmla="*/ 100966 h 417195"/>
              <a:gd name="connsiteX32" fmla="*/ 2434590 w 4263390"/>
              <a:gd name="connsiteY32" fmla="*/ 253366 h 417195"/>
              <a:gd name="connsiteX33" fmla="*/ 2510790 w 4263390"/>
              <a:gd name="connsiteY33" fmla="*/ 329566 h 417195"/>
              <a:gd name="connsiteX34" fmla="*/ 2583180 w 4263390"/>
              <a:gd name="connsiteY34" fmla="*/ 268605 h 417195"/>
              <a:gd name="connsiteX35" fmla="*/ 2674620 w 4263390"/>
              <a:gd name="connsiteY35" fmla="*/ 1905 h 417195"/>
              <a:gd name="connsiteX36" fmla="*/ 2800350 w 4263390"/>
              <a:gd name="connsiteY36" fmla="*/ 257175 h 417195"/>
              <a:gd name="connsiteX37" fmla="*/ 2895600 w 4263390"/>
              <a:gd name="connsiteY37" fmla="*/ 112395 h 417195"/>
              <a:gd name="connsiteX38" fmla="*/ 3006090 w 4263390"/>
              <a:gd name="connsiteY38" fmla="*/ 222885 h 417195"/>
              <a:gd name="connsiteX39" fmla="*/ 3051810 w 4263390"/>
              <a:gd name="connsiteY39" fmla="*/ 131445 h 417195"/>
              <a:gd name="connsiteX40" fmla="*/ 3188970 w 4263390"/>
              <a:gd name="connsiteY40" fmla="*/ 280035 h 417195"/>
              <a:gd name="connsiteX41" fmla="*/ 3257550 w 4263390"/>
              <a:gd name="connsiteY41" fmla="*/ 97155 h 417195"/>
              <a:gd name="connsiteX42" fmla="*/ 3360420 w 4263390"/>
              <a:gd name="connsiteY42" fmla="*/ 200025 h 417195"/>
              <a:gd name="connsiteX43" fmla="*/ 3406140 w 4263390"/>
              <a:gd name="connsiteY43" fmla="*/ 302895 h 417195"/>
              <a:gd name="connsiteX44" fmla="*/ 3543300 w 4263390"/>
              <a:gd name="connsiteY44" fmla="*/ 85725 h 417195"/>
              <a:gd name="connsiteX45" fmla="*/ 3657600 w 4263390"/>
              <a:gd name="connsiteY45" fmla="*/ 268605 h 417195"/>
              <a:gd name="connsiteX46" fmla="*/ 3737610 w 4263390"/>
              <a:gd name="connsiteY46" fmla="*/ 142875 h 417195"/>
              <a:gd name="connsiteX47" fmla="*/ 3863340 w 4263390"/>
              <a:gd name="connsiteY47" fmla="*/ 280035 h 417195"/>
              <a:gd name="connsiteX48" fmla="*/ 3909060 w 4263390"/>
              <a:gd name="connsiteY48" fmla="*/ 28575 h 417195"/>
              <a:gd name="connsiteX49" fmla="*/ 4011930 w 4263390"/>
              <a:gd name="connsiteY49" fmla="*/ 165735 h 417195"/>
              <a:gd name="connsiteX50" fmla="*/ 4080510 w 4263390"/>
              <a:gd name="connsiteY50" fmla="*/ 74295 h 417195"/>
              <a:gd name="connsiteX51" fmla="*/ 4183380 w 4263390"/>
              <a:gd name="connsiteY51" fmla="*/ 280035 h 417195"/>
              <a:gd name="connsiteX52" fmla="*/ 4263390 w 4263390"/>
              <a:gd name="connsiteY52" fmla="*/ 154305 h 41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263390" h="417195">
                <a:moveTo>
                  <a:pt x="0" y="337185"/>
                </a:moveTo>
                <a:cubicBezTo>
                  <a:pt x="26670" y="291465"/>
                  <a:pt x="55245" y="232728"/>
                  <a:pt x="80010" y="245745"/>
                </a:cubicBezTo>
                <a:cubicBezTo>
                  <a:pt x="104775" y="258762"/>
                  <a:pt x="131445" y="413385"/>
                  <a:pt x="148590" y="415290"/>
                </a:cubicBezTo>
                <a:cubicBezTo>
                  <a:pt x="165735" y="417195"/>
                  <a:pt x="170180" y="295275"/>
                  <a:pt x="182880" y="257175"/>
                </a:cubicBezTo>
                <a:cubicBezTo>
                  <a:pt x="195580" y="219075"/>
                  <a:pt x="207645" y="184785"/>
                  <a:pt x="224790" y="186690"/>
                </a:cubicBezTo>
                <a:cubicBezTo>
                  <a:pt x="241935" y="188595"/>
                  <a:pt x="258445" y="262573"/>
                  <a:pt x="285750" y="268605"/>
                </a:cubicBezTo>
                <a:cubicBezTo>
                  <a:pt x="313055" y="274637"/>
                  <a:pt x="363855" y="217170"/>
                  <a:pt x="388620" y="222885"/>
                </a:cubicBezTo>
                <a:cubicBezTo>
                  <a:pt x="413385" y="228600"/>
                  <a:pt x="405765" y="318135"/>
                  <a:pt x="434340" y="302895"/>
                </a:cubicBezTo>
                <a:cubicBezTo>
                  <a:pt x="462915" y="287655"/>
                  <a:pt x="527685" y="129540"/>
                  <a:pt x="560070" y="131445"/>
                </a:cubicBezTo>
                <a:cubicBezTo>
                  <a:pt x="592455" y="133350"/>
                  <a:pt x="595630" y="332105"/>
                  <a:pt x="628650" y="314325"/>
                </a:cubicBezTo>
                <a:cubicBezTo>
                  <a:pt x="661670" y="296545"/>
                  <a:pt x="725805" y="26671"/>
                  <a:pt x="758190" y="24766"/>
                </a:cubicBezTo>
                <a:cubicBezTo>
                  <a:pt x="790575" y="22861"/>
                  <a:pt x="787400" y="283210"/>
                  <a:pt x="822960" y="302895"/>
                </a:cubicBezTo>
                <a:cubicBezTo>
                  <a:pt x="858520" y="322580"/>
                  <a:pt x="935355" y="146685"/>
                  <a:pt x="971550" y="142875"/>
                </a:cubicBezTo>
                <a:cubicBezTo>
                  <a:pt x="1007745" y="139065"/>
                  <a:pt x="1021080" y="274320"/>
                  <a:pt x="1040130" y="280035"/>
                </a:cubicBezTo>
                <a:cubicBezTo>
                  <a:pt x="1059180" y="285750"/>
                  <a:pt x="1072515" y="175260"/>
                  <a:pt x="1085850" y="177165"/>
                </a:cubicBezTo>
                <a:cubicBezTo>
                  <a:pt x="1099185" y="179070"/>
                  <a:pt x="1104900" y="308610"/>
                  <a:pt x="1120140" y="291465"/>
                </a:cubicBezTo>
                <a:cubicBezTo>
                  <a:pt x="1135380" y="274320"/>
                  <a:pt x="1163955" y="74295"/>
                  <a:pt x="1177290" y="74295"/>
                </a:cubicBezTo>
                <a:cubicBezTo>
                  <a:pt x="1190625" y="74295"/>
                  <a:pt x="1181100" y="272733"/>
                  <a:pt x="1200150" y="291465"/>
                </a:cubicBezTo>
                <a:cubicBezTo>
                  <a:pt x="1219200" y="310197"/>
                  <a:pt x="1270635" y="186690"/>
                  <a:pt x="1291590" y="186690"/>
                </a:cubicBezTo>
                <a:cubicBezTo>
                  <a:pt x="1312545" y="186690"/>
                  <a:pt x="1287780" y="316865"/>
                  <a:pt x="1325880" y="291465"/>
                </a:cubicBezTo>
                <a:cubicBezTo>
                  <a:pt x="1363980" y="266065"/>
                  <a:pt x="1472565" y="30480"/>
                  <a:pt x="1520190" y="34290"/>
                </a:cubicBezTo>
                <a:cubicBezTo>
                  <a:pt x="1567815" y="38100"/>
                  <a:pt x="1581150" y="284798"/>
                  <a:pt x="1611630" y="314325"/>
                </a:cubicBezTo>
                <a:cubicBezTo>
                  <a:pt x="1642110" y="343852"/>
                  <a:pt x="1680210" y="211455"/>
                  <a:pt x="1703070" y="211455"/>
                </a:cubicBezTo>
                <a:cubicBezTo>
                  <a:pt x="1725930" y="211455"/>
                  <a:pt x="1727835" y="314325"/>
                  <a:pt x="1748790" y="314325"/>
                </a:cubicBezTo>
                <a:cubicBezTo>
                  <a:pt x="1769745" y="314325"/>
                  <a:pt x="1803400" y="247015"/>
                  <a:pt x="1828800" y="211455"/>
                </a:cubicBezTo>
                <a:cubicBezTo>
                  <a:pt x="1854200" y="175895"/>
                  <a:pt x="1884045" y="95251"/>
                  <a:pt x="1901190" y="100966"/>
                </a:cubicBezTo>
                <a:cubicBezTo>
                  <a:pt x="1918335" y="106681"/>
                  <a:pt x="1905635" y="238760"/>
                  <a:pt x="1931670" y="245745"/>
                </a:cubicBezTo>
                <a:cubicBezTo>
                  <a:pt x="1957705" y="252730"/>
                  <a:pt x="2028825" y="131445"/>
                  <a:pt x="2057400" y="142875"/>
                </a:cubicBezTo>
                <a:cubicBezTo>
                  <a:pt x="2085975" y="154305"/>
                  <a:pt x="2084070" y="325755"/>
                  <a:pt x="2103120" y="314325"/>
                </a:cubicBezTo>
                <a:cubicBezTo>
                  <a:pt x="2122170" y="302895"/>
                  <a:pt x="2150745" y="85725"/>
                  <a:pt x="2171700" y="74295"/>
                </a:cubicBezTo>
                <a:cubicBezTo>
                  <a:pt x="2192655" y="62865"/>
                  <a:pt x="2197735" y="241300"/>
                  <a:pt x="2228850" y="245745"/>
                </a:cubicBezTo>
                <a:cubicBezTo>
                  <a:pt x="2259965" y="250190"/>
                  <a:pt x="2324100" y="99696"/>
                  <a:pt x="2358390" y="100966"/>
                </a:cubicBezTo>
                <a:cubicBezTo>
                  <a:pt x="2392680" y="102236"/>
                  <a:pt x="2409190" y="215266"/>
                  <a:pt x="2434590" y="253366"/>
                </a:cubicBezTo>
                <a:cubicBezTo>
                  <a:pt x="2459990" y="291466"/>
                  <a:pt x="2486025" y="327026"/>
                  <a:pt x="2510790" y="329566"/>
                </a:cubicBezTo>
                <a:cubicBezTo>
                  <a:pt x="2535555" y="332106"/>
                  <a:pt x="2555875" y="323215"/>
                  <a:pt x="2583180" y="268605"/>
                </a:cubicBezTo>
                <a:cubicBezTo>
                  <a:pt x="2610485" y="213995"/>
                  <a:pt x="2638425" y="3810"/>
                  <a:pt x="2674620" y="1905"/>
                </a:cubicBezTo>
                <a:cubicBezTo>
                  <a:pt x="2710815" y="0"/>
                  <a:pt x="2763520" y="238760"/>
                  <a:pt x="2800350" y="257175"/>
                </a:cubicBezTo>
                <a:cubicBezTo>
                  <a:pt x="2837180" y="275590"/>
                  <a:pt x="2861310" y="118110"/>
                  <a:pt x="2895600" y="112395"/>
                </a:cubicBezTo>
                <a:cubicBezTo>
                  <a:pt x="2929890" y="106680"/>
                  <a:pt x="2980055" y="219710"/>
                  <a:pt x="3006090" y="222885"/>
                </a:cubicBezTo>
                <a:cubicBezTo>
                  <a:pt x="3032125" y="226060"/>
                  <a:pt x="3021330" y="121920"/>
                  <a:pt x="3051810" y="131445"/>
                </a:cubicBezTo>
                <a:cubicBezTo>
                  <a:pt x="3082290" y="140970"/>
                  <a:pt x="3154680" y="285750"/>
                  <a:pt x="3188970" y="280035"/>
                </a:cubicBezTo>
                <a:cubicBezTo>
                  <a:pt x="3223260" y="274320"/>
                  <a:pt x="3228975" y="110490"/>
                  <a:pt x="3257550" y="97155"/>
                </a:cubicBezTo>
                <a:cubicBezTo>
                  <a:pt x="3286125" y="83820"/>
                  <a:pt x="3335655" y="165735"/>
                  <a:pt x="3360420" y="200025"/>
                </a:cubicBezTo>
                <a:cubicBezTo>
                  <a:pt x="3385185" y="234315"/>
                  <a:pt x="3375660" y="321945"/>
                  <a:pt x="3406140" y="302895"/>
                </a:cubicBezTo>
                <a:cubicBezTo>
                  <a:pt x="3436620" y="283845"/>
                  <a:pt x="3501390" y="91440"/>
                  <a:pt x="3543300" y="85725"/>
                </a:cubicBezTo>
                <a:cubicBezTo>
                  <a:pt x="3585210" y="80010"/>
                  <a:pt x="3625215" y="259080"/>
                  <a:pt x="3657600" y="268605"/>
                </a:cubicBezTo>
                <a:cubicBezTo>
                  <a:pt x="3689985" y="278130"/>
                  <a:pt x="3703320" y="140970"/>
                  <a:pt x="3737610" y="142875"/>
                </a:cubicBezTo>
                <a:cubicBezTo>
                  <a:pt x="3771900" y="144780"/>
                  <a:pt x="3834765" y="299085"/>
                  <a:pt x="3863340" y="280035"/>
                </a:cubicBezTo>
                <a:cubicBezTo>
                  <a:pt x="3891915" y="260985"/>
                  <a:pt x="3884295" y="47625"/>
                  <a:pt x="3909060" y="28575"/>
                </a:cubicBezTo>
                <a:cubicBezTo>
                  <a:pt x="3933825" y="9525"/>
                  <a:pt x="3983355" y="158115"/>
                  <a:pt x="4011930" y="165735"/>
                </a:cubicBezTo>
                <a:cubicBezTo>
                  <a:pt x="4040505" y="173355"/>
                  <a:pt x="4051935" y="55245"/>
                  <a:pt x="4080510" y="74295"/>
                </a:cubicBezTo>
                <a:cubicBezTo>
                  <a:pt x="4109085" y="93345"/>
                  <a:pt x="4152900" y="266700"/>
                  <a:pt x="4183380" y="280035"/>
                </a:cubicBezTo>
                <a:cubicBezTo>
                  <a:pt x="4213860" y="293370"/>
                  <a:pt x="4238625" y="223837"/>
                  <a:pt x="4263390" y="154305"/>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Content Placeholder 12"/>
          <p:cNvSpPr>
            <a:spLocks noGrp="1"/>
          </p:cNvSpPr>
          <p:nvPr>
            <p:ph idx="1"/>
          </p:nvPr>
        </p:nvSpPr>
        <p:spPr>
          <a:xfrm>
            <a:off x="228600" y="990600"/>
            <a:ext cx="8839200" cy="5486400"/>
          </a:xfrm>
        </p:spPr>
        <p:txBody>
          <a:bodyPr>
            <a:normAutofit/>
          </a:bodyPr>
          <a:lstStyle/>
          <a:p>
            <a:pPr lvl="1">
              <a:buNone/>
            </a:pPr>
            <a:endParaRPr lang="en-US" sz="800" b="1" dirty="0">
              <a:solidFill>
                <a:srgbClr val="FF0000"/>
              </a:solidFill>
            </a:endParaRPr>
          </a:p>
          <a:p>
            <a:r>
              <a:rPr lang="en-US" sz="2400" dirty="0" err="1">
                <a:solidFill>
                  <a:srgbClr val="0000CC"/>
                </a:solidFill>
              </a:rPr>
              <a:t>Appenzeller</a:t>
            </a:r>
            <a:r>
              <a:rPr lang="en-US" sz="2400" dirty="0">
                <a:solidFill>
                  <a:srgbClr val="0000CC"/>
                </a:solidFill>
              </a:rPr>
              <a:t> et al.</a:t>
            </a:r>
            <a:r>
              <a:rPr lang="en-US" sz="2400" b="1" dirty="0">
                <a:solidFill>
                  <a:srgbClr val="0000CC"/>
                </a:solidFill>
              </a:rPr>
              <a:t> </a:t>
            </a:r>
            <a:r>
              <a:rPr lang="en-US" sz="2400" dirty="0">
                <a:solidFill>
                  <a:srgbClr val="0000CC"/>
                </a:solidFill>
              </a:rPr>
              <a:t>(SIGCOMM ‘04):</a:t>
            </a:r>
          </a:p>
          <a:p>
            <a:pPr lvl="1"/>
            <a:r>
              <a:rPr lang="en-US" sz="2200" dirty="0"/>
              <a:t>Large # of flows:                              is enough.</a:t>
            </a:r>
          </a:p>
        </p:txBody>
      </p:sp>
      <p:pic>
        <p:nvPicPr>
          <p:cNvPr id="83"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971800" y="1618488"/>
            <a:ext cx="1652016" cy="438912"/>
          </a:xfrm>
          <a:prstGeom prst="rect">
            <a:avLst/>
          </a:prstGeom>
          <a:noFill/>
        </p:spPr>
      </p:pic>
      <p:sp>
        <p:nvSpPr>
          <p:cNvPr id="79" name="Slide Number Placeholder 78"/>
          <p:cNvSpPr>
            <a:spLocks noGrp="1"/>
          </p:cNvSpPr>
          <p:nvPr>
            <p:ph type="sldNum" sz="quarter" idx="12"/>
          </p:nvPr>
        </p:nvSpPr>
        <p:spPr/>
        <p:txBody>
          <a:bodyPr/>
          <a:lstStyle/>
          <a:p>
            <a:fld id="{D6860B3D-D4F8-4840-B91D-0EEC232E35FC}" type="slidenum">
              <a:rPr lang="en-US" smtClean="0"/>
              <a:pPr/>
              <a:t>16</a:t>
            </a:fld>
            <a:endParaRPr lang="en-US"/>
          </a:p>
        </p:txBody>
      </p:sp>
      <p:sp>
        <p:nvSpPr>
          <p:cNvPr id="4" name="Title 3"/>
          <p:cNvSpPr>
            <a:spLocks noGrp="1"/>
          </p:cNvSpPr>
          <p:nvPr>
            <p:ph type="title"/>
          </p:nvPr>
        </p:nvSpPr>
        <p:spPr>
          <a:xfrm>
            <a:off x="457200" y="20649"/>
            <a:ext cx="8229600" cy="1143000"/>
          </a:xfrm>
        </p:spPr>
        <p:txBody>
          <a:bodyPr/>
          <a:lstStyle/>
          <a:p>
            <a:r>
              <a:rPr lang="en-US" dirty="0"/>
              <a:t>Reducing Buffer Requirements</a:t>
            </a:r>
          </a:p>
        </p:txBody>
      </p:sp>
    </p:spTree>
    <p:extLst>
      <p:ext uri="{BB962C8B-B14F-4D97-AF65-F5344CB8AC3E}">
        <p14:creationId xmlns:p14="http://schemas.microsoft.com/office/powerpoint/2010/main" val="2521022433"/>
      </p:ext>
    </p:extLst>
  </p:cSld>
  <p:clrMapOvr>
    <a:masterClrMapping/>
  </p:clrMapOvr>
  <p:transition spd="slow" advTm="4919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07" name="Rectangle 3"/>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0" name="Rectangle 6"/>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Content Placeholder 12"/>
          <p:cNvSpPr>
            <a:spLocks noGrp="1"/>
          </p:cNvSpPr>
          <p:nvPr>
            <p:ph idx="1"/>
          </p:nvPr>
        </p:nvSpPr>
        <p:spPr>
          <a:xfrm>
            <a:off x="228600" y="990600"/>
            <a:ext cx="8839200" cy="5486400"/>
          </a:xfrm>
        </p:spPr>
        <p:txBody>
          <a:bodyPr>
            <a:normAutofit/>
          </a:bodyPr>
          <a:lstStyle/>
          <a:p>
            <a:pPr lvl="1">
              <a:buNone/>
            </a:pPr>
            <a:endParaRPr lang="en-US" sz="800" b="1" dirty="0">
              <a:solidFill>
                <a:srgbClr val="FF0000"/>
              </a:solidFill>
            </a:endParaRPr>
          </a:p>
          <a:p>
            <a:r>
              <a:rPr lang="en-US" sz="2400" dirty="0" err="1">
                <a:solidFill>
                  <a:srgbClr val="0000CC"/>
                </a:solidFill>
              </a:rPr>
              <a:t>Appenzeller</a:t>
            </a:r>
            <a:r>
              <a:rPr lang="en-US" sz="2400" dirty="0">
                <a:solidFill>
                  <a:srgbClr val="0000CC"/>
                </a:solidFill>
              </a:rPr>
              <a:t> et al.</a:t>
            </a:r>
            <a:r>
              <a:rPr lang="en-US" sz="2400" b="1" dirty="0">
                <a:solidFill>
                  <a:srgbClr val="0000CC"/>
                </a:solidFill>
              </a:rPr>
              <a:t> </a:t>
            </a:r>
            <a:r>
              <a:rPr lang="en-US" sz="2400" dirty="0">
                <a:solidFill>
                  <a:srgbClr val="0000CC"/>
                </a:solidFill>
              </a:rPr>
              <a:t>(SIGCOMM ‘04):</a:t>
            </a:r>
          </a:p>
          <a:p>
            <a:pPr lvl="1"/>
            <a:r>
              <a:rPr lang="en-US" sz="2200" dirty="0"/>
              <a:t>Large # of flows:                              is enough</a:t>
            </a:r>
          </a:p>
          <a:p>
            <a:pPr marL="457200" lvl="1" indent="0">
              <a:buNone/>
            </a:pPr>
            <a:endParaRPr lang="en-US" sz="2000" dirty="0"/>
          </a:p>
          <a:p>
            <a:r>
              <a:rPr lang="en-US" sz="2400" dirty="0"/>
              <a:t>Can’t rely on stat-</a:t>
            </a:r>
            <a:r>
              <a:rPr lang="en-US" sz="2400" dirty="0" err="1"/>
              <a:t>mux</a:t>
            </a:r>
            <a:r>
              <a:rPr lang="en-US" sz="2400" dirty="0"/>
              <a:t> benefit in the DC.</a:t>
            </a:r>
          </a:p>
          <a:p>
            <a:pPr lvl="1"/>
            <a:r>
              <a:rPr lang="en-US" sz="2200" dirty="0"/>
              <a:t>Measurements show typically</a:t>
            </a:r>
            <a:r>
              <a:rPr lang="en-US" sz="2200" b="1" dirty="0"/>
              <a:t> only 1-2 large flows</a:t>
            </a:r>
            <a:r>
              <a:rPr lang="en-US" sz="2200" b="1" dirty="0">
                <a:solidFill>
                  <a:srgbClr val="FF0000"/>
                </a:solidFill>
              </a:rPr>
              <a:t> </a:t>
            </a:r>
            <a:r>
              <a:rPr lang="en-US" sz="2200" dirty="0"/>
              <a:t>at each server</a:t>
            </a:r>
            <a:endParaRPr lang="en-US" sz="2200" b="1" dirty="0">
              <a:solidFill>
                <a:srgbClr val="000000"/>
              </a:solidFill>
            </a:endParaRPr>
          </a:p>
          <a:p>
            <a:pPr lvl="1">
              <a:buNone/>
            </a:pPr>
            <a:endParaRPr lang="en-US" sz="800" dirty="0"/>
          </a:p>
          <a:p>
            <a:endParaRPr lang="en-US" sz="2400" dirty="0"/>
          </a:p>
        </p:txBody>
      </p:sp>
      <p:sp>
        <p:nvSpPr>
          <p:cNvPr id="9831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3" name="Rectangle 9"/>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1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6" name="Rectangle 12"/>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4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428"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971800" y="1618488"/>
            <a:ext cx="1652016" cy="438912"/>
          </a:xfrm>
          <a:prstGeom prst="rect">
            <a:avLst/>
          </a:prstGeom>
          <a:noFill/>
        </p:spPr>
      </p:pic>
      <p:sp>
        <p:nvSpPr>
          <p:cNvPr id="103430" name="Rectangle 6"/>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Slide Number Placeholder 17"/>
          <p:cNvSpPr>
            <a:spLocks noGrp="1"/>
          </p:cNvSpPr>
          <p:nvPr>
            <p:ph type="sldNum" sz="quarter" idx="12"/>
          </p:nvPr>
        </p:nvSpPr>
        <p:spPr/>
        <p:txBody>
          <a:bodyPr/>
          <a:lstStyle/>
          <a:p>
            <a:fld id="{D6860B3D-D4F8-4840-B91D-0EEC232E35FC}" type="slidenum">
              <a:rPr lang="en-US" smtClean="0"/>
              <a:pPr/>
              <a:t>17</a:t>
            </a:fld>
            <a:endParaRPr lang="en-US"/>
          </a:p>
        </p:txBody>
      </p:sp>
      <p:sp>
        <p:nvSpPr>
          <p:cNvPr id="17" name="Rounded Rectangle 16"/>
          <p:cNvSpPr/>
          <p:nvPr/>
        </p:nvSpPr>
        <p:spPr>
          <a:xfrm>
            <a:off x="304800" y="4260574"/>
            <a:ext cx="8534400" cy="1524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prstClr val="white"/>
                </a:solidFill>
                <a:latin typeface="Calibri"/>
              </a:rPr>
              <a:t>Key Observation:</a:t>
            </a:r>
            <a:endParaRPr lang="en-US" sz="1600" dirty="0">
              <a:solidFill>
                <a:prstClr val="white"/>
              </a:solidFill>
              <a:latin typeface="Calibri"/>
            </a:endParaRPr>
          </a:p>
          <a:p>
            <a:pPr algn="ctr"/>
            <a:r>
              <a:rPr lang="en-US" sz="2800" dirty="0">
                <a:solidFill>
                  <a:prstClr val="white"/>
                </a:solidFill>
                <a:latin typeface="Calibri"/>
              </a:rPr>
              <a:t>Low variance in sending rate </a:t>
            </a:r>
            <a:r>
              <a:rPr lang="en-US" sz="2800" dirty="0">
                <a:solidFill>
                  <a:prstClr val="white"/>
                </a:solidFill>
                <a:latin typeface="Calibri"/>
                <a:sym typeface="Wingdings"/>
              </a:rPr>
              <a:t> Small buffers suffice</a:t>
            </a:r>
            <a:endParaRPr lang="en-US" sz="2800" dirty="0">
              <a:solidFill>
                <a:prstClr val="white"/>
              </a:solidFill>
              <a:latin typeface="Calibri"/>
            </a:endParaRPr>
          </a:p>
        </p:txBody>
      </p:sp>
      <p:sp>
        <p:nvSpPr>
          <p:cNvPr id="19" name="Title 3"/>
          <p:cNvSpPr>
            <a:spLocks noGrp="1"/>
          </p:cNvSpPr>
          <p:nvPr>
            <p:ph type="title"/>
          </p:nvPr>
        </p:nvSpPr>
        <p:spPr>
          <a:xfrm>
            <a:off x="457200" y="20649"/>
            <a:ext cx="8229600" cy="1143000"/>
          </a:xfrm>
        </p:spPr>
        <p:txBody>
          <a:bodyPr/>
          <a:lstStyle/>
          <a:p>
            <a:r>
              <a:rPr lang="en-US" dirty="0"/>
              <a:t>Reducing Buffer Requirements</a:t>
            </a:r>
          </a:p>
        </p:txBody>
      </p:sp>
    </p:spTree>
    <p:custDataLst>
      <p:tags r:id="rId1"/>
    </p:custDataLst>
    <p:extLst>
      <p:ext uri="{BB962C8B-B14F-4D97-AF65-F5344CB8AC3E}">
        <p14:creationId xmlns:p14="http://schemas.microsoft.com/office/powerpoint/2010/main" val="2321691752"/>
      </p:ext>
    </p:extLst>
  </p:cSld>
  <p:clrMapOvr>
    <a:masterClrMapping/>
  </p:clrMapOvr>
  <p:transition spd="slow" advTm="720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2100" y="901700"/>
            <a:ext cx="8991600" cy="3505200"/>
          </a:xfrm>
        </p:spPr>
        <p:txBody>
          <a:bodyPr>
            <a:noAutofit/>
          </a:bodyPr>
          <a:lstStyle/>
          <a:p>
            <a:pPr marL="0" indent="0">
              <a:buNone/>
            </a:pPr>
            <a:endParaRPr lang="en-US" sz="1000" dirty="0"/>
          </a:p>
          <a:p>
            <a:pPr>
              <a:buFont typeface="Wingdings" charset="2"/>
              <a:buChar char="Ø"/>
            </a:pPr>
            <a:r>
              <a:rPr lang="en-US" sz="2400" dirty="0"/>
              <a:t>Extract multi-bit feedback from single-bit stream of ECN marks</a:t>
            </a:r>
            <a:endParaRPr lang="en-US" sz="2400" b="1" dirty="0">
              <a:solidFill>
                <a:srgbClr val="FF0000"/>
              </a:solidFill>
            </a:endParaRPr>
          </a:p>
          <a:p>
            <a:pPr marL="857250" lvl="1" indent="-457200"/>
            <a:r>
              <a:rPr lang="en-US" sz="2200" dirty="0"/>
              <a:t>Reduce window size based on </a:t>
            </a:r>
            <a:r>
              <a:rPr lang="en-US" sz="2200" b="1" dirty="0">
                <a:solidFill>
                  <a:srgbClr val="BB0D18"/>
                </a:solidFill>
              </a:rPr>
              <a:t>fraction </a:t>
            </a:r>
            <a:r>
              <a:rPr lang="en-US" sz="2200" dirty="0"/>
              <a:t>of marked packets.</a:t>
            </a:r>
          </a:p>
          <a:p>
            <a:pPr lvl="1">
              <a:buNone/>
            </a:pPr>
            <a:endParaRPr lang="en-US" sz="1800" dirty="0">
              <a:solidFill>
                <a:srgbClr val="0000CC"/>
              </a:solidFill>
            </a:endParaRPr>
          </a:p>
          <a:p>
            <a:pPr lvl="1"/>
            <a:endParaRPr lang="en-US" sz="1800" dirty="0">
              <a:solidFill>
                <a:srgbClr val="0000CC"/>
              </a:solidFill>
            </a:endParaRPr>
          </a:p>
          <a:p>
            <a:pPr lvl="1"/>
            <a:endParaRPr lang="en-US" sz="1800" dirty="0">
              <a:solidFill>
                <a:srgbClr val="0000CC"/>
              </a:solidFill>
            </a:endParaRPr>
          </a:p>
          <a:p>
            <a:pPr lvl="1">
              <a:buNone/>
            </a:pPr>
            <a:endParaRPr lang="en-US" sz="1800" dirty="0">
              <a:solidFill>
                <a:srgbClr val="0000CC"/>
              </a:solidFill>
            </a:endParaRPr>
          </a:p>
          <a:p>
            <a:pPr>
              <a:buNone/>
            </a:pPr>
            <a:endParaRPr lang="en-US" sz="2000" dirty="0"/>
          </a:p>
          <a:p>
            <a:endParaRPr lang="en-US" sz="2000" dirty="0"/>
          </a:p>
          <a:p>
            <a:pPr>
              <a:buNone/>
            </a:pPr>
            <a:endParaRPr lang="en-US" sz="2000" dirty="0"/>
          </a:p>
          <a:p>
            <a:pPr>
              <a:buNone/>
            </a:pPr>
            <a:endParaRPr lang="en-US" sz="1800" dirty="0"/>
          </a:p>
        </p:txBody>
      </p:sp>
      <p:graphicFrame>
        <p:nvGraphicFramePr>
          <p:cNvPr id="7" name="Table 6"/>
          <p:cNvGraphicFramePr>
            <a:graphicFrameLocks noGrp="1"/>
          </p:cNvGraphicFramePr>
          <p:nvPr>
            <p:extLst>
              <p:ext uri="{D42A27DB-BD31-4B8C-83A1-F6EECF244321}">
                <p14:modId xmlns:p14="http://schemas.microsoft.com/office/powerpoint/2010/main" val="2595961199"/>
              </p:ext>
            </p:extLst>
          </p:nvPr>
        </p:nvGraphicFramePr>
        <p:xfrm>
          <a:off x="609600" y="2227248"/>
          <a:ext cx="7932821" cy="1699192"/>
        </p:xfrm>
        <a:graphic>
          <a:graphicData uri="http://schemas.openxmlformats.org/drawingml/2006/table">
            <a:tbl>
              <a:tblPr/>
              <a:tblGrid>
                <a:gridCol w="2419434">
                  <a:extLst>
                    <a:ext uri="{9D8B030D-6E8A-4147-A177-3AD203B41FA5}">
                      <a16:colId xmlns:a16="http://schemas.microsoft.com/office/drawing/2014/main" val="20000"/>
                    </a:ext>
                  </a:extLst>
                </a:gridCol>
                <a:gridCol w="2690395">
                  <a:extLst>
                    <a:ext uri="{9D8B030D-6E8A-4147-A177-3AD203B41FA5}">
                      <a16:colId xmlns:a16="http://schemas.microsoft.com/office/drawing/2014/main" val="20001"/>
                    </a:ext>
                  </a:extLst>
                </a:gridCol>
                <a:gridCol w="2822992">
                  <a:extLst>
                    <a:ext uri="{9D8B030D-6E8A-4147-A177-3AD203B41FA5}">
                      <a16:colId xmlns:a16="http://schemas.microsoft.com/office/drawing/2014/main" val="20002"/>
                    </a:ext>
                  </a:extLst>
                </a:gridCol>
              </a:tblGrid>
              <a:tr h="16409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ECN Marks</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TCP </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DCTCP</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18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1 0 1 1 1 1 0 1 1 1</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AD332F"/>
                          </a:solidFill>
                          <a:effectLst/>
                          <a:latin typeface="+mn-lt"/>
                          <a:ea typeface="Arial" charset="0"/>
                          <a:cs typeface="Arial" charset="0"/>
                        </a:rPr>
                        <a:t>50</a:t>
                      </a:r>
                      <a:r>
                        <a:rPr kumimoji="0" lang="en-US" sz="2000" b="1" i="0" u="none" strike="noStrike" cap="none" normalizeH="0" baseline="0" dirty="0">
                          <a:ln>
                            <a:noFill/>
                          </a:ln>
                          <a:solidFill>
                            <a:srgbClr val="BD0811"/>
                          </a:solidFill>
                          <a:effectLst/>
                          <a:latin typeface="+mn-lt"/>
                          <a:ea typeface="Arial" charset="0"/>
                          <a:cs typeface="Arial" charset="0"/>
                        </a:rPr>
                        <a:t>%</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BD0811"/>
                          </a:solidFill>
                          <a:effectLst/>
                          <a:latin typeface="+mn-lt"/>
                          <a:ea typeface="Arial" charset="0"/>
                          <a:cs typeface="Arial" charset="0"/>
                        </a:rPr>
                        <a:t>40%</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extLst>
                  <a:ext uri="{0D108BD9-81ED-4DB2-BD59-A6C34878D82A}">
                    <a16:rowId xmlns:a16="http://schemas.microsoft.com/office/drawing/2014/main" val="10001"/>
                  </a:ext>
                </a:extLst>
              </a:tr>
              <a:tr h="6418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0 0 0 0 0 0 0 0 0 1</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a:t>
                      </a:r>
                      <a:r>
                        <a:rPr kumimoji="0" lang="en-US" sz="2000" b="1" i="0" u="none" strike="noStrike" cap="none" normalizeH="0" baseline="0" dirty="0">
                          <a:ln>
                            <a:noFill/>
                          </a:ln>
                          <a:solidFill>
                            <a:schemeClr val="tx1"/>
                          </a:solidFill>
                          <a:effectLst/>
                          <a:latin typeface="+mn-lt"/>
                          <a:ea typeface="Arial" charset="0"/>
                          <a:cs typeface="Arial" charset="0"/>
                        </a:rPr>
                        <a:t>by</a:t>
                      </a:r>
                      <a:r>
                        <a:rPr kumimoji="0" lang="en-US" sz="2000" b="1" i="0" u="none" strike="noStrike" cap="none" normalizeH="0" baseline="0" dirty="0">
                          <a:ln>
                            <a:noFill/>
                          </a:ln>
                          <a:solidFill>
                            <a:srgbClr val="FF0000"/>
                          </a:solidFill>
                          <a:effectLst/>
                          <a:latin typeface="+mn-lt"/>
                          <a:ea typeface="Arial" charset="0"/>
                          <a:cs typeface="Arial" charset="0"/>
                        </a:rPr>
                        <a:t> </a:t>
                      </a:r>
                      <a:r>
                        <a:rPr kumimoji="0" lang="en-US" sz="2000" b="1" i="0" u="none" strike="noStrike" cap="none" normalizeH="0" baseline="0" dirty="0">
                          <a:ln>
                            <a:noFill/>
                          </a:ln>
                          <a:solidFill>
                            <a:srgbClr val="BD0811"/>
                          </a:solidFill>
                          <a:effectLst/>
                          <a:latin typeface="+mn-lt"/>
                          <a:ea typeface="Arial" charset="0"/>
                          <a:cs typeface="Arial" charset="0"/>
                        </a:rPr>
                        <a:t>50%</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BD0811"/>
                          </a:solidFill>
                          <a:effectLst/>
                          <a:latin typeface="+mn-lt"/>
                          <a:ea typeface="Arial" charset="0"/>
                          <a:cs typeface="Arial" charset="0"/>
                        </a:rPr>
                        <a:t>5%</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a:xfrm>
            <a:off x="457200" y="42735"/>
            <a:ext cx="8229600" cy="1143000"/>
          </a:xfrm>
        </p:spPr>
        <p:txBody>
          <a:bodyPr/>
          <a:lstStyle/>
          <a:p>
            <a:r>
              <a:rPr lang="en-US" dirty="0"/>
              <a:t>DCTCP: Main Idea</a:t>
            </a:r>
          </a:p>
        </p:txBody>
      </p:sp>
      <p:sp>
        <p:nvSpPr>
          <p:cNvPr id="11" name="TextBox 10"/>
          <p:cNvSpPr txBox="1"/>
          <p:nvPr/>
        </p:nvSpPr>
        <p:spPr>
          <a:xfrm>
            <a:off x="-1380487" y="6088330"/>
            <a:ext cx="184666" cy="369332"/>
          </a:xfrm>
          <a:prstGeom prst="rect">
            <a:avLst/>
          </a:prstGeom>
          <a:noFill/>
        </p:spPr>
        <p:txBody>
          <a:bodyPr wrap="none" rtlCol="0">
            <a:spAutoFit/>
          </a:bodyPr>
          <a:lstStyle/>
          <a:p>
            <a:endParaRPr lang="en-US" dirty="0">
              <a:solidFill>
                <a:prstClr val="black"/>
              </a:solidFill>
              <a:latin typeface="Calibri"/>
            </a:endParaRPr>
          </a:p>
        </p:txBody>
      </p:sp>
      <p:grpSp>
        <p:nvGrpSpPr>
          <p:cNvPr id="9" name="Group 8"/>
          <p:cNvGrpSpPr/>
          <p:nvPr/>
        </p:nvGrpSpPr>
        <p:grpSpPr>
          <a:xfrm>
            <a:off x="151854" y="4117882"/>
            <a:ext cx="8380371" cy="2618369"/>
            <a:chOff x="151854" y="4117882"/>
            <a:chExt cx="8380371" cy="2618369"/>
          </a:xfrm>
        </p:grpSpPr>
        <p:grpSp>
          <p:nvGrpSpPr>
            <p:cNvPr id="2" name="Group 1"/>
            <p:cNvGrpSpPr/>
            <p:nvPr/>
          </p:nvGrpSpPr>
          <p:grpSpPr>
            <a:xfrm>
              <a:off x="283589" y="4117882"/>
              <a:ext cx="8248636" cy="2618369"/>
              <a:chOff x="283589" y="4117882"/>
              <a:chExt cx="8248636" cy="2618369"/>
            </a:xfrm>
          </p:grpSpPr>
          <p:pic>
            <p:nvPicPr>
              <p:cNvPr id="6" name="Picture 5" descr="Picture1.png"/>
              <p:cNvPicPr>
                <a:picLocks noChangeAspect="1"/>
              </p:cNvPicPr>
              <p:nvPr/>
            </p:nvPicPr>
            <p:blipFill>
              <a:blip r:embed="rId4" cstate="print"/>
              <a:stretch>
                <a:fillRect/>
              </a:stretch>
            </p:blipFill>
            <p:spPr>
              <a:xfrm>
                <a:off x="283589" y="4130211"/>
                <a:ext cx="4097330" cy="2606040"/>
              </a:xfrm>
              <a:prstGeom prst="rect">
                <a:avLst/>
              </a:prstGeom>
            </p:spPr>
          </p:pic>
          <p:pic>
            <p:nvPicPr>
              <p:cNvPr id="8" name="Picture 7" descr="Picture2.png"/>
              <p:cNvPicPr>
                <a:picLocks noChangeAspect="1"/>
              </p:cNvPicPr>
              <p:nvPr/>
            </p:nvPicPr>
            <p:blipFill>
              <a:blip r:embed="rId5" cstate="print"/>
              <a:stretch>
                <a:fillRect/>
              </a:stretch>
            </p:blipFill>
            <p:spPr>
              <a:xfrm>
                <a:off x="4442670" y="4117882"/>
                <a:ext cx="4089555" cy="2606040"/>
              </a:xfrm>
              <a:prstGeom prst="rect">
                <a:avLst/>
              </a:prstGeom>
            </p:spPr>
          </p:pic>
        </p:grpSp>
        <p:sp>
          <p:nvSpPr>
            <p:cNvPr id="10" name="TextBox 9"/>
            <p:cNvSpPr txBox="1"/>
            <p:nvPr/>
          </p:nvSpPr>
          <p:spPr>
            <a:xfrm>
              <a:off x="151854" y="4914842"/>
              <a:ext cx="184666" cy="369332"/>
            </a:xfrm>
            <a:prstGeom prst="rect">
              <a:avLst/>
            </a:prstGeom>
            <a:noFill/>
          </p:spPr>
          <p:txBody>
            <a:bodyPr wrap="none" rtlCol="0">
              <a:spAutoFit/>
            </a:bodyPr>
            <a:lstStyle/>
            <a:p>
              <a:endParaRPr lang="en-US" dirty="0">
                <a:solidFill>
                  <a:prstClr val="black"/>
                </a:solidFill>
                <a:latin typeface="Calibri"/>
              </a:endParaRPr>
            </a:p>
          </p:txBody>
        </p:sp>
        <p:sp>
          <p:nvSpPr>
            <p:cNvPr id="4" name="TextBox 3"/>
            <p:cNvSpPr txBox="1"/>
            <p:nvPr/>
          </p:nvSpPr>
          <p:spPr>
            <a:xfrm rot="16200000">
              <a:off x="-458092" y="5191799"/>
              <a:ext cx="1769626" cy="307777"/>
            </a:xfrm>
            <a:prstGeom prst="rect">
              <a:avLst/>
            </a:prstGeom>
            <a:solidFill>
              <a:schemeClr val="bg1"/>
            </a:solidFill>
          </p:spPr>
          <p:txBody>
            <a:bodyPr wrap="square" rtlCol="0">
              <a:spAutoFit/>
            </a:bodyPr>
            <a:lstStyle/>
            <a:p>
              <a:pPr algn="ctr"/>
              <a:r>
                <a:rPr lang="en-US" sz="1400" dirty="0">
                  <a:solidFill>
                    <a:prstClr val="black"/>
                  </a:solidFill>
                  <a:latin typeface="Calibri"/>
                </a:rPr>
                <a:t>Window Size (Bytes) </a:t>
              </a:r>
            </a:p>
          </p:txBody>
        </p:sp>
        <p:sp>
          <p:nvSpPr>
            <p:cNvPr id="12" name="TextBox 11"/>
            <p:cNvSpPr txBox="1"/>
            <p:nvPr/>
          </p:nvSpPr>
          <p:spPr>
            <a:xfrm rot="16200000">
              <a:off x="3702371" y="5188625"/>
              <a:ext cx="1769626" cy="307777"/>
            </a:xfrm>
            <a:prstGeom prst="rect">
              <a:avLst/>
            </a:prstGeom>
            <a:solidFill>
              <a:schemeClr val="bg1"/>
            </a:solidFill>
          </p:spPr>
          <p:txBody>
            <a:bodyPr wrap="square" rtlCol="0">
              <a:spAutoFit/>
            </a:bodyPr>
            <a:lstStyle/>
            <a:p>
              <a:pPr algn="ctr"/>
              <a:r>
                <a:rPr lang="en-US" sz="1400" dirty="0">
                  <a:solidFill>
                    <a:prstClr val="black"/>
                  </a:solidFill>
                  <a:latin typeface="Calibri"/>
                </a:rPr>
                <a:t>Window Size (Bytes) </a:t>
              </a:r>
            </a:p>
          </p:txBody>
        </p:sp>
        <p:sp>
          <p:nvSpPr>
            <p:cNvPr id="13" name="TextBox 12"/>
            <p:cNvSpPr txBox="1"/>
            <p:nvPr/>
          </p:nvSpPr>
          <p:spPr>
            <a:xfrm>
              <a:off x="999067" y="6402532"/>
              <a:ext cx="3217333" cy="307777"/>
            </a:xfrm>
            <a:prstGeom prst="rect">
              <a:avLst/>
            </a:prstGeom>
            <a:solidFill>
              <a:schemeClr val="bg1"/>
            </a:solidFill>
          </p:spPr>
          <p:txBody>
            <a:bodyPr wrap="square" rtlCol="0">
              <a:spAutoFit/>
            </a:bodyPr>
            <a:lstStyle/>
            <a:p>
              <a:pPr algn="ctr"/>
              <a:r>
                <a:rPr lang="en-US" sz="1400" dirty="0">
                  <a:solidFill>
                    <a:prstClr val="black"/>
                  </a:solidFill>
                  <a:latin typeface="Calibri"/>
                </a:rPr>
                <a:t>Time (sec)</a:t>
              </a:r>
            </a:p>
          </p:txBody>
        </p:sp>
        <p:sp>
          <p:nvSpPr>
            <p:cNvPr id="14" name="TextBox 13"/>
            <p:cNvSpPr txBox="1"/>
            <p:nvPr/>
          </p:nvSpPr>
          <p:spPr>
            <a:xfrm>
              <a:off x="5181647" y="6402532"/>
              <a:ext cx="3217333" cy="307777"/>
            </a:xfrm>
            <a:prstGeom prst="rect">
              <a:avLst/>
            </a:prstGeom>
            <a:solidFill>
              <a:schemeClr val="bg1"/>
            </a:solidFill>
          </p:spPr>
          <p:txBody>
            <a:bodyPr wrap="square" rtlCol="0">
              <a:spAutoFit/>
            </a:bodyPr>
            <a:lstStyle/>
            <a:p>
              <a:pPr algn="ctr"/>
              <a:r>
                <a:rPr lang="en-US" sz="1400" dirty="0">
                  <a:solidFill>
                    <a:prstClr val="black"/>
                  </a:solidFill>
                  <a:latin typeface="Calibri"/>
                </a:rPr>
                <a:t>Time (sec)</a:t>
              </a:r>
            </a:p>
          </p:txBody>
        </p:sp>
        <p:sp>
          <p:nvSpPr>
            <p:cNvPr id="15" name="TextBox 14"/>
            <p:cNvSpPr txBox="1"/>
            <p:nvPr/>
          </p:nvSpPr>
          <p:spPr>
            <a:xfrm>
              <a:off x="1016000" y="4150400"/>
              <a:ext cx="3217333" cy="369332"/>
            </a:xfrm>
            <a:prstGeom prst="rect">
              <a:avLst/>
            </a:prstGeom>
            <a:solidFill>
              <a:schemeClr val="bg1"/>
            </a:solidFill>
          </p:spPr>
          <p:txBody>
            <a:bodyPr wrap="square" rtlCol="0">
              <a:spAutoFit/>
            </a:bodyPr>
            <a:lstStyle/>
            <a:p>
              <a:pPr algn="ctr"/>
              <a:r>
                <a:rPr lang="en-US" b="1" dirty="0">
                  <a:solidFill>
                    <a:prstClr val="black"/>
                  </a:solidFill>
                  <a:latin typeface="Calibri"/>
                </a:rPr>
                <a:t>TCP</a:t>
              </a:r>
            </a:p>
          </p:txBody>
        </p:sp>
        <p:sp>
          <p:nvSpPr>
            <p:cNvPr id="16" name="TextBox 15"/>
            <p:cNvSpPr txBox="1"/>
            <p:nvPr/>
          </p:nvSpPr>
          <p:spPr>
            <a:xfrm>
              <a:off x="5181692" y="4158866"/>
              <a:ext cx="3217333" cy="369332"/>
            </a:xfrm>
            <a:prstGeom prst="rect">
              <a:avLst/>
            </a:prstGeom>
            <a:solidFill>
              <a:schemeClr val="bg1"/>
            </a:solidFill>
          </p:spPr>
          <p:txBody>
            <a:bodyPr wrap="square" rtlCol="0">
              <a:spAutoFit/>
            </a:bodyPr>
            <a:lstStyle/>
            <a:p>
              <a:pPr algn="ctr"/>
              <a:r>
                <a:rPr lang="en-US" b="1" dirty="0">
                  <a:solidFill>
                    <a:prstClr val="black"/>
                  </a:solidFill>
                  <a:latin typeface="Calibri"/>
                </a:rPr>
                <a:t>DCTCP</a:t>
              </a:r>
            </a:p>
          </p:txBody>
        </p:sp>
      </p:grpSp>
    </p:spTree>
    <p:custDataLst>
      <p:tags r:id="rId1"/>
    </p:custDataLst>
    <p:extLst>
      <p:ext uri="{BB962C8B-B14F-4D97-AF65-F5344CB8AC3E}">
        <p14:creationId xmlns:p14="http://schemas.microsoft.com/office/powerpoint/2010/main" val="254483258"/>
      </p:ext>
    </p:extLst>
  </p:cSld>
  <p:clrMapOvr>
    <a:masterClrMapping/>
  </p:clrMapOvr>
  <p:transition spd="slow" advTm="789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a:xfrm>
            <a:off x="7467600" y="1066800"/>
            <a:ext cx="609600" cy="609600"/>
          </a:xfrm>
          <a:prstGeom prst="ellipse">
            <a:avLst/>
          </a:prstGeom>
          <a:solidFill>
            <a:schemeClr val="accent3">
              <a:lumMod val="20000"/>
              <a:lumOff val="80000"/>
            </a:schemeClr>
          </a:solidFill>
          <a:ln>
            <a:solidFill>
              <a:srgbClr val="FF0000"/>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9" name="Oval 28"/>
          <p:cNvSpPr/>
          <p:nvPr/>
        </p:nvSpPr>
        <p:spPr>
          <a:xfrm>
            <a:off x="7772400" y="4343400"/>
            <a:ext cx="457200" cy="457200"/>
          </a:xfrm>
          <a:prstGeom prst="ellipse">
            <a:avLst/>
          </a:prstGeom>
          <a:solidFill>
            <a:schemeClr val="accent3">
              <a:lumMod val="20000"/>
              <a:lumOff val="80000"/>
            </a:schemeClr>
          </a:solidFill>
          <a:ln>
            <a:solidFill>
              <a:srgbClr val="FF0000"/>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31748" name="Title 1"/>
          <p:cNvSpPr>
            <a:spLocks noGrp="1"/>
          </p:cNvSpPr>
          <p:nvPr>
            <p:ph type="title"/>
          </p:nvPr>
        </p:nvSpPr>
        <p:spPr>
          <a:xfrm>
            <a:off x="0" y="0"/>
            <a:ext cx="9144000" cy="838200"/>
          </a:xfrm>
        </p:spPr>
        <p:txBody>
          <a:bodyPr/>
          <a:lstStyle/>
          <a:p>
            <a:pPr eaLnBrk="1" hangingPunct="1"/>
            <a:r>
              <a:rPr lang="en-US" dirty="0">
                <a:ea typeface="ＭＳ Ｐゴシック" charset="-128"/>
                <a:cs typeface="ＭＳ Ｐゴシック" charset="-128"/>
              </a:rPr>
              <a:t>DCTCP: Algorithm</a:t>
            </a:r>
          </a:p>
        </p:txBody>
      </p:sp>
      <p:sp>
        <p:nvSpPr>
          <p:cNvPr id="31749" name="Content Placeholder 2"/>
          <p:cNvSpPr>
            <a:spLocks noGrp="1"/>
          </p:cNvSpPr>
          <p:nvPr>
            <p:ph idx="1"/>
          </p:nvPr>
        </p:nvSpPr>
        <p:spPr>
          <a:xfrm>
            <a:off x="228600" y="1219200"/>
            <a:ext cx="6324600" cy="1600200"/>
          </a:xfrm>
        </p:spPr>
        <p:txBody>
          <a:bodyPr/>
          <a:lstStyle/>
          <a:p>
            <a:pPr eaLnBrk="1" hangingPunct="1">
              <a:buFont typeface="Arial" charset="0"/>
              <a:buNone/>
            </a:pPr>
            <a:r>
              <a:rPr lang="en-US" sz="2800" b="1" dirty="0">
                <a:solidFill>
                  <a:srgbClr val="0000CC"/>
                </a:solidFill>
                <a:ea typeface="ＭＳ Ｐゴシック" charset="-128"/>
                <a:cs typeface="ＭＳ Ｐゴシック" charset="-128"/>
              </a:rPr>
              <a:t>Switch side:</a:t>
            </a:r>
          </a:p>
          <a:p>
            <a:pPr lvl="1" eaLnBrk="1" hangingPunct="1"/>
            <a:r>
              <a:rPr lang="en-US" sz="2400" dirty="0"/>
              <a:t> Mark packets when </a:t>
            </a:r>
            <a:r>
              <a:rPr lang="en-US" sz="2400" b="1" dirty="0"/>
              <a:t>Queue Length &gt; K.</a:t>
            </a:r>
          </a:p>
        </p:txBody>
      </p:sp>
      <p:sp>
        <p:nvSpPr>
          <p:cNvPr id="31757" name="Rectangle 18"/>
          <p:cNvSpPr>
            <a:spLocks noChangeArrowheads="1"/>
          </p:cNvSpPr>
          <p:nvPr/>
        </p:nvSpPr>
        <p:spPr bwMode="auto">
          <a:xfrm>
            <a:off x="228600" y="2895600"/>
            <a:ext cx="8382000" cy="4789003"/>
          </a:xfrm>
          <a:prstGeom prst="rect">
            <a:avLst/>
          </a:prstGeom>
          <a:noFill/>
          <a:ln w="9525">
            <a:noFill/>
            <a:miter lim="800000"/>
            <a:headEnd/>
            <a:tailEnd/>
          </a:ln>
        </p:spPr>
        <p:txBody>
          <a:bodyPr wrap="square">
            <a:prstTxWarp prst="textNoShape">
              <a:avLst/>
            </a:prstTxWarp>
            <a:spAutoFit/>
          </a:bodyPr>
          <a:lstStyle/>
          <a:p>
            <a:pPr marL="342900" lvl="1" indent="-342900" eaLnBrk="0" hangingPunct="0">
              <a:spcBef>
                <a:spcPct val="20000"/>
              </a:spcBef>
            </a:pPr>
            <a:r>
              <a:rPr lang="en-US" sz="2800" b="1" dirty="0">
                <a:solidFill>
                  <a:srgbClr val="0000CC"/>
                </a:solidFill>
                <a:latin typeface="Calibri" charset="0"/>
                <a:ea typeface="ＭＳ Ｐゴシック" charset="-128"/>
                <a:cs typeface="ＭＳ Ｐゴシック" charset="-128"/>
              </a:rPr>
              <a:t>Sender side:</a:t>
            </a:r>
            <a:endParaRPr lang="en-US" sz="3200" b="1" dirty="0">
              <a:solidFill>
                <a:srgbClr val="0000CC"/>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r>
              <a:rPr lang="en-US" sz="2400" dirty="0">
                <a:solidFill>
                  <a:srgbClr val="000000"/>
                </a:solidFill>
                <a:latin typeface="Calibri" charset="0"/>
                <a:ea typeface="ＭＳ Ｐゴシック" charset="-128"/>
                <a:cs typeface="ＭＳ Ｐゴシック" charset="-128"/>
              </a:rPr>
              <a:t>Maintain running average of </a:t>
            </a:r>
            <a:r>
              <a:rPr lang="en-US" sz="2400" b="1" i="1" dirty="0">
                <a:solidFill>
                  <a:srgbClr val="000000"/>
                </a:solidFill>
                <a:latin typeface="Calibri" charset="0"/>
                <a:ea typeface="ＭＳ Ｐゴシック" charset="-128"/>
                <a:cs typeface="ＭＳ Ｐゴシック" charset="-128"/>
              </a:rPr>
              <a:t>fraction</a:t>
            </a:r>
            <a:r>
              <a:rPr lang="en-US" sz="2400" i="1" dirty="0">
                <a:solidFill>
                  <a:srgbClr val="000000"/>
                </a:solidFill>
                <a:latin typeface="Calibri" charset="0"/>
                <a:ea typeface="ＭＳ Ｐゴシック" charset="-128"/>
                <a:cs typeface="ＭＳ Ｐゴシック" charset="-128"/>
              </a:rPr>
              <a:t> </a:t>
            </a:r>
            <a:r>
              <a:rPr lang="en-US" sz="2400" dirty="0">
                <a:solidFill>
                  <a:srgbClr val="000000"/>
                </a:solidFill>
                <a:latin typeface="Calibri" charset="0"/>
                <a:ea typeface="ＭＳ Ｐゴシック" charset="-128"/>
                <a:cs typeface="ＭＳ Ｐゴシック" charset="-128"/>
              </a:rPr>
              <a:t>of packets </a:t>
            </a:r>
            <a:r>
              <a:rPr lang="en-US" sz="2400" dirty="0">
                <a:solidFill>
                  <a:prstClr val="black"/>
                </a:solidFill>
                <a:latin typeface="Calibri" charset="0"/>
                <a:ea typeface="ＭＳ Ｐゴシック" charset="-128"/>
                <a:cs typeface="ＭＳ Ｐゴシック" charset="-128"/>
              </a:rPr>
              <a:t>marked </a:t>
            </a:r>
            <a:r>
              <a:rPr lang="en-US" sz="2400" b="1" dirty="0">
                <a:solidFill>
                  <a:prstClr val="black"/>
                </a:solidFill>
                <a:latin typeface="Calibri" charset="0"/>
                <a:ea typeface="ＭＳ Ｐゴシック" charset="-128"/>
                <a:cs typeface="ＭＳ Ｐゴシック" charset="-128"/>
              </a:rPr>
              <a:t>(</a:t>
            </a:r>
            <a:r>
              <a:rPr lang="el-GR" sz="2400" b="1" i="1" dirty="0">
                <a:solidFill>
                  <a:prstClr val="black"/>
                </a:solidFill>
                <a:latin typeface="Calibri" charset="0"/>
                <a:ea typeface="ＭＳ Ｐゴシック" charset="-128"/>
                <a:cs typeface="ＭＳ Ｐゴシック" charset="-128"/>
              </a:rPr>
              <a:t>α</a:t>
            </a:r>
            <a:r>
              <a:rPr lang="en-US" sz="2400" b="1" dirty="0">
                <a:solidFill>
                  <a:prstClr val="black"/>
                </a:solidFill>
                <a:latin typeface="Calibri" charset="0"/>
                <a:ea typeface="ＭＳ Ｐゴシック" charset="-128"/>
                <a:cs typeface="ＭＳ Ｐゴシック" charset="-128"/>
              </a:rPr>
              <a:t>)</a:t>
            </a:r>
            <a:r>
              <a:rPr lang="en-US" sz="2400" dirty="0">
                <a:solidFill>
                  <a:srgbClr val="0000CC"/>
                </a:solidFill>
                <a:latin typeface="Calibri" charset="0"/>
                <a:ea typeface="ＭＳ Ｐゴシック" charset="-128"/>
                <a:cs typeface="ＭＳ Ｐゴシック" charset="-128"/>
              </a:rPr>
              <a:t>.</a:t>
            </a:r>
            <a:endParaRPr lang="en-US" sz="2400" b="1" dirty="0">
              <a:solidFill>
                <a:prstClr val="black"/>
              </a:solidFill>
              <a:latin typeface="Calibri" charset="0"/>
              <a:ea typeface="ＭＳ Ｐゴシック" charset="-128"/>
              <a:cs typeface="ＭＳ Ｐゴシック" charset="-128"/>
            </a:endParaRPr>
          </a:p>
          <a:p>
            <a:pPr marL="742950" lvl="1" indent="-285750" eaLnBrk="0" hangingPunct="0">
              <a:spcBef>
                <a:spcPct val="20000"/>
              </a:spcBef>
            </a:pPr>
            <a:endParaRPr lang="en-US" b="1"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r>
              <a:rPr lang="en-US" b="1" dirty="0">
                <a:solidFill>
                  <a:srgbClr val="000000"/>
                </a:solidFill>
                <a:latin typeface="Calibri" charset="0"/>
                <a:ea typeface="ＭＳ Ｐゴシック" charset="-128"/>
                <a:cs typeface="ＭＳ Ｐゴシック" charset="-128"/>
              </a:rPr>
              <a:t>                                                          </a:t>
            </a:r>
          </a:p>
          <a:p>
            <a:pPr marL="742950" lvl="1" indent="-285750" eaLnBrk="0" hangingPunct="0">
              <a:spcBef>
                <a:spcPct val="20000"/>
              </a:spcBef>
            </a:pPr>
            <a:endParaRPr lang="en-US" sz="1100" dirty="0">
              <a:solidFill>
                <a:srgbClr val="BD0811"/>
              </a:solidFill>
              <a:latin typeface="Calibri" charset="0"/>
              <a:ea typeface="ＭＳ Ｐゴシック" charset="-128"/>
              <a:cs typeface="ＭＳ Ｐゴシック" charset="-128"/>
            </a:endParaRPr>
          </a:p>
          <a:p>
            <a:pPr marL="742950" lvl="1" indent="-285750" eaLnBrk="0" hangingPunct="0">
              <a:spcBef>
                <a:spcPct val="20000"/>
              </a:spcBef>
            </a:pPr>
            <a:r>
              <a:rPr lang="en-US" sz="1100" dirty="0">
                <a:solidFill>
                  <a:srgbClr val="BD0811"/>
                </a:solidFill>
                <a:latin typeface="Calibri" charset="0"/>
                <a:ea typeface="ＭＳ Ｐゴシック" charset="-128"/>
                <a:cs typeface="ＭＳ Ｐゴシック" charset="-128"/>
              </a:rPr>
              <a:t>                                                                                        </a:t>
            </a:r>
            <a:r>
              <a:rPr lang="en-US" b="1" dirty="0">
                <a:solidFill>
                  <a:srgbClr val="BD0811"/>
                </a:solidFill>
                <a:latin typeface="Calibri" charset="0"/>
                <a:ea typeface="ＭＳ Ｐゴシック" charset="-128"/>
                <a:cs typeface="ＭＳ Ｐゴシック" charset="-128"/>
              </a:rPr>
              <a:t> </a:t>
            </a:r>
            <a:endParaRPr lang="en-US" sz="700" dirty="0">
              <a:solidFill>
                <a:srgbClr val="BD0811"/>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endParaRPr lang="en-US" sz="700" dirty="0">
              <a:solidFill>
                <a:srgbClr val="BD0811"/>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endParaRPr lang="en-US" sz="700" dirty="0">
              <a:solidFill>
                <a:srgbClr val="BD0811"/>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endParaRPr lang="en-US" sz="700" dirty="0">
              <a:solidFill>
                <a:srgbClr val="BD0811"/>
              </a:solidFill>
              <a:latin typeface="Calibri" charset="0"/>
              <a:ea typeface="ＭＳ Ｐゴシック" charset="-128"/>
              <a:cs typeface="ＭＳ Ｐゴシック" charset="-128"/>
            </a:endParaRPr>
          </a:p>
          <a:p>
            <a:pPr marL="342900" indent="-342900" eaLnBrk="0" hangingPunct="0">
              <a:spcBef>
                <a:spcPct val="20000"/>
              </a:spcBef>
              <a:buFont typeface="Wingdings" charset="2"/>
              <a:buChar char="Ø"/>
            </a:pPr>
            <a:r>
              <a:rPr lang="en-US" sz="2400" b="1" dirty="0">
                <a:solidFill>
                  <a:srgbClr val="BD0811"/>
                </a:solidFill>
                <a:latin typeface="Calibri" charset="0"/>
                <a:ea typeface="ＭＳ Ｐゴシック" charset="-128"/>
                <a:cs typeface="ＭＳ Ｐゴシック" charset="-128"/>
              </a:rPr>
              <a:t>Adaptive window decreases:</a:t>
            </a:r>
          </a:p>
          <a:p>
            <a:pPr marL="342900" indent="-342900" eaLnBrk="0" hangingPunct="0">
              <a:spcBef>
                <a:spcPct val="20000"/>
              </a:spcBef>
              <a:buFont typeface="Wingdings" charset="2"/>
              <a:buChar char="Ø"/>
            </a:pPr>
            <a:endParaRPr lang="en-US" sz="1100" b="1" dirty="0">
              <a:solidFill>
                <a:srgbClr val="FF0000"/>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r>
              <a:rPr lang="en-US" sz="2000" dirty="0">
                <a:solidFill>
                  <a:srgbClr val="000000"/>
                </a:solidFill>
                <a:latin typeface="Calibri" charset="0"/>
                <a:ea typeface="ＭＳ Ｐゴシック" charset="-128"/>
                <a:cs typeface="ＭＳ Ｐゴシック" charset="-128"/>
              </a:rPr>
              <a:t>Note: decrease factor between 1 and 2.</a:t>
            </a:r>
          </a:p>
          <a:p>
            <a:pPr marL="742950" lvl="1" indent="-285750" eaLnBrk="0" hangingPunct="0">
              <a:spcBef>
                <a:spcPct val="20000"/>
              </a:spcBef>
            </a:pPr>
            <a:endParaRPr lang="en-US" sz="24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endParaRPr lang="en-US"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endParaRPr lang="en-US" sz="2400" dirty="0">
              <a:solidFill>
                <a:srgbClr val="000000"/>
              </a:solidFill>
              <a:latin typeface="Calibri" charset="0"/>
              <a:ea typeface="ＭＳ Ｐゴシック" charset="-128"/>
              <a:cs typeface="ＭＳ Ｐゴシック" charset="-128"/>
            </a:endParaRPr>
          </a:p>
        </p:txBody>
      </p:sp>
      <p:grpSp>
        <p:nvGrpSpPr>
          <p:cNvPr id="3" name="Group 2"/>
          <p:cNvGrpSpPr/>
          <p:nvPr/>
        </p:nvGrpSpPr>
        <p:grpSpPr>
          <a:xfrm>
            <a:off x="6248400" y="1138535"/>
            <a:ext cx="2514600" cy="1837729"/>
            <a:chOff x="6248400" y="1138535"/>
            <a:chExt cx="2514600" cy="1837729"/>
          </a:xfrm>
        </p:grpSpPr>
        <p:sp>
          <p:nvSpPr>
            <p:cNvPr id="31752" name="TextBox 7"/>
            <p:cNvSpPr txBox="1">
              <a:spLocks noChangeArrowheads="1"/>
            </p:cNvSpPr>
            <p:nvPr/>
          </p:nvSpPr>
          <p:spPr bwMode="auto">
            <a:xfrm>
              <a:off x="6248400" y="1143000"/>
              <a:ext cx="368968" cy="461665"/>
            </a:xfrm>
            <a:prstGeom prst="rect">
              <a:avLst/>
            </a:prstGeom>
            <a:noFill/>
            <a:ln w="9525">
              <a:noFill/>
              <a:miter lim="800000"/>
              <a:headEnd/>
              <a:tailEnd/>
            </a:ln>
          </p:spPr>
          <p:txBody>
            <a:bodyPr>
              <a:prstTxWarp prst="textNoShape">
                <a:avLst/>
              </a:prstTxWarp>
              <a:spAutoFit/>
            </a:bodyPr>
            <a:lstStyle/>
            <a:p>
              <a:r>
                <a:rPr lang="en-US" sz="2400" b="1" dirty="0">
                  <a:solidFill>
                    <a:prstClr val="black"/>
                  </a:solidFill>
                  <a:latin typeface="Calibri" charset="0"/>
                </a:rPr>
                <a:t>B</a:t>
              </a:r>
            </a:p>
          </p:txBody>
        </p:sp>
        <p:sp>
          <p:nvSpPr>
            <p:cNvPr id="31755" name="TextBox 15"/>
            <p:cNvSpPr txBox="1">
              <a:spLocks noChangeArrowheads="1"/>
            </p:cNvSpPr>
            <p:nvPr/>
          </p:nvSpPr>
          <p:spPr bwMode="auto">
            <a:xfrm>
              <a:off x="7615989" y="1138535"/>
              <a:ext cx="368968" cy="461665"/>
            </a:xfrm>
            <a:prstGeom prst="rect">
              <a:avLst/>
            </a:prstGeom>
            <a:noFill/>
            <a:ln w="9525">
              <a:noFill/>
              <a:miter lim="800000"/>
              <a:headEnd/>
              <a:tailEnd/>
            </a:ln>
          </p:spPr>
          <p:txBody>
            <a:bodyPr>
              <a:prstTxWarp prst="textNoShape">
                <a:avLst/>
              </a:prstTxWarp>
              <a:spAutoFit/>
            </a:bodyPr>
            <a:lstStyle/>
            <a:p>
              <a:r>
                <a:rPr lang="en-US" sz="2400" b="1" dirty="0">
                  <a:solidFill>
                    <a:prstClr val="black"/>
                  </a:solidFill>
                  <a:latin typeface="Calibri" charset="0"/>
                </a:rPr>
                <a:t>K</a:t>
              </a:r>
            </a:p>
          </p:txBody>
        </p:sp>
        <p:sp>
          <p:nvSpPr>
            <p:cNvPr id="31756" name="TextBox 16"/>
            <p:cNvSpPr txBox="1">
              <a:spLocks noChangeArrowheads="1"/>
            </p:cNvSpPr>
            <p:nvPr/>
          </p:nvSpPr>
          <p:spPr bwMode="auto">
            <a:xfrm>
              <a:off x="6785810" y="1276290"/>
              <a:ext cx="1475873" cy="400110"/>
            </a:xfrm>
            <a:prstGeom prst="rect">
              <a:avLst/>
            </a:prstGeom>
            <a:noFill/>
            <a:ln w="9525">
              <a:noFill/>
              <a:miter lim="800000"/>
              <a:headEnd/>
              <a:tailEnd/>
            </a:ln>
          </p:spPr>
          <p:txBody>
            <a:bodyPr>
              <a:prstTxWarp prst="textNoShape">
                <a:avLst/>
              </a:prstTxWarp>
              <a:spAutoFit/>
            </a:bodyPr>
            <a:lstStyle/>
            <a:p>
              <a:r>
                <a:rPr lang="en-US" sz="2000" b="1" dirty="0">
                  <a:solidFill>
                    <a:prstClr val="black"/>
                  </a:solidFill>
                  <a:latin typeface="Calibri" charset="0"/>
                </a:rPr>
                <a:t>Mark</a:t>
              </a:r>
              <a:endParaRPr lang="en-US" sz="2800" b="1" dirty="0">
                <a:solidFill>
                  <a:prstClr val="black"/>
                </a:solidFill>
                <a:latin typeface="Calibri" charset="0"/>
              </a:endParaRPr>
            </a:p>
          </p:txBody>
        </p:sp>
        <p:sp>
          <p:nvSpPr>
            <p:cNvPr id="31759" name="TextBox 14"/>
            <p:cNvSpPr txBox="1">
              <a:spLocks noChangeArrowheads="1"/>
            </p:cNvSpPr>
            <p:nvPr/>
          </p:nvSpPr>
          <p:spPr bwMode="auto">
            <a:xfrm>
              <a:off x="7972927" y="1197114"/>
              <a:ext cx="790073" cy="707886"/>
            </a:xfrm>
            <a:prstGeom prst="rect">
              <a:avLst/>
            </a:prstGeom>
            <a:noFill/>
            <a:ln w="9525">
              <a:noFill/>
              <a:miter lim="800000"/>
              <a:headEnd/>
              <a:tailEnd/>
            </a:ln>
          </p:spPr>
          <p:txBody>
            <a:bodyPr wrap="square">
              <a:prstTxWarp prst="textNoShape">
                <a:avLst/>
              </a:prstTxWarp>
              <a:spAutoFit/>
            </a:bodyPr>
            <a:lstStyle/>
            <a:p>
              <a:r>
                <a:rPr lang="en-US" sz="2000" b="1" dirty="0">
                  <a:solidFill>
                    <a:prstClr val="black"/>
                  </a:solidFill>
                  <a:latin typeface="Calibri" charset="0"/>
                </a:rPr>
                <a:t>Don’t </a:t>
              </a:r>
            </a:p>
            <a:p>
              <a:r>
                <a:rPr lang="en-US" sz="2000" b="1" dirty="0">
                  <a:solidFill>
                    <a:prstClr val="black"/>
                  </a:solidFill>
                  <a:latin typeface="Calibri" charset="0"/>
                </a:rPr>
                <a:t>Mark</a:t>
              </a:r>
            </a:p>
          </p:txBody>
        </p:sp>
        <p:grpSp>
          <p:nvGrpSpPr>
            <p:cNvPr id="8" name="Group 151"/>
            <p:cNvGrpSpPr>
              <a:grpSpLocks/>
            </p:cNvGrpSpPr>
            <p:nvPr/>
          </p:nvGrpSpPr>
          <p:grpSpPr bwMode="auto">
            <a:xfrm>
              <a:off x="6324601" y="1985665"/>
              <a:ext cx="2209800" cy="609600"/>
              <a:chOff x="4032" y="480"/>
              <a:chExt cx="768" cy="576"/>
            </a:xfrm>
            <a:gradFill>
              <a:gsLst>
                <a:gs pos="0">
                  <a:schemeClr val="bg1"/>
                </a:gs>
                <a:gs pos="100000">
                  <a:schemeClr val="hlink"/>
                </a:gs>
              </a:gsLst>
              <a:lin ang="0" scaled="1"/>
            </a:gradFill>
          </p:grpSpPr>
          <p:sp>
            <p:nvSpPr>
              <p:cNvPr id="18"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latin typeface="Calibri"/>
                </a:endParaRPr>
              </a:p>
            </p:txBody>
          </p:sp>
          <p:sp>
            <p:nvSpPr>
              <p:cNvPr id="19" name="Line 153"/>
              <p:cNvSpPr>
                <a:spLocks noChangeShapeType="1"/>
              </p:cNvSpPr>
              <p:nvPr/>
            </p:nvSpPr>
            <p:spPr bwMode="auto">
              <a:xfrm>
                <a:off x="4721" y="653"/>
                <a:ext cx="0" cy="288"/>
              </a:xfrm>
              <a:prstGeom prst="line">
                <a:avLst/>
              </a:prstGeom>
              <a:grpFill/>
              <a:ln w="28575">
                <a:solidFill>
                  <a:schemeClr val="tx1"/>
                </a:solidFill>
                <a:round/>
                <a:headEnd/>
                <a:tailEnd/>
              </a:ln>
            </p:spPr>
            <p:txBody>
              <a:bodyPr/>
              <a:lstStyle/>
              <a:p>
                <a:endParaRPr lang="en-US">
                  <a:solidFill>
                    <a:prstClr val="black"/>
                  </a:solidFill>
                  <a:latin typeface="Calibri"/>
                </a:endParaRPr>
              </a:p>
            </p:txBody>
          </p:sp>
        </p:grpSp>
        <p:cxnSp>
          <p:nvCxnSpPr>
            <p:cNvPr id="5" name="Straight Connector 4"/>
            <p:cNvCxnSpPr/>
            <p:nvPr/>
          </p:nvCxnSpPr>
          <p:spPr>
            <a:xfrm rot="5400000">
              <a:off x="7108658" y="2284449"/>
              <a:ext cx="138363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0" name="Rectangle 6"/>
          <p:cNvSpPr>
            <a:spLocks noChangeArrowheads="1"/>
          </p:cNvSpPr>
          <p:nvPr/>
        </p:nvSpPr>
        <p:spPr bwMode="auto">
          <a:xfrm>
            <a:off x="0" y="1529834"/>
            <a:ext cx="2209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6" name="Rectangle 12"/>
          <p:cNvSpPr>
            <a:spLocks noChangeArrowheads="1"/>
          </p:cNvSpPr>
          <p:nvPr/>
        </p:nvSpPr>
        <p:spPr bwMode="auto">
          <a:xfrm>
            <a:off x="0" y="1676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2"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4"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6" name="Rectangle 9"/>
          <p:cNvSpPr>
            <a:spLocks noChangeArrowheads="1"/>
          </p:cNvSpPr>
          <p:nvPr/>
        </p:nvSpPr>
        <p:spPr bwMode="auto">
          <a:xfrm>
            <a:off x="0" y="1676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7"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graphicFrame>
        <p:nvGraphicFramePr>
          <p:cNvPr id="34" name="Object 33"/>
          <p:cNvGraphicFramePr>
            <a:graphicFrameLocks noChangeAspect="1"/>
          </p:cNvGraphicFramePr>
          <p:nvPr/>
        </p:nvGraphicFramePr>
        <p:xfrm>
          <a:off x="1227959" y="4173864"/>
          <a:ext cx="7077841" cy="702936"/>
        </p:xfrm>
        <a:graphic>
          <a:graphicData uri="http://schemas.openxmlformats.org/presentationml/2006/ole">
            <mc:AlternateContent xmlns:mc="http://schemas.openxmlformats.org/markup-compatibility/2006">
              <mc:Choice xmlns:v="urn:schemas-microsoft-com:vml" Requires="v">
                <p:oleObj name="Equation" r:id="rId4" imgW="3708400" imgH="368300" progId="Equation.3">
                  <p:embed/>
                </p:oleObj>
              </mc:Choice>
              <mc:Fallback>
                <p:oleObj name="Equation" r:id="rId4" imgW="3708400" imgH="368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7959" y="4173864"/>
                        <a:ext cx="7077841" cy="7029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71683" name="Object 3"/>
          <p:cNvGraphicFramePr>
            <a:graphicFrameLocks noChangeAspect="1"/>
          </p:cNvGraphicFramePr>
          <p:nvPr>
            <p:extLst>
              <p:ext uri="{D42A27DB-BD31-4B8C-83A1-F6EECF244321}">
                <p14:modId xmlns:p14="http://schemas.microsoft.com/office/powerpoint/2010/main" val="256127948"/>
              </p:ext>
            </p:extLst>
          </p:nvPr>
        </p:nvGraphicFramePr>
        <p:xfrm>
          <a:off x="4572000" y="5280711"/>
          <a:ext cx="1912937" cy="739089"/>
        </p:xfrm>
        <a:graphic>
          <a:graphicData uri="http://schemas.openxmlformats.org/presentationml/2006/ole">
            <mc:AlternateContent xmlns:mc="http://schemas.openxmlformats.org/markup-compatibility/2006">
              <mc:Choice xmlns:v="urn:schemas-microsoft-com:vml" Requires="v">
                <p:oleObj name="Equation" r:id="rId6" imgW="952500" imgH="368300" progId="Equation.3">
                  <p:embed/>
                </p:oleObj>
              </mc:Choice>
              <mc:Fallback>
                <p:oleObj name="Equation" r:id="rId6" imgW="952500" imgH="368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5280711"/>
                        <a:ext cx="1912937" cy="73908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ustDataLst>
      <p:tags r:id="rId1"/>
    </p:custDataLst>
    <p:extLst>
      <p:ext uri="{BB962C8B-B14F-4D97-AF65-F5344CB8AC3E}">
        <p14:creationId xmlns:p14="http://schemas.microsoft.com/office/powerpoint/2010/main" val="955090325"/>
      </p:ext>
    </p:extLst>
  </p:cSld>
  <p:clrMapOvr>
    <a:masterClrMapping/>
  </p:clrMapOvr>
  <p:transition advTm="9729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5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5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5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57">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609" y="1273939"/>
            <a:ext cx="9011478" cy="2171626"/>
          </a:xfrm>
        </p:spPr>
        <p:txBody>
          <a:bodyPr>
            <a:normAutofit/>
          </a:bodyPr>
          <a:lstStyle/>
          <a:p>
            <a:pPr algn="ctr"/>
            <a:r>
              <a:rPr lang="en-US" dirty="0"/>
              <a:t>6.888:</a:t>
            </a:r>
            <a:br>
              <a:rPr lang="en-US" dirty="0"/>
            </a:br>
            <a:r>
              <a:rPr lang="en-US" dirty="0"/>
              <a:t> Lecture 3</a:t>
            </a:r>
            <a:br>
              <a:rPr lang="en-US" dirty="0"/>
            </a:br>
            <a:r>
              <a:rPr lang="en-US" dirty="0"/>
              <a:t>Data Center Congestion Control</a:t>
            </a:r>
          </a:p>
        </p:txBody>
      </p:sp>
      <p:sp>
        <p:nvSpPr>
          <p:cNvPr id="4" name="Subtitle 3"/>
          <p:cNvSpPr>
            <a:spLocks noGrp="1"/>
          </p:cNvSpPr>
          <p:nvPr>
            <p:ph type="subTitle" idx="1"/>
          </p:nvPr>
        </p:nvSpPr>
        <p:spPr>
          <a:xfrm>
            <a:off x="1371600" y="3114265"/>
            <a:ext cx="6400800" cy="3125303"/>
          </a:xfrm>
        </p:spPr>
        <p:txBody>
          <a:bodyPr>
            <a:normAutofit/>
          </a:bodyPr>
          <a:lstStyle/>
          <a:p>
            <a:endParaRPr lang="en-US" sz="1000" dirty="0"/>
          </a:p>
          <a:p>
            <a:endParaRPr lang="en-US" dirty="0"/>
          </a:p>
          <a:p>
            <a:r>
              <a:rPr lang="en-US" sz="2800" dirty="0"/>
              <a:t>Mohammad Alizadeh</a:t>
            </a:r>
          </a:p>
          <a:p>
            <a:endParaRPr lang="en-US" sz="2400" dirty="0"/>
          </a:p>
          <a:p>
            <a:r>
              <a:rPr lang="en-US" sz="2600" dirty="0"/>
              <a:t>Spring 2016</a:t>
            </a:r>
          </a:p>
        </p:txBody>
      </p:sp>
      <p:pic>
        <p:nvPicPr>
          <p:cNvPr id="5" name="Picture 4"/>
          <p:cNvPicPr>
            <a:picLocks noChangeAspect="1"/>
          </p:cNvPicPr>
          <p:nvPr/>
        </p:nvPicPr>
        <p:blipFill>
          <a:blip r:embed="rId2"/>
          <a:stretch>
            <a:fillRect/>
          </a:stretch>
        </p:blipFill>
        <p:spPr>
          <a:xfrm>
            <a:off x="403592" y="402826"/>
            <a:ext cx="1149121" cy="594095"/>
          </a:xfrm>
          <a:prstGeom prst="rect">
            <a:avLst/>
          </a:prstGeom>
        </p:spPr>
      </p:pic>
      <p:sp>
        <p:nvSpPr>
          <p:cNvPr id="3" name="Slide Number Placeholder 2"/>
          <p:cNvSpPr>
            <a:spLocks noGrp="1"/>
          </p:cNvSpPr>
          <p:nvPr>
            <p:ph type="sldNum" sz="quarter" idx="12"/>
          </p:nvPr>
        </p:nvSpPr>
        <p:spPr/>
        <p:txBody>
          <a:bodyPr/>
          <a:lstStyle/>
          <a:p>
            <a:fld id="{AC913800-9833-F549-80FC-C3497A40B0B4}" type="slidenum">
              <a:rPr lang="en-US" smtClean="0"/>
              <a:t>2</a:t>
            </a:fld>
            <a:endParaRPr lang="en-US" dirty="0"/>
          </a:p>
        </p:txBody>
      </p:sp>
    </p:spTree>
    <p:extLst>
      <p:ext uri="{BB962C8B-B14F-4D97-AF65-F5344CB8AC3E}">
        <p14:creationId xmlns:p14="http://schemas.microsoft.com/office/powerpoint/2010/main" val="1720281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90340" y="1249367"/>
            <a:ext cx="8199120" cy="5198872"/>
            <a:chOff x="716280" y="1354327"/>
            <a:chExt cx="8199120" cy="5198872"/>
          </a:xfrm>
        </p:grpSpPr>
        <p:grpSp>
          <p:nvGrpSpPr>
            <p:cNvPr id="50" name="Group 49"/>
            <p:cNvGrpSpPr/>
            <p:nvPr/>
          </p:nvGrpSpPr>
          <p:grpSpPr>
            <a:xfrm>
              <a:off x="716280" y="1820329"/>
              <a:ext cx="7437120" cy="4732870"/>
              <a:chOff x="716280" y="1820329"/>
              <a:chExt cx="7437120" cy="4732870"/>
            </a:xfrm>
          </p:grpSpPr>
          <p:grpSp>
            <p:nvGrpSpPr>
              <p:cNvPr id="42" name="Group 41"/>
              <p:cNvGrpSpPr/>
              <p:nvPr/>
            </p:nvGrpSpPr>
            <p:grpSpPr>
              <a:xfrm>
                <a:off x="716280" y="1905000"/>
                <a:ext cx="7437120" cy="4648199"/>
                <a:chOff x="716280" y="1905000"/>
                <a:chExt cx="7437120" cy="4648199"/>
              </a:xfrm>
            </p:grpSpPr>
            <p:grpSp>
              <p:nvGrpSpPr>
                <p:cNvPr id="7" name="Group 6"/>
                <p:cNvGrpSpPr/>
                <p:nvPr/>
              </p:nvGrpSpPr>
              <p:grpSpPr>
                <a:xfrm>
                  <a:off x="716280" y="1905000"/>
                  <a:ext cx="7437120" cy="4648199"/>
                  <a:chOff x="304800" y="1219200"/>
                  <a:chExt cx="7924800" cy="4953000"/>
                </a:xfrm>
              </p:grpSpPr>
              <p:pic>
                <p:nvPicPr>
                  <p:cNvPr id="5" name="Picture 4" descr="queue-timeseries.eps"/>
                  <p:cNvPicPr>
                    <a:picLocks noChangeAspect="1"/>
                  </p:cNvPicPr>
                  <p:nvPr/>
                </p:nvPicPr>
                <p:blipFill rotWithShape="1">
                  <a:blip r:embed="rId3">
                    <a:extLst>
                      <a:ext uri="{28A0092B-C50C-407E-A947-70E740481C1C}">
                        <a14:useLocalDpi xmlns:a14="http://schemas.microsoft.com/office/drawing/2010/main" val="0"/>
                      </a:ext>
                    </a:extLst>
                  </a:blip>
                  <a:srcRect b="8963"/>
                  <a:stretch/>
                </p:blipFill>
                <p:spPr>
                  <a:xfrm>
                    <a:off x="304800" y="1219200"/>
                    <a:ext cx="7772400" cy="4953000"/>
                  </a:xfrm>
                  <a:prstGeom prst="rect">
                    <a:avLst/>
                  </a:prstGeom>
                </p:spPr>
              </p:pic>
              <p:pic>
                <p:nvPicPr>
                  <p:cNvPr id="6" name="Picture 5" descr="queue-timeseries.eps"/>
                  <p:cNvPicPr>
                    <a:picLocks noChangeAspect="1"/>
                  </p:cNvPicPr>
                  <p:nvPr/>
                </p:nvPicPr>
                <p:blipFill rotWithShape="1">
                  <a:blip r:embed="rId4">
                    <a:extLst>
                      <a:ext uri="{28A0092B-C50C-407E-A947-70E740481C1C}">
                        <a14:useLocalDpi xmlns:a14="http://schemas.microsoft.com/office/drawing/2010/main" val="0"/>
                      </a:ext>
                    </a:extLst>
                  </a:blip>
                  <a:srcRect t="91970"/>
                  <a:stretch/>
                </p:blipFill>
                <p:spPr>
                  <a:xfrm>
                    <a:off x="457200" y="5735320"/>
                    <a:ext cx="7772400" cy="436880"/>
                  </a:xfrm>
                  <a:prstGeom prst="rect">
                    <a:avLst/>
                  </a:prstGeom>
                </p:spPr>
              </p:pic>
            </p:grpSp>
            <p:sp>
              <p:nvSpPr>
                <p:cNvPr id="40" name="Rectangle 39"/>
                <p:cNvSpPr/>
                <p:nvPr/>
              </p:nvSpPr>
              <p:spPr>
                <a:xfrm>
                  <a:off x="2514600" y="4648200"/>
                  <a:ext cx="3276600" cy="838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pic>
              <p:nvPicPr>
                <p:cNvPr id="36" name="Picture 35" descr="queue-timeseries.eps"/>
                <p:cNvPicPr>
                  <a:picLocks noChangeAspect="1"/>
                </p:cNvPicPr>
                <p:nvPr/>
              </p:nvPicPr>
              <p:blipFill rotWithShape="1">
                <a:blip r:embed="rId5">
                  <a:extLst>
                    <a:ext uri="{28A0092B-C50C-407E-A947-70E740481C1C}">
                      <a14:useLocalDpi xmlns:a14="http://schemas.microsoft.com/office/drawing/2010/main" val="0"/>
                    </a:ext>
                  </a:extLst>
                </a:blip>
                <a:srcRect l="38351" t="55828" r="22103" b="30176"/>
                <a:stretch/>
              </p:blipFill>
              <p:spPr>
                <a:xfrm>
                  <a:off x="2607733" y="4572000"/>
                  <a:ext cx="2802467" cy="694266"/>
                </a:xfrm>
                <a:prstGeom prst="rect">
                  <a:avLst/>
                </a:prstGeom>
                <a:noFill/>
              </p:spPr>
            </p:pic>
          </p:grpSp>
          <p:sp>
            <p:nvSpPr>
              <p:cNvPr id="49" name="TextBox 48"/>
              <p:cNvSpPr txBox="1"/>
              <p:nvPr/>
            </p:nvSpPr>
            <p:spPr>
              <a:xfrm rot="16200000">
                <a:off x="-47423" y="2587421"/>
                <a:ext cx="2057403" cy="523220"/>
              </a:xfrm>
              <a:prstGeom prst="rect">
                <a:avLst/>
              </a:prstGeom>
              <a:solidFill>
                <a:schemeClr val="bg1"/>
              </a:solidFill>
            </p:spPr>
            <p:txBody>
              <a:bodyPr wrap="square" rtlCol="0">
                <a:spAutoFit/>
              </a:bodyPr>
              <a:lstStyle/>
              <a:p>
                <a:r>
                  <a:rPr lang="en-US" sz="2800" dirty="0">
                    <a:solidFill>
                      <a:prstClr val="black"/>
                    </a:solidFill>
                    <a:latin typeface="Calibri"/>
                  </a:rPr>
                  <a:t>(</a:t>
                </a:r>
                <a:r>
                  <a:rPr lang="en-US" sz="2800" dirty="0" err="1">
                    <a:solidFill>
                      <a:prstClr val="black"/>
                    </a:solidFill>
                    <a:latin typeface="Calibri"/>
                  </a:rPr>
                  <a:t>KBytes</a:t>
                </a:r>
                <a:r>
                  <a:rPr lang="en-US" sz="2800" dirty="0">
                    <a:solidFill>
                      <a:prstClr val="black"/>
                    </a:solidFill>
                    <a:latin typeface="Calibri"/>
                  </a:rPr>
                  <a:t>)</a:t>
                </a:r>
              </a:p>
            </p:txBody>
          </p:sp>
        </p:grpSp>
        <p:sp>
          <p:nvSpPr>
            <p:cNvPr id="35" name="TextBox 34"/>
            <p:cNvSpPr txBox="1"/>
            <p:nvPr/>
          </p:nvSpPr>
          <p:spPr>
            <a:xfrm>
              <a:off x="990600" y="1354327"/>
              <a:ext cx="7924800" cy="461665"/>
            </a:xfrm>
            <a:prstGeom prst="rect">
              <a:avLst/>
            </a:prstGeom>
            <a:noFill/>
          </p:spPr>
          <p:txBody>
            <a:bodyPr wrap="square" rtlCol="0">
              <a:spAutoFit/>
            </a:bodyPr>
            <a:lstStyle/>
            <a:p>
              <a:r>
                <a:rPr lang="en-US" sz="2400" b="1" dirty="0">
                  <a:solidFill>
                    <a:srgbClr val="2621C2"/>
                  </a:solidFill>
                  <a:latin typeface="Calibri"/>
                </a:rPr>
                <a:t>Experiment:</a:t>
              </a:r>
              <a:r>
                <a:rPr lang="en-US" sz="2400" b="1" dirty="0">
                  <a:solidFill>
                    <a:srgbClr val="BD0A12"/>
                  </a:solidFill>
                  <a:latin typeface="Calibri"/>
                </a:rPr>
                <a:t> </a:t>
              </a:r>
              <a:r>
                <a:rPr lang="en-US" sz="2400" dirty="0">
                  <a:solidFill>
                    <a:srgbClr val="000000"/>
                  </a:solidFill>
                  <a:latin typeface="Calibri"/>
                </a:rPr>
                <a:t>2 flows (Win 7 stack), Broadcom 1Gbps Switch</a:t>
              </a:r>
            </a:p>
          </p:txBody>
        </p:sp>
      </p:grpSp>
      <p:grpSp>
        <p:nvGrpSpPr>
          <p:cNvPr id="48" name="Group 47"/>
          <p:cNvGrpSpPr/>
          <p:nvPr/>
        </p:nvGrpSpPr>
        <p:grpSpPr>
          <a:xfrm>
            <a:off x="5533410" y="4767374"/>
            <a:ext cx="4148085" cy="1071265"/>
            <a:chOff x="6213130" y="4925917"/>
            <a:chExt cx="3407895" cy="999847"/>
          </a:xfrm>
        </p:grpSpPr>
        <p:cxnSp>
          <p:nvCxnSpPr>
            <p:cNvPr id="43" name="Straight Connector 42"/>
            <p:cNvCxnSpPr/>
            <p:nvPr/>
          </p:nvCxnSpPr>
          <p:spPr>
            <a:xfrm flipH="1">
              <a:off x="6259072" y="5916664"/>
              <a:ext cx="2029948" cy="9100"/>
            </a:xfrm>
            <a:prstGeom prst="line">
              <a:avLst/>
            </a:prstGeom>
            <a:ln w="63500">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7543731" y="5305508"/>
              <a:ext cx="69" cy="504802"/>
            </a:xfrm>
            <a:prstGeom prst="straightConnector1">
              <a:avLst/>
            </a:prstGeom>
            <a:ln w="50800">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213130" y="4925917"/>
              <a:ext cx="3407895" cy="402161"/>
            </a:xfrm>
            <a:prstGeom prst="rect">
              <a:avLst/>
            </a:prstGeom>
            <a:noFill/>
          </p:spPr>
          <p:txBody>
            <a:bodyPr wrap="square" rtlCol="0">
              <a:spAutoFit/>
            </a:bodyPr>
            <a:lstStyle/>
            <a:p>
              <a:r>
                <a:rPr lang="en-US" sz="2200" b="1" dirty="0">
                  <a:solidFill>
                    <a:srgbClr val="000000"/>
                  </a:solidFill>
                  <a:latin typeface="Calibri"/>
                </a:rPr>
                <a:t>ECN Marking Thresh = 30KB</a:t>
              </a:r>
            </a:p>
          </p:txBody>
        </p:sp>
      </p:grpSp>
      <p:sp>
        <p:nvSpPr>
          <p:cNvPr id="8" name="Title 7"/>
          <p:cNvSpPr>
            <a:spLocks noGrp="1"/>
          </p:cNvSpPr>
          <p:nvPr>
            <p:ph type="title"/>
          </p:nvPr>
        </p:nvSpPr>
        <p:spPr>
          <a:xfrm>
            <a:off x="457200" y="186294"/>
            <a:ext cx="8229600" cy="1143000"/>
          </a:xfrm>
        </p:spPr>
        <p:txBody>
          <a:bodyPr/>
          <a:lstStyle/>
          <a:p>
            <a:r>
              <a:rPr lang="en-US" dirty="0"/>
              <a:t>DCTCP </a:t>
            </a:r>
            <a:r>
              <a:rPr lang="en-US" dirty="0" err="1"/>
              <a:t>vs</a:t>
            </a:r>
            <a:r>
              <a:rPr lang="en-US" dirty="0"/>
              <a:t> TCP</a:t>
            </a:r>
          </a:p>
        </p:txBody>
      </p:sp>
      <p:grpSp>
        <p:nvGrpSpPr>
          <p:cNvPr id="37" name="Group 36"/>
          <p:cNvGrpSpPr/>
          <p:nvPr/>
        </p:nvGrpSpPr>
        <p:grpSpPr>
          <a:xfrm>
            <a:off x="0" y="0"/>
            <a:ext cx="1946488" cy="838200"/>
            <a:chOff x="110912" y="914400"/>
            <a:chExt cx="1946488" cy="838200"/>
          </a:xfrm>
        </p:grpSpPr>
        <p:grpSp>
          <p:nvGrpSpPr>
            <p:cNvPr id="38" name="Group 37"/>
            <p:cNvGrpSpPr/>
            <p:nvPr/>
          </p:nvGrpSpPr>
          <p:grpSpPr>
            <a:xfrm>
              <a:off x="110912" y="914400"/>
              <a:ext cx="1946488" cy="838200"/>
              <a:chOff x="0" y="0"/>
              <a:chExt cx="1946488" cy="838200"/>
            </a:xfrm>
          </p:grpSpPr>
          <p:sp>
            <p:nvSpPr>
              <p:cNvPr id="53" name="Rectangle 52"/>
              <p:cNvSpPr/>
              <p:nvPr/>
            </p:nvSpPr>
            <p:spPr>
              <a:xfrm>
                <a:off x="0" y="0"/>
                <a:ext cx="1946488"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Calibri"/>
                </a:endParaRPr>
              </a:p>
            </p:txBody>
          </p:sp>
          <p:grpSp>
            <p:nvGrpSpPr>
              <p:cNvPr id="55" name="Group 54"/>
              <p:cNvGrpSpPr/>
              <p:nvPr/>
            </p:nvGrpSpPr>
            <p:grpSpPr>
              <a:xfrm>
                <a:off x="228600" y="76200"/>
                <a:ext cx="1524000" cy="640080"/>
                <a:chOff x="2362200" y="2362200"/>
                <a:chExt cx="3810000" cy="1600200"/>
              </a:xfrm>
            </p:grpSpPr>
            <p:sp>
              <p:nvSpPr>
                <p:cNvPr id="56" name="Oval 55"/>
                <p:cNvSpPr/>
                <p:nvPr/>
              </p:nvSpPr>
              <p:spPr>
                <a:xfrm>
                  <a:off x="5638800" y="2971800"/>
                  <a:ext cx="5334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latin typeface="Calibri"/>
                  </a:endParaRPr>
                </a:p>
              </p:txBody>
            </p:sp>
            <p:sp>
              <p:nvSpPr>
                <p:cNvPr id="57" name="Oval 56"/>
                <p:cNvSpPr/>
                <p:nvPr/>
              </p:nvSpPr>
              <p:spPr>
                <a:xfrm>
                  <a:off x="2362200" y="2362200"/>
                  <a:ext cx="5334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latin typeface="Calibri"/>
                  </a:endParaRPr>
                </a:p>
              </p:txBody>
            </p:sp>
            <p:sp>
              <p:nvSpPr>
                <p:cNvPr id="58" name="Oval 57"/>
                <p:cNvSpPr/>
                <p:nvPr/>
              </p:nvSpPr>
              <p:spPr>
                <a:xfrm>
                  <a:off x="2362200" y="3505200"/>
                  <a:ext cx="5334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latin typeface="Calibri"/>
                  </a:endParaRPr>
                </a:p>
              </p:txBody>
            </p:sp>
            <p:sp>
              <p:nvSpPr>
                <p:cNvPr id="59" name="Freeform 58"/>
                <p:cNvSpPr/>
                <p:nvPr/>
              </p:nvSpPr>
              <p:spPr>
                <a:xfrm>
                  <a:off x="2902857" y="2554514"/>
                  <a:ext cx="2743200" cy="621696"/>
                </a:xfrm>
                <a:custGeom>
                  <a:avLst/>
                  <a:gdLst>
                    <a:gd name="connsiteX0" fmla="*/ 0 w 2743200"/>
                    <a:gd name="connsiteY0" fmla="*/ 0 h 621696"/>
                    <a:gd name="connsiteX1" fmla="*/ 943429 w 2743200"/>
                    <a:gd name="connsiteY1" fmla="*/ 522515 h 621696"/>
                    <a:gd name="connsiteX2" fmla="*/ 2743200 w 2743200"/>
                    <a:gd name="connsiteY2" fmla="*/ 595086 h 621696"/>
                  </a:gdLst>
                  <a:ahLst/>
                  <a:cxnLst>
                    <a:cxn ang="0">
                      <a:pos x="connsiteX0" y="connsiteY0"/>
                    </a:cxn>
                    <a:cxn ang="0">
                      <a:pos x="connsiteX1" y="connsiteY1"/>
                    </a:cxn>
                    <a:cxn ang="0">
                      <a:pos x="connsiteX2" y="connsiteY2"/>
                    </a:cxn>
                  </a:cxnLst>
                  <a:rect l="l" t="t" r="r" b="b"/>
                  <a:pathLst>
                    <a:path w="2743200" h="621696">
                      <a:moveTo>
                        <a:pt x="0" y="0"/>
                      </a:moveTo>
                      <a:cubicBezTo>
                        <a:pt x="243114" y="211667"/>
                        <a:pt x="486229" y="423334"/>
                        <a:pt x="943429" y="522515"/>
                      </a:cubicBezTo>
                      <a:cubicBezTo>
                        <a:pt x="1400629" y="621696"/>
                        <a:pt x="2071914" y="608391"/>
                        <a:pt x="2743200" y="595086"/>
                      </a:cubicBezTo>
                    </a:path>
                  </a:pathLst>
                </a:custGeom>
                <a:ln w="508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alibri"/>
                  </a:endParaRPr>
                </a:p>
              </p:txBody>
            </p:sp>
            <p:sp>
              <p:nvSpPr>
                <p:cNvPr id="60" name="Freeform 59"/>
                <p:cNvSpPr/>
                <p:nvPr/>
              </p:nvSpPr>
              <p:spPr>
                <a:xfrm flipV="1">
                  <a:off x="2895600" y="3112104"/>
                  <a:ext cx="2743200" cy="621696"/>
                </a:xfrm>
                <a:custGeom>
                  <a:avLst/>
                  <a:gdLst>
                    <a:gd name="connsiteX0" fmla="*/ 0 w 2743200"/>
                    <a:gd name="connsiteY0" fmla="*/ 0 h 621696"/>
                    <a:gd name="connsiteX1" fmla="*/ 943429 w 2743200"/>
                    <a:gd name="connsiteY1" fmla="*/ 522515 h 621696"/>
                    <a:gd name="connsiteX2" fmla="*/ 2743200 w 2743200"/>
                    <a:gd name="connsiteY2" fmla="*/ 595086 h 621696"/>
                  </a:gdLst>
                  <a:ahLst/>
                  <a:cxnLst>
                    <a:cxn ang="0">
                      <a:pos x="connsiteX0" y="connsiteY0"/>
                    </a:cxn>
                    <a:cxn ang="0">
                      <a:pos x="connsiteX1" y="connsiteY1"/>
                    </a:cxn>
                    <a:cxn ang="0">
                      <a:pos x="connsiteX2" y="connsiteY2"/>
                    </a:cxn>
                  </a:cxnLst>
                  <a:rect l="l" t="t" r="r" b="b"/>
                  <a:pathLst>
                    <a:path w="2743200" h="621696">
                      <a:moveTo>
                        <a:pt x="0" y="0"/>
                      </a:moveTo>
                      <a:cubicBezTo>
                        <a:pt x="243114" y="211667"/>
                        <a:pt x="486229" y="423334"/>
                        <a:pt x="943429" y="522515"/>
                      </a:cubicBezTo>
                      <a:cubicBezTo>
                        <a:pt x="1400629" y="621696"/>
                        <a:pt x="2071914" y="608391"/>
                        <a:pt x="2743200" y="595086"/>
                      </a:cubicBezTo>
                    </a:path>
                  </a:pathLst>
                </a:custGeom>
                <a:ln w="508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alibri"/>
                  </a:endParaRPr>
                </a:p>
              </p:txBody>
            </p:sp>
          </p:grpSp>
        </p:grpSp>
        <p:sp>
          <p:nvSpPr>
            <p:cNvPr id="39" name="Rectangle 38"/>
            <p:cNvSpPr/>
            <p:nvPr/>
          </p:nvSpPr>
          <p:spPr>
            <a:xfrm>
              <a:off x="838200" y="1188007"/>
              <a:ext cx="304800" cy="2438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latin typeface="Calibri"/>
              </a:endParaRPr>
            </a:p>
          </p:txBody>
        </p:sp>
        <p:grpSp>
          <p:nvGrpSpPr>
            <p:cNvPr id="41" name="Group 32"/>
            <p:cNvGrpSpPr/>
            <p:nvPr/>
          </p:nvGrpSpPr>
          <p:grpSpPr>
            <a:xfrm flipV="1">
              <a:off x="860820" y="1238085"/>
              <a:ext cx="246605" cy="145827"/>
              <a:chOff x="1040728" y="3511051"/>
              <a:chExt cx="2777155" cy="1642242"/>
            </a:xfrm>
          </p:grpSpPr>
          <p:sp>
            <p:nvSpPr>
              <p:cNvPr id="46" name="Freeform 45"/>
              <p:cNvSpPr/>
              <p:nvPr/>
            </p:nvSpPr>
            <p:spPr>
              <a:xfrm>
                <a:off x="1040728" y="3511051"/>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sp>
            <p:nvSpPr>
              <p:cNvPr id="47" name="Freeform 46"/>
              <p:cNvSpPr/>
              <p:nvPr/>
            </p:nvSpPr>
            <p:spPr>
              <a:xfrm flipH="1" flipV="1">
                <a:off x="2411547" y="4311599"/>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sp>
            <p:nvSpPr>
              <p:cNvPr id="51" name="Freeform 50"/>
              <p:cNvSpPr/>
              <p:nvPr/>
            </p:nvSpPr>
            <p:spPr>
              <a:xfrm flipH="1">
                <a:off x="2433736" y="3534367"/>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sp>
            <p:nvSpPr>
              <p:cNvPr id="52" name="Freeform 51"/>
              <p:cNvSpPr/>
              <p:nvPr/>
            </p:nvSpPr>
            <p:spPr>
              <a:xfrm flipV="1">
                <a:off x="1062916" y="4334915"/>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grpSp>
      </p:grpSp>
      <p:grpSp>
        <p:nvGrpSpPr>
          <p:cNvPr id="18" name="Group 17"/>
          <p:cNvGrpSpPr/>
          <p:nvPr/>
        </p:nvGrpSpPr>
        <p:grpSpPr>
          <a:xfrm>
            <a:off x="4690073" y="2561090"/>
            <a:ext cx="284683" cy="3275507"/>
            <a:chOff x="4742548" y="2582082"/>
            <a:chExt cx="284683" cy="3275507"/>
          </a:xfrm>
          <a:effectLst/>
        </p:grpSpPr>
        <p:cxnSp>
          <p:nvCxnSpPr>
            <p:cNvPr id="10" name="Straight Connector 9"/>
            <p:cNvCxnSpPr/>
            <p:nvPr/>
          </p:nvCxnSpPr>
          <p:spPr>
            <a:xfrm>
              <a:off x="4890794" y="2582082"/>
              <a:ext cx="0" cy="3264340"/>
            </a:xfrm>
            <a:prstGeom prst="line">
              <a:avLst/>
            </a:prstGeom>
            <a:ln w="508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4742548" y="2592578"/>
              <a:ext cx="284683" cy="5716"/>
            </a:xfrm>
            <a:prstGeom prst="line">
              <a:avLst/>
            </a:prstGeom>
            <a:ln w="508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4758509" y="5856918"/>
              <a:ext cx="268722" cy="671"/>
            </a:xfrm>
            <a:prstGeom prst="line">
              <a:avLst/>
            </a:prstGeom>
            <a:ln w="508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grpSp>
      <p:sp>
        <p:nvSpPr>
          <p:cNvPr id="73" name="TextBox 72"/>
          <p:cNvSpPr txBox="1"/>
          <p:nvPr/>
        </p:nvSpPr>
        <p:spPr>
          <a:xfrm>
            <a:off x="5035102" y="2022802"/>
            <a:ext cx="3539528" cy="461665"/>
          </a:xfrm>
          <a:prstGeom prst="rect">
            <a:avLst/>
          </a:prstGeom>
          <a:noFill/>
        </p:spPr>
        <p:txBody>
          <a:bodyPr wrap="square" rtlCol="0">
            <a:spAutoFit/>
          </a:bodyPr>
          <a:lstStyle/>
          <a:p>
            <a:r>
              <a:rPr lang="en-US" sz="2400" b="1" dirty="0">
                <a:solidFill>
                  <a:srgbClr val="000000"/>
                </a:solidFill>
                <a:latin typeface="Calibri"/>
              </a:rPr>
              <a:t>Buffer is mostly empty</a:t>
            </a:r>
          </a:p>
        </p:txBody>
      </p:sp>
      <p:sp>
        <p:nvSpPr>
          <p:cNvPr id="54" name="Rounded Rectangle 53"/>
          <p:cNvSpPr/>
          <p:nvPr/>
        </p:nvSpPr>
        <p:spPr>
          <a:xfrm>
            <a:off x="685800" y="4267200"/>
            <a:ext cx="8112840" cy="11440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prstClr val="white"/>
                </a:solidFill>
                <a:latin typeface="Calibri"/>
              </a:rPr>
              <a:t>DCTCP mitigates </a:t>
            </a:r>
            <a:r>
              <a:rPr lang="en-US" sz="2800" dirty="0" err="1">
                <a:solidFill>
                  <a:prstClr val="white"/>
                </a:solidFill>
                <a:latin typeface="Calibri"/>
              </a:rPr>
              <a:t>Incast</a:t>
            </a:r>
            <a:r>
              <a:rPr lang="en-US" sz="2800" dirty="0">
                <a:solidFill>
                  <a:prstClr val="white"/>
                </a:solidFill>
                <a:latin typeface="Calibri"/>
              </a:rPr>
              <a:t> by creating a </a:t>
            </a:r>
          </a:p>
          <a:p>
            <a:pPr algn="ctr"/>
            <a:r>
              <a:rPr lang="en-US" sz="2800" dirty="0">
                <a:solidFill>
                  <a:prstClr val="white"/>
                </a:solidFill>
                <a:latin typeface="Calibri"/>
              </a:rPr>
              <a:t>large buffer headroom </a:t>
            </a:r>
          </a:p>
        </p:txBody>
      </p:sp>
    </p:spTree>
    <p:custDataLst>
      <p:tags r:id="rId1"/>
    </p:custDataLst>
    <p:extLst>
      <p:ext uri="{BB962C8B-B14F-4D97-AF65-F5344CB8AC3E}">
        <p14:creationId xmlns:p14="http://schemas.microsoft.com/office/powerpoint/2010/main" val="730733480"/>
      </p:ext>
    </p:extLst>
  </p:cSld>
  <p:clrMapOvr>
    <a:masterClrMapping/>
  </p:clrMapOvr>
  <mc:AlternateContent xmlns:mc="http://schemas.openxmlformats.org/markup-compatibility/2006" xmlns:p14="http://schemas.microsoft.com/office/powerpoint/2010/main">
    <mc:Choice Requires="p14">
      <p:transition spd="slow" p14:dur="2000" advTm="83663"/>
    </mc:Choice>
    <mc:Fallback xmlns="">
      <p:transition xmlns:p14="http://schemas.microsoft.com/office/powerpoint/2010/main" spd="slow" advTm="836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5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5"/>
          <p:cNvSpPr>
            <a:spLocks noGrp="1" noChangeArrowheads="1"/>
          </p:cNvSpPr>
          <p:nvPr>
            <p:ph idx="1"/>
          </p:nvPr>
        </p:nvSpPr>
        <p:spPr bwMode="auto">
          <a:xfrm>
            <a:off x="381000" y="1417637"/>
            <a:ext cx="8610600" cy="5745163"/>
          </a:xfrm>
          <a:prstGeom prst="rect">
            <a:avLst/>
          </a:prstGeom>
          <a:noFill/>
          <a:ln w="9525">
            <a:noFill/>
            <a:miter lim="800000"/>
            <a:headEnd/>
            <a:tailEnd/>
          </a:ln>
        </p:spPr>
        <p:txBody>
          <a:bodyPr lIns="91440">
            <a:prstTxWarp prst="textNoShape">
              <a:avLst/>
            </a:prstTxWarp>
            <a:normAutofit/>
          </a:bodyPr>
          <a:lstStyle/>
          <a:p>
            <a:pPr marL="342900" indent="-342900" defTabSz="914400" eaLnBrk="0" hangingPunct="0">
              <a:spcBef>
                <a:spcPct val="20000"/>
              </a:spcBef>
              <a:buFont typeface="+mj-lt"/>
              <a:buAutoNum type="arabicPeriod"/>
              <a:defRPr/>
            </a:pPr>
            <a:r>
              <a:rPr lang="en-US" sz="2800" b="1" kern="0" dirty="0">
                <a:solidFill>
                  <a:srgbClr val="0000CC"/>
                </a:solidFill>
                <a:cs typeface="Times New Roman"/>
              </a:rPr>
              <a:t> Low </a:t>
            </a:r>
            <a:r>
              <a:rPr lang="en-US" b="1" kern="0" dirty="0">
                <a:solidFill>
                  <a:srgbClr val="0000CC"/>
                </a:solidFill>
                <a:cs typeface="Times New Roman"/>
              </a:rPr>
              <a:t>L</a:t>
            </a:r>
            <a:r>
              <a:rPr lang="en-US" sz="2800" b="1" kern="0" dirty="0">
                <a:solidFill>
                  <a:srgbClr val="0000CC"/>
                </a:solidFill>
                <a:cs typeface="Times New Roman"/>
              </a:rPr>
              <a:t>atency</a:t>
            </a:r>
          </a:p>
          <a:p>
            <a:pPr marL="800100" lvl="1" indent="-342900">
              <a:buFont typeface="Wingdings" pitchFamily="2" charset="2"/>
              <a:buChar char="ü"/>
              <a:defRPr/>
            </a:pPr>
            <a:r>
              <a:rPr lang="en-US" sz="2400" b="1" dirty="0">
                <a:solidFill>
                  <a:srgbClr val="BB0D18"/>
                </a:solidFill>
              </a:rPr>
              <a:t>Small buffer occupancies </a:t>
            </a:r>
            <a:r>
              <a:rPr lang="en-US" sz="2400" b="1" dirty="0"/>
              <a:t>→</a:t>
            </a:r>
            <a:r>
              <a:rPr lang="en-US" sz="2400" dirty="0">
                <a:solidFill>
                  <a:srgbClr val="AD332F"/>
                </a:solidFill>
              </a:rPr>
              <a:t> </a:t>
            </a:r>
            <a:r>
              <a:rPr lang="en-US" sz="2400" dirty="0">
                <a:solidFill>
                  <a:prstClr val="black"/>
                </a:solidFill>
              </a:rPr>
              <a:t>low queuing delay</a:t>
            </a:r>
            <a:endParaRPr lang="en-US" sz="2000" kern="0" dirty="0">
              <a:solidFill>
                <a:srgbClr val="000000"/>
              </a:solidFill>
              <a:cs typeface="Times New Roman"/>
            </a:endParaRPr>
          </a:p>
          <a:p>
            <a:pPr indent="-285750">
              <a:spcBef>
                <a:spcPct val="25000"/>
              </a:spcBef>
              <a:buClr>
                <a:srgbClr val="000000"/>
              </a:buClr>
              <a:buNone/>
              <a:defRPr/>
            </a:pPr>
            <a:endParaRPr lang="en-US" sz="1800" kern="0" dirty="0">
              <a:solidFill>
                <a:srgbClr val="000000"/>
              </a:solidFill>
              <a:ea typeface="ＭＳ Ｐゴシック" charset="-128"/>
              <a:cs typeface="Times New Roman"/>
            </a:endParaRPr>
          </a:p>
          <a:p>
            <a:pPr>
              <a:buNone/>
              <a:defRPr/>
            </a:pPr>
            <a:r>
              <a:rPr lang="en-US" sz="2800" b="1" kern="0" dirty="0">
                <a:solidFill>
                  <a:srgbClr val="0000CC"/>
                </a:solidFill>
                <a:cs typeface="Times New Roman"/>
              </a:rPr>
              <a:t>2. High Throughput </a:t>
            </a:r>
          </a:p>
          <a:p>
            <a:pPr marL="800100" lvl="1" indent="-342900">
              <a:buFont typeface="Wingdings" pitchFamily="2" charset="2"/>
              <a:buChar char="ü"/>
              <a:defRPr/>
            </a:pPr>
            <a:r>
              <a:rPr lang="en-US" sz="2400" b="1" dirty="0">
                <a:solidFill>
                  <a:srgbClr val="BB0D18"/>
                </a:solidFill>
              </a:rPr>
              <a:t>ECN averaging </a:t>
            </a:r>
            <a:r>
              <a:rPr lang="en-US" sz="2400" b="1" dirty="0"/>
              <a:t>→</a:t>
            </a:r>
            <a:r>
              <a:rPr lang="en-US" sz="2400" dirty="0">
                <a:solidFill>
                  <a:prstClr val="black"/>
                </a:solidFill>
              </a:rPr>
              <a:t> </a:t>
            </a:r>
            <a:r>
              <a:rPr lang="en-US" sz="2400" kern="0" dirty="0">
                <a:solidFill>
                  <a:srgbClr val="000000"/>
                </a:solidFill>
                <a:cs typeface="Times New Roman"/>
              </a:rPr>
              <a:t>smooth rate adjustments, low variance</a:t>
            </a:r>
          </a:p>
          <a:p>
            <a:pPr lvl="1">
              <a:spcBef>
                <a:spcPct val="25000"/>
              </a:spcBef>
              <a:buClr>
                <a:srgbClr val="000000"/>
              </a:buClr>
              <a:buNone/>
              <a:defRPr/>
            </a:pPr>
            <a:endParaRPr lang="en-US" sz="2000" kern="0" dirty="0">
              <a:solidFill>
                <a:srgbClr val="000000"/>
              </a:solidFill>
              <a:cs typeface="Times New Roman"/>
            </a:endParaRPr>
          </a:p>
          <a:p>
            <a:pPr marL="0" lvl="0" indent="0" eaLnBrk="0" hangingPunct="0">
              <a:buNone/>
              <a:defRPr/>
            </a:pPr>
            <a:r>
              <a:rPr lang="en-US" sz="2800" b="1" kern="0" dirty="0">
                <a:solidFill>
                  <a:srgbClr val="0000CC"/>
                </a:solidFill>
                <a:cs typeface="Times New Roman"/>
              </a:rPr>
              <a:t>3. High Burst Tolerance</a:t>
            </a:r>
            <a:endParaRPr lang="en-US" sz="2400" kern="0" dirty="0">
              <a:solidFill>
                <a:srgbClr val="000000"/>
              </a:solidFill>
              <a:cs typeface="Times New Roman"/>
            </a:endParaRPr>
          </a:p>
          <a:p>
            <a:pPr marL="800100" lvl="1" indent="-342900">
              <a:buFont typeface="Wingdings" pitchFamily="2" charset="2"/>
              <a:buChar char="ü"/>
              <a:defRPr/>
            </a:pPr>
            <a:r>
              <a:rPr lang="en-US" sz="2400" b="1" dirty="0">
                <a:solidFill>
                  <a:srgbClr val="BB0D18"/>
                </a:solidFill>
              </a:rPr>
              <a:t>Large buffer headroom </a:t>
            </a:r>
            <a:r>
              <a:rPr lang="en-US" sz="2400" b="1" dirty="0"/>
              <a:t>→</a:t>
            </a:r>
            <a:r>
              <a:rPr lang="en-US" sz="2400" dirty="0">
                <a:solidFill>
                  <a:prstClr val="black"/>
                </a:solidFill>
              </a:rPr>
              <a:t> bursts fit</a:t>
            </a:r>
          </a:p>
          <a:p>
            <a:pPr marL="800100" lvl="1" indent="-342900">
              <a:buFont typeface="Wingdings" pitchFamily="2" charset="2"/>
              <a:buChar char="ü"/>
              <a:defRPr/>
            </a:pPr>
            <a:r>
              <a:rPr lang="en-US" sz="2400" b="1" kern="0" dirty="0">
                <a:solidFill>
                  <a:srgbClr val="BB0D18"/>
                </a:solidFill>
                <a:cs typeface="Times New Roman"/>
              </a:rPr>
              <a:t>Aggressive marking </a:t>
            </a:r>
            <a:r>
              <a:rPr lang="en-US" sz="2400" b="1" kern="0" dirty="0">
                <a:cs typeface="Calibri"/>
              </a:rPr>
              <a:t>→</a:t>
            </a:r>
            <a:r>
              <a:rPr lang="en-US" sz="2400" kern="0" dirty="0">
                <a:solidFill>
                  <a:srgbClr val="000000"/>
                </a:solidFill>
                <a:cs typeface="Calibri"/>
              </a:rPr>
              <a:t> </a:t>
            </a:r>
            <a:r>
              <a:rPr lang="en-US" sz="2400" kern="0" dirty="0">
                <a:solidFill>
                  <a:srgbClr val="000000"/>
                </a:solidFill>
                <a:cs typeface="Times New Roman"/>
              </a:rPr>
              <a:t>sources react before packets are dropped</a:t>
            </a:r>
            <a:endParaRPr lang="en-US" sz="2400" b="1" kern="0" dirty="0">
              <a:solidFill>
                <a:srgbClr val="FF0000"/>
              </a:solidFill>
              <a:cs typeface="Times New Roman"/>
            </a:endParaRPr>
          </a:p>
          <a:p>
            <a:pPr lvl="1">
              <a:spcBef>
                <a:spcPct val="25000"/>
              </a:spcBef>
              <a:buClr>
                <a:srgbClr val="000000"/>
              </a:buClr>
              <a:buNone/>
              <a:defRPr/>
            </a:pPr>
            <a:endParaRPr lang="en-US" sz="2000" kern="0" dirty="0">
              <a:solidFill>
                <a:srgbClr val="000000"/>
              </a:solidFill>
              <a:cs typeface="Times New Roman"/>
            </a:endParaRPr>
          </a:p>
        </p:txBody>
      </p:sp>
      <p:sp>
        <p:nvSpPr>
          <p:cNvPr id="5" name="Slide Number Placeholder 4"/>
          <p:cNvSpPr>
            <a:spLocks noGrp="1"/>
          </p:cNvSpPr>
          <p:nvPr>
            <p:ph type="sldNum" sz="quarter" idx="12"/>
          </p:nvPr>
        </p:nvSpPr>
        <p:spPr/>
        <p:txBody>
          <a:bodyPr/>
          <a:lstStyle/>
          <a:p>
            <a:r>
              <a:rPr lang="en-US" dirty="0"/>
              <a:t>21</a:t>
            </a:r>
          </a:p>
        </p:txBody>
      </p:sp>
      <p:sp>
        <p:nvSpPr>
          <p:cNvPr id="2" name="Title 1"/>
          <p:cNvSpPr>
            <a:spLocks noGrp="1"/>
          </p:cNvSpPr>
          <p:nvPr>
            <p:ph type="title"/>
          </p:nvPr>
        </p:nvSpPr>
        <p:spPr/>
        <p:txBody>
          <a:bodyPr/>
          <a:lstStyle/>
          <a:p>
            <a:r>
              <a:rPr lang="en-US" dirty="0"/>
              <a:t>Why it Works</a:t>
            </a:r>
          </a:p>
        </p:txBody>
      </p:sp>
    </p:spTree>
    <p:custDataLst>
      <p:tags r:id="rId1"/>
    </p:custDataLst>
    <p:extLst>
      <p:ext uri="{BB962C8B-B14F-4D97-AF65-F5344CB8AC3E}">
        <p14:creationId xmlns:p14="http://schemas.microsoft.com/office/powerpoint/2010/main" val="3707105882"/>
      </p:ext>
    </p:extLst>
  </p:cSld>
  <p:clrMapOvr>
    <a:masterClrMapping/>
  </p:clrMapOvr>
  <mc:AlternateContent xmlns:mc="http://schemas.openxmlformats.org/markup-compatibility/2006" xmlns:p14="http://schemas.microsoft.com/office/powerpoint/2010/main">
    <mc:Choice Requires="p14">
      <p:transition spd="slow" p14:dur="2000" advTm="43325"/>
    </mc:Choice>
    <mc:Fallback xmlns:mv="urn:schemas-microsoft-com:mac:vml" xmlns="">
      <mp:transition xmlns:mp="http://schemas.microsoft.com/office/mac/powerpoint/2008/main" spd="slow" advTm="4332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6294"/>
            <a:ext cx="8229600" cy="1143000"/>
          </a:xfrm>
        </p:spPr>
        <p:txBody>
          <a:bodyPr/>
          <a:lstStyle/>
          <a:p>
            <a:r>
              <a:rPr lang="en-US" dirty="0"/>
              <a:t>DCTCP Deployments</a:t>
            </a:r>
          </a:p>
        </p:txBody>
      </p:sp>
      <p:sp>
        <p:nvSpPr>
          <p:cNvPr id="4" name="Slide Number Placeholder 3"/>
          <p:cNvSpPr>
            <a:spLocks noGrp="1"/>
          </p:cNvSpPr>
          <p:nvPr>
            <p:ph type="sldNum" sz="quarter" idx="12"/>
          </p:nvPr>
        </p:nvSpPr>
        <p:spPr/>
        <p:txBody>
          <a:bodyPr/>
          <a:lstStyle/>
          <a:p>
            <a:fld id="{AC913800-9833-F549-80FC-C3497A40B0B4}" type="slidenum">
              <a:rPr lang="en-US" smtClean="0"/>
              <a:t>22</a:t>
            </a:fld>
            <a:endParaRPr lang="en-US"/>
          </a:p>
        </p:txBody>
      </p:sp>
      <p:pic>
        <p:nvPicPr>
          <p:cNvPr id="5" name="Picture 4" descr="Screen Shot 2016-02-09 at 12.46.5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220439">
            <a:off x="964482" y="1479091"/>
            <a:ext cx="6858000" cy="5978595"/>
          </a:xfrm>
          <a:prstGeom prst="rect">
            <a:avLst/>
          </a:prstGeom>
          <a:ln>
            <a:solidFill>
              <a:schemeClr val="bg1">
                <a:lumMod val="85000"/>
              </a:schemeClr>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20600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092200"/>
            <a:ext cx="9372600" cy="5473700"/>
          </a:xfrm>
        </p:spPr>
        <p:txBody>
          <a:bodyPr>
            <a:noAutofit/>
          </a:bodyPr>
          <a:lstStyle/>
          <a:p>
            <a:r>
              <a:rPr lang="en-US" sz="2400" dirty="0"/>
              <a:t>Implemented in Windows stack. </a:t>
            </a:r>
          </a:p>
          <a:p>
            <a:r>
              <a:rPr lang="en-US" sz="2400" dirty="0"/>
              <a:t>Real hardware, </a:t>
            </a:r>
            <a:r>
              <a:rPr lang="en-US" sz="2400" b="1" dirty="0">
                <a:solidFill>
                  <a:srgbClr val="BD0811"/>
                </a:solidFill>
              </a:rPr>
              <a:t>1Gbps and 10Gbps</a:t>
            </a:r>
            <a:r>
              <a:rPr lang="en-US" sz="2400" dirty="0">
                <a:solidFill>
                  <a:srgbClr val="BD0811"/>
                </a:solidFill>
              </a:rPr>
              <a:t> </a:t>
            </a:r>
            <a:r>
              <a:rPr lang="en-US" sz="2400" dirty="0"/>
              <a:t>experiments</a:t>
            </a:r>
          </a:p>
          <a:p>
            <a:pPr lvl="1"/>
            <a:r>
              <a:rPr lang="en-US" sz="2000" b="1" dirty="0">
                <a:solidFill>
                  <a:srgbClr val="0000CC"/>
                </a:solidFill>
              </a:rPr>
              <a:t>90 server </a:t>
            </a:r>
            <a:r>
              <a:rPr lang="en-US" sz="2000" b="1" dirty="0" err="1">
                <a:solidFill>
                  <a:srgbClr val="0000CC"/>
                </a:solidFill>
              </a:rPr>
              <a:t>testbed</a:t>
            </a:r>
            <a:endParaRPr lang="en-US" sz="2000" b="1" dirty="0">
              <a:solidFill>
                <a:srgbClr val="0000CC"/>
              </a:solidFill>
            </a:endParaRPr>
          </a:p>
          <a:p>
            <a:pPr lvl="1"/>
            <a:r>
              <a:rPr lang="en-US" sz="2000" b="1" dirty="0">
                <a:solidFill>
                  <a:srgbClr val="0000CC"/>
                </a:solidFill>
              </a:rPr>
              <a:t>Broadcom Triumph      </a:t>
            </a:r>
            <a:r>
              <a:rPr lang="en-US" sz="2000" b="1" dirty="0"/>
              <a:t>48    1G ports  –   4MB shared memory</a:t>
            </a:r>
          </a:p>
          <a:p>
            <a:pPr lvl="1"/>
            <a:r>
              <a:rPr lang="en-US" sz="2000" b="1" dirty="0">
                <a:solidFill>
                  <a:srgbClr val="0000CC"/>
                </a:solidFill>
              </a:rPr>
              <a:t>Cisco Cat4948                </a:t>
            </a:r>
            <a:r>
              <a:rPr lang="en-US" sz="2000" b="1" dirty="0"/>
              <a:t>48    1G ports  – 16MB shared memory</a:t>
            </a:r>
          </a:p>
          <a:p>
            <a:pPr lvl="1"/>
            <a:r>
              <a:rPr lang="en-US" sz="2000" b="1" dirty="0">
                <a:solidFill>
                  <a:srgbClr val="0000CC"/>
                </a:solidFill>
              </a:rPr>
              <a:t>Broadcom Scorpion     </a:t>
            </a:r>
            <a:r>
              <a:rPr lang="en-US" sz="2000" b="1" dirty="0"/>
              <a:t>24  10G ports  –   4MB shared memory</a:t>
            </a:r>
          </a:p>
          <a:p>
            <a:pPr>
              <a:buNone/>
            </a:pPr>
            <a:endParaRPr lang="en-US" sz="1100" dirty="0"/>
          </a:p>
          <a:p>
            <a:r>
              <a:rPr lang="en-US" sz="2400" dirty="0"/>
              <a:t>Numerous micro-benchmarks</a:t>
            </a:r>
          </a:p>
          <a:p>
            <a:pPr lvl="1">
              <a:buNone/>
            </a:pPr>
            <a:r>
              <a:rPr lang="en-US" sz="2000" b="1" dirty="0">
                <a:solidFill>
                  <a:srgbClr val="0000CC"/>
                </a:solidFill>
              </a:rPr>
              <a:t>–</a:t>
            </a:r>
            <a:r>
              <a:rPr lang="en-US" sz="2000" b="1" dirty="0">
                <a:solidFill>
                  <a:srgbClr val="FF0000"/>
                </a:solidFill>
              </a:rPr>
              <a:t> </a:t>
            </a:r>
            <a:r>
              <a:rPr lang="en-US" sz="2000" b="1" dirty="0">
                <a:solidFill>
                  <a:srgbClr val="0000CC"/>
                </a:solidFill>
              </a:rPr>
              <a:t>Throughput and Queue Length</a:t>
            </a:r>
            <a:endParaRPr lang="en-US" sz="2000" b="1" dirty="0">
              <a:solidFill>
                <a:srgbClr val="0000CC"/>
              </a:solidFill>
              <a:cs typeface="Calibri"/>
            </a:endParaRPr>
          </a:p>
          <a:p>
            <a:pPr lvl="1">
              <a:buNone/>
            </a:pPr>
            <a:r>
              <a:rPr lang="en-US" sz="2000" b="1" dirty="0">
                <a:solidFill>
                  <a:srgbClr val="0000CC"/>
                </a:solidFill>
              </a:rPr>
              <a:t>–</a:t>
            </a:r>
            <a:r>
              <a:rPr lang="en-US" sz="2000" b="1" dirty="0">
                <a:solidFill>
                  <a:srgbClr val="FF0000"/>
                </a:solidFill>
              </a:rPr>
              <a:t> </a:t>
            </a:r>
            <a:r>
              <a:rPr lang="en-US" sz="2000" b="1" dirty="0">
                <a:solidFill>
                  <a:srgbClr val="0000CC"/>
                </a:solidFill>
              </a:rPr>
              <a:t>Multi-hop</a:t>
            </a:r>
          </a:p>
          <a:p>
            <a:pPr lvl="1">
              <a:buNone/>
            </a:pPr>
            <a:r>
              <a:rPr lang="en-US" sz="2000" b="1" dirty="0">
                <a:solidFill>
                  <a:srgbClr val="0000CC"/>
                </a:solidFill>
              </a:rPr>
              <a:t>– Queue Buildup</a:t>
            </a:r>
          </a:p>
          <a:p>
            <a:pPr lvl="1">
              <a:buNone/>
            </a:pPr>
            <a:r>
              <a:rPr lang="en-US" sz="2000" b="1" dirty="0">
                <a:solidFill>
                  <a:srgbClr val="0000CC"/>
                </a:solidFill>
              </a:rPr>
              <a:t>–</a:t>
            </a:r>
            <a:r>
              <a:rPr lang="en-US" sz="2000" b="1" dirty="0">
                <a:solidFill>
                  <a:srgbClr val="FF0000"/>
                </a:solidFill>
              </a:rPr>
              <a:t> </a:t>
            </a:r>
            <a:r>
              <a:rPr lang="en-US" sz="2000" b="1" dirty="0">
                <a:solidFill>
                  <a:srgbClr val="0000CC"/>
                </a:solidFill>
              </a:rPr>
              <a:t>Buffer Pressure                                  </a:t>
            </a:r>
          </a:p>
          <a:p>
            <a:pPr lvl="1"/>
            <a:endParaRPr lang="en-US" sz="2000" dirty="0">
              <a:solidFill>
                <a:srgbClr val="0000CC"/>
              </a:solidFill>
            </a:endParaRPr>
          </a:p>
          <a:p>
            <a:r>
              <a:rPr lang="en-US" sz="2400" b="1" dirty="0">
                <a:solidFill>
                  <a:srgbClr val="BD0811"/>
                </a:solidFill>
              </a:rPr>
              <a:t>Bing cluster benchmark</a:t>
            </a:r>
          </a:p>
        </p:txBody>
      </p:sp>
      <p:sp>
        <p:nvSpPr>
          <p:cNvPr id="8" name="TextBox 7"/>
          <p:cNvSpPr txBox="1"/>
          <p:nvPr/>
        </p:nvSpPr>
        <p:spPr>
          <a:xfrm>
            <a:off x="4724400" y="4064000"/>
            <a:ext cx="3962400" cy="1131079"/>
          </a:xfrm>
          <a:prstGeom prst="rect">
            <a:avLst/>
          </a:prstGeom>
          <a:noFill/>
        </p:spPr>
        <p:txBody>
          <a:bodyPr wrap="square" rtlCol="0">
            <a:spAutoFit/>
          </a:bodyPr>
          <a:lstStyle/>
          <a:p>
            <a:pPr>
              <a:lnSpc>
                <a:spcPts val="2650"/>
              </a:lnSpc>
            </a:pPr>
            <a:r>
              <a:rPr lang="en-US" sz="2000" b="1" dirty="0">
                <a:solidFill>
                  <a:srgbClr val="0000CC"/>
                </a:solidFill>
                <a:latin typeface="Calibri"/>
              </a:rPr>
              <a:t>–</a:t>
            </a:r>
            <a:r>
              <a:rPr lang="en-US" sz="2000" b="1" dirty="0">
                <a:solidFill>
                  <a:srgbClr val="0000CC"/>
                </a:solidFill>
                <a:latin typeface="Calibri"/>
                <a:cs typeface="Calibri"/>
              </a:rPr>
              <a:t> Fairness and Convergence</a:t>
            </a:r>
          </a:p>
          <a:p>
            <a:pPr>
              <a:lnSpc>
                <a:spcPts val="2650"/>
              </a:lnSpc>
            </a:pPr>
            <a:r>
              <a:rPr lang="en-US" sz="2000" b="1" dirty="0">
                <a:solidFill>
                  <a:srgbClr val="0000CC"/>
                </a:solidFill>
                <a:latin typeface="Calibri"/>
              </a:rPr>
              <a:t>–</a:t>
            </a:r>
            <a:r>
              <a:rPr lang="en-US" sz="2000" b="1" dirty="0">
                <a:solidFill>
                  <a:srgbClr val="FF0000"/>
                </a:solidFill>
                <a:latin typeface="Calibri"/>
              </a:rPr>
              <a:t> </a:t>
            </a:r>
            <a:r>
              <a:rPr lang="en-US" sz="2000" b="1" dirty="0" err="1">
                <a:solidFill>
                  <a:srgbClr val="0000CC"/>
                </a:solidFill>
                <a:latin typeface="Calibri"/>
              </a:rPr>
              <a:t>Incast</a:t>
            </a:r>
            <a:endParaRPr lang="en-US" sz="2000" b="1" dirty="0">
              <a:solidFill>
                <a:srgbClr val="0000CC"/>
              </a:solidFill>
              <a:latin typeface="Calibri"/>
            </a:endParaRPr>
          </a:p>
          <a:p>
            <a:pPr>
              <a:lnSpc>
                <a:spcPts val="2650"/>
              </a:lnSpc>
            </a:pPr>
            <a:r>
              <a:rPr lang="en-US" sz="2000" b="1" dirty="0">
                <a:solidFill>
                  <a:srgbClr val="0000CC"/>
                </a:solidFill>
                <a:latin typeface="Calibri"/>
              </a:rPr>
              <a:t>–</a:t>
            </a:r>
            <a:r>
              <a:rPr lang="en-US" sz="2000" b="1" dirty="0">
                <a:solidFill>
                  <a:srgbClr val="FF0000"/>
                </a:solidFill>
                <a:latin typeface="Calibri"/>
              </a:rPr>
              <a:t> </a:t>
            </a:r>
            <a:r>
              <a:rPr lang="en-US" sz="2000" b="1" dirty="0">
                <a:solidFill>
                  <a:srgbClr val="0000CC"/>
                </a:solidFill>
                <a:latin typeface="Calibri"/>
              </a:rPr>
              <a:t>Static </a:t>
            </a:r>
            <a:r>
              <a:rPr lang="en-US" sz="2000" b="1" dirty="0" err="1">
                <a:solidFill>
                  <a:srgbClr val="0000CC"/>
                </a:solidFill>
                <a:latin typeface="Calibri"/>
              </a:rPr>
              <a:t>vs</a:t>
            </a:r>
            <a:r>
              <a:rPr lang="en-US" sz="2000" b="1" dirty="0">
                <a:solidFill>
                  <a:srgbClr val="0000CC"/>
                </a:solidFill>
                <a:latin typeface="Calibri"/>
              </a:rPr>
              <a:t> Dynamic Buffer Mgmt</a:t>
            </a:r>
            <a:endParaRPr lang="en-US" sz="2000" b="1" dirty="0">
              <a:solidFill>
                <a:prstClr val="black"/>
              </a:solidFill>
              <a:latin typeface="Calibri"/>
            </a:endParaRPr>
          </a:p>
        </p:txBody>
      </p:sp>
      <p:sp>
        <p:nvSpPr>
          <p:cNvPr id="2" name="Title 1"/>
          <p:cNvSpPr>
            <a:spLocks noGrp="1"/>
          </p:cNvSpPr>
          <p:nvPr>
            <p:ph type="title"/>
          </p:nvPr>
        </p:nvSpPr>
        <p:spPr>
          <a:xfrm>
            <a:off x="457200" y="53778"/>
            <a:ext cx="8229600" cy="1143000"/>
          </a:xfrm>
        </p:spPr>
        <p:txBody>
          <a:bodyPr/>
          <a:lstStyle/>
          <a:p>
            <a:r>
              <a:rPr lang="en-US" dirty="0"/>
              <a:t>Evaluation</a:t>
            </a:r>
          </a:p>
        </p:txBody>
      </p:sp>
    </p:spTree>
    <p:extLst>
      <p:ext uri="{BB962C8B-B14F-4D97-AF65-F5344CB8AC3E}">
        <p14:creationId xmlns:p14="http://schemas.microsoft.com/office/powerpoint/2010/main" val="386442874"/>
      </p:ext>
    </p:extLst>
  </p:cSld>
  <p:clrMapOvr>
    <a:masterClrMapping/>
  </p:clrMapOvr>
  <p:transition spd="slow" advTm="19696"/>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dirty="0"/>
              <a:t>25</a:t>
            </a:r>
          </a:p>
        </p:txBody>
      </p:sp>
      <p:pic>
        <p:nvPicPr>
          <p:cNvPr id="94213" name="Picture 5"/>
          <p:cNvPicPr>
            <a:picLocks noChangeAspect="1" noChangeArrowheads="1"/>
          </p:cNvPicPr>
          <p:nvPr/>
        </p:nvPicPr>
        <p:blipFill>
          <a:blip r:embed="rId4" cstate="print"/>
          <a:srcRect/>
          <a:stretch>
            <a:fillRect/>
          </a:stretch>
        </p:blipFill>
        <p:spPr bwMode="auto">
          <a:xfrm>
            <a:off x="4452108" y="1703010"/>
            <a:ext cx="4387092" cy="3291840"/>
          </a:xfrm>
          <a:prstGeom prst="rect">
            <a:avLst/>
          </a:prstGeom>
          <a:noFill/>
          <a:ln w="9525">
            <a:noFill/>
            <a:miter lim="800000"/>
            <a:headEnd/>
            <a:tailEnd/>
          </a:ln>
          <a:effectLst/>
        </p:spPr>
      </p:pic>
      <p:pic>
        <p:nvPicPr>
          <p:cNvPr id="94214" name="Picture 6"/>
          <p:cNvPicPr>
            <a:picLocks noChangeAspect="1" noChangeArrowheads="1"/>
          </p:cNvPicPr>
          <p:nvPr/>
        </p:nvPicPr>
        <p:blipFill>
          <a:blip r:embed="rId5" cstate="print"/>
          <a:srcRect/>
          <a:stretch>
            <a:fillRect/>
          </a:stretch>
        </p:blipFill>
        <p:spPr bwMode="auto">
          <a:xfrm>
            <a:off x="108707" y="1965960"/>
            <a:ext cx="4387093" cy="3291840"/>
          </a:xfrm>
          <a:prstGeom prst="rect">
            <a:avLst/>
          </a:prstGeom>
          <a:noFill/>
          <a:ln w="9525">
            <a:noFill/>
            <a:miter lim="800000"/>
            <a:headEnd/>
            <a:tailEnd/>
          </a:ln>
          <a:effectLst/>
        </p:spPr>
      </p:pic>
      <p:sp>
        <p:nvSpPr>
          <p:cNvPr id="18" name="TextBox 17"/>
          <p:cNvSpPr txBox="1"/>
          <p:nvPr/>
        </p:nvSpPr>
        <p:spPr>
          <a:xfrm>
            <a:off x="1676400" y="1108650"/>
            <a:ext cx="4572000" cy="400110"/>
          </a:xfrm>
          <a:prstGeom prst="rect">
            <a:avLst/>
          </a:prstGeom>
          <a:noFill/>
        </p:spPr>
        <p:txBody>
          <a:bodyPr wrap="square" rtlCol="0">
            <a:spAutoFit/>
          </a:bodyPr>
          <a:lstStyle/>
          <a:p>
            <a:r>
              <a:rPr lang="en-US" sz="2000" b="1" dirty="0"/>
              <a:t>Background Flows</a:t>
            </a:r>
          </a:p>
        </p:txBody>
      </p:sp>
      <p:sp>
        <p:nvSpPr>
          <p:cNvPr id="19" name="TextBox 18"/>
          <p:cNvSpPr txBox="1"/>
          <p:nvPr/>
        </p:nvSpPr>
        <p:spPr>
          <a:xfrm>
            <a:off x="6248400" y="1108650"/>
            <a:ext cx="2743200" cy="400110"/>
          </a:xfrm>
          <a:prstGeom prst="rect">
            <a:avLst/>
          </a:prstGeom>
          <a:noFill/>
        </p:spPr>
        <p:txBody>
          <a:bodyPr wrap="square" rtlCol="0">
            <a:spAutoFit/>
          </a:bodyPr>
          <a:lstStyle/>
          <a:p>
            <a:r>
              <a:rPr lang="en-US" sz="2000" b="1" dirty="0"/>
              <a:t>Query Flows</a:t>
            </a:r>
          </a:p>
        </p:txBody>
      </p:sp>
      <p:sp>
        <p:nvSpPr>
          <p:cNvPr id="3" name="Title 2"/>
          <p:cNvSpPr>
            <a:spLocks noGrp="1"/>
          </p:cNvSpPr>
          <p:nvPr>
            <p:ph type="title"/>
          </p:nvPr>
        </p:nvSpPr>
        <p:spPr>
          <a:xfrm>
            <a:off x="457200" y="97950"/>
            <a:ext cx="8229600" cy="1143000"/>
          </a:xfrm>
        </p:spPr>
        <p:txBody>
          <a:bodyPr>
            <a:normAutofit/>
          </a:bodyPr>
          <a:lstStyle/>
          <a:p>
            <a:r>
              <a:rPr lang="en-US" dirty="0"/>
              <a:t>Bing Benchmark (baseline)</a:t>
            </a:r>
          </a:p>
        </p:txBody>
      </p:sp>
    </p:spTree>
    <p:custDataLst>
      <p:tags r:id="rId1"/>
    </p:custDataLst>
    <p:extLst>
      <p:ext uri="{BB962C8B-B14F-4D97-AF65-F5344CB8AC3E}">
        <p14:creationId xmlns:p14="http://schemas.microsoft.com/office/powerpoint/2010/main" val="1497888580"/>
      </p:ext>
    </p:extLst>
  </p:cSld>
  <p:clrMapOvr>
    <a:masterClrMapping/>
  </p:clrMapOvr>
  <mc:AlternateContent xmlns:mc="http://schemas.openxmlformats.org/markup-compatibility/2006" xmlns:p14="http://schemas.microsoft.com/office/powerpoint/2010/main">
    <mc:Choice Requires="p14">
      <p:transition spd="slow" p14:dur="2000" advTm="58117"/>
    </mc:Choice>
    <mc:Fallback xmlns="" xmlns:mv="urn:schemas-microsoft-com:mac:vml">
      <mp:transition xmlns:mp="http://schemas.microsoft.com/office/mac/powerpoint/2008/main" spd="slow" advTm="5811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dirty="0"/>
              <a:t>Bing Benchmark (scaled 10x)</a:t>
            </a:r>
          </a:p>
        </p:txBody>
      </p:sp>
      <p:grpSp>
        <p:nvGrpSpPr>
          <p:cNvPr id="18" name="Group 17"/>
          <p:cNvGrpSpPr/>
          <p:nvPr/>
        </p:nvGrpSpPr>
        <p:grpSpPr>
          <a:xfrm>
            <a:off x="533400" y="1295400"/>
            <a:ext cx="7400925" cy="5543550"/>
            <a:chOff x="533400" y="1295400"/>
            <a:chExt cx="7400925" cy="5543550"/>
          </a:xfrm>
        </p:grpSpPr>
        <p:grpSp>
          <p:nvGrpSpPr>
            <p:cNvPr id="11" name="Group 10"/>
            <p:cNvGrpSpPr/>
            <p:nvPr/>
          </p:nvGrpSpPr>
          <p:grpSpPr>
            <a:xfrm>
              <a:off x="533400" y="1295400"/>
              <a:ext cx="7400925" cy="5543550"/>
              <a:chOff x="685800" y="1390650"/>
              <a:chExt cx="7400925" cy="5543550"/>
            </a:xfrm>
          </p:grpSpPr>
          <p:pic>
            <p:nvPicPr>
              <p:cNvPr id="7" name="Picture 6" descr="bm.pdf"/>
              <p:cNvPicPr>
                <a:picLocks noChangeAspect="1"/>
              </p:cNvPicPr>
              <p:nvPr/>
            </p:nvPicPr>
            <p:blipFill>
              <a:blip r:embed="rId4" cstate="print"/>
              <a:stretch>
                <a:fillRect/>
              </a:stretch>
            </p:blipFill>
            <p:spPr>
              <a:xfrm>
                <a:off x="695325" y="1390650"/>
                <a:ext cx="7391400" cy="5543550"/>
              </a:xfrm>
              <a:prstGeom prst="rect">
                <a:avLst/>
              </a:prstGeom>
            </p:spPr>
          </p:pic>
          <p:sp>
            <p:nvSpPr>
              <p:cNvPr id="2" name="TextBox 1"/>
              <p:cNvSpPr txBox="1"/>
              <p:nvPr/>
            </p:nvSpPr>
            <p:spPr>
              <a:xfrm>
                <a:off x="2188481" y="5867400"/>
                <a:ext cx="2718273" cy="830997"/>
              </a:xfrm>
              <a:prstGeom prst="rect">
                <a:avLst/>
              </a:prstGeom>
              <a:solidFill>
                <a:schemeClr val="lt1"/>
              </a:solidFill>
            </p:spPr>
            <p:txBody>
              <a:bodyPr wrap="square" rtlCol="0">
                <a:spAutoFit/>
              </a:bodyPr>
              <a:lstStyle/>
              <a:p>
                <a:pPr algn="ctr"/>
                <a:r>
                  <a:rPr lang="en-US" sz="2400" dirty="0">
                    <a:solidFill>
                      <a:prstClr val="black"/>
                    </a:solidFill>
                    <a:latin typeface="Calibri"/>
                  </a:rPr>
                  <a:t>Query Traffic</a:t>
                </a:r>
              </a:p>
              <a:p>
                <a:pPr algn="ctr"/>
                <a:r>
                  <a:rPr lang="en-US" sz="2400" dirty="0">
                    <a:solidFill>
                      <a:prstClr val="black"/>
                    </a:solidFill>
                    <a:latin typeface="Calibri"/>
                  </a:rPr>
                  <a:t>(</a:t>
                </a:r>
                <a:r>
                  <a:rPr lang="en-US" sz="2400" dirty="0" err="1">
                    <a:solidFill>
                      <a:prstClr val="black"/>
                    </a:solidFill>
                    <a:latin typeface="Calibri"/>
                  </a:rPr>
                  <a:t>Incast</a:t>
                </a:r>
                <a:r>
                  <a:rPr lang="en-US" sz="2400" dirty="0">
                    <a:solidFill>
                      <a:prstClr val="black"/>
                    </a:solidFill>
                    <a:latin typeface="Calibri"/>
                  </a:rPr>
                  <a:t> bursts) </a:t>
                </a:r>
              </a:p>
            </p:txBody>
          </p:sp>
          <p:sp>
            <p:nvSpPr>
              <p:cNvPr id="8" name="TextBox 7"/>
              <p:cNvSpPr txBox="1"/>
              <p:nvPr/>
            </p:nvSpPr>
            <p:spPr>
              <a:xfrm>
                <a:off x="5402225" y="5867400"/>
                <a:ext cx="2314907" cy="830997"/>
              </a:xfrm>
              <a:prstGeom prst="rect">
                <a:avLst/>
              </a:prstGeom>
              <a:solidFill>
                <a:schemeClr val="lt1"/>
              </a:solidFill>
            </p:spPr>
            <p:txBody>
              <a:bodyPr wrap="none" rtlCol="0">
                <a:spAutoFit/>
              </a:bodyPr>
              <a:lstStyle/>
              <a:p>
                <a:pPr algn="ctr"/>
                <a:r>
                  <a:rPr lang="en-US" sz="2400" dirty="0">
                    <a:solidFill>
                      <a:prstClr val="black"/>
                    </a:solidFill>
                    <a:latin typeface="Calibri"/>
                  </a:rPr>
                  <a:t>Short messages</a:t>
                </a:r>
              </a:p>
              <a:p>
                <a:pPr algn="ctr"/>
                <a:r>
                  <a:rPr lang="en-US" sz="2400" dirty="0">
                    <a:solidFill>
                      <a:prstClr val="black"/>
                    </a:solidFill>
                    <a:latin typeface="Calibri"/>
                  </a:rPr>
                  <a:t>(Delay-sensitive)</a:t>
                </a:r>
              </a:p>
            </p:txBody>
          </p:sp>
          <p:sp>
            <p:nvSpPr>
              <p:cNvPr id="3" name="TextBox 2"/>
              <p:cNvSpPr txBox="1"/>
              <p:nvPr/>
            </p:nvSpPr>
            <p:spPr>
              <a:xfrm rot="16200000">
                <a:off x="-797867" y="3388668"/>
                <a:ext cx="3429000" cy="461665"/>
              </a:xfrm>
              <a:prstGeom prst="rect">
                <a:avLst/>
              </a:prstGeom>
              <a:solidFill>
                <a:schemeClr val="bg1"/>
              </a:solidFill>
            </p:spPr>
            <p:txBody>
              <a:bodyPr wrap="square" rtlCol="0">
                <a:spAutoFit/>
              </a:bodyPr>
              <a:lstStyle/>
              <a:p>
                <a:pPr algn="ctr"/>
                <a:r>
                  <a:rPr lang="en-US" sz="2400" dirty="0">
                    <a:solidFill>
                      <a:prstClr val="black"/>
                    </a:solidFill>
                    <a:latin typeface="Calibri"/>
                  </a:rPr>
                  <a:t>Completion Time (</a:t>
                </a:r>
                <a:r>
                  <a:rPr lang="en-US" sz="2400" dirty="0" err="1">
                    <a:solidFill>
                      <a:prstClr val="black"/>
                    </a:solidFill>
                    <a:latin typeface="Calibri"/>
                  </a:rPr>
                  <a:t>ms</a:t>
                </a:r>
                <a:r>
                  <a:rPr lang="en-US" sz="2400" dirty="0">
                    <a:solidFill>
                      <a:prstClr val="black"/>
                    </a:solidFill>
                    <a:latin typeface="Calibri"/>
                  </a:rPr>
                  <a:t>)</a:t>
                </a:r>
              </a:p>
            </p:txBody>
          </p:sp>
        </p:grpSp>
        <p:sp>
          <p:nvSpPr>
            <p:cNvPr id="17" name="Rectangle 16"/>
            <p:cNvSpPr/>
            <p:nvPr/>
          </p:nvSpPr>
          <p:spPr>
            <a:xfrm>
              <a:off x="4419600" y="1600200"/>
              <a:ext cx="3048000" cy="1524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grpSp>
      <p:grpSp>
        <p:nvGrpSpPr>
          <p:cNvPr id="26" name="Group 25"/>
          <p:cNvGrpSpPr/>
          <p:nvPr/>
        </p:nvGrpSpPr>
        <p:grpSpPr>
          <a:xfrm>
            <a:off x="2499553" y="1367135"/>
            <a:ext cx="3482747" cy="735310"/>
            <a:chOff x="2499553" y="1367135"/>
            <a:chExt cx="3482747" cy="735310"/>
          </a:xfrm>
        </p:grpSpPr>
        <p:sp>
          <p:nvSpPr>
            <p:cNvPr id="5" name="Right Arrow 4"/>
            <p:cNvSpPr/>
            <p:nvPr/>
          </p:nvSpPr>
          <p:spPr>
            <a:xfrm rot="8178759">
              <a:off x="2499553" y="1529137"/>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latin typeface="Calibri"/>
              </a:endParaRPr>
            </a:p>
          </p:txBody>
        </p:sp>
        <p:sp>
          <p:nvSpPr>
            <p:cNvPr id="10" name="TextBox 9"/>
            <p:cNvSpPr txBox="1"/>
            <p:nvPr/>
          </p:nvSpPr>
          <p:spPr>
            <a:xfrm>
              <a:off x="3657599" y="1367135"/>
              <a:ext cx="2324701" cy="43088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200" b="1" dirty="0" err="1">
                  <a:solidFill>
                    <a:prstClr val="black"/>
                  </a:solidFill>
                  <a:latin typeface="Calibri"/>
                </a:rPr>
                <a:t>Incast</a:t>
              </a:r>
              <a:endParaRPr lang="en-US" sz="2200" b="1" dirty="0">
                <a:solidFill>
                  <a:prstClr val="black"/>
                </a:solidFill>
                <a:latin typeface="Calibri"/>
              </a:endParaRPr>
            </a:p>
          </p:txBody>
        </p:sp>
      </p:grpSp>
      <p:pic>
        <p:nvPicPr>
          <p:cNvPr id="13" name="Picture 12" descr="bm.pdf"/>
          <p:cNvPicPr>
            <a:picLocks noChangeAspect="1"/>
          </p:cNvPicPr>
          <p:nvPr/>
        </p:nvPicPr>
        <p:blipFill rotWithShape="1">
          <a:blip r:embed="rId4" cstate="print"/>
          <a:srcRect l="53424" t="5676" r="6421" b="67178"/>
          <a:stretch/>
        </p:blipFill>
        <p:spPr>
          <a:xfrm>
            <a:off x="6324139" y="1162175"/>
            <a:ext cx="2667461" cy="1352425"/>
          </a:xfrm>
          <a:prstGeom prst="rect">
            <a:avLst/>
          </a:prstGeom>
        </p:spPr>
      </p:pic>
      <p:grpSp>
        <p:nvGrpSpPr>
          <p:cNvPr id="27" name="Group 26"/>
          <p:cNvGrpSpPr/>
          <p:nvPr/>
        </p:nvGrpSpPr>
        <p:grpSpPr>
          <a:xfrm>
            <a:off x="3185353" y="1828800"/>
            <a:ext cx="4221094" cy="3352127"/>
            <a:chOff x="3185353" y="1828800"/>
            <a:chExt cx="4221094" cy="3352127"/>
          </a:xfrm>
        </p:grpSpPr>
        <p:sp>
          <p:nvSpPr>
            <p:cNvPr id="20" name="Right Arrow 19"/>
            <p:cNvSpPr/>
            <p:nvPr/>
          </p:nvSpPr>
          <p:spPr>
            <a:xfrm rot="8178759">
              <a:off x="3185353" y="4607619"/>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latin typeface="Calibri"/>
              </a:endParaRPr>
            </a:p>
          </p:txBody>
        </p:sp>
        <p:sp>
          <p:nvSpPr>
            <p:cNvPr id="21" name="Right Arrow 20"/>
            <p:cNvSpPr/>
            <p:nvPr/>
          </p:nvSpPr>
          <p:spPr>
            <a:xfrm rot="8178759">
              <a:off x="6292133" y="3201073"/>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latin typeface="Calibri"/>
              </a:endParaRPr>
            </a:p>
          </p:txBody>
        </p:sp>
        <p:sp>
          <p:nvSpPr>
            <p:cNvPr id="22" name="TextBox 21"/>
            <p:cNvSpPr txBox="1"/>
            <p:nvPr/>
          </p:nvSpPr>
          <p:spPr>
            <a:xfrm>
              <a:off x="3521165" y="1828800"/>
              <a:ext cx="2471635" cy="110799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200" b="1" dirty="0">
                  <a:solidFill>
                    <a:srgbClr val="000000"/>
                  </a:solidFill>
                  <a:latin typeface="Calibri"/>
                </a:rPr>
                <a:t>Deep buffers fix </a:t>
              </a:r>
              <a:r>
                <a:rPr lang="en-US" sz="2200" b="1" dirty="0" err="1">
                  <a:solidFill>
                    <a:srgbClr val="000000"/>
                  </a:solidFill>
                  <a:latin typeface="Calibri"/>
                </a:rPr>
                <a:t>incast</a:t>
              </a:r>
              <a:r>
                <a:rPr lang="en-US" sz="2200" b="1" dirty="0">
                  <a:solidFill>
                    <a:srgbClr val="000000"/>
                  </a:solidFill>
                  <a:latin typeface="Calibri"/>
                </a:rPr>
                <a:t>, but increase latency</a:t>
              </a:r>
            </a:p>
          </p:txBody>
        </p:sp>
      </p:grpSp>
      <p:grpSp>
        <p:nvGrpSpPr>
          <p:cNvPr id="28" name="Group 27"/>
          <p:cNvGrpSpPr/>
          <p:nvPr/>
        </p:nvGrpSpPr>
        <p:grpSpPr>
          <a:xfrm>
            <a:off x="3405720" y="2971800"/>
            <a:ext cx="4627747" cy="2361527"/>
            <a:chOff x="3405720" y="2971800"/>
            <a:chExt cx="4627747" cy="2361527"/>
          </a:xfrm>
        </p:grpSpPr>
        <p:sp>
          <p:nvSpPr>
            <p:cNvPr id="23" name="TextBox 22"/>
            <p:cNvSpPr txBox="1"/>
            <p:nvPr/>
          </p:nvSpPr>
          <p:spPr>
            <a:xfrm>
              <a:off x="3405720" y="2971800"/>
              <a:ext cx="2609810" cy="76944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200" b="1" dirty="0">
                  <a:solidFill>
                    <a:srgbClr val="000000"/>
                  </a:solidFill>
                  <a:latin typeface="Calibri"/>
                </a:rPr>
                <a:t>DCTCP good for both </a:t>
              </a:r>
              <a:r>
                <a:rPr lang="en-US" sz="2200" b="1" dirty="0" err="1">
                  <a:solidFill>
                    <a:srgbClr val="000000"/>
                  </a:solidFill>
                  <a:latin typeface="Calibri"/>
                </a:rPr>
                <a:t>incast</a:t>
              </a:r>
              <a:r>
                <a:rPr lang="en-US" sz="2200" b="1" dirty="0">
                  <a:solidFill>
                    <a:srgbClr val="000000"/>
                  </a:solidFill>
                  <a:latin typeface="Calibri"/>
                </a:rPr>
                <a:t> &amp; latency</a:t>
              </a:r>
            </a:p>
          </p:txBody>
        </p:sp>
        <p:sp>
          <p:nvSpPr>
            <p:cNvPr id="24" name="Right Arrow 23"/>
            <p:cNvSpPr/>
            <p:nvPr/>
          </p:nvSpPr>
          <p:spPr>
            <a:xfrm rot="8178759">
              <a:off x="3929933" y="4648873"/>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latin typeface="Calibri"/>
              </a:endParaRPr>
            </a:p>
          </p:txBody>
        </p:sp>
        <p:sp>
          <p:nvSpPr>
            <p:cNvPr id="25" name="Right Arrow 24"/>
            <p:cNvSpPr/>
            <p:nvPr/>
          </p:nvSpPr>
          <p:spPr>
            <a:xfrm rot="8178759">
              <a:off x="6919153" y="4760019"/>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latin typeface="Calibri"/>
              </a:endParaRPr>
            </a:p>
          </p:txBody>
        </p:sp>
      </p:grpSp>
    </p:spTree>
    <p:custDataLst>
      <p:tags r:id="rId1"/>
    </p:custDataLst>
    <p:extLst>
      <p:ext uri="{BB962C8B-B14F-4D97-AF65-F5344CB8AC3E}">
        <p14:creationId xmlns:p14="http://schemas.microsoft.com/office/powerpoint/2010/main" val="2658410111"/>
      </p:ext>
    </p:extLst>
  </p:cSld>
  <p:clrMapOvr>
    <a:masterClrMapping/>
  </p:clrMapOvr>
  <p:transition spd="slow" advTm="7450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24273" y="241994"/>
            <a:ext cx="7395727" cy="1891606"/>
            <a:chOff x="224273" y="241994"/>
            <a:chExt cx="7395727" cy="1891606"/>
          </a:xfrm>
        </p:grpSpPr>
        <p:sp>
          <p:nvSpPr>
            <p:cNvPr id="4" name="Cloud 3"/>
            <p:cNvSpPr/>
            <p:nvPr/>
          </p:nvSpPr>
          <p:spPr>
            <a:xfrm>
              <a:off x="1524000" y="1080345"/>
              <a:ext cx="6096000" cy="1053255"/>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sz="2000" b="1" dirty="0">
                  <a:solidFill>
                    <a:prstClr val="black"/>
                  </a:solidFill>
                  <a:latin typeface="Calibri"/>
                </a:rPr>
                <a:t>      </a:t>
              </a:r>
              <a:r>
                <a:rPr lang="en-US" sz="2400" b="1" dirty="0">
                  <a:solidFill>
                    <a:prstClr val="black"/>
                  </a:solidFill>
                  <a:latin typeface="Calibri"/>
                </a:rPr>
                <a:t>INTERNET</a:t>
              </a:r>
              <a:endParaRPr lang="en-US" sz="2000" b="1" dirty="0">
                <a:solidFill>
                  <a:prstClr val="black"/>
                </a:solidFill>
                <a:latin typeface="Calibri"/>
              </a:endParaRPr>
            </a:p>
          </p:txBody>
        </p:sp>
        <p:grpSp>
          <p:nvGrpSpPr>
            <p:cNvPr id="640" name="Group 121"/>
            <p:cNvGrpSpPr/>
            <p:nvPr/>
          </p:nvGrpSpPr>
          <p:grpSpPr>
            <a:xfrm>
              <a:off x="224273" y="241994"/>
              <a:ext cx="1258474" cy="1111379"/>
              <a:chOff x="138952" y="609600"/>
              <a:chExt cx="2070848" cy="1828800"/>
            </a:xfrm>
          </p:grpSpPr>
          <p:pic>
            <p:nvPicPr>
              <p:cNvPr id="641" name="Picture 640" descr="Computergirl.gif"/>
              <p:cNvPicPr>
                <a:picLocks noChangeAspect="1"/>
              </p:cNvPicPr>
              <p:nvPr/>
            </p:nvPicPr>
            <p:blipFill>
              <a:blip r:embed="rId3" cstate="print"/>
              <a:stretch>
                <a:fillRect/>
              </a:stretch>
            </p:blipFill>
            <p:spPr>
              <a:xfrm>
                <a:off x="138952" y="609600"/>
                <a:ext cx="2070848" cy="1828800"/>
              </a:xfrm>
              <a:prstGeom prst="rect">
                <a:avLst/>
              </a:prstGeom>
            </p:spPr>
          </p:pic>
          <p:sp>
            <p:nvSpPr>
              <p:cNvPr id="642" name="Rounded Rectangle 641"/>
              <p:cNvSpPr/>
              <p:nvPr/>
            </p:nvSpPr>
            <p:spPr>
              <a:xfrm>
                <a:off x="1295400" y="838200"/>
                <a:ext cx="280012" cy="340605"/>
              </a:xfrm>
              <a:prstGeom prst="roundRect">
                <a:avLst/>
              </a:prstGeom>
              <a:solidFill>
                <a:srgbClr val="B5D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grpSp>
        <p:cxnSp>
          <p:nvCxnSpPr>
            <p:cNvPr id="543" name="Elbow Connector 542"/>
            <p:cNvCxnSpPr>
              <a:stCxn id="641" idx="3"/>
              <a:endCxn id="4" idx="3"/>
            </p:cNvCxnSpPr>
            <p:nvPr/>
          </p:nvCxnSpPr>
          <p:spPr>
            <a:xfrm>
              <a:off x="1482747" y="797684"/>
              <a:ext cx="3089253" cy="342882"/>
            </a:xfrm>
            <a:prstGeom prst="bentConnector2">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4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662068"/>
            <a:ext cx="9144000" cy="41959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7" name="Group 6"/>
          <p:cNvGrpSpPr/>
          <p:nvPr/>
        </p:nvGrpSpPr>
        <p:grpSpPr>
          <a:xfrm>
            <a:off x="228600" y="1801491"/>
            <a:ext cx="8686800" cy="4599309"/>
            <a:chOff x="228600" y="1801491"/>
            <a:chExt cx="8686800" cy="4599309"/>
          </a:xfrm>
        </p:grpSpPr>
        <p:grpSp>
          <p:nvGrpSpPr>
            <p:cNvPr id="183" name="Group 182"/>
            <p:cNvGrpSpPr/>
            <p:nvPr/>
          </p:nvGrpSpPr>
          <p:grpSpPr>
            <a:xfrm>
              <a:off x="228600" y="2116456"/>
              <a:ext cx="8686800" cy="4284344"/>
              <a:chOff x="228600" y="2116456"/>
              <a:chExt cx="8686800" cy="4284344"/>
            </a:xfrm>
          </p:grpSpPr>
          <p:sp>
            <p:nvSpPr>
              <p:cNvPr id="536" name="Rounded Rectangle 535"/>
              <p:cNvSpPr/>
              <p:nvPr/>
            </p:nvSpPr>
            <p:spPr>
              <a:xfrm>
                <a:off x="228600" y="5486400"/>
                <a:ext cx="8686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400"/>
                <a:endParaRPr lang="en-US" sz="1100" dirty="0">
                  <a:solidFill>
                    <a:prstClr val="black"/>
                  </a:solidFill>
                  <a:latin typeface="Calibri"/>
                </a:endParaRPr>
              </a:p>
              <a:p>
                <a:pPr algn="ctr" defTabSz="914400"/>
                <a:endParaRPr lang="en-US" sz="1200" dirty="0">
                  <a:solidFill>
                    <a:prstClr val="black"/>
                  </a:solidFill>
                  <a:latin typeface="Calibri"/>
                </a:endParaRPr>
              </a:p>
              <a:p>
                <a:pPr algn="ctr" defTabSz="914400"/>
                <a:endParaRPr lang="en-US" sz="1200" dirty="0">
                  <a:solidFill>
                    <a:prstClr val="black"/>
                  </a:solidFill>
                  <a:latin typeface="Calibri"/>
                </a:endParaRPr>
              </a:p>
              <a:p>
                <a:pPr algn="ctr" defTabSz="914400"/>
                <a:endParaRPr lang="en-US" sz="600" dirty="0">
                  <a:solidFill>
                    <a:prstClr val="black"/>
                  </a:solidFill>
                  <a:latin typeface="Calibri"/>
                </a:endParaRPr>
              </a:p>
              <a:p>
                <a:pPr defTabSz="914400"/>
                <a:r>
                  <a:rPr lang="en-US" sz="2000" b="1" dirty="0">
                    <a:solidFill>
                      <a:prstClr val="black"/>
                    </a:solidFill>
                    <a:latin typeface="Calibri"/>
                  </a:rPr>
                  <a:t>Servers</a:t>
                </a:r>
              </a:p>
            </p:txBody>
          </p:sp>
          <p:sp>
            <p:nvSpPr>
              <p:cNvPr id="535" name="Rounded Rectangle 534"/>
              <p:cNvSpPr/>
              <p:nvPr/>
            </p:nvSpPr>
            <p:spPr>
              <a:xfrm>
                <a:off x="228600" y="2514600"/>
                <a:ext cx="8686800" cy="2832503"/>
              </a:xfrm>
              <a:prstGeom prst="roundRect">
                <a:avLst>
                  <a:gd name="adj" fmla="val 9902"/>
                </a:avLst>
              </a:prstGeom>
            </p:spPr>
            <p:style>
              <a:lnRef idx="1">
                <a:schemeClr val="dk1"/>
              </a:lnRef>
              <a:fillRef idx="2">
                <a:schemeClr val="dk1"/>
              </a:fillRef>
              <a:effectRef idx="1">
                <a:schemeClr val="dk1"/>
              </a:effectRef>
              <a:fontRef idx="minor">
                <a:schemeClr val="dk1"/>
              </a:fontRef>
            </p:style>
            <p:txBody>
              <a:bodyPr rtlCol="0" anchor="ctr"/>
              <a:lstStyle/>
              <a:p>
                <a:pPr defTabSz="914400"/>
                <a:r>
                  <a:rPr lang="en-US" sz="2000" b="1" dirty="0">
                    <a:solidFill>
                      <a:prstClr val="black"/>
                    </a:solidFill>
                    <a:latin typeface="Calibri"/>
                  </a:rPr>
                  <a:t>Fabric</a:t>
                </a:r>
                <a:endParaRPr lang="en-US" sz="1600" b="1"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p:txBody>
          </p:sp>
          <p:cxnSp>
            <p:nvCxnSpPr>
              <p:cNvPr id="18" name="Straight Connector 17"/>
              <p:cNvCxnSpPr/>
              <p:nvPr/>
            </p:nvCxnSpPr>
            <p:spPr>
              <a:xfrm flipH="1" flipV="1">
                <a:off x="3659648" y="2157420"/>
                <a:ext cx="235020" cy="622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3741581" y="2171074"/>
                <a:ext cx="1338421" cy="69066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483" idx="0"/>
              </p:cNvCxnSpPr>
              <p:nvPr/>
            </p:nvCxnSpPr>
            <p:spPr>
              <a:xfrm flipH="1" flipV="1">
                <a:off x="2438400" y="3048000"/>
                <a:ext cx="584024" cy="9236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484" idx="1"/>
              </p:cNvCxnSpPr>
              <p:nvPr/>
            </p:nvCxnSpPr>
            <p:spPr>
              <a:xfrm flipV="1">
                <a:off x="4030808" y="3076222"/>
                <a:ext cx="2192192" cy="90660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483" idx="7"/>
              </p:cNvCxnSpPr>
              <p:nvPr/>
            </p:nvCxnSpPr>
            <p:spPr>
              <a:xfrm flipV="1">
                <a:off x="3049365" y="3022600"/>
                <a:ext cx="650568" cy="9602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484" idx="0"/>
              </p:cNvCxnSpPr>
              <p:nvPr/>
            </p:nvCxnSpPr>
            <p:spPr>
              <a:xfrm flipV="1">
                <a:off x="4057749" y="3062111"/>
                <a:ext cx="824695" cy="90955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502" idx="0"/>
              </p:cNvCxnSpPr>
              <p:nvPr/>
            </p:nvCxnSpPr>
            <p:spPr>
              <a:xfrm flipH="1" flipV="1">
                <a:off x="2497667" y="3014133"/>
                <a:ext cx="2591682" cy="9575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503" idx="1"/>
              </p:cNvCxnSpPr>
              <p:nvPr/>
            </p:nvCxnSpPr>
            <p:spPr>
              <a:xfrm flipH="1" flipV="1">
                <a:off x="5029200" y="3048000"/>
                <a:ext cx="1064805" cy="9348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502" idx="7"/>
              </p:cNvCxnSpPr>
              <p:nvPr/>
            </p:nvCxnSpPr>
            <p:spPr>
              <a:xfrm flipH="1" flipV="1">
                <a:off x="3793067" y="2988733"/>
                <a:ext cx="1323223" cy="9940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503" idx="0"/>
              </p:cNvCxnSpPr>
              <p:nvPr/>
            </p:nvCxnSpPr>
            <p:spPr>
              <a:xfrm flipV="1">
                <a:off x="6120946" y="2963333"/>
                <a:ext cx="313721" cy="10083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stCxn id="485" idx="0"/>
                <a:endCxn id="483" idx="4"/>
              </p:cNvCxnSpPr>
              <p:nvPr/>
            </p:nvCxnSpPr>
            <p:spPr>
              <a:xfrm flipV="1">
                <a:off x="3022424" y="4047868"/>
                <a:ext cx="0"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486" idx="0"/>
                <a:endCxn id="484" idx="4"/>
              </p:cNvCxnSpPr>
              <p:nvPr/>
            </p:nvCxnSpPr>
            <p:spPr>
              <a:xfrm flipV="1">
                <a:off x="4057749"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504" idx="0"/>
                <a:endCxn id="502" idx="4"/>
              </p:cNvCxnSpPr>
              <p:nvPr/>
            </p:nvCxnSpPr>
            <p:spPr>
              <a:xfrm flipV="1">
                <a:off x="5089349" y="4047868"/>
                <a:ext cx="0" cy="83864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505" idx="0"/>
                <a:endCxn id="503" idx="4"/>
              </p:cNvCxnSpPr>
              <p:nvPr/>
            </p:nvCxnSpPr>
            <p:spPr>
              <a:xfrm flipV="1">
                <a:off x="6120946" y="4047868"/>
                <a:ext cx="0" cy="83768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529" idx="0"/>
                <a:endCxn id="527" idx="4"/>
              </p:cNvCxnSpPr>
              <p:nvPr/>
            </p:nvCxnSpPr>
            <p:spPr>
              <a:xfrm flipV="1">
                <a:off x="7154245"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a:stCxn id="530" idx="0"/>
                <a:endCxn id="528" idx="4"/>
              </p:cNvCxnSpPr>
              <p:nvPr/>
            </p:nvCxnSpPr>
            <p:spPr>
              <a:xfrm flipV="1">
                <a:off x="8199534" y="4047868"/>
                <a:ext cx="722"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485" idx="7"/>
              </p:cNvCxnSpPr>
              <p:nvPr/>
            </p:nvCxnSpPr>
            <p:spPr>
              <a:xfrm flipV="1">
                <a:off x="3049365" y="4046841"/>
                <a:ext cx="981443" cy="84935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486" idx="1"/>
                <a:endCxn id="483" idx="5"/>
              </p:cNvCxnSpPr>
              <p:nvPr/>
            </p:nvCxnSpPr>
            <p:spPr>
              <a:xfrm flipH="1" flipV="1">
                <a:off x="3049365" y="4036709"/>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stCxn id="502" idx="5"/>
                <a:endCxn id="505" idx="1"/>
              </p:cNvCxnSpPr>
              <p:nvPr/>
            </p:nvCxnSpPr>
            <p:spPr>
              <a:xfrm>
                <a:off x="5116290" y="4036709"/>
                <a:ext cx="977715" cy="86000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504" idx="7"/>
                <a:endCxn id="503" idx="3"/>
              </p:cNvCxnSpPr>
              <p:nvPr/>
            </p:nvCxnSpPr>
            <p:spPr>
              <a:xfrm flipV="1">
                <a:off x="5116290" y="4036709"/>
                <a:ext cx="977715" cy="860959"/>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527" idx="5"/>
                <a:endCxn id="530" idx="1"/>
              </p:cNvCxnSpPr>
              <p:nvPr/>
            </p:nvCxnSpPr>
            <p:spPr>
              <a:xfrm>
                <a:off x="7181186" y="4036709"/>
                <a:ext cx="991407" cy="85949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stCxn id="529" idx="7"/>
                <a:endCxn id="528" idx="3"/>
              </p:cNvCxnSpPr>
              <p:nvPr/>
            </p:nvCxnSpPr>
            <p:spPr>
              <a:xfrm flipV="1">
                <a:off x="7181186" y="4036709"/>
                <a:ext cx="992129"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a:stCxn id="464" idx="3"/>
                <a:endCxn id="342" idx="0"/>
              </p:cNvCxnSpPr>
              <p:nvPr/>
            </p:nvCxnSpPr>
            <p:spPr>
              <a:xfrm flipH="1">
                <a:off x="555826" y="4951109"/>
                <a:ext cx="331633"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stCxn id="464" idx="5"/>
              </p:cNvCxnSpPr>
              <p:nvPr/>
            </p:nvCxnSpPr>
            <p:spPr>
              <a:xfrm>
                <a:off x="941341" y="4951109"/>
                <a:ext cx="15191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a:stCxn id="466" idx="3"/>
                <a:endCxn id="344" idx="0"/>
              </p:cNvCxnSpPr>
              <p:nvPr/>
            </p:nvCxnSpPr>
            <p:spPr>
              <a:xfrm flipH="1">
                <a:off x="1620540" y="4950081"/>
                <a:ext cx="302244"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a:stCxn id="466" idx="5"/>
              </p:cNvCxnSpPr>
              <p:nvPr/>
            </p:nvCxnSpPr>
            <p:spPr>
              <a:xfrm>
                <a:off x="1976666" y="4950081"/>
                <a:ext cx="165229"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a:stCxn id="485" idx="3"/>
                <a:endCxn id="346" idx="0"/>
              </p:cNvCxnSpPr>
              <p:nvPr/>
            </p:nvCxnSpPr>
            <p:spPr>
              <a:xfrm flipH="1">
                <a:off x="2679306" y="4950081"/>
                <a:ext cx="316177"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a:stCxn id="485" idx="5"/>
                <a:endCxn id="347" idx="0"/>
              </p:cNvCxnSpPr>
              <p:nvPr/>
            </p:nvCxnSpPr>
            <p:spPr>
              <a:xfrm>
                <a:off x="3049365" y="4950081"/>
                <a:ext cx="172130"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a:stCxn id="486" idx="3"/>
                <a:endCxn id="348" idx="0"/>
              </p:cNvCxnSpPr>
              <p:nvPr/>
            </p:nvCxnSpPr>
            <p:spPr>
              <a:xfrm flipH="1">
                <a:off x="3744020" y="4951109"/>
                <a:ext cx="286788"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a:stCxn id="486" idx="5"/>
                <a:endCxn id="349" idx="0"/>
              </p:cNvCxnSpPr>
              <p:nvPr/>
            </p:nvCxnSpPr>
            <p:spPr>
              <a:xfrm>
                <a:off x="4084690" y="4951109"/>
                <a:ext cx="186584"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a:stCxn id="504" idx="3"/>
                <a:endCxn id="350" idx="0"/>
              </p:cNvCxnSpPr>
              <p:nvPr/>
            </p:nvCxnSpPr>
            <p:spPr>
              <a:xfrm flipH="1">
                <a:off x="4814045" y="4951550"/>
                <a:ext cx="248363"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a:stCxn id="504" idx="5"/>
                <a:endCxn id="351" idx="0"/>
              </p:cNvCxnSpPr>
              <p:nvPr/>
            </p:nvCxnSpPr>
            <p:spPr>
              <a:xfrm>
                <a:off x="5116290" y="4951550"/>
                <a:ext cx="239944"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a:stCxn id="505" idx="3"/>
                <a:endCxn id="352" idx="0"/>
              </p:cNvCxnSpPr>
              <p:nvPr/>
            </p:nvCxnSpPr>
            <p:spPr>
              <a:xfrm flipH="1">
                <a:off x="5878759" y="4950595"/>
                <a:ext cx="21524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a:stCxn id="505" idx="5"/>
                <a:endCxn id="353" idx="0"/>
              </p:cNvCxnSpPr>
              <p:nvPr/>
            </p:nvCxnSpPr>
            <p:spPr>
              <a:xfrm>
                <a:off x="6147887" y="4950595"/>
                <a:ext cx="25812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a:stCxn id="529" idx="3"/>
                <a:endCxn id="354" idx="0"/>
              </p:cNvCxnSpPr>
              <p:nvPr/>
            </p:nvCxnSpPr>
            <p:spPr>
              <a:xfrm flipH="1">
                <a:off x="6946578" y="4951109"/>
                <a:ext cx="180726"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529" idx="5"/>
                <a:endCxn id="355" idx="0"/>
              </p:cNvCxnSpPr>
              <p:nvPr/>
            </p:nvCxnSpPr>
            <p:spPr>
              <a:xfrm>
                <a:off x="7181186" y="4951109"/>
                <a:ext cx="30758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530" idx="3"/>
                <a:endCxn id="356" idx="0"/>
              </p:cNvCxnSpPr>
              <p:nvPr/>
            </p:nvCxnSpPr>
            <p:spPr>
              <a:xfrm flipH="1">
                <a:off x="8011292" y="4950081"/>
                <a:ext cx="16130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stCxn id="530" idx="5"/>
                <a:endCxn id="357" idx="0"/>
              </p:cNvCxnSpPr>
              <p:nvPr/>
            </p:nvCxnSpPr>
            <p:spPr>
              <a:xfrm>
                <a:off x="8226475" y="4950081"/>
                <a:ext cx="31207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a:stCxn id="464" idx="0"/>
                <a:endCxn id="413" idx="4"/>
              </p:cNvCxnSpPr>
              <p:nvPr/>
            </p:nvCxnSpPr>
            <p:spPr>
              <a:xfrm flipV="1">
                <a:off x="914400" y="4046840"/>
                <a:ext cx="0" cy="83922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a:stCxn id="466" idx="0"/>
                <a:endCxn id="465" idx="4"/>
              </p:cNvCxnSpPr>
              <p:nvPr/>
            </p:nvCxnSpPr>
            <p:spPr>
              <a:xfrm flipV="1">
                <a:off x="1949725" y="4046840"/>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p:cNvCxnSpPr>
                <a:stCxn id="464" idx="7"/>
                <a:endCxn id="465" idx="3"/>
              </p:cNvCxnSpPr>
              <p:nvPr/>
            </p:nvCxnSpPr>
            <p:spPr>
              <a:xfrm flipV="1">
                <a:off x="941341" y="4035681"/>
                <a:ext cx="981443" cy="86154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p:cNvCxnSpPr>
                <a:stCxn id="466" idx="1"/>
                <a:endCxn id="413" idx="5"/>
              </p:cNvCxnSpPr>
              <p:nvPr/>
            </p:nvCxnSpPr>
            <p:spPr>
              <a:xfrm flipH="1" flipV="1">
                <a:off x="941341" y="4035681"/>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413" name="Oval 412"/>
              <p:cNvSpPr/>
              <p:nvPr/>
            </p:nvSpPr>
            <p:spPr>
              <a:xfrm>
                <a:off x="876300"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4" name="Oval 463"/>
              <p:cNvSpPr/>
              <p:nvPr/>
            </p:nvSpPr>
            <p:spPr>
              <a:xfrm>
                <a:off x="876300"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5" name="Oval 464"/>
              <p:cNvSpPr/>
              <p:nvPr/>
            </p:nvSpPr>
            <p:spPr>
              <a:xfrm>
                <a:off x="1911625"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6" name="Oval 465"/>
              <p:cNvSpPr/>
              <p:nvPr/>
            </p:nvSpPr>
            <p:spPr>
              <a:xfrm>
                <a:off x="1911625"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3" name="Oval 482"/>
              <p:cNvSpPr/>
              <p:nvPr/>
            </p:nvSpPr>
            <p:spPr>
              <a:xfrm>
                <a:off x="2984324"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4" name="Oval 483"/>
              <p:cNvSpPr/>
              <p:nvPr/>
            </p:nvSpPr>
            <p:spPr>
              <a:xfrm>
                <a:off x="40196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5" name="Oval 484"/>
              <p:cNvSpPr/>
              <p:nvPr/>
            </p:nvSpPr>
            <p:spPr>
              <a:xfrm>
                <a:off x="298432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6" name="Oval 485"/>
              <p:cNvSpPr/>
              <p:nvPr/>
            </p:nvSpPr>
            <p:spPr>
              <a:xfrm>
                <a:off x="4019649"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02" name="Oval 501"/>
              <p:cNvSpPr/>
              <p:nvPr/>
            </p:nvSpPr>
            <p:spPr>
              <a:xfrm>
                <a:off x="50512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03" name="Oval 502"/>
              <p:cNvSpPr/>
              <p:nvPr/>
            </p:nvSpPr>
            <p:spPr>
              <a:xfrm>
                <a:off x="608284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04" name="Oval 503"/>
              <p:cNvSpPr/>
              <p:nvPr/>
            </p:nvSpPr>
            <p:spPr>
              <a:xfrm>
                <a:off x="5051249" y="4886509"/>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05" name="Oval 504"/>
              <p:cNvSpPr/>
              <p:nvPr/>
            </p:nvSpPr>
            <p:spPr>
              <a:xfrm>
                <a:off x="6082846" y="4885554"/>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27" name="Oval 526"/>
              <p:cNvSpPr/>
              <p:nvPr/>
            </p:nvSpPr>
            <p:spPr>
              <a:xfrm>
                <a:off x="7116145"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28" name="Oval 527"/>
              <p:cNvSpPr/>
              <p:nvPr/>
            </p:nvSpPr>
            <p:spPr>
              <a:xfrm>
                <a:off x="816215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29" name="Oval 528"/>
              <p:cNvSpPr/>
              <p:nvPr/>
            </p:nvSpPr>
            <p:spPr>
              <a:xfrm>
                <a:off x="7116145"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30" name="Oval 529"/>
              <p:cNvSpPr/>
              <p:nvPr/>
            </p:nvSpPr>
            <p:spPr>
              <a:xfrm>
                <a:off x="816143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pic>
            <p:nvPicPr>
              <p:cNvPr id="342" name="Picture 341" descr="server-gray.png"/>
              <p:cNvPicPr>
                <a:picLocks noChangeAspect="1"/>
              </p:cNvPicPr>
              <p:nvPr/>
            </p:nvPicPr>
            <p:blipFill>
              <a:blip r:embed="rId5" cstate="print"/>
              <a:stretch>
                <a:fillRect/>
              </a:stretch>
            </p:blipFill>
            <p:spPr>
              <a:xfrm>
                <a:off x="367583" y="5744126"/>
                <a:ext cx="376485" cy="400774"/>
              </a:xfrm>
              <a:prstGeom prst="rect">
                <a:avLst/>
              </a:prstGeom>
            </p:spPr>
          </p:pic>
          <p:pic>
            <p:nvPicPr>
              <p:cNvPr id="343" name="Picture 342" descr="server-gray.png"/>
              <p:cNvPicPr>
                <a:picLocks noChangeAspect="1"/>
              </p:cNvPicPr>
              <p:nvPr/>
            </p:nvPicPr>
            <p:blipFill>
              <a:blip r:embed="rId5" cstate="print"/>
              <a:stretch>
                <a:fillRect/>
              </a:stretch>
            </p:blipFill>
            <p:spPr>
              <a:xfrm>
                <a:off x="909772" y="5744126"/>
                <a:ext cx="376485" cy="400774"/>
              </a:xfrm>
              <a:prstGeom prst="rect">
                <a:avLst/>
              </a:prstGeom>
            </p:spPr>
          </p:pic>
          <p:pic>
            <p:nvPicPr>
              <p:cNvPr id="344" name="Picture 343" descr="server-gray.png"/>
              <p:cNvPicPr>
                <a:picLocks noChangeAspect="1"/>
              </p:cNvPicPr>
              <p:nvPr/>
            </p:nvPicPr>
            <p:blipFill>
              <a:blip r:embed="rId5" cstate="print"/>
              <a:stretch>
                <a:fillRect/>
              </a:stretch>
            </p:blipFill>
            <p:spPr>
              <a:xfrm>
                <a:off x="1432297" y="5744126"/>
                <a:ext cx="376485" cy="400774"/>
              </a:xfrm>
              <a:prstGeom prst="rect">
                <a:avLst/>
              </a:prstGeom>
            </p:spPr>
          </p:pic>
          <p:pic>
            <p:nvPicPr>
              <p:cNvPr id="345" name="Picture 344" descr="server-gray.png"/>
              <p:cNvPicPr>
                <a:picLocks noChangeAspect="1"/>
              </p:cNvPicPr>
              <p:nvPr/>
            </p:nvPicPr>
            <p:blipFill>
              <a:blip r:embed="rId5" cstate="print"/>
              <a:stretch>
                <a:fillRect/>
              </a:stretch>
            </p:blipFill>
            <p:spPr>
              <a:xfrm>
                <a:off x="1959551" y="5744126"/>
                <a:ext cx="376485" cy="400774"/>
              </a:xfrm>
              <a:prstGeom prst="rect">
                <a:avLst/>
              </a:prstGeom>
            </p:spPr>
          </p:pic>
          <p:pic>
            <p:nvPicPr>
              <p:cNvPr id="346" name="Picture 345" descr="server-gray.png"/>
              <p:cNvPicPr>
                <a:picLocks noChangeAspect="1"/>
              </p:cNvPicPr>
              <p:nvPr/>
            </p:nvPicPr>
            <p:blipFill>
              <a:blip r:embed="rId5" cstate="print"/>
              <a:stretch>
                <a:fillRect/>
              </a:stretch>
            </p:blipFill>
            <p:spPr>
              <a:xfrm>
                <a:off x="2491063" y="5744126"/>
                <a:ext cx="376485" cy="400774"/>
              </a:xfrm>
              <a:prstGeom prst="rect">
                <a:avLst/>
              </a:prstGeom>
            </p:spPr>
          </p:pic>
          <p:pic>
            <p:nvPicPr>
              <p:cNvPr id="347" name="Picture 346" descr="server-gray.png"/>
              <p:cNvPicPr>
                <a:picLocks noChangeAspect="1"/>
              </p:cNvPicPr>
              <p:nvPr/>
            </p:nvPicPr>
            <p:blipFill>
              <a:blip r:embed="rId5" cstate="print"/>
              <a:stretch>
                <a:fillRect/>
              </a:stretch>
            </p:blipFill>
            <p:spPr>
              <a:xfrm>
                <a:off x="3033252" y="5744126"/>
                <a:ext cx="376485" cy="400774"/>
              </a:xfrm>
              <a:prstGeom prst="rect">
                <a:avLst/>
              </a:prstGeom>
            </p:spPr>
          </p:pic>
          <p:pic>
            <p:nvPicPr>
              <p:cNvPr id="348" name="Picture 347" descr="server-gray.png"/>
              <p:cNvPicPr>
                <a:picLocks noChangeAspect="1"/>
              </p:cNvPicPr>
              <p:nvPr/>
            </p:nvPicPr>
            <p:blipFill>
              <a:blip r:embed="rId5" cstate="print"/>
              <a:stretch>
                <a:fillRect/>
              </a:stretch>
            </p:blipFill>
            <p:spPr>
              <a:xfrm>
                <a:off x="3555777" y="5744126"/>
                <a:ext cx="376485" cy="400774"/>
              </a:xfrm>
              <a:prstGeom prst="rect">
                <a:avLst/>
              </a:prstGeom>
            </p:spPr>
          </p:pic>
          <p:pic>
            <p:nvPicPr>
              <p:cNvPr id="349" name="Picture 348" descr="server-gray.png"/>
              <p:cNvPicPr>
                <a:picLocks noChangeAspect="1"/>
              </p:cNvPicPr>
              <p:nvPr/>
            </p:nvPicPr>
            <p:blipFill>
              <a:blip r:embed="rId5" cstate="print"/>
              <a:stretch>
                <a:fillRect/>
              </a:stretch>
            </p:blipFill>
            <p:spPr>
              <a:xfrm>
                <a:off x="4083031" y="5744126"/>
                <a:ext cx="376485" cy="400774"/>
              </a:xfrm>
              <a:prstGeom prst="rect">
                <a:avLst/>
              </a:prstGeom>
            </p:spPr>
          </p:pic>
          <p:pic>
            <p:nvPicPr>
              <p:cNvPr id="350" name="Picture 349" descr="server-gray.png"/>
              <p:cNvPicPr>
                <a:picLocks noChangeAspect="1"/>
              </p:cNvPicPr>
              <p:nvPr/>
            </p:nvPicPr>
            <p:blipFill>
              <a:blip r:embed="rId5" cstate="print"/>
              <a:stretch>
                <a:fillRect/>
              </a:stretch>
            </p:blipFill>
            <p:spPr>
              <a:xfrm>
                <a:off x="4625802" y="5744126"/>
                <a:ext cx="376485" cy="400774"/>
              </a:xfrm>
              <a:prstGeom prst="rect">
                <a:avLst/>
              </a:prstGeom>
            </p:spPr>
          </p:pic>
          <p:pic>
            <p:nvPicPr>
              <p:cNvPr id="351" name="Picture 350" descr="server-gray.png"/>
              <p:cNvPicPr>
                <a:picLocks noChangeAspect="1"/>
              </p:cNvPicPr>
              <p:nvPr/>
            </p:nvPicPr>
            <p:blipFill>
              <a:blip r:embed="rId5" cstate="print"/>
              <a:stretch>
                <a:fillRect/>
              </a:stretch>
            </p:blipFill>
            <p:spPr>
              <a:xfrm>
                <a:off x="5167991" y="5744126"/>
                <a:ext cx="376485" cy="400774"/>
              </a:xfrm>
              <a:prstGeom prst="rect">
                <a:avLst/>
              </a:prstGeom>
            </p:spPr>
          </p:pic>
          <p:pic>
            <p:nvPicPr>
              <p:cNvPr id="352" name="Picture 351" descr="server-gray.png"/>
              <p:cNvPicPr>
                <a:picLocks noChangeAspect="1"/>
              </p:cNvPicPr>
              <p:nvPr/>
            </p:nvPicPr>
            <p:blipFill>
              <a:blip r:embed="rId5" cstate="print"/>
              <a:stretch>
                <a:fillRect/>
              </a:stretch>
            </p:blipFill>
            <p:spPr>
              <a:xfrm>
                <a:off x="5690516" y="5744126"/>
                <a:ext cx="376485" cy="400774"/>
              </a:xfrm>
              <a:prstGeom prst="rect">
                <a:avLst/>
              </a:prstGeom>
            </p:spPr>
          </p:pic>
          <p:pic>
            <p:nvPicPr>
              <p:cNvPr id="353" name="Picture 352" descr="server-gray.png"/>
              <p:cNvPicPr>
                <a:picLocks noChangeAspect="1"/>
              </p:cNvPicPr>
              <p:nvPr/>
            </p:nvPicPr>
            <p:blipFill>
              <a:blip r:embed="rId5" cstate="print"/>
              <a:stretch>
                <a:fillRect/>
              </a:stretch>
            </p:blipFill>
            <p:spPr>
              <a:xfrm>
                <a:off x="6217770" y="5744126"/>
                <a:ext cx="376485" cy="400774"/>
              </a:xfrm>
              <a:prstGeom prst="rect">
                <a:avLst/>
              </a:prstGeom>
            </p:spPr>
          </p:pic>
          <p:pic>
            <p:nvPicPr>
              <p:cNvPr id="354" name="Picture 353" descr="server-gray.png"/>
              <p:cNvPicPr>
                <a:picLocks noChangeAspect="1"/>
              </p:cNvPicPr>
              <p:nvPr/>
            </p:nvPicPr>
            <p:blipFill>
              <a:blip r:embed="rId5" cstate="print"/>
              <a:stretch>
                <a:fillRect/>
              </a:stretch>
            </p:blipFill>
            <p:spPr>
              <a:xfrm>
                <a:off x="6758335" y="5744126"/>
                <a:ext cx="376485" cy="400774"/>
              </a:xfrm>
              <a:prstGeom prst="rect">
                <a:avLst/>
              </a:prstGeom>
            </p:spPr>
          </p:pic>
          <p:pic>
            <p:nvPicPr>
              <p:cNvPr id="355" name="Picture 354" descr="server-gray.png"/>
              <p:cNvPicPr>
                <a:picLocks noChangeAspect="1"/>
              </p:cNvPicPr>
              <p:nvPr/>
            </p:nvPicPr>
            <p:blipFill>
              <a:blip r:embed="rId5" cstate="print"/>
              <a:stretch>
                <a:fillRect/>
              </a:stretch>
            </p:blipFill>
            <p:spPr>
              <a:xfrm>
                <a:off x="7300524" y="5744126"/>
                <a:ext cx="376485" cy="400774"/>
              </a:xfrm>
              <a:prstGeom prst="rect">
                <a:avLst/>
              </a:prstGeom>
            </p:spPr>
          </p:pic>
          <p:pic>
            <p:nvPicPr>
              <p:cNvPr id="356" name="Picture 355" descr="server-gray.png"/>
              <p:cNvPicPr>
                <a:picLocks noChangeAspect="1"/>
              </p:cNvPicPr>
              <p:nvPr/>
            </p:nvPicPr>
            <p:blipFill>
              <a:blip r:embed="rId5" cstate="print"/>
              <a:stretch>
                <a:fillRect/>
              </a:stretch>
            </p:blipFill>
            <p:spPr>
              <a:xfrm>
                <a:off x="7823049" y="5744126"/>
                <a:ext cx="376485" cy="400774"/>
              </a:xfrm>
              <a:prstGeom prst="rect">
                <a:avLst/>
              </a:prstGeom>
            </p:spPr>
          </p:pic>
          <p:pic>
            <p:nvPicPr>
              <p:cNvPr id="357" name="Picture 356" descr="server-gray.png"/>
              <p:cNvPicPr>
                <a:picLocks noChangeAspect="1"/>
              </p:cNvPicPr>
              <p:nvPr/>
            </p:nvPicPr>
            <p:blipFill>
              <a:blip r:embed="rId5" cstate="print"/>
              <a:stretch>
                <a:fillRect/>
              </a:stretch>
            </p:blipFill>
            <p:spPr>
              <a:xfrm>
                <a:off x="8350303" y="5744126"/>
                <a:ext cx="376485" cy="400774"/>
              </a:xfrm>
              <a:prstGeom prst="rect">
                <a:avLst/>
              </a:prstGeom>
            </p:spPr>
          </p:pic>
          <p:pic>
            <p:nvPicPr>
              <p:cNvPr id="620" name="Picture 6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163" y="4743524"/>
                <a:ext cx="752474" cy="361288"/>
              </a:xfrm>
              <a:prstGeom prst="rect">
                <a:avLst/>
              </a:prstGeom>
            </p:spPr>
          </p:pic>
          <p:pic>
            <p:nvPicPr>
              <p:cNvPr id="621" name="Picture 6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3488" y="4743965"/>
                <a:ext cx="752474" cy="361288"/>
              </a:xfrm>
              <a:prstGeom prst="rect">
                <a:avLst/>
              </a:prstGeom>
            </p:spPr>
          </p:pic>
          <p:pic>
            <p:nvPicPr>
              <p:cNvPr id="624" name="Picture 6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6187" y="4742496"/>
                <a:ext cx="752474" cy="361288"/>
              </a:xfrm>
              <a:prstGeom prst="rect">
                <a:avLst/>
              </a:prstGeom>
            </p:spPr>
          </p:pic>
          <p:pic>
            <p:nvPicPr>
              <p:cNvPr id="625" name="Picture 6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1512" y="4743524"/>
                <a:ext cx="752474" cy="361288"/>
              </a:xfrm>
              <a:prstGeom prst="rect">
                <a:avLst/>
              </a:prstGeom>
            </p:spPr>
          </p:pic>
          <p:pic>
            <p:nvPicPr>
              <p:cNvPr id="627" name="Picture 6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3112" y="4743524"/>
                <a:ext cx="752474" cy="361288"/>
              </a:xfrm>
              <a:prstGeom prst="rect">
                <a:avLst/>
              </a:prstGeom>
            </p:spPr>
          </p:pic>
          <p:pic>
            <p:nvPicPr>
              <p:cNvPr id="629" name="Picture 6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4709" y="4743524"/>
                <a:ext cx="752474" cy="361288"/>
              </a:xfrm>
              <a:prstGeom prst="rect">
                <a:avLst/>
              </a:prstGeom>
            </p:spPr>
          </p:pic>
          <p:pic>
            <p:nvPicPr>
              <p:cNvPr id="632" name="Picture 6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8008" y="4743965"/>
                <a:ext cx="752474" cy="361288"/>
              </a:xfrm>
              <a:prstGeom prst="rect">
                <a:avLst/>
              </a:prstGeom>
            </p:spPr>
          </p:pic>
          <p:pic>
            <p:nvPicPr>
              <p:cNvPr id="633" name="Picture 6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3049" y="4743965"/>
                <a:ext cx="752474" cy="361288"/>
              </a:xfrm>
              <a:prstGeom prst="rect">
                <a:avLst/>
              </a:prstGeom>
            </p:spPr>
          </p:pic>
          <p:cxnSp>
            <p:nvCxnSpPr>
              <p:cNvPr id="143" name="Straight Connector 142"/>
              <p:cNvCxnSpPr/>
              <p:nvPr/>
            </p:nvCxnSpPr>
            <p:spPr>
              <a:xfrm flipV="1">
                <a:off x="2565400" y="2171074"/>
                <a:ext cx="1094248" cy="691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413" idx="0"/>
              </p:cNvCxnSpPr>
              <p:nvPr/>
            </p:nvCxnSpPr>
            <p:spPr>
              <a:xfrm flipH="1">
                <a:off x="914400" y="2954867"/>
                <a:ext cx="1481667" cy="101577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endCxn id="465" idx="1"/>
              </p:cNvCxnSpPr>
              <p:nvPr/>
            </p:nvCxnSpPr>
            <p:spPr>
              <a:xfrm flipH="1">
                <a:off x="1922784" y="2991556"/>
                <a:ext cx="4342549" cy="99024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endCxn id="465" idx="0"/>
              </p:cNvCxnSpPr>
              <p:nvPr/>
            </p:nvCxnSpPr>
            <p:spPr>
              <a:xfrm flipH="1">
                <a:off x="1949725" y="2971800"/>
                <a:ext cx="2927075" cy="99884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413" idx="7"/>
              </p:cNvCxnSpPr>
              <p:nvPr/>
            </p:nvCxnSpPr>
            <p:spPr>
              <a:xfrm flipV="1">
                <a:off x="941341" y="2980267"/>
                <a:ext cx="2690859" cy="100153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3891790" y="2116456"/>
                <a:ext cx="2509010" cy="779144"/>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527" idx="0"/>
              </p:cNvCxnSpPr>
              <p:nvPr/>
            </p:nvCxnSpPr>
            <p:spPr>
              <a:xfrm flipH="1" flipV="1">
                <a:off x="2633133" y="2971800"/>
                <a:ext cx="4521112" cy="9998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528" idx="0"/>
              </p:cNvCxnSpPr>
              <p:nvPr/>
            </p:nvCxnSpPr>
            <p:spPr>
              <a:xfrm flipH="1" flipV="1">
                <a:off x="6491111" y="3005667"/>
                <a:ext cx="1709145" cy="96600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528" idx="1"/>
              </p:cNvCxnSpPr>
              <p:nvPr/>
            </p:nvCxnSpPr>
            <p:spPr>
              <a:xfrm flipH="1" flipV="1">
                <a:off x="5105400" y="2963333"/>
                <a:ext cx="3067915" cy="10194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527" idx="7"/>
              </p:cNvCxnSpPr>
              <p:nvPr/>
            </p:nvCxnSpPr>
            <p:spPr>
              <a:xfrm flipH="1" flipV="1">
                <a:off x="3886200" y="2971800"/>
                <a:ext cx="3294986" cy="10110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193" name="Picture 1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163" y="3829124"/>
                <a:ext cx="752474" cy="361288"/>
              </a:xfrm>
              <a:prstGeom prst="rect">
                <a:avLst/>
              </a:prstGeom>
            </p:spPr>
          </p:pic>
          <p:pic>
            <p:nvPicPr>
              <p:cNvPr id="194" name="Picture 1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3488" y="3829124"/>
                <a:ext cx="752474" cy="361288"/>
              </a:xfrm>
              <a:prstGeom prst="rect">
                <a:avLst/>
              </a:prstGeom>
            </p:spPr>
          </p:pic>
          <p:pic>
            <p:nvPicPr>
              <p:cNvPr id="195" name="Picture 1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6187" y="3829124"/>
                <a:ext cx="752474" cy="361288"/>
              </a:xfrm>
              <a:prstGeom prst="rect">
                <a:avLst/>
              </a:prstGeom>
            </p:spPr>
          </p:pic>
          <p:pic>
            <p:nvPicPr>
              <p:cNvPr id="196" name="Picture 19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1512" y="3829124"/>
                <a:ext cx="752474" cy="361288"/>
              </a:xfrm>
              <a:prstGeom prst="rect">
                <a:avLst/>
              </a:prstGeom>
            </p:spPr>
          </p:pic>
          <p:pic>
            <p:nvPicPr>
              <p:cNvPr id="197" name="Picture 19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3112" y="3829124"/>
                <a:ext cx="752474" cy="361288"/>
              </a:xfrm>
              <a:prstGeom prst="rect">
                <a:avLst/>
              </a:prstGeom>
            </p:spPr>
          </p:pic>
          <p:pic>
            <p:nvPicPr>
              <p:cNvPr id="198" name="Picture 19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4709" y="3828096"/>
                <a:ext cx="752474" cy="361288"/>
              </a:xfrm>
              <a:prstGeom prst="rect">
                <a:avLst/>
              </a:prstGeom>
            </p:spPr>
          </p:pic>
          <p:pic>
            <p:nvPicPr>
              <p:cNvPr id="199" name="Picture 1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8008" y="3829124"/>
                <a:ext cx="752474" cy="361288"/>
              </a:xfrm>
              <a:prstGeom prst="rect">
                <a:avLst/>
              </a:prstGeom>
            </p:spPr>
          </p:pic>
          <p:pic>
            <p:nvPicPr>
              <p:cNvPr id="200" name="Picture 1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4019" y="3829124"/>
                <a:ext cx="752474" cy="361288"/>
              </a:xfrm>
              <a:prstGeom prst="rect">
                <a:avLst/>
              </a:prstGeom>
            </p:spPr>
          </p:pic>
        </p:grpSp>
        <p:pic>
          <p:nvPicPr>
            <p:cNvPr id="22" name="Picture 21"/>
            <p:cNvPicPr>
              <a:picLocks noChangeAspect="1"/>
            </p:cNvPicPr>
            <p:nvPr/>
          </p:nvPicPr>
          <p:blipFill>
            <a:blip r:embed="rId7"/>
            <a:stretch>
              <a:fillRect/>
            </a:stretch>
          </p:blipFill>
          <p:spPr>
            <a:xfrm>
              <a:off x="3274308" y="1801491"/>
              <a:ext cx="916692" cy="609600"/>
            </a:xfrm>
            <a:prstGeom prst="rect">
              <a:avLst/>
            </a:prstGeom>
          </p:spPr>
        </p:pic>
        <p:grpSp>
          <p:nvGrpSpPr>
            <p:cNvPr id="31" name="Group 30"/>
            <p:cNvGrpSpPr/>
            <p:nvPr/>
          </p:nvGrpSpPr>
          <p:grpSpPr>
            <a:xfrm>
              <a:off x="2667000" y="2133600"/>
              <a:ext cx="3810000" cy="762000"/>
              <a:chOff x="2667000" y="2133600"/>
              <a:chExt cx="3810000" cy="762000"/>
            </a:xfrm>
          </p:grpSpPr>
          <p:cxnSp>
            <p:nvCxnSpPr>
              <p:cNvPr id="133" name="Straight Connector 132"/>
              <p:cNvCxnSpPr/>
              <p:nvPr/>
            </p:nvCxnSpPr>
            <p:spPr>
              <a:xfrm flipV="1">
                <a:off x="2667000" y="2133600"/>
                <a:ext cx="23622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3962400" y="2133600"/>
                <a:ext cx="12954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5105400" y="2133600"/>
                <a:ext cx="2286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flipV="1">
                <a:off x="5410200" y="2133600"/>
                <a:ext cx="10668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0" name="Picture 129"/>
            <p:cNvPicPr>
              <a:picLocks noChangeAspect="1"/>
            </p:cNvPicPr>
            <p:nvPr/>
          </p:nvPicPr>
          <p:blipFill>
            <a:blip r:embed="rId7"/>
            <a:stretch>
              <a:fillRect/>
            </a:stretch>
          </p:blipFill>
          <p:spPr>
            <a:xfrm>
              <a:off x="4798308" y="1809750"/>
              <a:ext cx="916692" cy="609600"/>
            </a:xfrm>
            <a:prstGeom prst="rect">
              <a:avLst/>
            </a:prstGeom>
          </p:spPr>
        </p:pic>
        <p:pic>
          <p:nvPicPr>
            <p:cNvPr id="124" name="Picture 1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7726" y="2743200"/>
              <a:ext cx="752474" cy="361288"/>
            </a:xfrm>
            <a:prstGeom prst="rect">
              <a:avLst/>
            </a:prstGeom>
          </p:spPr>
        </p:pic>
        <p:pic>
          <p:nvPicPr>
            <p:cNvPr id="131" name="Picture 1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38526" y="2743200"/>
              <a:ext cx="752474" cy="361288"/>
            </a:xfrm>
            <a:prstGeom prst="rect">
              <a:avLst/>
            </a:prstGeom>
          </p:spPr>
        </p:pic>
        <p:pic>
          <p:nvPicPr>
            <p:cNvPr id="123" name="Picture 1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29326" y="2743200"/>
              <a:ext cx="752474" cy="361288"/>
            </a:xfrm>
            <a:prstGeom prst="rect">
              <a:avLst/>
            </a:prstGeom>
          </p:spPr>
        </p:pic>
        <p:pic>
          <p:nvPicPr>
            <p:cNvPr id="132" name="Picture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3126" y="2743200"/>
              <a:ext cx="752474" cy="361288"/>
            </a:xfrm>
            <a:prstGeom prst="rect">
              <a:avLst/>
            </a:prstGeom>
          </p:spPr>
        </p:pic>
      </p:grpSp>
      <p:cxnSp>
        <p:nvCxnSpPr>
          <p:cNvPr id="3" name="Straight Connector 2"/>
          <p:cNvCxnSpPr>
            <a:stCxn id="4" idx="1"/>
            <a:endCxn id="547" idx="0"/>
          </p:cNvCxnSpPr>
          <p:nvPr/>
        </p:nvCxnSpPr>
        <p:spPr>
          <a:xfrm>
            <a:off x="4572000" y="2132478"/>
            <a:ext cx="0" cy="52959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971800" y="304800"/>
            <a:ext cx="3429000" cy="938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defTabSz="914400"/>
            <a:r>
              <a:rPr lang="en-US" sz="2400" dirty="0">
                <a:solidFill>
                  <a:prstClr val="white"/>
                </a:solidFill>
                <a:latin typeface="Calibri"/>
                <a:cs typeface="Verdana"/>
              </a:rPr>
              <a:t>100Kbps–100Mbps links</a:t>
            </a:r>
          </a:p>
          <a:p>
            <a:pPr algn="ctr" defTabSz="914400"/>
            <a:endParaRPr lang="en-US" sz="700" dirty="0">
              <a:solidFill>
                <a:prstClr val="white"/>
              </a:solidFill>
              <a:latin typeface="Calibri"/>
              <a:cs typeface="Verdana"/>
            </a:endParaRPr>
          </a:p>
          <a:p>
            <a:pPr algn="ctr" defTabSz="914400"/>
            <a:r>
              <a:rPr lang="en-US" sz="2400" dirty="0">
                <a:solidFill>
                  <a:prstClr val="white"/>
                </a:solidFill>
                <a:latin typeface="Calibri"/>
                <a:cs typeface="Verdana"/>
              </a:rPr>
              <a:t>~100ms latency</a:t>
            </a:r>
          </a:p>
        </p:txBody>
      </p:sp>
      <p:sp>
        <p:nvSpPr>
          <p:cNvPr id="135" name="TextBox 134"/>
          <p:cNvSpPr txBox="1"/>
          <p:nvPr/>
        </p:nvSpPr>
        <p:spPr>
          <a:xfrm>
            <a:off x="2971800" y="3328481"/>
            <a:ext cx="3429000" cy="938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defTabSz="914400"/>
            <a:r>
              <a:rPr lang="en-US" sz="2400" dirty="0">
                <a:solidFill>
                  <a:prstClr val="white"/>
                </a:solidFill>
                <a:latin typeface="Calibri"/>
                <a:cs typeface="Verdana"/>
              </a:rPr>
              <a:t>10–40Gbps links</a:t>
            </a:r>
          </a:p>
          <a:p>
            <a:pPr algn="ctr" defTabSz="914400"/>
            <a:endParaRPr lang="en-US" sz="700" dirty="0">
              <a:solidFill>
                <a:prstClr val="white"/>
              </a:solidFill>
              <a:latin typeface="Calibri"/>
              <a:cs typeface="Verdana"/>
            </a:endParaRPr>
          </a:p>
          <a:p>
            <a:pPr algn="ctr" defTabSz="914400"/>
            <a:r>
              <a:rPr lang="en-US" sz="2400" dirty="0">
                <a:solidFill>
                  <a:prstClr val="white"/>
                </a:solidFill>
                <a:latin typeface="Calibri"/>
                <a:cs typeface="Verdana"/>
              </a:rPr>
              <a:t>~10–100μs latency</a:t>
            </a:r>
          </a:p>
        </p:txBody>
      </p:sp>
      <p:sp>
        <p:nvSpPr>
          <p:cNvPr id="127" name="Title 3"/>
          <p:cNvSpPr txBox="1">
            <a:spLocks/>
          </p:cNvSpPr>
          <p:nvPr/>
        </p:nvSpPr>
        <p:spPr>
          <a:xfrm>
            <a:off x="6324600" y="76200"/>
            <a:ext cx="2895600" cy="13620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prstClr val="black"/>
                </a:solidFill>
                <a:latin typeface="Calibri"/>
              </a:rPr>
              <a:t>Transport </a:t>
            </a:r>
            <a:br>
              <a:rPr lang="en-US" sz="3200" b="1" dirty="0">
                <a:solidFill>
                  <a:prstClr val="black"/>
                </a:solidFill>
                <a:latin typeface="Calibri"/>
              </a:rPr>
            </a:br>
            <a:r>
              <a:rPr lang="en-US" sz="3200" b="1" dirty="0">
                <a:solidFill>
                  <a:srgbClr val="BD0811"/>
                </a:solidFill>
                <a:latin typeface="Calibri"/>
              </a:rPr>
              <a:t>inside </a:t>
            </a:r>
            <a:r>
              <a:rPr lang="en-US" sz="3200" b="1" dirty="0">
                <a:solidFill>
                  <a:prstClr val="black"/>
                </a:solidFill>
                <a:latin typeface="Calibri"/>
              </a:rPr>
              <a:t>the DC</a:t>
            </a:r>
            <a:br>
              <a:rPr lang="en-US" sz="3200" b="1" dirty="0">
                <a:solidFill>
                  <a:prstClr val="black"/>
                </a:solidFill>
                <a:latin typeface="Calibri"/>
              </a:rPr>
            </a:br>
            <a:br>
              <a:rPr lang="en-US" sz="3200" b="1" dirty="0">
                <a:solidFill>
                  <a:prstClr val="black"/>
                </a:solidFill>
                <a:latin typeface="Calibri"/>
              </a:rPr>
            </a:br>
            <a:endParaRPr lang="en-US" sz="1400" dirty="0">
              <a:solidFill>
                <a:prstClr val="black"/>
              </a:solidFill>
              <a:latin typeface="Calibri"/>
            </a:endParaRPr>
          </a:p>
        </p:txBody>
      </p:sp>
    </p:spTree>
    <p:custDataLst>
      <p:tags r:id="rId1"/>
    </p:custDataLst>
    <p:extLst>
      <p:ext uri="{BB962C8B-B14F-4D97-AF65-F5344CB8AC3E}">
        <p14:creationId xmlns:p14="http://schemas.microsoft.com/office/powerpoint/2010/main" val="3810981172"/>
      </p:ext>
    </p:extLst>
  </p:cSld>
  <p:clrMapOvr>
    <a:masterClrMapping/>
  </p:clrMapOvr>
  <mc:AlternateContent xmlns:mc="http://schemas.openxmlformats.org/markup-compatibility/2006" xmlns:p14="http://schemas.microsoft.com/office/powerpoint/2010/main">
    <mc:Choice Requires="p14">
      <p:transition spd="slow" p14:dur="2000" advTm="73830"/>
    </mc:Choice>
    <mc:Fallback xmlns="">
      <p:transition xmlns:p14="http://schemas.microsoft.com/office/powerpoint/2010/main" spd="slow" advTm="738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547"/>
                                        </p:tgtEl>
                                      </p:cBhvr>
                                    </p:animEffect>
                                    <p:set>
                                      <p:cBhvr>
                                        <p:cTn id="13" dur="1" fill="hold">
                                          <p:stCondLst>
                                            <p:cond delay="499"/>
                                          </p:stCondLst>
                                        </p:cTn>
                                        <p:tgtEl>
                                          <p:spTgt spid="547"/>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500"/>
                                        <p:tgtEl>
                                          <p:spTgt spid="1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5"/>
                                        </p:tgtEl>
                                        <p:attrNameLst>
                                          <p:attrName>style.visibility</p:attrName>
                                        </p:attrNameLst>
                                      </p:cBhvr>
                                      <p:to>
                                        <p:strVal val="visible"/>
                                      </p:to>
                                    </p:set>
                                    <p:animEffect transition="in" filter="fade">
                                      <p:cBhvr>
                                        <p:cTn id="34"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5" grpId="0" animBg="1"/>
      <p:bldP spid="1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24273" y="241994"/>
            <a:ext cx="7395727" cy="1891606"/>
            <a:chOff x="224273" y="241994"/>
            <a:chExt cx="7395727" cy="1891606"/>
          </a:xfrm>
        </p:grpSpPr>
        <p:sp>
          <p:nvSpPr>
            <p:cNvPr id="4" name="Cloud 3"/>
            <p:cNvSpPr/>
            <p:nvPr/>
          </p:nvSpPr>
          <p:spPr>
            <a:xfrm>
              <a:off x="1524000" y="1080345"/>
              <a:ext cx="6096000" cy="1053255"/>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sz="2000" b="1" dirty="0">
                  <a:solidFill>
                    <a:prstClr val="black"/>
                  </a:solidFill>
                  <a:latin typeface="Calibri"/>
                </a:rPr>
                <a:t>      </a:t>
              </a:r>
              <a:r>
                <a:rPr lang="en-US" sz="2400" b="1" dirty="0">
                  <a:solidFill>
                    <a:prstClr val="black"/>
                  </a:solidFill>
                  <a:latin typeface="Calibri"/>
                </a:rPr>
                <a:t>INTERNET</a:t>
              </a:r>
              <a:endParaRPr lang="en-US" sz="2000" b="1" dirty="0">
                <a:solidFill>
                  <a:prstClr val="black"/>
                </a:solidFill>
                <a:latin typeface="Calibri"/>
              </a:endParaRPr>
            </a:p>
          </p:txBody>
        </p:sp>
        <p:grpSp>
          <p:nvGrpSpPr>
            <p:cNvPr id="640" name="Group 121"/>
            <p:cNvGrpSpPr/>
            <p:nvPr/>
          </p:nvGrpSpPr>
          <p:grpSpPr>
            <a:xfrm>
              <a:off x="224273" y="241994"/>
              <a:ext cx="1258474" cy="1111379"/>
              <a:chOff x="138952" y="609600"/>
              <a:chExt cx="2070848" cy="1828800"/>
            </a:xfrm>
          </p:grpSpPr>
          <p:pic>
            <p:nvPicPr>
              <p:cNvPr id="641" name="Picture 640" descr="Computergirl.gif"/>
              <p:cNvPicPr>
                <a:picLocks noChangeAspect="1"/>
              </p:cNvPicPr>
              <p:nvPr/>
            </p:nvPicPr>
            <p:blipFill>
              <a:blip r:embed="rId4" cstate="print"/>
              <a:stretch>
                <a:fillRect/>
              </a:stretch>
            </p:blipFill>
            <p:spPr>
              <a:xfrm>
                <a:off x="138952" y="609600"/>
                <a:ext cx="2070848" cy="1828800"/>
              </a:xfrm>
              <a:prstGeom prst="rect">
                <a:avLst/>
              </a:prstGeom>
            </p:spPr>
          </p:pic>
          <p:sp>
            <p:nvSpPr>
              <p:cNvPr id="642" name="Rounded Rectangle 641"/>
              <p:cNvSpPr/>
              <p:nvPr/>
            </p:nvSpPr>
            <p:spPr>
              <a:xfrm>
                <a:off x="1295400" y="838200"/>
                <a:ext cx="280012" cy="340605"/>
              </a:xfrm>
              <a:prstGeom prst="roundRect">
                <a:avLst/>
              </a:prstGeom>
              <a:solidFill>
                <a:srgbClr val="B5D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grpSp>
        <p:cxnSp>
          <p:nvCxnSpPr>
            <p:cNvPr id="543" name="Elbow Connector 542"/>
            <p:cNvCxnSpPr>
              <a:stCxn id="641" idx="3"/>
              <a:endCxn id="4" idx="3"/>
            </p:cNvCxnSpPr>
            <p:nvPr/>
          </p:nvCxnSpPr>
          <p:spPr>
            <a:xfrm>
              <a:off x="1482747" y="797684"/>
              <a:ext cx="3089253" cy="342882"/>
            </a:xfrm>
            <a:prstGeom prst="bentConnector2">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6" name="Rounded Rectangle 535"/>
          <p:cNvSpPr/>
          <p:nvPr/>
        </p:nvSpPr>
        <p:spPr>
          <a:xfrm>
            <a:off x="228600" y="5486400"/>
            <a:ext cx="8686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400"/>
            <a:endParaRPr lang="en-US" sz="1100" dirty="0">
              <a:solidFill>
                <a:prstClr val="black"/>
              </a:solidFill>
              <a:latin typeface="Calibri"/>
            </a:endParaRPr>
          </a:p>
          <a:p>
            <a:pPr algn="ctr" defTabSz="914400"/>
            <a:endParaRPr lang="en-US" sz="1200" dirty="0">
              <a:solidFill>
                <a:prstClr val="black"/>
              </a:solidFill>
              <a:latin typeface="Calibri"/>
            </a:endParaRPr>
          </a:p>
          <a:p>
            <a:pPr algn="ctr" defTabSz="914400"/>
            <a:endParaRPr lang="en-US" sz="1200" dirty="0">
              <a:solidFill>
                <a:prstClr val="black"/>
              </a:solidFill>
              <a:latin typeface="Calibri"/>
            </a:endParaRPr>
          </a:p>
          <a:p>
            <a:pPr algn="ctr" defTabSz="914400"/>
            <a:endParaRPr lang="en-US" sz="600" dirty="0">
              <a:solidFill>
                <a:prstClr val="black"/>
              </a:solidFill>
              <a:latin typeface="Calibri"/>
            </a:endParaRPr>
          </a:p>
          <a:p>
            <a:pPr defTabSz="914400"/>
            <a:r>
              <a:rPr lang="en-US" sz="2000" b="1" dirty="0">
                <a:solidFill>
                  <a:prstClr val="black"/>
                </a:solidFill>
                <a:latin typeface="Calibri"/>
              </a:rPr>
              <a:t>Servers</a:t>
            </a:r>
          </a:p>
        </p:txBody>
      </p:sp>
      <p:sp>
        <p:nvSpPr>
          <p:cNvPr id="535" name="Rounded Rectangle 534"/>
          <p:cNvSpPr/>
          <p:nvPr/>
        </p:nvSpPr>
        <p:spPr>
          <a:xfrm>
            <a:off x="228600" y="2514600"/>
            <a:ext cx="8686800" cy="2832503"/>
          </a:xfrm>
          <a:prstGeom prst="roundRect">
            <a:avLst>
              <a:gd name="adj" fmla="val 9902"/>
            </a:avLst>
          </a:prstGeom>
        </p:spPr>
        <p:style>
          <a:lnRef idx="1">
            <a:schemeClr val="dk1"/>
          </a:lnRef>
          <a:fillRef idx="2">
            <a:schemeClr val="dk1"/>
          </a:fillRef>
          <a:effectRef idx="1">
            <a:schemeClr val="dk1"/>
          </a:effectRef>
          <a:fontRef idx="minor">
            <a:schemeClr val="dk1"/>
          </a:fontRef>
        </p:style>
        <p:txBody>
          <a:bodyPr rtlCol="0" anchor="ctr"/>
          <a:lstStyle/>
          <a:p>
            <a:pPr defTabSz="914400"/>
            <a:r>
              <a:rPr lang="en-US" sz="2000" b="1" dirty="0">
                <a:solidFill>
                  <a:prstClr val="black"/>
                </a:solidFill>
                <a:latin typeface="Calibri"/>
              </a:rPr>
              <a:t>Fabric</a:t>
            </a:r>
            <a:endParaRPr lang="en-US" sz="1600" b="1"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p:txBody>
      </p:sp>
      <p:cxnSp>
        <p:nvCxnSpPr>
          <p:cNvPr id="18" name="Straight Connector 17"/>
          <p:cNvCxnSpPr/>
          <p:nvPr/>
        </p:nvCxnSpPr>
        <p:spPr>
          <a:xfrm flipH="1" flipV="1">
            <a:off x="3659648" y="2157420"/>
            <a:ext cx="235020" cy="622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3741581" y="2171074"/>
            <a:ext cx="1338421" cy="69066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483" idx="0"/>
          </p:cNvCxnSpPr>
          <p:nvPr/>
        </p:nvCxnSpPr>
        <p:spPr>
          <a:xfrm flipH="1" flipV="1">
            <a:off x="2438400" y="3048000"/>
            <a:ext cx="584024" cy="9236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484" idx="1"/>
          </p:cNvCxnSpPr>
          <p:nvPr/>
        </p:nvCxnSpPr>
        <p:spPr>
          <a:xfrm flipV="1">
            <a:off x="4030808" y="3076222"/>
            <a:ext cx="2192192" cy="90660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483" idx="7"/>
          </p:cNvCxnSpPr>
          <p:nvPr/>
        </p:nvCxnSpPr>
        <p:spPr>
          <a:xfrm flipV="1">
            <a:off x="3049365" y="3022600"/>
            <a:ext cx="650568" cy="9602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484" idx="0"/>
          </p:cNvCxnSpPr>
          <p:nvPr/>
        </p:nvCxnSpPr>
        <p:spPr>
          <a:xfrm flipV="1">
            <a:off x="4057749" y="3062111"/>
            <a:ext cx="824695" cy="90955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502" idx="0"/>
          </p:cNvCxnSpPr>
          <p:nvPr/>
        </p:nvCxnSpPr>
        <p:spPr>
          <a:xfrm flipH="1" flipV="1">
            <a:off x="2497667" y="3014133"/>
            <a:ext cx="2591682" cy="9575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503" idx="1"/>
          </p:cNvCxnSpPr>
          <p:nvPr/>
        </p:nvCxnSpPr>
        <p:spPr>
          <a:xfrm flipH="1" flipV="1">
            <a:off x="5029200" y="3048000"/>
            <a:ext cx="1064805" cy="9348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502" idx="7"/>
          </p:cNvCxnSpPr>
          <p:nvPr/>
        </p:nvCxnSpPr>
        <p:spPr>
          <a:xfrm flipH="1" flipV="1">
            <a:off x="3793067" y="2988733"/>
            <a:ext cx="1323223" cy="9940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503" idx="0"/>
          </p:cNvCxnSpPr>
          <p:nvPr/>
        </p:nvCxnSpPr>
        <p:spPr>
          <a:xfrm flipV="1">
            <a:off x="6120946" y="2963333"/>
            <a:ext cx="313721" cy="10083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stCxn id="485" idx="0"/>
            <a:endCxn id="483" idx="4"/>
          </p:cNvCxnSpPr>
          <p:nvPr/>
        </p:nvCxnSpPr>
        <p:spPr>
          <a:xfrm flipV="1">
            <a:off x="3022424" y="4047868"/>
            <a:ext cx="0"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486" idx="0"/>
            <a:endCxn id="484" idx="4"/>
          </p:cNvCxnSpPr>
          <p:nvPr/>
        </p:nvCxnSpPr>
        <p:spPr>
          <a:xfrm flipV="1">
            <a:off x="4057749"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504" idx="0"/>
            <a:endCxn id="502" idx="4"/>
          </p:cNvCxnSpPr>
          <p:nvPr/>
        </p:nvCxnSpPr>
        <p:spPr>
          <a:xfrm flipV="1">
            <a:off x="5089349" y="4047868"/>
            <a:ext cx="0" cy="83864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505" idx="0"/>
            <a:endCxn id="503" idx="4"/>
          </p:cNvCxnSpPr>
          <p:nvPr/>
        </p:nvCxnSpPr>
        <p:spPr>
          <a:xfrm flipV="1">
            <a:off x="6120946" y="4047868"/>
            <a:ext cx="0" cy="83768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529" idx="0"/>
            <a:endCxn id="527" idx="4"/>
          </p:cNvCxnSpPr>
          <p:nvPr/>
        </p:nvCxnSpPr>
        <p:spPr>
          <a:xfrm flipV="1">
            <a:off x="7154245"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a:stCxn id="530" idx="0"/>
            <a:endCxn id="528" idx="4"/>
          </p:cNvCxnSpPr>
          <p:nvPr/>
        </p:nvCxnSpPr>
        <p:spPr>
          <a:xfrm flipV="1">
            <a:off x="8199534" y="4047868"/>
            <a:ext cx="722"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485" idx="7"/>
          </p:cNvCxnSpPr>
          <p:nvPr/>
        </p:nvCxnSpPr>
        <p:spPr>
          <a:xfrm flipV="1">
            <a:off x="3049365" y="4046841"/>
            <a:ext cx="981443" cy="84935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486" idx="1"/>
            <a:endCxn id="483" idx="5"/>
          </p:cNvCxnSpPr>
          <p:nvPr/>
        </p:nvCxnSpPr>
        <p:spPr>
          <a:xfrm flipH="1" flipV="1">
            <a:off x="3049365" y="4036709"/>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stCxn id="502" idx="5"/>
            <a:endCxn id="505" idx="1"/>
          </p:cNvCxnSpPr>
          <p:nvPr/>
        </p:nvCxnSpPr>
        <p:spPr>
          <a:xfrm>
            <a:off x="5116290" y="4036709"/>
            <a:ext cx="977715" cy="86000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504" idx="7"/>
            <a:endCxn id="503" idx="3"/>
          </p:cNvCxnSpPr>
          <p:nvPr/>
        </p:nvCxnSpPr>
        <p:spPr>
          <a:xfrm flipV="1">
            <a:off x="5116290" y="4036709"/>
            <a:ext cx="977715" cy="860959"/>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527" idx="5"/>
            <a:endCxn id="530" idx="1"/>
          </p:cNvCxnSpPr>
          <p:nvPr/>
        </p:nvCxnSpPr>
        <p:spPr>
          <a:xfrm>
            <a:off x="7181186" y="4036709"/>
            <a:ext cx="991407" cy="85949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stCxn id="529" idx="7"/>
            <a:endCxn id="528" idx="3"/>
          </p:cNvCxnSpPr>
          <p:nvPr/>
        </p:nvCxnSpPr>
        <p:spPr>
          <a:xfrm flipV="1">
            <a:off x="7181186" y="4036709"/>
            <a:ext cx="992129"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a:stCxn id="464" idx="3"/>
            <a:endCxn id="342" idx="0"/>
          </p:cNvCxnSpPr>
          <p:nvPr/>
        </p:nvCxnSpPr>
        <p:spPr>
          <a:xfrm flipH="1">
            <a:off x="555826" y="4951109"/>
            <a:ext cx="331633"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stCxn id="464" idx="5"/>
          </p:cNvCxnSpPr>
          <p:nvPr/>
        </p:nvCxnSpPr>
        <p:spPr>
          <a:xfrm>
            <a:off x="941341" y="4951109"/>
            <a:ext cx="15191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a:stCxn id="466" idx="3"/>
            <a:endCxn id="344" idx="0"/>
          </p:cNvCxnSpPr>
          <p:nvPr/>
        </p:nvCxnSpPr>
        <p:spPr>
          <a:xfrm flipH="1">
            <a:off x="1620540" y="4950081"/>
            <a:ext cx="302244"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a:stCxn id="466" idx="5"/>
          </p:cNvCxnSpPr>
          <p:nvPr/>
        </p:nvCxnSpPr>
        <p:spPr>
          <a:xfrm>
            <a:off x="1976666" y="4950081"/>
            <a:ext cx="165229"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a:stCxn id="485" idx="3"/>
            <a:endCxn id="346" idx="0"/>
          </p:cNvCxnSpPr>
          <p:nvPr/>
        </p:nvCxnSpPr>
        <p:spPr>
          <a:xfrm flipH="1">
            <a:off x="2679306" y="4950081"/>
            <a:ext cx="316177"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a:stCxn id="485" idx="5"/>
            <a:endCxn id="347" idx="0"/>
          </p:cNvCxnSpPr>
          <p:nvPr/>
        </p:nvCxnSpPr>
        <p:spPr>
          <a:xfrm>
            <a:off x="3049365" y="4950081"/>
            <a:ext cx="172130"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a:stCxn id="486" idx="3"/>
            <a:endCxn id="348" idx="0"/>
          </p:cNvCxnSpPr>
          <p:nvPr/>
        </p:nvCxnSpPr>
        <p:spPr>
          <a:xfrm flipH="1">
            <a:off x="3744020" y="4951109"/>
            <a:ext cx="286788"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a:stCxn id="486" idx="5"/>
            <a:endCxn id="349" idx="0"/>
          </p:cNvCxnSpPr>
          <p:nvPr/>
        </p:nvCxnSpPr>
        <p:spPr>
          <a:xfrm>
            <a:off x="4084690" y="4951109"/>
            <a:ext cx="186584"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a:stCxn id="504" idx="3"/>
            <a:endCxn id="350" idx="0"/>
          </p:cNvCxnSpPr>
          <p:nvPr/>
        </p:nvCxnSpPr>
        <p:spPr>
          <a:xfrm flipH="1">
            <a:off x="4814045" y="4951550"/>
            <a:ext cx="248363"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a:stCxn id="504" idx="5"/>
            <a:endCxn id="351" idx="0"/>
          </p:cNvCxnSpPr>
          <p:nvPr/>
        </p:nvCxnSpPr>
        <p:spPr>
          <a:xfrm>
            <a:off x="5116290" y="4951550"/>
            <a:ext cx="239944"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a:stCxn id="505" idx="3"/>
            <a:endCxn id="352" idx="0"/>
          </p:cNvCxnSpPr>
          <p:nvPr/>
        </p:nvCxnSpPr>
        <p:spPr>
          <a:xfrm flipH="1">
            <a:off x="5878759" y="4950595"/>
            <a:ext cx="21524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a:stCxn id="505" idx="5"/>
            <a:endCxn id="353" idx="0"/>
          </p:cNvCxnSpPr>
          <p:nvPr/>
        </p:nvCxnSpPr>
        <p:spPr>
          <a:xfrm>
            <a:off x="6147887" y="4950595"/>
            <a:ext cx="25812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a:stCxn id="529" idx="3"/>
            <a:endCxn id="354" idx="0"/>
          </p:cNvCxnSpPr>
          <p:nvPr/>
        </p:nvCxnSpPr>
        <p:spPr>
          <a:xfrm flipH="1">
            <a:off x="6946578" y="4951109"/>
            <a:ext cx="180726"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529" idx="5"/>
            <a:endCxn id="355" idx="0"/>
          </p:cNvCxnSpPr>
          <p:nvPr/>
        </p:nvCxnSpPr>
        <p:spPr>
          <a:xfrm>
            <a:off x="7181186" y="4951109"/>
            <a:ext cx="30758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530" idx="3"/>
            <a:endCxn id="356" idx="0"/>
          </p:cNvCxnSpPr>
          <p:nvPr/>
        </p:nvCxnSpPr>
        <p:spPr>
          <a:xfrm flipH="1">
            <a:off x="8011292" y="4950081"/>
            <a:ext cx="16130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stCxn id="530" idx="5"/>
            <a:endCxn id="357" idx="0"/>
          </p:cNvCxnSpPr>
          <p:nvPr/>
        </p:nvCxnSpPr>
        <p:spPr>
          <a:xfrm>
            <a:off x="8226475" y="4950081"/>
            <a:ext cx="31207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a:stCxn id="464" idx="0"/>
            <a:endCxn id="413" idx="4"/>
          </p:cNvCxnSpPr>
          <p:nvPr/>
        </p:nvCxnSpPr>
        <p:spPr>
          <a:xfrm flipV="1">
            <a:off x="914400" y="4046840"/>
            <a:ext cx="0" cy="83922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a:stCxn id="466" idx="0"/>
            <a:endCxn id="465" idx="4"/>
          </p:cNvCxnSpPr>
          <p:nvPr/>
        </p:nvCxnSpPr>
        <p:spPr>
          <a:xfrm flipV="1">
            <a:off x="1949725" y="4046840"/>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p:cNvCxnSpPr>
            <a:stCxn id="464" idx="7"/>
            <a:endCxn id="465" idx="3"/>
          </p:cNvCxnSpPr>
          <p:nvPr/>
        </p:nvCxnSpPr>
        <p:spPr>
          <a:xfrm flipV="1">
            <a:off x="941341" y="4035681"/>
            <a:ext cx="981443" cy="86154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p:cNvCxnSpPr>
            <a:stCxn id="466" idx="1"/>
            <a:endCxn id="413" idx="5"/>
          </p:cNvCxnSpPr>
          <p:nvPr/>
        </p:nvCxnSpPr>
        <p:spPr>
          <a:xfrm flipH="1" flipV="1">
            <a:off x="941341" y="4035681"/>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413" name="Oval 412"/>
          <p:cNvSpPr/>
          <p:nvPr/>
        </p:nvSpPr>
        <p:spPr>
          <a:xfrm>
            <a:off x="876300"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4" name="Oval 463"/>
          <p:cNvSpPr/>
          <p:nvPr/>
        </p:nvSpPr>
        <p:spPr>
          <a:xfrm>
            <a:off x="876300"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5" name="Oval 464"/>
          <p:cNvSpPr/>
          <p:nvPr/>
        </p:nvSpPr>
        <p:spPr>
          <a:xfrm>
            <a:off x="1911625"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6" name="Oval 465"/>
          <p:cNvSpPr/>
          <p:nvPr/>
        </p:nvSpPr>
        <p:spPr>
          <a:xfrm>
            <a:off x="1911625"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3" name="Oval 482"/>
          <p:cNvSpPr/>
          <p:nvPr/>
        </p:nvSpPr>
        <p:spPr>
          <a:xfrm>
            <a:off x="2984324"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4" name="Oval 483"/>
          <p:cNvSpPr/>
          <p:nvPr/>
        </p:nvSpPr>
        <p:spPr>
          <a:xfrm>
            <a:off x="40196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5" name="Oval 484"/>
          <p:cNvSpPr/>
          <p:nvPr/>
        </p:nvSpPr>
        <p:spPr>
          <a:xfrm>
            <a:off x="298432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6" name="Oval 485"/>
          <p:cNvSpPr/>
          <p:nvPr/>
        </p:nvSpPr>
        <p:spPr>
          <a:xfrm>
            <a:off x="4019649"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02" name="Oval 501"/>
          <p:cNvSpPr/>
          <p:nvPr/>
        </p:nvSpPr>
        <p:spPr>
          <a:xfrm>
            <a:off x="50512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03" name="Oval 502"/>
          <p:cNvSpPr/>
          <p:nvPr/>
        </p:nvSpPr>
        <p:spPr>
          <a:xfrm>
            <a:off x="608284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04" name="Oval 503"/>
          <p:cNvSpPr/>
          <p:nvPr/>
        </p:nvSpPr>
        <p:spPr>
          <a:xfrm>
            <a:off x="5051249" y="4886509"/>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05" name="Oval 504"/>
          <p:cNvSpPr/>
          <p:nvPr/>
        </p:nvSpPr>
        <p:spPr>
          <a:xfrm>
            <a:off x="6082846" y="4885554"/>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27" name="Oval 526"/>
          <p:cNvSpPr/>
          <p:nvPr/>
        </p:nvSpPr>
        <p:spPr>
          <a:xfrm>
            <a:off x="7116145"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28" name="Oval 527"/>
          <p:cNvSpPr/>
          <p:nvPr/>
        </p:nvSpPr>
        <p:spPr>
          <a:xfrm>
            <a:off x="816215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29" name="Oval 528"/>
          <p:cNvSpPr/>
          <p:nvPr/>
        </p:nvSpPr>
        <p:spPr>
          <a:xfrm>
            <a:off x="7116145"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30" name="Oval 529"/>
          <p:cNvSpPr/>
          <p:nvPr/>
        </p:nvSpPr>
        <p:spPr>
          <a:xfrm>
            <a:off x="816143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pic>
        <p:nvPicPr>
          <p:cNvPr id="342" name="Picture 341" descr="server-gray.png"/>
          <p:cNvPicPr>
            <a:picLocks noChangeAspect="1"/>
          </p:cNvPicPr>
          <p:nvPr/>
        </p:nvPicPr>
        <p:blipFill>
          <a:blip r:embed="rId5" cstate="print"/>
          <a:stretch>
            <a:fillRect/>
          </a:stretch>
        </p:blipFill>
        <p:spPr>
          <a:xfrm>
            <a:off x="367583" y="5744126"/>
            <a:ext cx="376485" cy="400774"/>
          </a:xfrm>
          <a:prstGeom prst="rect">
            <a:avLst/>
          </a:prstGeom>
        </p:spPr>
      </p:pic>
      <p:pic>
        <p:nvPicPr>
          <p:cNvPr id="343" name="Picture 342" descr="server-gray.png"/>
          <p:cNvPicPr>
            <a:picLocks noChangeAspect="1"/>
          </p:cNvPicPr>
          <p:nvPr/>
        </p:nvPicPr>
        <p:blipFill>
          <a:blip r:embed="rId5" cstate="print"/>
          <a:stretch>
            <a:fillRect/>
          </a:stretch>
        </p:blipFill>
        <p:spPr>
          <a:xfrm>
            <a:off x="909772" y="5744126"/>
            <a:ext cx="376485" cy="400774"/>
          </a:xfrm>
          <a:prstGeom prst="rect">
            <a:avLst/>
          </a:prstGeom>
        </p:spPr>
      </p:pic>
      <p:pic>
        <p:nvPicPr>
          <p:cNvPr id="344" name="Picture 343" descr="server-gray.png"/>
          <p:cNvPicPr>
            <a:picLocks noChangeAspect="1"/>
          </p:cNvPicPr>
          <p:nvPr/>
        </p:nvPicPr>
        <p:blipFill>
          <a:blip r:embed="rId5" cstate="print"/>
          <a:stretch>
            <a:fillRect/>
          </a:stretch>
        </p:blipFill>
        <p:spPr>
          <a:xfrm>
            <a:off x="1432297" y="5744126"/>
            <a:ext cx="376485" cy="400774"/>
          </a:xfrm>
          <a:prstGeom prst="rect">
            <a:avLst/>
          </a:prstGeom>
        </p:spPr>
      </p:pic>
      <p:pic>
        <p:nvPicPr>
          <p:cNvPr id="345" name="Picture 344" descr="server-gray.png"/>
          <p:cNvPicPr>
            <a:picLocks noChangeAspect="1"/>
          </p:cNvPicPr>
          <p:nvPr/>
        </p:nvPicPr>
        <p:blipFill>
          <a:blip r:embed="rId5" cstate="print"/>
          <a:stretch>
            <a:fillRect/>
          </a:stretch>
        </p:blipFill>
        <p:spPr>
          <a:xfrm>
            <a:off x="1959551" y="5744126"/>
            <a:ext cx="376485" cy="400774"/>
          </a:xfrm>
          <a:prstGeom prst="rect">
            <a:avLst/>
          </a:prstGeom>
        </p:spPr>
      </p:pic>
      <p:pic>
        <p:nvPicPr>
          <p:cNvPr id="346" name="Picture 345" descr="server-gray.png"/>
          <p:cNvPicPr>
            <a:picLocks noChangeAspect="1"/>
          </p:cNvPicPr>
          <p:nvPr/>
        </p:nvPicPr>
        <p:blipFill>
          <a:blip r:embed="rId5" cstate="print"/>
          <a:stretch>
            <a:fillRect/>
          </a:stretch>
        </p:blipFill>
        <p:spPr>
          <a:xfrm>
            <a:off x="2491063" y="5744126"/>
            <a:ext cx="376485" cy="400774"/>
          </a:xfrm>
          <a:prstGeom prst="rect">
            <a:avLst/>
          </a:prstGeom>
        </p:spPr>
      </p:pic>
      <p:pic>
        <p:nvPicPr>
          <p:cNvPr id="347" name="Picture 346" descr="server-gray.png"/>
          <p:cNvPicPr>
            <a:picLocks noChangeAspect="1"/>
          </p:cNvPicPr>
          <p:nvPr/>
        </p:nvPicPr>
        <p:blipFill>
          <a:blip r:embed="rId5" cstate="print"/>
          <a:stretch>
            <a:fillRect/>
          </a:stretch>
        </p:blipFill>
        <p:spPr>
          <a:xfrm>
            <a:off x="3033252" y="5744126"/>
            <a:ext cx="376485" cy="400774"/>
          </a:xfrm>
          <a:prstGeom prst="rect">
            <a:avLst/>
          </a:prstGeom>
        </p:spPr>
      </p:pic>
      <p:pic>
        <p:nvPicPr>
          <p:cNvPr id="348" name="Picture 347" descr="server-gray.png"/>
          <p:cNvPicPr>
            <a:picLocks noChangeAspect="1"/>
          </p:cNvPicPr>
          <p:nvPr/>
        </p:nvPicPr>
        <p:blipFill>
          <a:blip r:embed="rId5" cstate="print"/>
          <a:stretch>
            <a:fillRect/>
          </a:stretch>
        </p:blipFill>
        <p:spPr>
          <a:xfrm>
            <a:off x="3555777" y="5744126"/>
            <a:ext cx="376485" cy="400774"/>
          </a:xfrm>
          <a:prstGeom prst="rect">
            <a:avLst/>
          </a:prstGeom>
        </p:spPr>
      </p:pic>
      <p:pic>
        <p:nvPicPr>
          <p:cNvPr id="349" name="Picture 348" descr="server-gray.png"/>
          <p:cNvPicPr>
            <a:picLocks noChangeAspect="1"/>
          </p:cNvPicPr>
          <p:nvPr/>
        </p:nvPicPr>
        <p:blipFill>
          <a:blip r:embed="rId5" cstate="print"/>
          <a:stretch>
            <a:fillRect/>
          </a:stretch>
        </p:blipFill>
        <p:spPr>
          <a:xfrm>
            <a:off x="4083031" y="5744126"/>
            <a:ext cx="376485" cy="400774"/>
          </a:xfrm>
          <a:prstGeom prst="rect">
            <a:avLst/>
          </a:prstGeom>
        </p:spPr>
      </p:pic>
      <p:pic>
        <p:nvPicPr>
          <p:cNvPr id="350" name="Picture 349" descr="server-gray.png"/>
          <p:cNvPicPr>
            <a:picLocks noChangeAspect="1"/>
          </p:cNvPicPr>
          <p:nvPr/>
        </p:nvPicPr>
        <p:blipFill>
          <a:blip r:embed="rId5" cstate="print"/>
          <a:stretch>
            <a:fillRect/>
          </a:stretch>
        </p:blipFill>
        <p:spPr>
          <a:xfrm>
            <a:off x="4625802" y="5744126"/>
            <a:ext cx="376485" cy="400774"/>
          </a:xfrm>
          <a:prstGeom prst="rect">
            <a:avLst/>
          </a:prstGeom>
        </p:spPr>
      </p:pic>
      <p:pic>
        <p:nvPicPr>
          <p:cNvPr id="351" name="Picture 350" descr="server-gray.png"/>
          <p:cNvPicPr>
            <a:picLocks noChangeAspect="1"/>
          </p:cNvPicPr>
          <p:nvPr/>
        </p:nvPicPr>
        <p:blipFill>
          <a:blip r:embed="rId5" cstate="print"/>
          <a:stretch>
            <a:fillRect/>
          </a:stretch>
        </p:blipFill>
        <p:spPr>
          <a:xfrm>
            <a:off x="5167991" y="5744126"/>
            <a:ext cx="376485" cy="400774"/>
          </a:xfrm>
          <a:prstGeom prst="rect">
            <a:avLst/>
          </a:prstGeom>
        </p:spPr>
      </p:pic>
      <p:pic>
        <p:nvPicPr>
          <p:cNvPr id="352" name="Picture 351" descr="server-gray.png"/>
          <p:cNvPicPr>
            <a:picLocks noChangeAspect="1"/>
          </p:cNvPicPr>
          <p:nvPr/>
        </p:nvPicPr>
        <p:blipFill>
          <a:blip r:embed="rId5" cstate="print"/>
          <a:stretch>
            <a:fillRect/>
          </a:stretch>
        </p:blipFill>
        <p:spPr>
          <a:xfrm>
            <a:off x="5690516" y="5744126"/>
            <a:ext cx="376485" cy="400774"/>
          </a:xfrm>
          <a:prstGeom prst="rect">
            <a:avLst/>
          </a:prstGeom>
        </p:spPr>
      </p:pic>
      <p:pic>
        <p:nvPicPr>
          <p:cNvPr id="353" name="Picture 352" descr="server-gray.png"/>
          <p:cNvPicPr>
            <a:picLocks noChangeAspect="1"/>
          </p:cNvPicPr>
          <p:nvPr/>
        </p:nvPicPr>
        <p:blipFill>
          <a:blip r:embed="rId5" cstate="print"/>
          <a:stretch>
            <a:fillRect/>
          </a:stretch>
        </p:blipFill>
        <p:spPr>
          <a:xfrm>
            <a:off x="6217770" y="5744126"/>
            <a:ext cx="376485" cy="400774"/>
          </a:xfrm>
          <a:prstGeom prst="rect">
            <a:avLst/>
          </a:prstGeom>
        </p:spPr>
      </p:pic>
      <p:pic>
        <p:nvPicPr>
          <p:cNvPr id="354" name="Picture 353" descr="server-gray.png"/>
          <p:cNvPicPr>
            <a:picLocks noChangeAspect="1"/>
          </p:cNvPicPr>
          <p:nvPr/>
        </p:nvPicPr>
        <p:blipFill>
          <a:blip r:embed="rId5" cstate="print"/>
          <a:stretch>
            <a:fillRect/>
          </a:stretch>
        </p:blipFill>
        <p:spPr>
          <a:xfrm>
            <a:off x="6758335" y="5744126"/>
            <a:ext cx="376485" cy="400774"/>
          </a:xfrm>
          <a:prstGeom prst="rect">
            <a:avLst/>
          </a:prstGeom>
        </p:spPr>
      </p:pic>
      <p:pic>
        <p:nvPicPr>
          <p:cNvPr id="355" name="Picture 354" descr="server-gray.png"/>
          <p:cNvPicPr>
            <a:picLocks noChangeAspect="1"/>
          </p:cNvPicPr>
          <p:nvPr/>
        </p:nvPicPr>
        <p:blipFill>
          <a:blip r:embed="rId5" cstate="print"/>
          <a:stretch>
            <a:fillRect/>
          </a:stretch>
        </p:blipFill>
        <p:spPr>
          <a:xfrm>
            <a:off x="7300524" y="5744126"/>
            <a:ext cx="376485" cy="400774"/>
          </a:xfrm>
          <a:prstGeom prst="rect">
            <a:avLst/>
          </a:prstGeom>
        </p:spPr>
      </p:pic>
      <p:pic>
        <p:nvPicPr>
          <p:cNvPr id="356" name="Picture 355" descr="server-gray.png"/>
          <p:cNvPicPr>
            <a:picLocks noChangeAspect="1"/>
          </p:cNvPicPr>
          <p:nvPr/>
        </p:nvPicPr>
        <p:blipFill>
          <a:blip r:embed="rId5" cstate="print"/>
          <a:stretch>
            <a:fillRect/>
          </a:stretch>
        </p:blipFill>
        <p:spPr>
          <a:xfrm>
            <a:off x="7823049" y="5744126"/>
            <a:ext cx="376485" cy="400774"/>
          </a:xfrm>
          <a:prstGeom prst="rect">
            <a:avLst/>
          </a:prstGeom>
        </p:spPr>
      </p:pic>
      <p:pic>
        <p:nvPicPr>
          <p:cNvPr id="357" name="Picture 356" descr="server-gray.png"/>
          <p:cNvPicPr>
            <a:picLocks noChangeAspect="1"/>
          </p:cNvPicPr>
          <p:nvPr/>
        </p:nvPicPr>
        <p:blipFill>
          <a:blip r:embed="rId5" cstate="print"/>
          <a:stretch>
            <a:fillRect/>
          </a:stretch>
        </p:blipFill>
        <p:spPr>
          <a:xfrm>
            <a:off x="8350303" y="5744126"/>
            <a:ext cx="376485" cy="400774"/>
          </a:xfrm>
          <a:prstGeom prst="rect">
            <a:avLst/>
          </a:prstGeom>
        </p:spPr>
      </p:pic>
      <p:pic>
        <p:nvPicPr>
          <p:cNvPr id="620" name="Picture 6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163" y="4743524"/>
            <a:ext cx="752474" cy="361288"/>
          </a:xfrm>
          <a:prstGeom prst="rect">
            <a:avLst/>
          </a:prstGeom>
        </p:spPr>
      </p:pic>
      <p:pic>
        <p:nvPicPr>
          <p:cNvPr id="621" name="Picture 6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3488" y="4743965"/>
            <a:ext cx="752474" cy="361288"/>
          </a:xfrm>
          <a:prstGeom prst="rect">
            <a:avLst/>
          </a:prstGeom>
        </p:spPr>
      </p:pic>
      <p:pic>
        <p:nvPicPr>
          <p:cNvPr id="624" name="Picture 6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6187" y="4742496"/>
            <a:ext cx="752474" cy="361288"/>
          </a:xfrm>
          <a:prstGeom prst="rect">
            <a:avLst/>
          </a:prstGeom>
        </p:spPr>
      </p:pic>
      <p:pic>
        <p:nvPicPr>
          <p:cNvPr id="625" name="Picture 6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1512" y="4743524"/>
            <a:ext cx="752474" cy="361288"/>
          </a:xfrm>
          <a:prstGeom prst="rect">
            <a:avLst/>
          </a:prstGeom>
        </p:spPr>
      </p:pic>
      <p:pic>
        <p:nvPicPr>
          <p:cNvPr id="627" name="Picture 6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3112" y="4743524"/>
            <a:ext cx="752474" cy="361288"/>
          </a:xfrm>
          <a:prstGeom prst="rect">
            <a:avLst/>
          </a:prstGeom>
        </p:spPr>
      </p:pic>
      <p:pic>
        <p:nvPicPr>
          <p:cNvPr id="629" name="Picture 6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4709" y="4743524"/>
            <a:ext cx="752474" cy="361288"/>
          </a:xfrm>
          <a:prstGeom prst="rect">
            <a:avLst/>
          </a:prstGeom>
        </p:spPr>
      </p:pic>
      <p:pic>
        <p:nvPicPr>
          <p:cNvPr id="632" name="Picture 6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8008" y="4743965"/>
            <a:ext cx="752474" cy="361288"/>
          </a:xfrm>
          <a:prstGeom prst="rect">
            <a:avLst/>
          </a:prstGeom>
        </p:spPr>
      </p:pic>
      <p:pic>
        <p:nvPicPr>
          <p:cNvPr id="633" name="Picture 6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3049" y="4743965"/>
            <a:ext cx="752474" cy="361288"/>
          </a:xfrm>
          <a:prstGeom prst="rect">
            <a:avLst/>
          </a:prstGeom>
        </p:spPr>
      </p:pic>
      <p:cxnSp>
        <p:nvCxnSpPr>
          <p:cNvPr id="143" name="Straight Connector 142"/>
          <p:cNvCxnSpPr/>
          <p:nvPr/>
        </p:nvCxnSpPr>
        <p:spPr>
          <a:xfrm flipV="1">
            <a:off x="2565400" y="2171074"/>
            <a:ext cx="1094248" cy="691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413" idx="0"/>
          </p:cNvCxnSpPr>
          <p:nvPr/>
        </p:nvCxnSpPr>
        <p:spPr>
          <a:xfrm flipH="1">
            <a:off x="914400" y="2954867"/>
            <a:ext cx="1481667" cy="101577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endCxn id="465" idx="1"/>
          </p:cNvCxnSpPr>
          <p:nvPr/>
        </p:nvCxnSpPr>
        <p:spPr>
          <a:xfrm flipH="1">
            <a:off x="1922784" y="2991556"/>
            <a:ext cx="4342549" cy="99024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endCxn id="465" idx="0"/>
          </p:cNvCxnSpPr>
          <p:nvPr/>
        </p:nvCxnSpPr>
        <p:spPr>
          <a:xfrm flipH="1">
            <a:off x="1949725" y="2971800"/>
            <a:ext cx="2927075" cy="99884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413" idx="7"/>
          </p:cNvCxnSpPr>
          <p:nvPr/>
        </p:nvCxnSpPr>
        <p:spPr>
          <a:xfrm flipV="1">
            <a:off x="941341" y="2980267"/>
            <a:ext cx="2690859" cy="100153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3891790" y="2116456"/>
            <a:ext cx="2509010" cy="779144"/>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527" idx="0"/>
          </p:cNvCxnSpPr>
          <p:nvPr/>
        </p:nvCxnSpPr>
        <p:spPr>
          <a:xfrm flipH="1" flipV="1">
            <a:off x="2633133" y="2971800"/>
            <a:ext cx="4521112" cy="9998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528" idx="0"/>
          </p:cNvCxnSpPr>
          <p:nvPr/>
        </p:nvCxnSpPr>
        <p:spPr>
          <a:xfrm flipH="1" flipV="1">
            <a:off x="6491111" y="3005667"/>
            <a:ext cx="1709145" cy="96600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528" idx="1"/>
          </p:cNvCxnSpPr>
          <p:nvPr/>
        </p:nvCxnSpPr>
        <p:spPr>
          <a:xfrm flipH="1" flipV="1">
            <a:off x="5105400" y="2963333"/>
            <a:ext cx="3067915" cy="10194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527" idx="7"/>
          </p:cNvCxnSpPr>
          <p:nvPr/>
        </p:nvCxnSpPr>
        <p:spPr>
          <a:xfrm flipH="1" flipV="1">
            <a:off x="3886200" y="2971800"/>
            <a:ext cx="3294986" cy="10110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193" name="Picture 1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163" y="3829124"/>
            <a:ext cx="752474" cy="361288"/>
          </a:xfrm>
          <a:prstGeom prst="rect">
            <a:avLst/>
          </a:prstGeom>
        </p:spPr>
      </p:pic>
      <p:pic>
        <p:nvPicPr>
          <p:cNvPr id="194" name="Picture 1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3488" y="3829124"/>
            <a:ext cx="752474" cy="361288"/>
          </a:xfrm>
          <a:prstGeom prst="rect">
            <a:avLst/>
          </a:prstGeom>
        </p:spPr>
      </p:pic>
      <p:pic>
        <p:nvPicPr>
          <p:cNvPr id="195" name="Picture 1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6187" y="3829124"/>
            <a:ext cx="752474" cy="361288"/>
          </a:xfrm>
          <a:prstGeom prst="rect">
            <a:avLst/>
          </a:prstGeom>
        </p:spPr>
      </p:pic>
      <p:pic>
        <p:nvPicPr>
          <p:cNvPr id="196" name="Picture 19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1512" y="3829124"/>
            <a:ext cx="752474" cy="361288"/>
          </a:xfrm>
          <a:prstGeom prst="rect">
            <a:avLst/>
          </a:prstGeom>
        </p:spPr>
      </p:pic>
      <p:pic>
        <p:nvPicPr>
          <p:cNvPr id="197" name="Picture 19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3112" y="3829124"/>
            <a:ext cx="752474" cy="361288"/>
          </a:xfrm>
          <a:prstGeom prst="rect">
            <a:avLst/>
          </a:prstGeom>
        </p:spPr>
      </p:pic>
      <p:pic>
        <p:nvPicPr>
          <p:cNvPr id="198" name="Picture 19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4709" y="3828096"/>
            <a:ext cx="752474" cy="361288"/>
          </a:xfrm>
          <a:prstGeom prst="rect">
            <a:avLst/>
          </a:prstGeom>
        </p:spPr>
      </p:pic>
      <p:pic>
        <p:nvPicPr>
          <p:cNvPr id="199" name="Picture 1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8008" y="3829124"/>
            <a:ext cx="752474" cy="361288"/>
          </a:xfrm>
          <a:prstGeom prst="rect">
            <a:avLst/>
          </a:prstGeom>
        </p:spPr>
      </p:pic>
      <p:pic>
        <p:nvPicPr>
          <p:cNvPr id="200" name="Picture 1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4019" y="3829124"/>
            <a:ext cx="752474" cy="361288"/>
          </a:xfrm>
          <a:prstGeom prst="rect">
            <a:avLst/>
          </a:prstGeom>
        </p:spPr>
      </p:pic>
      <p:pic>
        <p:nvPicPr>
          <p:cNvPr id="22" name="Picture 21"/>
          <p:cNvPicPr>
            <a:picLocks noChangeAspect="1"/>
          </p:cNvPicPr>
          <p:nvPr/>
        </p:nvPicPr>
        <p:blipFill>
          <a:blip r:embed="rId7"/>
          <a:stretch>
            <a:fillRect/>
          </a:stretch>
        </p:blipFill>
        <p:spPr>
          <a:xfrm>
            <a:off x="3274308" y="1801491"/>
            <a:ext cx="916692" cy="609600"/>
          </a:xfrm>
          <a:prstGeom prst="rect">
            <a:avLst/>
          </a:prstGeom>
        </p:spPr>
      </p:pic>
      <p:grpSp>
        <p:nvGrpSpPr>
          <p:cNvPr id="31" name="Group 30"/>
          <p:cNvGrpSpPr/>
          <p:nvPr/>
        </p:nvGrpSpPr>
        <p:grpSpPr>
          <a:xfrm>
            <a:off x="2667000" y="2133600"/>
            <a:ext cx="3810000" cy="762000"/>
            <a:chOff x="2667000" y="2133600"/>
            <a:chExt cx="3810000" cy="762000"/>
          </a:xfrm>
        </p:grpSpPr>
        <p:cxnSp>
          <p:nvCxnSpPr>
            <p:cNvPr id="133" name="Straight Connector 132"/>
            <p:cNvCxnSpPr/>
            <p:nvPr/>
          </p:nvCxnSpPr>
          <p:spPr>
            <a:xfrm flipV="1">
              <a:off x="2667000" y="2133600"/>
              <a:ext cx="23622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3962400" y="2133600"/>
              <a:ext cx="12954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5105400" y="2133600"/>
              <a:ext cx="2286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flipV="1">
              <a:off x="5410200" y="2133600"/>
              <a:ext cx="10668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0" name="Picture 129"/>
          <p:cNvPicPr>
            <a:picLocks noChangeAspect="1"/>
          </p:cNvPicPr>
          <p:nvPr/>
        </p:nvPicPr>
        <p:blipFill>
          <a:blip r:embed="rId7"/>
          <a:stretch>
            <a:fillRect/>
          </a:stretch>
        </p:blipFill>
        <p:spPr>
          <a:xfrm>
            <a:off x="4798308" y="1809750"/>
            <a:ext cx="916692" cy="609600"/>
          </a:xfrm>
          <a:prstGeom prst="rect">
            <a:avLst/>
          </a:prstGeom>
        </p:spPr>
      </p:pic>
      <p:pic>
        <p:nvPicPr>
          <p:cNvPr id="124" name="Picture 1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7726" y="2743200"/>
            <a:ext cx="752474" cy="361288"/>
          </a:xfrm>
          <a:prstGeom prst="rect">
            <a:avLst/>
          </a:prstGeom>
        </p:spPr>
      </p:pic>
      <p:pic>
        <p:nvPicPr>
          <p:cNvPr id="131" name="Picture 1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38526" y="2743200"/>
            <a:ext cx="752474" cy="361288"/>
          </a:xfrm>
          <a:prstGeom prst="rect">
            <a:avLst/>
          </a:prstGeom>
        </p:spPr>
      </p:pic>
      <p:pic>
        <p:nvPicPr>
          <p:cNvPr id="123" name="Picture 1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29326" y="2743200"/>
            <a:ext cx="752474" cy="361288"/>
          </a:xfrm>
          <a:prstGeom prst="rect">
            <a:avLst/>
          </a:prstGeom>
        </p:spPr>
      </p:pic>
      <p:pic>
        <p:nvPicPr>
          <p:cNvPr id="132" name="Picture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3126" y="2743200"/>
            <a:ext cx="752474" cy="361288"/>
          </a:xfrm>
          <a:prstGeom prst="rect">
            <a:avLst/>
          </a:prstGeom>
        </p:spPr>
      </p:pic>
      <p:sp>
        <p:nvSpPr>
          <p:cNvPr id="146" name="Rounded Rectangle 145"/>
          <p:cNvSpPr/>
          <p:nvPr/>
        </p:nvSpPr>
        <p:spPr>
          <a:xfrm>
            <a:off x="228600" y="2514600"/>
            <a:ext cx="8686800" cy="2832503"/>
          </a:xfrm>
          <a:prstGeom prst="roundRect">
            <a:avLst>
              <a:gd name="adj" fmla="val 9902"/>
            </a:avLst>
          </a:prstGeom>
          <a:solidFill>
            <a:schemeClr val="bg1">
              <a:alpha val="5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p:txBody>
      </p:sp>
      <p:sp>
        <p:nvSpPr>
          <p:cNvPr id="147" name="Freeform 146"/>
          <p:cNvSpPr/>
          <p:nvPr/>
        </p:nvSpPr>
        <p:spPr>
          <a:xfrm>
            <a:off x="3718761" y="2993088"/>
            <a:ext cx="2669117" cy="2791779"/>
          </a:xfrm>
          <a:custGeom>
            <a:avLst/>
            <a:gdLst>
              <a:gd name="connsiteX0" fmla="*/ 0 w 1695450"/>
              <a:gd name="connsiteY0" fmla="*/ 1781177 h 1914527"/>
              <a:gd name="connsiteX1" fmla="*/ 428625 w 1695450"/>
              <a:gd name="connsiteY1" fmla="*/ 962027 h 1914527"/>
              <a:gd name="connsiteX2" fmla="*/ 409575 w 1695450"/>
              <a:gd name="connsiteY2" fmla="*/ 2 h 1914527"/>
              <a:gd name="connsiteX3" fmla="*/ 1457325 w 1695450"/>
              <a:gd name="connsiteY3" fmla="*/ 952502 h 1914527"/>
              <a:gd name="connsiteX4" fmla="*/ 1695450 w 1695450"/>
              <a:gd name="connsiteY4" fmla="*/ 1914527 h 1914527"/>
              <a:gd name="connsiteX0" fmla="*/ 0 w 1695450"/>
              <a:gd name="connsiteY0" fmla="*/ 1781201 h 1914551"/>
              <a:gd name="connsiteX1" fmla="*/ 390525 w 1695450"/>
              <a:gd name="connsiteY1" fmla="*/ 923951 h 1914551"/>
              <a:gd name="connsiteX2" fmla="*/ 409575 w 1695450"/>
              <a:gd name="connsiteY2" fmla="*/ 26 h 1914551"/>
              <a:gd name="connsiteX3" fmla="*/ 1457325 w 1695450"/>
              <a:gd name="connsiteY3" fmla="*/ 952526 h 1914551"/>
              <a:gd name="connsiteX4" fmla="*/ 1695450 w 1695450"/>
              <a:gd name="connsiteY4" fmla="*/ 1914551 h 1914551"/>
              <a:gd name="connsiteX0" fmla="*/ 0 w 1695450"/>
              <a:gd name="connsiteY0" fmla="*/ 1762153 h 1895503"/>
              <a:gd name="connsiteX1" fmla="*/ 390525 w 1695450"/>
              <a:gd name="connsiteY1" fmla="*/ 904903 h 1895503"/>
              <a:gd name="connsiteX2" fmla="*/ 447675 w 1695450"/>
              <a:gd name="connsiteY2" fmla="*/ 28 h 1895503"/>
              <a:gd name="connsiteX3" fmla="*/ 1457325 w 1695450"/>
              <a:gd name="connsiteY3" fmla="*/ 933478 h 1895503"/>
              <a:gd name="connsiteX4" fmla="*/ 1695450 w 1695450"/>
              <a:gd name="connsiteY4" fmla="*/ 1895503 h 1895503"/>
              <a:gd name="connsiteX0" fmla="*/ 0 w 1695450"/>
              <a:gd name="connsiteY0" fmla="*/ 1775017 h 1908367"/>
              <a:gd name="connsiteX1" fmla="*/ 390525 w 1695450"/>
              <a:gd name="connsiteY1" fmla="*/ 917767 h 1908367"/>
              <a:gd name="connsiteX2" fmla="*/ 447675 w 1695450"/>
              <a:gd name="connsiteY2" fmla="*/ 12892 h 1908367"/>
              <a:gd name="connsiteX3" fmla="*/ 1457325 w 1695450"/>
              <a:gd name="connsiteY3" fmla="*/ 946342 h 1908367"/>
              <a:gd name="connsiteX4" fmla="*/ 1695450 w 1695450"/>
              <a:gd name="connsiteY4" fmla="*/ 1908367 h 1908367"/>
              <a:gd name="connsiteX0" fmla="*/ 0 w 1695450"/>
              <a:gd name="connsiteY0" fmla="*/ 1787347 h 1920697"/>
              <a:gd name="connsiteX1" fmla="*/ 390525 w 1695450"/>
              <a:gd name="connsiteY1" fmla="*/ 930097 h 1920697"/>
              <a:gd name="connsiteX2" fmla="*/ 447675 w 1695450"/>
              <a:gd name="connsiteY2" fmla="*/ 25222 h 1920697"/>
              <a:gd name="connsiteX3" fmla="*/ 1457325 w 1695450"/>
              <a:gd name="connsiteY3" fmla="*/ 958672 h 1920697"/>
              <a:gd name="connsiteX4" fmla="*/ 1695450 w 1695450"/>
              <a:gd name="connsiteY4" fmla="*/ 1920697 h 1920697"/>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64115 h 1897465"/>
              <a:gd name="connsiteX1" fmla="*/ 390525 w 1695450"/>
              <a:gd name="connsiteY1" fmla="*/ 906865 h 1897465"/>
              <a:gd name="connsiteX2" fmla="*/ 447675 w 1695450"/>
              <a:gd name="connsiteY2" fmla="*/ 1990 h 1897465"/>
              <a:gd name="connsiteX3" fmla="*/ 1457325 w 1695450"/>
              <a:gd name="connsiteY3" fmla="*/ 935440 h 1897465"/>
              <a:gd name="connsiteX4" fmla="*/ 1695450 w 1695450"/>
              <a:gd name="connsiteY4" fmla="*/ 1897465 h 189746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28750 w 1695450"/>
              <a:gd name="connsiteY3" fmla="*/ 102870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19225 w 1695450"/>
              <a:gd name="connsiteY3" fmla="*/ 971550 h 1895475"/>
              <a:gd name="connsiteX4" fmla="*/ 1695450 w 1695450"/>
              <a:gd name="connsiteY4" fmla="*/ 1895475 h 1895475"/>
              <a:gd name="connsiteX0" fmla="*/ 0 w 1695450"/>
              <a:gd name="connsiteY0" fmla="*/ 1815247 h 1948597"/>
              <a:gd name="connsiteX1" fmla="*/ 390525 w 1695450"/>
              <a:gd name="connsiteY1" fmla="*/ 957997 h 1948597"/>
              <a:gd name="connsiteX2" fmla="*/ 447675 w 1695450"/>
              <a:gd name="connsiteY2" fmla="*/ 53122 h 1948597"/>
              <a:gd name="connsiteX3" fmla="*/ 1457325 w 1695450"/>
              <a:gd name="connsiteY3" fmla="*/ 119797 h 1948597"/>
              <a:gd name="connsiteX4" fmla="*/ 1695450 w 1695450"/>
              <a:gd name="connsiteY4" fmla="*/ 1948597 h 1948597"/>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66675 h 1895475"/>
              <a:gd name="connsiteX4" fmla="*/ 1457325 w 1695450"/>
              <a:gd name="connsiteY4" fmla="*/ 904875 h 1895475"/>
              <a:gd name="connsiteX5" fmla="*/ 1695450 w 1695450"/>
              <a:gd name="connsiteY5" fmla="*/ 1895475 h 1895475"/>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804831 h 1938181"/>
              <a:gd name="connsiteX1" fmla="*/ 390525 w 1695450"/>
              <a:gd name="connsiteY1" fmla="*/ 947581 h 1938181"/>
              <a:gd name="connsiteX2" fmla="*/ 447675 w 1695450"/>
              <a:gd name="connsiteY2" fmla="*/ 42706 h 1938181"/>
              <a:gd name="connsiteX3" fmla="*/ 1466850 w 1695450"/>
              <a:gd name="connsiteY3" fmla="*/ 42706 h 1938181"/>
              <a:gd name="connsiteX4" fmla="*/ 1457325 w 1695450"/>
              <a:gd name="connsiteY4" fmla="*/ 947581 h 1938181"/>
              <a:gd name="connsiteX5" fmla="*/ 1695450 w 1695450"/>
              <a:gd name="connsiteY5" fmla="*/ 1938181 h 1938181"/>
              <a:gd name="connsiteX0" fmla="*/ 0 w 1695450"/>
              <a:gd name="connsiteY0" fmla="*/ 1780133 h 1913483"/>
              <a:gd name="connsiteX1" fmla="*/ 390525 w 1695450"/>
              <a:gd name="connsiteY1" fmla="*/ 922883 h 1913483"/>
              <a:gd name="connsiteX2" fmla="*/ 447675 w 1695450"/>
              <a:gd name="connsiteY2" fmla="*/ 18008 h 1913483"/>
              <a:gd name="connsiteX3" fmla="*/ 1466850 w 1695450"/>
              <a:gd name="connsiteY3" fmla="*/ 56108 h 1913483"/>
              <a:gd name="connsiteX4" fmla="*/ 1457325 w 1695450"/>
              <a:gd name="connsiteY4" fmla="*/ 922883 h 1913483"/>
              <a:gd name="connsiteX5" fmla="*/ 1695450 w 1695450"/>
              <a:gd name="connsiteY5" fmla="*/ 1913483 h 1913483"/>
              <a:gd name="connsiteX0" fmla="*/ 0 w 1695450"/>
              <a:gd name="connsiteY0" fmla="*/ 2735809 h 2869159"/>
              <a:gd name="connsiteX1" fmla="*/ 390525 w 1695450"/>
              <a:gd name="connsiteY1" fmla="*/ 1878559 h 2869159"/>
              <a:gd name="connsiteX2" fmla="*/ 52563 w 1695450"/>
              <a:gd name="connsiteY2" fmla="*/ 18 h 2869159"/>
              <a:gd name="connsiteX3" fmla="*/ 1466850 w 1695450"/>
              <a:gd name="connsiteY3" fmla="*/ 1011784 h 2869159"/>
              <a:gd name="connsiteX4" fmla="*/ 1457325 w 1695450"/>
              <a:gd name="connsiteY4" fmla="*/ 1878559 h 2869159"/>
              <a:gd name="connsiteX5" fmla="*/ 1695450 w 1695450"/>
              <a:gd name="connsiteY5" fmla="*/ 2869159 h 2869159"/>
              <a:gd name="connsiteX0" fmla="*/ 653764 w 2349214"/>
              <a:gd name="connsiteY0" fmla="*/ 2735809 h 2869159"/>
              <a:gd name="connsiteX1" fmla="*/ 67 w 2349214"/>
              <a:gd name="connsiteY1" fmla="*/ 1088337 h 2869159"/>
              <a:gd name="connsiteX2" fmla="*/ 706327 w 2349214"/>
              <a:gd name="connsiteY2" fmla="*/ 18 h 2869159"/>
              <a:gd name="connsiteX3" fmla="*/ 2120614 w 2349214"/>
              <a:gd name="connsiteY3" fmla="*/ 1011784 h 2869159"/>
              <a:gd name="connsiteX4" fmla="*/ 2111089 w 2349214"/>
              <a:gd name="connsiteY4" fmla="*/ 1878559 h 2869159"/>
              <a:gd name="connsiteX5" fmla="*/ 2349214 w 2349214"/>
              <a:gd name="connsiteY5" fmla="*/ 2869159 h 2869159"/>
              <a:gd name="connsiteX0" fmla="*/ 0 w 2697339"/>
              <a:gd name="connsiteY0" fmla="*/ 2679365 h 2869159"/>
              <a:gd name="connsiteX1" fmla="*/ 348192 w 2697339"/>
              <a:gd name="connsiteY1" fmla="*/ 1088337 h 2869159"/>
              <a:gd name="connsiteX2" fmla="*/ 1054452 w 2697339"/>
              <a:gd name="connsiteY2" fmla="*/ 18 h 2869159"/>
              <a:gd name="connsiteX3" fmla="*/ 2468739 w 2697339"/>
              <a:gd name="connsiteY3" fmla="*/ 1011784 h 2869159"/>
              <a:gd name="connsiteX4" fmla="*/ 2459214 w 2697339"/>
              <a:gd name="connsiteY4" fmla="*/ 1878559 h 2869159"/>
              <a:gd name="connsiteX5" fmla="*/ 2697339 w 2697339"/>
              <a:gd name="connsiteY5"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110896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249414 w 2697339"/>
              <a:gd name="connsiteY2" fmla="*/ 1017781 h 2869159"/>
              <a:gd name="connsiteX3" fmla="*/ 1110896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249414 w 2697339"/>
              <a:gd name="connsiteY2" fmla="*/ 1017781 h 2869159"/>
              <a:gd name="connsiteX3" fmla="*/ 1096785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031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031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158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158874 h 2869141"/>
              <a:gd name="connsiteX3" fmla="*/ 1139118 w 2697339"/>
              <a:gd name="connsiteY3" fmla="*/ 0 h 2869141"/>
              <a:gd name="connsiteX4" fmla="*/ 2440516 w 2697339"/>
              <a:gd name="connsiteY4" fmla="*/ 997655 h 2869141"/>
              <a:gd name="connsiteX5" fmla="*/ 2459214 w 2697339"/>
              <a:gd name="connsiteY5" fmla="*/ 1878541 h 2869141"/>
              <a:gd name="connsiteX6" fmla="*/ 2697339 w 2697339"/>
              <a:gd name="connsiteY6" fmla="*/ 2869141 h 2869141"/>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997655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054099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054099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110543 h 2778125"/>
              <a:gd name="connsiteX5" fmla="*/ 2459214 w 2669117"/>
              <a:gd name="connsiteY5" fmla="*/ 1878541 h 2778125"/>
              <a:gd name="connsiteX6" fmla="*/ 2669117 w 2669117"/>
              <a:gd name="connsiteY6" fmla="*/ 2770363 h 2778125"/>
              <a:gd name="connsiteX0" fmla="*/ 0 w 2669117"/>
              <a:gd name="connsiteY0" fmla="*/ 2791779 h 2791779"/>
              <a:gd name="connsiteX1" fmla="*/ 332318 w 2669117"/>
              <a:gd name="connsiteY1" fmla="*/ 1959912 h 2791779"/>
              <a:gd name="connsiteX2" fmla="*/ 291747 w 2669117"/>
              <a:gd name="connsiteY2" fmla="*/ 1172528 h 2791779"/>
              <a:gd name="connsiteX3" fmla="*/ 1262016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332318 w 2669117"/>
              <a:gd name="connsiteY1" fmla="*/ 1959912 h 2791779"/>
              <a:gd name="connsiteX2" fmla="*/ 291747 w 2669117"/>
              <a:gd name="connsiteY2" fmla="*/ 1172528 h 2791779"/>
              <a:gd name="connsiteX3" fmla="*/ 1316637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332318 w 2669117"/>
              <a:gd name="connsiteY1" fmla="*/ 1959912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9117" h="2791779">
                <a:moveTo>
                  <a:pt x="0" y="2791779"/>
                </a:moveTo>
                <a:cubicBezTo>
                  <a:pt x="27164" y="2653135"/>
                  <a:pt x="233319" y="2252392"/>
                  <a:pt x="291351" y="1987221"/>
                </a:cubicBezTo>
                <a:cubicBezTo>
                  <a:pt x="361671" y="1354248"/>
                  <a:pt x="271077" y="1189677"/>
                  <a:pt x="441956" y="899437"/>
                </a:cubicBezTo>
                <a:cubicBezTo>
                  <a:pt x="612835" y="609197"/>
                  <a:pt x="1006458" y="261937"/>
                  <a:pt x="1234704" y="0"/>
                </a:cubicBezTo>
                <a:cubicBezTo>
                  <a:pt x="1598065" y="164570"/>
                  <a:pt x="2347030" y="988201"/>
                  <a:pt x="2440516" y="1124197"/>
                </a:cubicBezTo>
                <a:cubicBezTo>
                  <a:pt x="2465916" y="1389310"/>
                  <a:pt x="2419527" y="1587395"/>
                  <a:pt x="2459214" y="1892195"/>
                </a:cubicBezTo>
                <a:cubicBezTo>
                  <a:pt x="2498901" y="2196995"/>
                  <a:pt x="2654830" y="2620505"/>
                  <a:pt x="2669117" y="2784017"/>
                </a:cubicBezTo>
              </a:path>
            </a:pathLst>
          </a:custGeom>
          <a:ln w="635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a:solidFill>
                <a:prstClr val="black"/>
              </a:solidFill>
              <a:latin typeface="Calibri"/>
            </a:endParaRPr>
          </a:p>
        </p:txBody>
      </p:sp>
      <p:sp>
        <p:nvSpPr>
          <p:cNvPr id="148" name="Freeform 147"/>
          <p:cNvSpPr/>
          <p:nvPr/>
        </p:nvSpPr>
        <p:spPr>
          <a:xfrm>
            <a:off x="499049" y="4048126"/>
            <a:ext cx="1695450" cy="1857375"/>
          </a:xfrm>
          <a:custGeom>
            <a:avLst/>
            <a:gdLst>
              <a:gd name="connsiteX0" fmla="*/ 0 w 1695450"/>
              <a:gd name="connsiteY0" fmla="*/ 1781177 h 1914527"/>
              <a:gd name="connsiteX1" fmla="*/ 428625 w 1695450"/>
              <a:gd name="connsiteY1" fmla="*/ 962027 h 1914527"/>
              <a:gd name="connsiteX2" fmla="*/ 409575 w 1695450"/>
              <a:gd name="connsiteY2" fmla="*/ 2 h 1914527"/>
              <a:gd name="connsiteX3" fmla="*/ 1457325 w 1695450"/>
              <a:gd name="connsiteY3" fmla="*/ 952502 h 1914527"/>
              <a:gd name="connsiteX4" fmla="*/ 1695450 w 1695450"/>
              <a:gd name="connsiteY4" fmla="*/ 1914527 h 1914527"/>
              <a:gd name="connsiteX0" fmla="*/ 0 w 1695450"/>
              <a:gd name="connsiteY0" fmla="*/ 1781201 h 1914551"/>
              <a:gd name="connsiteX1" fmla="*/ 390525 w 1695450"/>
              <a:gd name="connsiteY1" fmla="*/ 923951 h 1914551"/>
              <a:gd name="connsiteX2" fmla="*/ 409575 w 1695450"/>
              <a:gd name="connsiteY2" fmla="*/ 26 h 1914551"/>
              <a:gd name="connsiteX3" fmla="*/ 1457325 w 1695450"/>
              <a:gd name="connsiteY3" fmla="*/ 952526 h 1914551"/>
              <a:gd name="connsiteX4" fmla="*/ 1695450 w 1695450"/>
              <a:gd name="connsiteY4" fmla="*/ 1914551 h 1914551"/>
              <a:gd name="connsiteX0" fmla="*/ 0 w 1695450"/>
              <a:gd name="connsiteY0" fmla="*/ 1762153 h 1895503"/>
              <a:gd name="connsiteX1" fmla="*/ 390525 w 1695450"/>
              <a:gd name="connsiteY1" fmla="*/ 904903 h 1895503"/>
              <a:gd name="connsiteX2" fmla="*/ 447675 w 1695450"/>
              <a:gd name="connsiteY2" fmla="*/ 28 h 1895503"/>
              <a:gd name="connsiteX3" fmla="*/ 1457325 w 1695450"/>
              <a:gd name="connsiteY3" fmla="*/ 933478 h 1895503"/>
              <a:gd name="connsiteX4" fmla="*/ 1695450 w 1695450"/>
              <a:gd name="connsiteY4" fmla="*/ 1895503 h 1895503"/>
              <a:gd name="connsiteX0" fmla="*/ 0 w 1695450"/>
              <a:gd name="connsiteY0" fmla="*/ 1775017 h 1908367"/>
              <a:gd name="connsiteX1" fmla="*/ 390525 w 1695450"/>
              <a:gd name="connsiteY1" fmla="*/ 917767 h 1908367"/>
              <a:gd name="connsiteX2" fmla="*/ 447675 w 1695450"/>
              <a:gd name="connsiteY2" fmla="*/ 12892 h 1908367"/>
              <a:gd name="connsiteX3" fmla="*/ 1457325 w 1695450"/>
              <a:gd name="connsiteY3" fmla="*/ 946342 h 1908367"/>
              <a:gd name="connsiteX4" fmla="*/ 1695450 w 1695450"/>
              <a:gd name="connsiteY4" fmla="*/ 1908367 h 1908367"/>
              <a:gd name="connsiteX0" fmla="*/ 0 w 1695450"/>
              <a:gd name="connsiteY0" fmla="*/ 1787347 h 1920697"/>
              <a:gd name="connsiteX1" fmla="*/ 390525 w 1695450"/>
              <a:gd name="connsiteY1" fmla="*/ 930097 h 1920697"/>
              <a:gd name="connsiteX2" fmla="*/ 447675 w 1695450"/>
              <a:gd name="connsiteY2" fmla="*/ 25222 h 1920697"/>
              <a:gd name="connsiteX3" fmla="*/ 1457325 w 1695450"/>
              <a:gd name="connsiteY3" fmla="*/ 958672 h 1920697"/>
              <a:gd name="connsiteX4" fmla="*/ 1695450 w 1695450"/>
              <a:gd name="connsiteY4" fmla="*/ 1920697 h 1920697"/>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64115 h 1897465"/>
              <a:gd name="connsiteX1" fmla="*/ 390525 w 1695450"/>
              <a:gd name="connsiteY1" fmla="*/ 906865 h 1897465"/>
              <a:gd name="connsiteX2" fmla="*/ 447675 w 1695450"/>
              <a:gd name="connsiteY2" fmla="*/ 1990 h 1897465"/>
              <a:gd name="connsiteX3" fmla="*/ 1457325 w 1695450"/>
              <a:gd name="connsiteY3" fmla="*/ 935440 h 1897465"/>
              <a:gd name="connsiteX4" fmla="*/ 1695450 w 1695450"/>
              <a:gd name="connsiteY4" fmla="*/ 1897465 h 189746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28750 w 1695450"/>
              <a:gd name="connsiteY3" fmla="*/ 102870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19225 w 1695450"/>
              <a:gd name="connsiteY3" fmla="*/ 971550 h 1895475"/>
              <a:gd name="connsiteX4" fmla="*/ 1695450 w 1695450"/>
              <a:gd name="connsiteY4" fmla="*/ 1895475 h 1895475"/>
              <a:gd name="connsiteX0" fmla="*/ 0 w 1695450"/>
              <a:gd name="connsiteY0" fmla="*/ 1815247 h 1948597"/>
              <a:gd name="connsiteX1" fmla="*/ 390525 w 1695450"/>
              <a:gd name="connsiteY1" fmla="*/ 957997 h 1948597"/>
              <a:gd name="connsiteX2" fmla="*/ 447675 w 1695450"/>
              <a:gd name="connsiteY2" fmla="*/ 53122 h 1948597"/>
              <a:gd name="connsiteX3" fmla="*/ 1457325 w 1695450"/>
              <a:gd name="connsiteY3" fmla="*/ 119797 h 1948597"/>
              <a:gd name="connsiteX4" fmla="*/ 1695450 w 1695450"/>
              <a:gd name="connsiteY4" fmla="*/ 1948597 h 1948597"/>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66675 h 1895475"/>
              <a:gd name="connsiteX4" fmla="*/ 1457325 w 1695450"/>
              <a:gd name="connsiteY4" fmla="*/ 904875 h 1895475"/>
              <a:gd name="connsiteX5" fmla="*/ 1695450 w 1695450"/>
              <a:gd name="connsiteY5" fmla="*/ 1895475 h 1895475"/>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804831 h 1938181"/>
              <a:gd name="connsiteX1" fmla="*/ 390525 w 1695450"/>
              <a:gd name="connsiteY1" fmla="*/ 947581 h 1938181"/>
              <a:gd name="connsiteX2" fmla="*/ 447675 w 1695450"/>
              <a:gd name="connsiteY2" fmla="*/ 42706 h 1938181"/>
              <a:gd name="connsiteX3" fmla="*/ 1466850 w 1695450"/>
              <a:gd name="connsiteY3" fmla="*/ 42706 h 1938181"/>
              <a:gd name="connsiteX4" fmla="*/ 1457325 w 1695450"/>
              <a:gd name="connsiteY4" fmla="*/ 947581 h 1938181"/>
              <a:gd name="connsiteX5" fmla="*/ 1695450 w 1695450"/>
              <a:gd name="connsiteY5" fmla="*/ 1938181 h 1938181"/>
              <a:gd name="connsiteX0" fmla="*/ 0 w 1695450"/>
              <a:gd name="connsiteY0" fmla="*/ 1780133 h 1913483"/>
              <a:gd name="connsiteX1" fmla="*/ 390525 w 1695450"/>
              <a:gd name="connsiteY1" fmla="*/ 922883 h 1913483"/>
              <a:gd name="connsiteX2" fmla="*/ 447675 w 1695450"/>
              <a:gd name="connsiteY2" fmla="*/ 18008 h 1913483"/>
              <a:gd name="connsiteX3" fmla="*/ 1466850 w 1695450"/>
              <a:gd name="connsiteY3" fmla="*/ 56108 h 1913483"/>
              <a:gd name="connsiteX4" fmla="*/ 1457325 w 1695450"/>
              <a:gd name="connsiteY4" fmla="*/ 922883 h 1913483"/>
              <a:gd name="connsiteX5" fmla="*/ 1695450 w 1695450"/>
              <a:gd name="connsiteY5" fmla="*/ 1913483 h 1913483"/>
              <a:gd name="connsiteX0" fmla="*/ 0 w 1695450"/>
              <a:gd name="connsiteY0" fmla="*/ 1735960 h 1869310"/>
              <a:gd name="connsiteX1" fmla="*/ 390525 w 1695450"/>
              <a:gd name="connsiteY1" fmla="*/ 878710 h 1869310"/>
              <a:gd name="connsiteX2" fmla="*/ 842786 w 1695450"/>
              <a:gd name="connsiteY2" fmla="*/ 411280 h 1869310"/>
              <a:gd name="connsiteX3" fmla="*/ 1466850 w 1695450"/>
              <a:gd name="connsiteY3" fmla="*/ 11935 h 1869310"/>
              <a:gd name="connsiteX4" fmla="*/ 1457325 w 1695450"/>
              <a:gd name="connsiteY4" fmla="*/ 878710 h 1869310"/>
              <a:gd name="connsiteX5" fmla="*/ 1695450 w 1695450"/>
              <a:gd name="connsiteY5" fmla="*/ 1869310 h 1869310"/>
              <a:gd name="connsiteX0" fmla="*/ 0 w 1695450"/>
              <a:gd name="connsiteY0" fmla="*/ 1724025 h 1857375"/>
              <a:gd name="connsiteX1" fmla="*/ 390525 w 1695450"/>
              <a:gd name="connsiteY1" fmla="*/ 866775 h 1857375"/>
              <a:gd name="connsiteX2" fmla="*/ 1466850 w 1695450"/>
              <a:gd name="connsiteY2" fmla="*/ 0 h 1857375"/>
              <a:gd name="connsiteX3" fmla="*/ 1457325 w 1695450"/>
              <a:gd name="connsiteY3" fmla="*/ 866775 h 1857375"/>
              <a:gd name="connsiteX4" fmla="*/ 1695450 w 1695450"/>
              <a:gd name="connsiteY4" fmla="*/ 1857375 h 1857375"/>
              <a:gd name="connsiteX0" fmla="*/ 0 w 1695450"/>
              <a:gd name="connsiteY0" fmla="*/ 1724025 h 1857375"/>
              <a:gd name="connsiteX1" fmla="*/ 404636 w 1695450"/>
              <a:gd name="connsiteY1" fmla="*/ 909108 h 1857375"/>
              <a:gd name="connsiteX2" fmla="*/ 1466850 w 1695450"/>
              <a:gd name="connsiteY2" fmla="*/ 0 h 1857375"/>
              <a:gd name="connsiteX3" fmla="*/ 1457325 w 1695450"/>
              <a:gd name="connsiteY3" fmla="*/ 866775 h 1857375"/>
              <a:gd name="connsiteX4" fmla="*/ 1695450 w 1695450"/>
              <a:gd name="connsiteY4" fmla="*/ 1857375 h 1857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450" h="1857375">
                <a:moveTo>
                  <a:pt x="0" y="1724025"/>
                </a:moveTo>
                <a:cubicBezTo>
                  <a:pt x="180181" y="1462881"/>
                  <a:pt x="160161" y="1196445"/>
                  <a:pt x="404636" y="909108"/>
                </a:cubicBezTo>
                <a:cubicBezTo>
                  <a:pt x="649111" y="621771"/>
                  <a:pt x="1289050" y="0"/>
                  <a:pt x="1466850" y="0"/>
                </a:cubicBezTo>
                <a:cubicBezTo>
                  <a:pt x="1492250" y="265113"/>
                  <a:pt x="1417638" y="561975"/>
                  <a:pt x="1457325" y="866775"/>
                </a:cubicBezTo>
                <a:cubicBezTo>
                  <a:pt x="1497012" y="1171575"/>
                  <a:pt x="1681163" y="1693863"/>
                  <a:pt x="1695450" y="1857375"/>
                </a:cubicBezTo>
              </a:path>
            </a:pathLst>
          </a:custGeom>
          <a:ln w="635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a:solidFill>
                <a:prstClr val="black"/>
              </a:solidFill>
              <a:latin typeface="Calibri"/>
            </a:endParaRPr>
          </a:p>
        </p:txBody>
      </p:sp>
      <p:sp>
        <p:nvSpPr>
          <p:cNvPr id="154" name="Rounded Rectangle 153"/>
          <p:cNvSpPr/>
          <p:nvPr/>
        </p:nvSpPr>
        <p:spPr>
          <a:xfrm>
            <a:off x="301752" y="5943600"/>
            <a:ext cx="914400" cy="533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400"/>
            <a:r>
              <a:rPr lang="en-US" dirty="0">
                <a:solidFill>
                  <a:prstClr val="black"/>
                </a:solidFill>
                <a:latin typeface="Calibri"/>
              </a:rPr>
              <a:t>web</a:t>
            </a:r>
          </a:p>
        </p:txBody>
      </p:sp>
      <p:sp>
        <p:nvSpPr>
          <p:cNvPr id="155" name="Rounded Rectangle 154"/>
          <p:cNvSpPr/>
          <p:nvPr/>
        </p:nvSpPr>
        <p:spPr>
          <a:xfrm>
            <a:off x="1524000" y="5943600"/>
            <a:ext cx="914400"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app</a:t>
            </a:r>
          </a:p>
        </p:txBody>
      </p:sp>
      <p:sp>
        <p:nvSpPr>
          <p:cNvPr id="156" name="Rounded Rectangle 155"/>
          <p:cNvSpPr/>
          <p:nvPr/>
        </p:nvSpPr>
        <p:spPr>
          <a:xfrm>
            <a:off x="3886200" y="5943600"/>
            <a:ext cx="9144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400"/>
            <a:r>
              <a:rPr lang="en-US" dirty="0">
                <a:solidFill>
                  <a:prstClr val="black"/>
                </a:solidFill>
                <a:latin typeface="Calibri"/>
              </a:rPr>
              <a:t>data-base</a:t>
            </a:r>
          </a:p>
        </p:txBody>
      </p:sp>
      <p:sp>
        <p:nvSpPr>
          <p:cNvPr id="157" name="Rounded Rectangle 156"/>
          <p:cNvSpPr/>
          <p:nvPr/>
        </p:nvSpPr>
        <p:spPr>
          <a:xfrm>
            <a:off x="5105400" y="5943600"/>
            <a:ext cx="9144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defTabSz="914400"/>
            <a:r>
              <a:rPr lang="en-US" dirty="0">
                <a:solidFill>
                  <a:prstClr val="black"/>
                </a:solidFill>
                <a:latin typeface="Calibri"/>
              </a:rPr>
              <a:t>map-reduce</a:t>
            </a:r>
          </a:p>
        </p:txBody>
      </p:sp>
      <p:sp>
        <p:nvSpPr>
          <p:cNvPr id="158" name="Rounded Rectangle 157"/>
          <p:cNvSpPr/>
          <p:nvPr/>
        </p:nvSpPr>
        <p:spPr>
          <a:xfrm>
            <a:off x="6324600" y="5943600"/>
            <a:ext cx="9144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914400"/>
            <a:r>
              <a:rPr lang="en-US" dirty="0">
                <a:solidFill>
                  <a:prstClr val="black"/>
                </a:solidFill>
                <a:latin typeface="Calibri"/>
              </a:rPr>
              <a:t>HPC</a:t>
            </a:r>
          </a:p>
        </p:txBody>
      </p:sp>
      <p:sp>
        <p:nvSpPr>
          <p:cNvPr id="159" name="Rounded Rectangle 158"/>
          <p:cNvSpPr/>
          <p:nvPr/>
        </p:nvSpPr>
        <p:spPr>
          <a:xfrm>
            <a:off x="7467600" y="5943600"/>
            <a:ext cx="12954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914400"/>
            <a:r>
              <a:rPr lang="en-US" dirty="0">
                <a:solidFill>
                  <a:prstClr val="black"/>
                </a:solidFill>
                <a:latin typeface="Calibri"/>
              </a:rPr>
              <a:t>monitoring</a:t>
            </a:r>
          </a:p>
        </p:txBody>
      </p:sp>
      <p:sp>
        <p:nvSpPr>
          <p:cNvPr id="160" name="Rounded Rectangle 159"/>
          <p:cNvSpPr/>
          <p:nvPr/>
        </p:nvSpPr>
        <p:spPr>
          <a:xfrm>
            <a:off x="2687000" y="5943600"/>
            <a:ext cx="91440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914400"/>
            <a:r>
              <a:rPr lang="en-US" dirty="0">
                <a:solidFill>
                  <a:prstClr val="black"/>
                </a:solidFill>
                <a:latin typeface="Calibri"/>
              </a:rPr>
              <a:t>cache</a:t>
            </a:r>
          </a:p>
        </p:txBody>
      </p:sp>
      <p:sp>
        <p:nvSpPr>
          <p:cNvPr id="162" name="Freeform 161"/>
          <p:cNvSpPr/>
          <p:nvPr/>
        </p:nvSpPr>
        <p:spPr>
          <a:xfrm>
            <a:off x="1476023" y="793046"/>
            <a:ext cx="6762968" cy="4917062"/>
          </a:xfrm>
          <a:custGeom>
            <a:avLst/>
            <a:gdLst>
              <a:gd name="connsiteX0" fmla="*/ 0 w 3941965"/>
              <a:gd name="connsiteY0" fmla="*/ 0 h 1647825"/>
              <a:gd name="connsiteX1" fmla="*/ 3686175 w 3941965"/>
              <a:gd name="connsiteY1" fmla="*/ 400050 h 1647825"/>
              <a:gd name="connsiteX2" fmla="*/ 3648075 w 3941965"/>
              <a:gd name="connsiteY2" fmla="*/ 1647825 h 1647825"/>
              <a:gd name="connsiteX0" fmla="*/ 0 w 3721096"/>
              <a:gd name="connsiteY0" fmla="*/ 21738 h 1669563"/>
              <a:gd name="connsiteX1" fmla="*/ 3019425 w 3721096"/>
              <a:gd name="connsiteY1" fmla="*/ 23970 h 1669563"/>
              <a:gd name="connsiteX2" fmla="*/ 3686175 w 3721096"/>
              <a:gd name="connsiteY2" fmla="*/ 421788 h 1669563"/>
              <a:gd name="connsiteX3" fmla="*/ 3648075 w 3721096"/>
              <a:gd name="connsiteY3" fmla="*/ 1669563 h 1669563"/>
              <a:gd name="connsiteX0" fmla="*/ 0 w 3721096"/>
              <a:gd name="connsiteY0" fmla="*/ 2530 h 1650355"/>
              <a:gd name="connsiteX1" fmla="*/ 3019425 w 3721096"/>
              <a:gd name="connsiteY1" fmla="*/ 4762 h 1650355"/>
              <a:gd name="connsiteX2" fmla="*/ 3686175 w 3721096"/>
              <a:gd name="connsiteY2" fmla="*/ 402580 h 1650355"/>
              <a:gd name="connsiteX3" fmla="*/ 3648075 w 3721096"/>
              <a:gd name="connsiteY3" fmla="*/ 1650355 h 1650355"/>
              <a:gd name="connsiteX0" fmla="*/ 0 w 3648075"/>
              <a:gd name="connsiteY0" fmla="*/ 2530 h 1650355"/>
              <a:gd name="connsiteX1" fmla="*/ 3019425 w 3648075"/>
              <a:gd name="connsiteY1" fmla="*/ 4762 h 1650355"/>
              <a:gd name="connsiteX2" fmla="*/ 3019425 w 3648075"/>
              <a:gd name="connsiteY2" fmla="*/ 654845 h 1650355"/>
              <a:gd name="connsiteX3" fmla="*/ 3648075 w 3648075"/>
              <a:gd name="connsiteY3" fmla="*/ 1650355 h 1650355"/>
              <a:gd name="connsiteX0" fmla="*/ 0 w 3648075"/>
              <a:gd name="connsiteY0" fmla="*/ 19044 h 1666869"/>
              <a:gd name="connsiteX1" fmla="*/ 2701925 w 3648075"/>
              <a:gd name="connsiteY1" fmla="*/ 3676 h 1666869"/>
              <a:gd name="connsiteX2" fmla="*/ 3019425 w 3648075"/>
              <a:gd name="connsiteY2" fmla="*/ 671359 h 1666869"/>
              <a:gd name="connsiteX3" fmla="*/ 3648075 w 3648075"/>
              <a:gd name="connsiteY3" fmla="*/ 1666869 h 1666869"/>
              <a:gd name="connsiteX0" fmla="*/ 0 w 3648075"/>
              <a:gd name="connsiteY0" fmla="*/ 19044 h 1666869"/>
              <a:gd name="connsiteX1" fmla="*/ 2701925 w 3648075"/>
              <a:gd name="connsiteY1" fmla="*/ 3676 h 1666869"/>
              <a:gd name="connsiteX2" fmla="*/ 3057525 w 3648075"/>
              <a:gd name="connsiteY2" fmla="*/ 917757 h 1666869"/>
              <a:gd name="connsiteX3" fmla="*/ 3648075 w 3648075"/>
              <a:gd name="connsiteY3" fmla="*/ 1666869 h 1666869"/>
              <a:gd name="connsiteX0" fmla="*/ 0 w 3311525"/>
              <a:gd name="connsiteY0" fmla="*/ 19044 h 1743135"/>
              <a:gd name="connsiteX1" fmla="*/ 2701925 w 3311525"/>
              <a:gd name="connsiteY1" fmla="*/ 3676 h 1743135"/>
              <a:gd name="connsiteX2" fmla="*/ 3057525 w 3311525"/>
              <a:gd name="connsiteY2" fmla="*/ 917757 h 1743135"/>
              <a:gd name="connsiteX3" fmla="*/ 3311525 w 3311525"/>
              <a:gd name="connsiteY3" fmla="*/ 1743135 h 1743135"/>
              <a:gd name="connsiteX0" fmla="*/ 0 w 3311525"/>
              <a:gd name="connsiteY0" fmla="*/ 19044 h 1743135"/>
              <a:gd name="connsiteX1" fmla="*/ 2701925 w 3311525"/>
              <a:gd name="connsiteY1" fmla="*/ 3676 h 1743135"/>
              <a:gd name="connsiteX2" fmla="*/ 3057525 w 3311525"/>
              <a:gd name="connsiteY2" fmla="*/ 917757 h 1743135"/>
              <a:gd name="connsiteX3" fmla="*/ 3025776 w 3311525"/>
              <a:gd name="connsiteY3" fmla="*/ 1329537 h 1743135"/>
              <a:gd name="connsiteX4" fmla="*/ 3311525 w 3311525"/>
              <a:gd name="connsiteY4" fmla="*/ 1743135 h 1743135"/>
              <a:gd name="connsiteX0" fmla="*/ 0 w 3311525"/>
              <a:gd name="connsiteY0" fmla="*/ 19044 h 1743135"/>
              <a:gd name="connsiteX1" fmla="*/ 2701925 w 3311525"/>
              <a:gd name="connsiteY1" fmla="*/ 3676 h 1743135"/>
              <a:gd name="connsiteX2" fmla="*/ 3025776 w 3311525"/>
              <a:gd name="connsiteY2" fmla="*/ 1329537 h 1743135"/>
              <a:gd name="connsiteX3" fmla="*/ 3311525 w 3311525"/>
              <a:gd name="connsiteY3" fmla="*/ 1743135 h 1743135"/>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025776 w 3311525"/>
              <a:gd name="connsiteY2" fmla="*/ 345027 h 1726621"/>
              <a:gd name="connsiteX3" fmla="*/ 3025776 w 3311525"/>
              <a:gd name="connsiteY3" fmla="*/ 1313023 h 1726621"/>
              <a:gd name="connsiteX4" fmla="*/ 3311525 w 3311525"/>
              <a:gd name="connsiteY4" fmla="*/ 1726621 h 1726621"/>
              <a:gd name="connsiteX0" fmla="*/ 0 w 3311525"/>
              <a:gd name="connsiteY0" fmla="*/ 2530 h 1726621"/>
              <a:gd name="connsiteX1" fmla="*/ 2784475 w 3311525"/>
              <a:gd name="connsiteY1" fmla="*/ 4762 h 1726621"/>
              <a:gd name="connsiteX2" fmla="*/ 3025776 w 3311525"/>
              <a:gd name="connsiteY2" fmla="*/ 345027 h 1726621"/>
              <a:gd name="connsiteX3" fmla="*/ 3025776 w 3311525"/>
              <a:gd name="connsiteY3" fmla="*/ 1313023 h 1726621"/>
              <a:gd name="connsiteX4" fmla="*/ 3311525 w 3311525"/>
              <a:gd name="connsiteY4" fmla="*/ 1726621 h 1726621"/>
              <a:gd name="connsiteX0" fmla="*/ 0 w 3311525"/>
              <a:gd name="connsiteY0" fmla="*/ 2530 h 1726621"/>
              <a:gd name="connsiteX1" fmla="*/ 2784475 w 3311525"/>
              <a:gd name="connsiteY1" fmla="*/ 4762 h 1726621"/>
              <a:gd name="connsiteX2" fmla="*/ 3025776 w 3311525"/>
              <a:gd name="connsiteY2" fmla="*/ 345027 h 1726621"/>
              <a:gd name="connsiteX3" fmla="*/ 3025776 w 3311525"/>
              <a:gd name="connsiteY3" fmla="*/ 1313023 h 1726621"/>
              <a:gd name="connsiteX4" fmla="*/ 3311525 w 3311525"/>
              <a:gd name="connsiteY4" fmla="*/ 1726621 h 1726621"/>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124553 w 3311525"/>
              <a:gd name="connsiteY2" fmla="*/ 1404281 h 1726621"/>
              <a:gd name="connsiteX3" fmla="*/ 3311525 w 3311525"/>
              <a:gd name="connsiteY3" fmla="*/ 1726621 h 1726621"/>
              <a:gd name="connsiteX0" fmla="*/ 0 w 3524353"/>
              <a:gd name="connsiteY0" fmla="*/ 2530 h 1818710"/>
              <a:gd name="connsiteX1" fmla="*/ 2784475 w 3524353"/>
              <a:gd name="connsiteY1" fmla="*/ 4762 h 1818710"/>
              <a:gd name="connsiteX2" fmla="*/ 3124553 w 3524353"/>
              <a:gd name="connsiteY2" fmla="*/ 1404281 h 1818710"/>
              <a:gd name="connsiteX3" fmla="*/ 3311525 w 3524353"/>
              <a:gd name="connsiteY3" fmla="*/ 1726621 h 1818710"/>
              <a:gd name="connsiteX0" fmla="*/ 0 w 4485629"/>
              <a:gd name="connsiteY0" fmla="*/ 2530 h 2019741"/>
              <a:gd name="connsiteX1" fmla="*/ 2784475 w 4485629"/>
              <a:gd name="connsiteY1" fmla="*/ 4762 h 2019741"/>
              <a:gd name="connsiteX2" fmla="*/ 3124553 w 4485629"/>
              <a:gd name="connsiteY2" fmla="*/ 1404281 h 2019741"/>
              <a:gd name="connsiteX3" fmla="*/ 3311525 w 4485629"/>
              <a:gd name="connsiteY3" fmla="*/ 1726621 h 2019741"/>
              <a:gd name="connsiteX0" fmla="*/ 0 w 6599414"/>
              <a:gd name="connsiteY0" fmla="*/ 2530 h 2978172"/>
              <a:gd name="connsiteX1" fmla="*/ 2784475 w 6599414"/>
              <a:gd name="connsiteY1" fmla="*/ 4762 h 2978172"/>
              <a:gd name="connsiteX2" fmla="*/ 3124553 w 6599414"/>
              <a:gd name="connsiteY2" fmla="*/ 1404281 h 2978172"/>
              <a:gd name="connsiteX3" fmla="*/ 6599414 w 6599414"/>
              <a:gd name="connsiteY3"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380088 w 6599414"/>
              <a:gd name="connsiteY3" fmla="*/ 2383160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380088 w 6599414"/>
              <a:gd name="connsiteY3" fmla="*/ 2383160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422421 w 6599414"/>
              <a:gd name="connsiteY3" fmla="*/ 2291902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422421 w 6599414"/>
              <a:gd name="connsiteY3" fmla="*/ 2291902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422421 w 6599414"/>
              <a:gd name="connsiteY3" fmla="*/ 2291902 h 2978172"/>
              <a:gd name="connsiteX4" fmla="*/ 6599414 w 6599414"/>
              <a:gd name="connsiteY4" fmla="*/ 2978172 h 2978172"/>
              <a:gd name="connsiteX0" fmla="*/ 0 w 6599414"/>
              <a:gd name="connsiteY0" fmla="*/ 2530 h 2978172"/>
              <a:gd name="connsiteX1" fmla="*/ 2784475 w 6599414"/>
              <a:gd name="connsiteY1" fmla="*/ 4762 h 2978172"/>
              <a:gd name="connsiteX2" fmla="*/ 3197544 w 6599414"/>
              <a:gd name="connsiteY2" fmla="*/ 1363817 h 2978172"/>
              <a:gd name="connsiteX3" fmla="*/ 4422421 w 6599414"/>
              <a:gd name="connsiteY3" fmla="*/ 2291902 h 2978172"/>
              <a:gd name="connsiteX4" fmla="*/ 6599414 w 6599414"/>
              <a:gd name="connsiteY4" fmla="*/ 2978172 h 2978172"/>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745396 w 6745396"/>
              <a:gd name="connsiteY4"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509238 w 6745396"/>
              <a:gd name="connsiteY4" fmla="*/ 2963024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509238 w 6745396"/>
              <a:gd name="connsiteY4" fmla="*/ 2963024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494639 w 6745396"/>
              <a:gd name="connsiteY4" fmla="*/ 2936049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203447 w 6745396"/>
              <a:gd name="connsiteY3" fmla="*/ 2210974 h 3679547"/>
              <a:gd name="connsiteX4" fmla="*/ 6494639 w 6745396"/>
              <a:gd name="connsiteY4" fmla="*/ 2936049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203447 w 6745396"/>
              <a:gd name="connsiteY3" fmla="*/ 2210974 h 3679547"/>
              <a:gd name="connsiteX4" fmla="*/ 6494639 w 6745396"/>
              <a:gd name="connsiteY4" fmla="*/ 2936049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203447 w 6745396"/>
              <a:gd name="connsiteY3" fmla="*/ 2210974 h 3679547"/>
              <a:gd name="connsiteX4" fmla="*/ 6494639 w 6745396"/>
              <a:gd name="connsiteY4" fmla="*/ 2936049 h 3679547"/>
              <a:gd name="connsiteX5" fmla="*/ 6745396 w 6745396"/>
              <a:gd name="connsiteY5" fmla="*/ 3679547 h 3679547"/>
              <a:gd name="connsiteX0" fmla="*/ 0 w 6622120"/>
              <a:gd name="connsiteY0" fmla="*/ 2530 h 4610217"/>
              <a:gd name="connsiteX1" fmla="*/ 2784475 w 6622120"/>
              <a:gd name="connsiteY1" fmla="*/ 4762 h 4610217"/>
              <a:gd name="connsiteX2" fmla="*/ 3197544 w 6622120"/>
              <a:gd name="connsiteY2" fmla="*/ 1363817 h 4610217"/>
              <a:gd name="connsiteX3" fmla="*/ 4203447 w 6622120"/>
              <a:gd name="connsiteY3" fmla="*/ 2210974 h 4610217"/>
              <a:gd name="connsiteX4" fmla="*/ 6494639 w 6622120"/>
              <a:gd name="connsiteY4" fmla="*/ 2936049 h 4610217"/>
              <a:gd name="connsiteX5" fmla="*/ 6526422 w 6622120"/>
              <a:gd name="connsiteY5" fmla="*/ 4610217 h 4610217"/>
              <a:gd name="connsiteX0" fmla="*/ 0 w 6743967"/>
              <a:gd name="connsiteY0" fmla="*/ 2530 h 4610217"/>
              <a:gd name="connsiteX1" fmla="*/ 2784475 w 6743967"/>
              <a:gd name="connsiteY1" fmla="*/ 4762 h 4610217"/>
              <a:gd name="connsiteX2" fmla="*/ 3197544 w 6743967"/>
              <a:gd name="connsiteY2" fmla="*/ 1363817 h 4610217"/>
              <a:gd name="connsiteX3" fmla="*/ 4203447 w 6743967"/>
              <a:gd name="connsiteY3" fmla="*/ 2210974 h 4610217"/>
              <a:gd name="connsiteX4" fmla="*/ 6640621 w 6743967"/>
              <a:gd name="connsiteY4" fmla="*/ 2976514 h 4610217"/>
              <a:gd name="connsiteX5" fmla="*/ 6526422 w 6743967"/>
              <a:gd name="connsiteY5" fmla="*/ 4610217 h 4610217"/>
              <a:gd name="connsiteX0" fmla="*/ 0 w 6743967"/>
              <a:gd name="connsiteY0" fmla="*/ 2530 h 4610217"/>
              <a:gd name="connsiteX1" fmla="*/ 2784475 w 6743967"/>
              <a:gd name="connsiteY1" fmla="*/ 4762 h 4610217"/>
              <a:gd name="connsiteX2" fmla="*/ 3197544 w 6743967"/>
              <a:gd name="connsiteY2" fmla="*/ 1363817 h 4610217"/>
              <a:gd name="connsiteX3" fmla="*/ 4188849 w 6743967"/>
              <a:gd name="connsiteY3" fmla="*/ 2197487 h 4610217"/>
              <a:gd name="connsiteX4" fmla="*/ 6640621 w 6743967"/>
              <a:gd name="connsiteY4" fmla="*/ 2976514 h 4610217"/>
              <a:gd name="connsiteX5" fmla="*/ 6526422 w 6743967"/>
              <a:gd name="connsiteY5" fmla="*/ 4610217 h 4610217"/>
              <a:gd name="connsiteX0" fmla="*/ 0 w 6736731"/>
              <a:gd name="connsiteY0" fmla="*/ 2530 h 4610217"/>
              <a:gd name="connsiteX1" fmla="*/ 2784475 w 6736731"/>
              <a:gd name="connsiteY1" fmla="*/ 4762 h 4610217"/>
              <a:gd name="connsiteX2" fmla="*/ 3197544 w 6736731"/>
              <a:gd name="connsiteY2" fmla="*/ 1363817 h 4610217"/>
              <a:gd name="connsiteX3" fmla="*/ 4188849 w 6736731"/>
              <a:gd name="connsiteY3" fmla="*/ 2197487 h 4610217"/>
              <a:gd name="connsiteX4" fmla="*/ 6640621 w 6736731"/>
              <a:gd name="connsiteY4" fmla="*/ 2976514 h 4610217"/>
              <a:gd name="connsiteX5" fmla="*/ 6468029 w 6736731"/>
              <a:gd name="connsiteY5" fmla="*/ 4610217 h 4610217"/>
              <a:gd name="connsiteX0" fmla="*/ 0 w 6754741"/>
              <a:gd name="connsiteY0" fmla="*/ 2530 h 4529290"/>
              <a:gd name="connsiteX1" fmla="*/ 2784475 w 6754741"/>
              <a:gd name="connsiteY1" fmla="*/ 4762 h 4529290"/>
              <a:gd name="connsiteX2" fmla="*/ 3197544 w 6754741"/>
              <a:gd name="connsiteY2" fmla="*/ 1363817 h 4529290"/>
              <a:gd name="connsiteX3" fmla="*/ 4188849 w 6754741"/>
              <a:gd name="connsiteY3" fmla="*/ 2197487 h 4529290"/>
              <a:gd name="connsiteX4" fmla="*/ 6640621 w 6754741"/>
              <a:gd name="connsiteY4" fmla="*/ 2976514 h 4529290"/>
              <a:gd name="connsiteX5" fmla="*/ 6599414 w 6754741"/>
              <a:gd name="connsiteY5" fmla="*/ 4529290 h 4529290"/>
              <a:gd name="connsiteX0" fmla="*/ 0 w 6771589"/>
              <a:gd name="connsiteY0" fmla="*/ 2530 h 4529290"/>
              <a:gd name="connsiteX1" fmla="*/ 2784475 w 6771589"/>
              <a:gd name="connsiteY1" fmla="*/ 4762 h 4529290"/>
              <a:gd name="connsiteX2" fmla="*/ 3197544 w 6771589"/>
              <a:gd name="connsiteY2" fmla="*/ 1363817 h 4529290"/>
              <a:gd name="connsiteX3" fmla="*/ 4188849 w 6771589"/>
              <a:gd name="connsiteY3" fmla="*/ 2197487 h 4529290"/>
              <a:gd name="connsiteX4" fmla="*/ 6640621 w 6771589"/>
              <a:gd name="connsiteY4" fmla="*/ 2976514 h 4529290"/>
              <a:gd name="connsiteX5" fmla="*/ 6599414 w 6771589"/>
              <a:gd name="connsiteY5" fmla="*/ 4529290 h 4529290"/>
              <a:gd name="connsiteX0" fmla="*/ 0 w 6762968"/>
              <a:gd name="connsiteY0" fmla="*/ 2530 h 4542778"/>
              <a:gd name="connsiteX1" fmla="*/ 2784475 w 6762968"/>
              <a:gd name="connsiteY1" fmla="*/ 4762 h 4542778"/>
              <a:gd name="connsiteX2" fmla="*/ 3197544 w 6762968"/>
              <a:gd name="connsiteY2" fmla="*/ 1363817 h 4542778"/>
              <a:gd name="connsiteX3" fmla="*/ 4188849 w 6762968"/>
              <a:gd name="connsiteY3" fmla="*/ 2197487 h 4542778"/>
              <a:gd name="connsiteX4" fmla="*/ 6640621 w 6762968"/>
              <a:gd name="connsiteY4" fmla="*/ 2976514 h 4542778"/>
              <a:gd name="connsiteX5" fmla="*/ 6555619 w 6762968"/>
              <a:gd name="connsiteY5"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197544 w 6762968"/>
              <a:gd name="connsiteY3" fmla="*/ 1363817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686988 w 6762968"/>
              <a:gd name="connsiteY3" fmla="*/ 1999400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6640621 w 6762968"/>
              <a:gd name="connsiteY4" fmla="*/ 2976514 h 4542778"/>
              <a:gd name="connsiteX5" fmla="*/ 6555619 w 6762968"/>
              <a:gd name="connsiteY5"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620847 w 6762968"/>
              <a:gd name="connsiteY3" fmla="*/ 1987177 h 4542778"/>
              <a:gd name="connsiteX4" fmla="*/ 6640621 w 6762968"/>
              <a:gd name="connsiteY4" fmla="*/ 2976514 h 4542778"/>
              <a:gd name="connsiteX5" fmla="*/ 6555619 w 6762968"/>
              <a:gd name="connsiteY5" fmla="*/ 4542778 h 454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968" h="4542778">
                <a:moveTo>
                  <a:pt x="0" y="2530"/>
                </a:moveTo>
                <a:cubicBezTo>
                  <a:pt x="492654" y="35168"/>
                  <a:pt x="2170113" y="-14980"/>
                  <a:pt x="2784475" y="4762"/>
                </a:cubicBezTo>
                <a:cubicBezTo>
                  <a:pt x="3314526" y="222427"/>
                  <a:pt x="3772872" y="984230"/>
                  <a:pt x="3841717" y="1210739"/>
                </a:cubicBezTo>
                <a:cubicBezTo>
                  <a:pt x="3910562" y="1437248"/>
                  <a:pt x="3452757" y="1839016"/>
                  <a:pt x="3620847" y="1987177"/>
                </a:cubicBezTo>
                <a:cubicBezTo>
                  <a:pt x="4087331" y="2281473"/>
                  <a:pt x="6166925" y="2540395"/>
                  <a:pt x="6640621" y="2976514"/>
                </a:cubicBezTo>
                <a:cubicBezTo>
                  <a:pt x="6969391" y="3275229"/>
                  <a:pt x="6528425" y="4322198"/>
                  <a:pt x="6555619" y="4542778"/>
                </a:cubicBezTo>
              </a:path>
            </a:pathLst>
          </a:custGeom>
          <a:ln w="63500">
            <a:solidFill>
              <a:srgbClr val="3700C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a:solidFill>
                <a:prstClr val="black"/>
              </a:solidFill>
              <a:latin typeface="Calibri"/>
            </a:endParaRPr>
          </a:p>
        </p:txBody>
      </p:sp>
      <p:sp>
        <p:nvSpPr>
          <p:cNvPr id="153" name="Rounded Rectangle 152"/>
          <p:cNvSpPr/>
          <p:nvPr/>
        </p:nvSpPr>
        <p:spPr>
          <a:xfrm>
            <a:off x="397818" y="3448481"/>
            <a:ext cx="8304589"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400"/>
            <a:r>
              <a:rPr lang="en-US" sz="3200" dirty="0">
                <a:solidFill>
                  <a:prstClr val="white"/>
                </a:solidFill>
                <a:latin typeface="Calibri"/>
              </a:rPr>
              <a:t>Interconnect for distributed compute workloads</a:t>
            </a:r>
            <a:endParaRPr lang="en-US" sz="3200" i="1" dirty="0">
              <a:solidFill>
                <a:prstClr val="white"/>
              </a:solidFill>
              <a:latin typeface="Calibri"/>
            </a:endParaRPr>
          </a:p>
        </p:txBody>
      </p:sp>
      <p:sp>
        <p:nvSpPr>
          <p:cNvPr id="135" name="Title 3"/>
          <p:cNvSpPr txBox="1">
            <a:spLocks/>
          </p:cNvSpPr>
          <p:nvPr/>
        </p:nvSpPr>
        <p:spPr>
          <a:xfrm>
            <a:off x="6324600" y="76200"/>
            <a:ext cx="2895600" cy="13620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prstClr val="black"/>
                </a:solidFill>
                <a:latin typeface="Calibri"/>
              </a:rPr>
              <a:t>Transport </a:t>
            </a:r>
            <a:br>
              <a:rPr lang="en-US" sz="3200" b="1" dirty="0">
                <a:solidFill>
                  <a:prstClr val="black"/>
                </a:solidFill>
                <a:latin typeface="Calibri"/>
              </a:rPr>
            </a:br>
            <a:r>
              <a:rPr lang="en-US" sz="3200" b="1" dirty="0">
                <a:solidFill>
                  <a:srgbClr val="BD0811"/>
                </a:solidFill>
                <a:latin typeface="Calibri"/>
              </a:rPr>
              <a:t>inside </a:t>
            </a:r>
            <a:r>
              <a:rPr lang="en-US" sz="3200" b="1" dirty="0">
                <a:solidFill>
                  <a:prstClr val="black"/>
                </a:solidFill>
                <a:latin typeface="Calibri"/>
              </a:rPr>
              <a:t>the DC</a:t>
            </a:r>
            <a:br>
              <a:rPr lang="en-US" sz="3200" b="1" dirty="0">
                <a:solidFill>
                  <a:prstClr val="black"/>
                </a:solidFill>
                <a:latin typeface="Calibri"/>
              </a:rPr>
            </a:br>
            <a:br>
              <a:rPr lang="en-US" sz="3200" b="1" dirty="0">
                <a:solidFill>
                  <a:prstClr val="black"/>
                </a:solidFill>
                <a:latin typeface="Calibri"/>
              </a:rPr>
            </a:br>
            <a:endParaRPr lang="en-US" sz="1400" dirty="0">
              <a:solidFill>
                <a:prstClr val="black"/>
              </a:solidFill>
              <a:latin typeface="Calibri"/>
            </a:endParaRPr>
          </a:p>
        </p:txBody>
      </p:sp>
    </p:spTree>
    <p:custDataLst>
      <p:tags r:id="rId1"/>
    </p:custDataLst>
    <p:extLst>
      <p:ext uri="{BB962C8B-B14F-4D97-AF65-F5344CB8AC3E}">
        <p14:creationId xmlns:p14="http://schemas.microsoft.com/office/powerpoint/2010/main" val="1369953321"/>
      </p:ext>
    </p:extLst>
  </p:cSld>
  <p:clrMapOvr>
    <a:masterClrMapping/>
  </p:clrMapOvr>
  <mc:AlternateContent xmlns:mc="http://schemas.openxmlformats.org/markup-compatibility/2006" xmlns:p14="http://schemas.microsoft.com/office/powerpoint/2010/main">
    <mc:Choice Requires="p14">
      <p:transition spd="slow" p14:dur="2000" advTm="43138"/>
    </mc:Choice>
    <mc:Fallback xmlns="">
      <p:transition xmlns:p14="http://schemas.microsoft.com/office/powerpoint/2010/main" spd="slow" advTm="431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36"/>
                                        </p:tgtEl>
                                      </p:cBhvr>
                                    </p:animEffect>
                                    <p:set>
                                      <p:cBhvr>
                                        <p:cTn id="7" dur="1" fill="hold">
                                          <p:stCondLst>
                                            <p:cond delay="499"/>
                                          </p:stCondLst>
                                        </p:cTn>
                                        <p:tgtEl>
                                          <p:spTgt spid="53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fade">
                                      <p:cBhvr>
                                        <p:cTn id="11" dur="500"/>
                                        <p:tgtEl>
                                          <p:spTgt spid="14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2"/>
                                        </p:tgtEl>
                                        <p:attrNameLst>
                                          <p:attrName>style.visibility</p:attrName>
                                        </p:attrNameLst>
                                      </p:cBhvr>
                                      <p:to>
                                        <p:strVal val="visible"/>
                                      </p:to>
                                    </p:set>
                                    <p:animEffect transition="in" filter="fade">
                                      <p:cBhvr>
                                        <p:cTn id="15" dur="500"/>
                                        <p:tgtEl>
                                          <p:spTgt spid="16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250"/>
                                  </p:stCondLst>
                                  <p:childTnLst>
                                    <p:set>
                                      <p:cBhvr>
                                        <p:cTn id="22" dur="1" fill="hold">
                                          <p:stCondLst>
                                            <p:cond delay="0"/>
                                          </p:stCondLst>
                                        </p:cTn>
                                        <p:tgtEl>
                                          <p:spTgt spid="155"/>
                                        </p:tgtEl>
                                        <p:attrNameLst>
                                          <p:attrName>style.visibility</p:attrName>
                                        </p:attrNameLst>
                                      </p:cBhvr>
                                      <p:to>
                                        <p:strVal val="visible"/>
                                      </p:to>
                                    </p:set>
                                  </p:childTnLst>
                                </p:cTn>
                              </p:par>
                            </p:childTnLst>
                          </p:cTn>
                        </p:par>
                        <p:par>
                          <p:cTn id="23" fill="hold">
                            <p:stCondLst>
                              <p:cond delay="250"/>
                            </p:stCondLst>
                            <p:childTnLst>
                              <p:par>
                                <p:cTn id="24" presetID="1" presetClass="entr" presetSubtype="0" fill="hold" grpId="0" nodeType="afterEffect">
                                  <p:stCondLst>
                                    <p:cond delay="250"/>
                                  </p:stCondLst>
                                  <p:childTnLst>
                                    <p:set>
                                      <p:cBhvr>
                                        <p:cTn id="25" dur="1" fill="hold">
                                          <p:stCondLst>
                                            <p:cond delay="0"/>
                                          </p:stCondLst>
                                        </p:cTn>
                                        <p:tgtEl>
                                          <p:spTgt spid="160"/>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250"/>
                                  </p:stCondLst>
                                  <p:childTnLst>
                                    <p:set>
                                      <p:cBhvr>
                                        <p:cTn id="28" dur="1" fill="hold">
                                          <p:stCondLst>
                                            <p:cond delay="0"/>
                                          </p:stCondLst>
                                        </p:cTn>
                                        <p:tgtEl>
                                          <p:spTgt spid="156"/>
                                        </p:tgtEl>
                                        <p:attrNameLst>
                                          <p:attrName>style.visibility</p:attrName>
                                        </p:attrNameLst>
                                      </p:cBhvr>
                                      <p:to>
                                        <p:strVal val="visible"/>
                                      </p:to>
                                    </p:set>
                                  </p:childTnLst>
                                </p:cTn>
                              </p:par>
                            </p:childTnLst>
                          </p:cTn>
                        </p:par>
                        <p:par>
                          <p:cTn id="29" fill="hold">
                            <p:stCondLst>
                              <p:cond delay="750"/>
                            </p:stCondLst>
                            <p:childTnLst>
                              <p:par>
                                <p:cTn id="30" presetID="1" presetClass="entr" presetSubtype="0" fill="hold" grpId="0" nodeType="afterEffect">
                                  <p:stCondLst>
                                    <p:cond delay="250"/>
                                  </p:stCondLst>
                                  <p:childTnLst>
                                    <p:set>
                                      <p:cBhvr>
                                        <p:cTn id="31" dur="1" fill="hold">
                                          <p:stCondLst>
                                            <p:cond delay="0"/>
                                          </p:stCondLst>
                                        </p:cTn>
                                        <p:tgtEl>
                                          <p:spTgt spid="157"/>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250"/>
                                  </p:stCondLst>
                                  <p:childTnLst>
                                    <p:set>
                                      <p:cBhvr>
                                        <p:cTn id="34" dur="1" fill="hold">
                                          <p:stCondLst>
                                            <p:cond delay="0"/>
                                          </p:stCondLst>
                                        </p:cTn>
                                        <p:tgtEl>
                                          <p:spTgt spid="158"/>
                                        </p:tgtEl>
                                        <p:attrNameLst>
                                          <p:attrName>style.visibility</p:attrName>
                                        </p:attrNameLst>
                                      </p:cBhvr>
                                      <p:to>
                                        <p:strVal val="visible"/>
                                      </p:to>
                                    </p:set>
                                  </p:childTnLst>
                                </p:cTn>
                              </p:par>
                            </p:childTnLst>
                          </p:cTn>
                        </p:par>
                        <p:par>
                          <p:cTn id="35" fill="hold">
                            <p:stCondLst>
                              <p:cond delay="1250"/>
                            </p:stCondLst>
                            <p:childTnLst>
                              <p:par>
                                <p:cTn id="36" presetID="1" presetClass="entr" presetSubtype="0" fill="hold" grpId="0" nodeType="afterEffect">
                                  <p:stCondLst>
                                    <p:cond delay="250"/>
                                  </p:stCondLst>
                                  <p:childTnLst>
                                    <p:set>
                                      <p:cBhvr>
                                        <p:cTn id="37" dur="1" fill="hold">
                                          <p:stCondLst>
                                            <p:cond delay="0"/>
                                          </p:stCondLst>
                                        </p:cTn>
                                        <p:tgtEl>
                                          <p:spTgt spid="15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8"/>
                                        </p:tgtEl>
                                        <p:attrNameLst>
                                          <p:attrName>style.visibility</p:attrName>
                                        </p:attrNameLst>
                                      </p:cBhvr>
                                      <p:to>
                                        <p:strVal val="visible"/>
                                      </p:to>
                                    </p:set>
                                    <p:animEffect transition="in" filter="fade">
                                      <p:cBhvr>
                                        <p:cTn id="42" dur="500"/>
                                        <p:tgtEl>
                                          <p:spTgt spid="14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7"/>
                                        </p:tgtEl>
                                        <p:attrNameLst>
                                          <p:attrName>style.visibility</p:attrName>
                                        </p:attrNameLst>
                                      </p:cBhvr>
                                      <p:to>
                                        <p:strVal val="visible"/>
                                      </p:to>
                                    </p:set>
                                    <p:animEffect transition="in" filter="fade">
                                      <p:cBhvr>
                                        <p:cTn id="45" dur="500"/>
                                        <p:tgtEl>
                                          <p:spTgt spid="14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3"/>
                                        </p:tgtEl>
                                        <p:attrNameLst>
                                          <p:attrName>style.visibility</p:attrName>
                                        </p:attrNameLst>
                                      </p:cBhvr>
                                      <p:to>
                                        <p:strVal val="visible"/>
                                      </p:to>
                                    </p:set>
                                    <p:animEffect transition="in" filter="fade">
                                      <p:cBhvr>
                                        <p:cTn id="50"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0" animBg="1"/>
      <p:bldP spid="146" grpId="0" animBg="1"/>
      <p:bldP spid="147" grpId="0" animBg="1"/>
      <p:bldP spid="148" grpId="0" animBg="1"/>
      <p:bldP spid="154" grpId="0" animBg="1"/>
      <p:bldP spid="155" grpId="0" animBg="1"/>
      <p:bldP spid="156" grpId="0" animBg="1"/>
      <p:bldP spid="157" grpId="0" animBg="1"/>
      <p:bldP spid="158" grpId="0" animBg="1"/>
      <p:bldP spid="159" grpId="0" animBg="1"/>
      <p:bldP spid="160" grpId="0" animBg="1"/>
      <p:bldP spid="162" grpId="0" animBg="1"/>
      <p:bldP spid="1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4208"/>
            <a:ext cx="8229600" cy="1143000"/>
          </a:xfrm>
        </p:spPr>
        <p:txBody>
          <a:bodyPr>
            <a:normAutofit fontScale="90000"/>
          </a:bodyPr>
          <a:lstStyle/>
          <a:p>
            <a:r>
              <a:rPr lang="en-US" dirty="0"/>
              <a:t>What’s Different About DC Transport?</a:t>
            </a:r>
          </a:p>
        </p:txBody>
      </p:sp>
      <p:sp>
        <p:nvSpPr>
          <p:cNvPr id="3" name="Content Placeholder 2"/>
          <p:cNvSpPr>
            <a:spLocks noGrp="1"/>
          </p:cNvSpPr>
          <p:nvPr>
            <p:ph idx="1"/>
          </p:nvPr>
        </p:nvSpPr>
        <p:spPr>
          <a:xfrm>
            <a:off x="457199" y="1295400"/>
            <a:ext cx="8598453" cy="5181600"/>
          </a:xfrm>
        </p:spPr>
        <p:txBody>
          <a:bodyPr>
            <a:normAutofit lnSpcReduction="10000"/>
          </a:bodyPr>
          <a:lstStyle/>
          <a:p>
            <a:r>
              <a:rPr lang="en-US" sz="2800" dirty="0"/>
              <a:t>Network characteristics</a:t>
            </a:r>
          </a:p>
          <a:p>
            <a:pPr lvl="1"/>
            <a:r>
              <a:rPr lang="en-US" sz="2400" dirty="0"/>
              <a:t>Very high link speeds (Gb/s); very low latency (microseconds) </a:t>
            </a:r>
          </a:p>
          <a:p>
            <a:pPr marL="0" indent="0">
              <a:buNone/>
            </a:pPr>
            <a:endParaRPr lang="en-US" sz="1000" dirty="0"/>
          </a:p>
          <a:p>
            <a:pPr marL="0" indent="0">
              <a:buNone/>
            </a:pPr>
            <a:endParaRPr lang="en-US" sz="1000" dirty="0"/>
          </a:p>
          <a:p>
            <a:r>
              <a:rPr lang="en-US" sz="2800" dirty="0"/>
              <a:t>Application characteristics</a:t>
            </a:r>
          </a:p>
          <a:p>
            <a:pPr lvl="1"/>
            <a:r>
              <a:rPr lang="en-US" sz="2400" dirty="0"/>
              <a:t>Large-scale distributed computation</a:t>
            </a:r>
          </a:p>
          <a:p>
            <a:endParaRPr lang="en-US" dirty="0"/>
          </a:p>
          <a:p>
            <a:r>
              <a:rPr lang="en-US" sz="2800" dirty="0"/>
              <a:t>Challenging traffic patterns</a:t>
            </a:r>
          </a:p>
          <a:p>
            <a:pPr lvl="1"/>
            <a:r>
              <a:rPr lang="en-US" sz="2400" dirty="0"/>
              <a:t>Diverse mix of mice &amp; elephants</a:t>
            </a:r>
          </a:p>
          <a:p>
            <a:pPr lvl="1"/>
            <a:r>
              <a:rPr lang="en-US" sz="2400" dirty="0" err="1"/>
              <a:t>Incast</a:t>
            </a:r>
            <a:endParaRPr lang="en-US" sz="2400" dirty="0"/>
          </a:p>
          <a:p>
            <a:pPr lvl="1"/>
            <a:endParaRPr lang="en-US" sz="2400" dirty="0"/>
          </a:p>
          <a:p>
            <a:r>
              <a:rPr lang="en-US" sz="2800" dirty="0"/>
              <a:t>Cheap switches</a:t>
            </a:r>
          </a:p>
          <a:p>
            <a:pPr lvl="1"/>
            <a:r>
              <a:rPr lang="en-US" sz="2400" dirty="0"/>
              <a:t>Single-chip shared-memory devices; shallow buffers</a:t>
            </a:r>
          </a:p>
        </p:txBody>
      </p:sp>
      <p:sp>
        <p:nvSpPr>
          <p:cNvPr id="8" name="Slide Number Placeholder 7"/>
          <p:cNvSpPr>
            <a:spLocks noGrp="1"/>
          </p:cNvSpPr>
          <p:nvPr>
            <p:ph type="sldNum" sz="quarter" idx="12"/>
          </p:nvPr>
        </p:nvSpPr>
        <p:spPr/>
        <p:txBody>
          <a:bodyPr/>
          <a:lstStyle/>
          <a:p>
            <a:fld id="{D6860B3D-D4F8-4840-B91D-0EEC232E35FC}" type="slidenum">
              <a:rPr lang="en-US" smtClean="0"/>
              <a:pPr/>
              <a:t>5</a:t>
            </a:fld>
            <a:endParaRPr lang="en-US"/>
          </a:p>
        </p:txBody>
      </p:sp>
    </p:spTree>
    <p:extLst>
      <p:ext uri="{BB962C8B-B14F-4D97-AF65-F5344CB8AC3E}">
        <p14:creationId xmlns:p14="http://schemas.microsoft.com/office/powerpoint/2010/main" val="3999576744"/>
      </p:ext>
    </p:extLst>
  </p:cSld>
  <p:clrMapOvr>
    <a:masterClrMapping/>
  </p:clrMapOvr>
  <p:transition spd="slow" advTm="25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707835" y="2112192"/>
            <a:ext cx="1170176" cy="2916936"/>
            <a:chOff x="6526024" y="2389632"/>
            <a:chExt cx="1170176" cy="2916936"/>
          </a:xfrm>
        </p:grpSpPr>
        <p:pic>
          <p:nvPicPr>
            <p:cNvPr id="12" name="Picture 11" descr="gif_mouse.gif"/>
            <p:cNvPicPr>
              <a:picLocks noChangeAspect="1"/>
            </p:cNvPicPr>
            <p:nvPr/>
          </p:nvPicPr>
          <p:blipFill>
            <a:blip r:embed="rId4" cstate="print"/>
            <a:stretch>
              <a:fillRect/>
            </a:stretch>
          </p:blipFill>
          <p:spPr>
            <a:xfrm>
              <a:off x="6548124" y="2766284"/>
              <a:ext cx="961810" cy="1119916"/>
            </a:xfrm>
            <a:prstGeom prst="rect">
              <a:avLst/>
            </a:prstGeom>
          </p:spPr>
        </p:pic>
        <p:pic>
          <p:nvPicPr>
            <p:cNvPr id="15" name="Picture 14"/>
            <p:cNvPicPr>
              <a:picLocks noChangeAspect="1"/>
            </p:cNvPicPr>
            <p:nvPr/>
          </p:nvPicPr>
          <p:blipFill>
            <a:blip r:embed="rId5" cstate="print"/>
            <a:stretch>
              <a:fillRect/>
            </a:stretch>
          </p:blipFill>
          <p:spPr>
            <a:xfrm>
              <a:off x="6526024" y="4191000"/>
              <a:ext cx="1170176" cy="1115568"/>
            </a:xfrm>
            <a:prstGeom prst="rect">
              <a:avLst/>
            </a:prstGeom>
          </p:spPr>
        </p:pic>
        <p:sp>
          <p:nvSpPr>
            <p:cNvPr id="18" name="TextBox 17"/>
            <p:cNvSpPr txBox="1"/>
            <p:nvPr/>
          </p:nvSpPr>
          <p:spPr>
            <a:xfrm>
              <a:off x="6671734" y="2389632"/>
              <a:ext cx="423334" cy="369332"/>
            </a:xfrm>
            <a:prstGeom prst="rect">
              <a:avLst/>
            </a:prstGeom>
            <a:solidFill>
              <a:schemeClr val="bg1"/>
            </a:solidFill>
          </p:spPr>
          <p:txBody>
            <a:bodyPr wrap="square" rtlCol="0">
              <a:spAutoFit/>
            </a:bodyPr>
            <a:lstStyle/>
            <a:p>
              <a:endParaRPr lang="en-US" dirty="0">
                <a:solidFill>
                  <a:prstClr val="black"/>
                </a:solidFill>
                <a:latin typeface="Calibri"/>
              </a:endParaRPr>
            </a:p>
          </p:txBody>
        </p:sp>
      </p:grpSp>
      <p:sp>
        <p:nvSpPr>
          <p:cNvPr id="5" name="Content Placeholder 4"/>
          <p:cNvSpPr>
            <a:spLocks noGrp="1"/>
          </p:cNvSpPr>
          <p:nvPr>
            <p:ph idx="1"/>
          </p:nvPr>
        </p:nvSpPr>
        <p:spPr>
          <a:xfrm>
            <a:off x="762000" y="2427350"/>
            <a:ext cx="8461806" cy="3516250"/>
          </a:xfrm>
        </p:spPr>
        <p:txBody>
          <a:bodyPr>
            <a:normAutofit/>
          </a:bodyPr>
          <a:lstStyle/>
          <a:p>
            <a:pPr>
              <a:spcBef>
                <a:spcPct val="25000"/>
              </a:spcBef>
              <a:buClr>
                <a:srgbClr val="000000"/>
              </a:buClr>
            </a:pPr>
            <a:r>
              <a:rPr lang="en-US" sz="2800" dirty="0">
                <a:solidFill>
                  <a:srgbClr val="000000"/>
                </a:solidFill>
                <a:ea typeface="ＭＳ Ｐゴシック" charset="-128"/>
                <a:cs typeface="ＭＳ Ｐゴシック" charset="-128"/>
              </a:rPr>
              <a:t>Short messages</a:t>
            </a:r>
          </a:p>
          <a:p>
            <a:pPr>
              <a:spcBef>
                <a:spcPct val="25000"/>
              </a:spcBef>
              <a:buClr>
                <a:srgbClr val="000000"/>
              </a:buClr>
              <a:buNone/>
            </a:pPr>
            <a:r>
              <a:rPr lang="en-US" sz="2400" b="1" dirty="0">
                <a:solidFill>
                  <a:srgbClr val="000000"/>
                </a:solidFill>
                <a:ea typeface="ＭＳ Ｐゴシック" charset="-128"/>
                <a:cs typeface="ＭＳ Ｐゴシック" charset="-128"/>
              </a:rPr>
              <a:t>     </a:t>
            </a:r>
            <a:r>
              <a:rPr lang="en-US" sz="2400" b="1" dirty="0">
                <a:solidFill>
                  <a:srgbClr val="0000CC"/>
                </a:solidFill>
                <a:ea typeface="ＭＳ Ｐゴシック" charset="-128"/>
                <a:cs typeface="ＭＳ Ｐゴシック" charset="-128"/>
              </a:rPr>
              <a:t>(e.g., </a:t>
            </a:r>
            <a:r>
              <a:rPr lang="en-US" sz="2400" b="1" dirty="0">
                <a:solidFill>
                  <a:srgbClr val="0000CC"/>
                </a:solidFill>
              </a:rPr>
              <a:t>query</a:t>
            </a:r>
            <a:r>
              <a:rPr lang="en-US" sz="2400" b="1" dirty="0">
                <a:solidFill>
                  <a:srgbClr val="0000CC"/>
                </a:solidFill>
                <a:ea typeface="ＭＳ Ｐゴシック" charset="-128"/>
                <a:cs typeface="ＭＳ Ｐゴシック" charset="-128"/>
              </a:rPr>
              <a:t>, coordination)</a:t>
            </a:r>
          </a:p>
          <a:p>
            <a:pPr lvl="1">
              <a:spcBef>
                <a:spcPct val="25000"/>
              </a:spcBef>
              <a:buClr>
                <a:srgbClr val="000000"/>
              </a:buClr>
              <a:buNone/>
            </a:pPr>
            <a:endParaRPr lang="en-US" sz="1600" dirty="0">
              <a:solidFill>
                <a:srgbClr val="000000"/>
              </a:solidFill>
              <a:ea typeface="ＭＳ Ｐゴシック" charset="-128"/>
              <a:cs typeface="ＭＳ Ｐゴシック" charset="-128"/>
            </a:endParaRPr>
          </a:p>
          <a:p>
            <a:pPr>
              <a:spcBef>
                <a:spcPct val="25000"/>
              </a:spcBef>
              <a:buClr>
                <a:srgbClr val="000000"/>
              </a:buClr>
            </a:pPr>
            <a:r>
              <a:rPr lang="en-US" sz="2800" dirty="0">
                <a:solidFill>
                  <a:srgbClr val="000000"/>
                </a:solidFill>
                <a:ea typeface="ＭＳ Ｐゴシック" charset="-128"/>
                <a:cs typeface="ＭＳ Ｐゴシック" charset="-128"/>
              </a:rPr>
              <a:t>Large flows</a:t>
            </a:r>
          </a:p>
          <a:p>
            <a:pPr>
              <a:spcBef>
                <a:spcPct val="25000"/>
              </a:spcBef>
              <a:buClr>
                <a:srgbClr val="000000"/>
              </a:buClr>
              <a:buNone/>
            </a:pPr>
            <a:r>
              <a:rPr lang="en-US" sz="2400" b="1" dirty="0">
                <a:solidFill>
                  <a:srgbClr val="000000"/>
                </a:solidFill>
                <a:ea typeface="ＭＳ Ｐゴシック" charset="-128"/>
                <a:cs typeface="ＭＳ Ｐゴシック" charset="-128"/>
              </a:rPr>
              <a:t>     </a:t>
            </a:r>
            <a:r>
              <a:rPr lang="en-US" sz="2400" b="1" dirty="0">
                <a:solidFill>
                  <a:srgbClr val="0000CC"/>
                </a:solidFill>
                <a:ea typeface="ＭＳ Ｐゴシック" charset="-128"/>
                <a:cs typeface="ＭＳ Ｐゴシック" charset="-128"/>
              </a:rPr>
              <a:t>(</a:t>
            </a:r>
            <a:r>
              <a:rPr lang="en-US" sz="2400" b="1" dirty="0">
                <a:solidFill>
                  <a:srgbClr val="0000CC"/>
                </a:solidFill>
              </a:rPr>
              <a:t>e.g., d</a:t>
            </a:r>
            <a:r>
              <a:rPr lang="en-US" sz="2400" b="1" dirty="0">
                <a:solidFill>
                  <a:srgbClr val="0000CC"/>
                </a:solidFill>
                <a:ea typeface="ＭＳ Ｐゴシック" charset="-128"/>
                <a:cs typeface="ＭＳ Ｐゴシック" charset="-128"/>
              </a:rPr>
              <a:t>ata update, backup)</a:t>
            </a:r>
            <a:r>
              <a:rPr lang="en-US" sz="2400" b="1" dirty="0">
                <a:solidFill>
                  <a:srgbClr val="000000"/>
                </a:solidFill>
                <a:ea typeface="ＭＳ Ｐゴシック" charset="-128"/>
                <a:cs typeface="ＭＳ Ｐゴシック" charset="-128"/>
              </a:rPr>
              <a:t> </a:t>
            </a:r>
          </a:p>
          <a:p>
            <a:pPr lvl="1">
              <a:spcBef>
                <a:spcPct val="25000"/>
              </a:spcBef>
              <a:buClr>
                <a:srgbClr val="000000"/>
              </a:buClr>
              <a:buNone/>
            </a:pPr>
            <a:endParaRPr lang="en-US" sz="2400" dirty="0">
              <a:solidFill>
                <a:srgbClr val="FF0000"/>
              </a:solidFill>
              <a:ea typeface="ＭＳ Ｐゴシック" charset="-128"/>
              <a:cs typeface="ＭＳ Ｐゴシック" charset="-128"/>
            </a:endParaRPr>
          </a:p>
          <a:p>
            <a:endParaRPr lang="en-US" sz="2800" dirty="0"/>
          </a:p>
        </p:txBody>
      </p:sp>
      <p:grpSp>
        <p:nvGrpSpPr>
          <p:cNvPr id="22" name="Group 21"/>
          <p:cNvGrpSpPr/>
          <p:nvPr/>
        </p:nvGrpSpPr>
        <p:grpSpPr>
          <a:xfrm>
            <a:off x="5239545" y="2819328"/>
            <a:ext cx="3565479" cy="1814155"/>
            <a:chOff x="5222658" y="3124200"/>
            <a:chExt cx="3565479" cy="1814155"/>
          </a:xfrm>
        </p:grpSpPr>
        <p:grpSp>
          <p:nvGrpSpPr>
            <p:cNvPr id="20" name="Group 19"/>
            <p:cNvGrpSpPr/>
            <p:nvPr/>
          </p:nvGrpSpPr>
          <p:grpSpPr>
            <a:xfrm>
              <a:off x="5230624" y="3124200"/>
              <a:ext cx="2890991" cy="523220"/>
              <a:chOff x="5230624" y="3119735"/>
              <a:chExt cx="2890991" cy="523220"/>
            </a:xfrm>
          </p:grpSpPr>
          <p:cxnSp>
            <p:nvCxnSpPr>
              <p:cNvPr id="9" name="Straight Arrow Connector 8"/>
              <p:cNvCxnSpPr/>
              <p:nvPr/>
            </p:nvCxnSpPr>
            <p:spPr>
              <a:xfrm>
                <a:off x="5230624" y="3424535"/>
                <a:ext cx="685800" cy="1588"/>
              </a:xfrm>
              <a:prstGeom prst="straightConnector1">
                <a:avLst/>
              </a:prstGeom>
              <a:ln w="63500">
                <a:solidFill>
                  <a:srgbClr val="BD081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096000" y="3119735"/>
                <a:ext cx="2025615" cy="523220"/>
              </a:xfrm>
              <a:prstGeom prst="rect">
                <a:avLst/>
              </a:prstGeom>
              <a:noFill/>
            </p:spPr>
            <p:txBody>
              <a:bodyPr wrap="none" rtlCol="0">
                <a:spAutoFit/>
              </a:bodyPr>
              <a:lstStyle/>
              <a:p>
                <a:r>
                  <a:rPr lang="en-US" sz="2800" b="1" dirty="0">
                    <a:solidFill>
                      <a:srgbClr val="BD0811"/>
                    </a:solidFill>
                    <a:latin typeface="Calibri"/>
                    <a:ea typeface="ＭＳ Ｐゴシック" charset="-128"/>
                    <a:cs typeface="ＭＳ Ｐゴシック" charset="-128"/>
                  </a:rPr>
                  <a:t>Low Latency</a:t>
                </a:r>
                <a:endParaRPr lang="en-US" sz="2800" b="1" dirty="0">
                  <a:solidFill>
                    <a:srgbClr val="BD0811"/>
                  </a:solidFill>
                  <a:latin typeface="Calibri"/>
                </a:endParaRPr>
              </a:p>
            </p:txBody>
          </p:sp>
        </p:grpSp>
        <p:grpSp>
          <p:nvGrpSpPr>
            <p:cNvPr id="21" name="Group 20"/>
            <p:cNvGrpSpPr/>
            <p:nvPr/>
          </p:nvGrpSpPr>
          <p:grpSpPr>
            <a:xfrm>
              <a:off x="5222658" y="4415135"/>
              <a:ext cx="3565479" cy="523220"/>
              <a:chOff x="5222658" y="4034135"/>
              <a:chExt cx="3565479" cy="523220"/>
            </a:xfrm>
          </p:grpSpPr>
          <p:cxnSp>
            <p:nvCxnSpPr>
              <p:cNvPr id="13" name="Straight Arrow Connector 12"/>
              <p:cNvCxnSpPr/>
              <p:nvPr/>
            </p:nvCxnSpPr>
            <p:spPr>
              <a:xfrm>
                <a:off x="5222658" y="4267200"/>
                <a:ext cx="685800" cy="1588"/>
              </a:xfrm>
              <a:prstGeom prst="straightConnector1">
                <a:avLst/>
              </a:prstGeom>
              <a:ln w="63500">
                <a:solidFill>
                  <a:srgbClr val="BD0811"/>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088034" y="4034135"/>
                <a:ext cx="2700103" cy="523220"/>
              </a:xfrm>
              <a:prstGeom prst="rect">
                <a:avLst/>
              </a:prstGeom>
              <a:noFill/>
            </p:spPr>
            <p:txBody>
              <a:bodyPr wrap="none" rtlCol="0">
                <a:spAutoFit/>
              </a:bodyPr>
              <a:lstStyle/>
              <a:p>
                <a:r>
                  <a:rPr lang="en-US" sz="2800" b="1" dirty="0">
                    <a:solidFill>
                      <a:srgbClr val="BD0811"/>
                    </a:solidFill>
                    <a:latin typeface="Calibri"/>
                    <a:ea typeface="ＭＳ Ｐゴシック" charset="-128"/>
                    <a:cs typeface="ＭＳ Ｐゴシック" charset="-128"/>
                  </a:rPr>
                  <a:t>High Throughput</a:t>
                </a:r>
                <a:endParaRPr lang="en-US" sz="2800" b="1" dirty="0">
                  <a:solidFill>
                    <a:srgbClr val="BD0811"/>
                  </a:solidFill>
                  <a:latin typeface="Calibri"/>
                </a:endParaRPr>
              </a:p>
            </p:txBody>
          </p:sp>
        </p:grpSp>
      </p:grpSp>
      <p:sp>
        <p:nvSpPr>
          <p:cNvPr id="2" name="Title 1"/>
          <p:cNvSpPr>
            <a:spLocks noGrp="1"/>
          </p:cNvSpPr>
          <p:nvPr>
            <p:ph type="title"/>
          </p:nvPr>
        </p:nvSpPr>
        <p:spPr/>
        <p:txBody>
          <a:bodyPr>
            <a:normAutofit/>
          </a:bodyPr>
          <a:lstStyle/>
          <a:p>
            <a:r>
              <a:rPr lang="en-US" dirty="0"/>
              <a:t>Data Center Workloads</a:t>
            </a:r>
          </a:p>
        </p:txBody>
      </p:sp>
      <p:sp>
        <p:nvSpPr>
          <p:cNvPr id="4" name="TextBox 3"/>
          <p:cNvSpPr txBox="1"/>
          <p:nvPr/>
        </p:nvSpPr>
        <p:spPr>
          <a:xfrm>
            <a:off x="457200" y="1506854"/>
            <a:ext cx="7772400" cy="584776"/>
          </a:xfrm>
          <a:prstGeom prst="rect">
            <a:avLst/>
          </a:prstGeom>
          <a:noFill/>
        </p:spPr>
        <p:txBody>
          <a:bodyPr wrap="square" rtlCol="0">
            <a:spAutoFit/>
          </a:bodyPr>
          <a:lstStyle/>
          <a:p>
            <a:r>
              <a:rPr lang="en-US" sz="3200" dirty="0">
                <a:solidFill>
                  <a:prstClr val="black"/>
                </a:solidFill>
                <a:latin typeface="Calibri"/>
              </a:rPr>
              <a:t>Mice &amp; Elephants</a:t>
            </a:r>
          </a:p>
        </p:txBody>
      </p:sp>
    </p:spTree>
    <p:custDataLst>
      <p:tags r:id="rId1"/>
    </p:custDataLst>
    <p:extLst>
      <p:ext uri="{BB962C8B-B14F-4D97-AF65-F5344CB8AC3E}">
        <p14:creationId xmlns:p14="http://schemas.microsoft.com/office/powerpoint/2010/main" val="401666049"/>
      </p:ext>
    </p:extLst>
  </p:cSld>
  <p:clrMapOvr>
    <a:masterClrMapping/>
  </p:clrMapOvr>
  <p:transition spd="slow" advTm="5968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8" fill="hold" nodeType="clickEffect">
                                  <p:stCondLst>
                                    <p:cond delay="0"/>
                                  </p:stCondLst>
                                  <p:childTnLst>
                                    <p:animEffect transition="out" filter="wipe(left)">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par>
                                <p:cTn id="20" presetID="22" presetClass="entr" presetSubtype="8"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descr="server-gray.png"/>
          <p:cNvPicPr>
            <a:picLocks noChangeAspect="1"/>
          </p:cNvPicPr>
          <p:nvPr/>
        </p:nvPicPr>
        <p:blipFill>
          <a:blip r:embed="rId4" cstate="print"/>
          <a:stretch>
            <a:fillRect/>
          </a:stretch>
        </p:blipFill>
        <p:spPr>
          <a:xfrm>
            <a:off x="1752600" y="5012928"/>
            <a:ext cx="915278" cy="974328"/>
          </a:xfrm>
          <a:prstGeom prst="rect">
            <a:avLst/>
          </a:prstGeom>
        </p:spPr>
      </p:pic>
      <p:pic>
        <p:nvPicPr>
          <p:cNvPr id="87" name="Picture 86" descr="server-gray.png"/>
          <p:cNvPicPr>
            <a:picLocks noChangeAspect="1"/>
          </p:cNvPicPr>
          <p:nvPr/>
        </p:nvPicPr>
        <p:blipFill>
          <a:blip r:embed="rId4" cstate="print"/>
          <a:stretch>
            <a:fillRect/>
          </a:stretch>
        </p:blipFill>
        <p:spPr>
          <a:xfrm>
            <a:off x="1753478" y="3793728"/>
            <a:ext cx="915278" cy="974328"/>
          </a:xfrm>
          <a:prstGeom prst="rect">
            <a:avLst/>
          </a:prstGeom>
        </p:spPr>
      </p:pic>
      <p:pic>
        <p:nvPicPr>
          <p:cNvPr id="88" name="Picture 87" descr="server-gray.png"/>
          <p:cNvPicPr>
            <a:picLocks noChangeAspect="1"/>
          </p:cNvPicPr>
          <p:nvPr/>
        </p:nvPicPr>
        <p:blipFill>
          <a:blip r:embed="rId4" cstate="print"/>
          <a:stretch>
            <a:fillRect/>
          </a:stretch>
        </p:blipFill>
        <p:spPr>
          <a:xfrm>
            <a:off x="1753478" y="2514600"/>
            <a:ext cx="915278" cy="974328"/>
          </a:xfrm>
          <a:prstGeom prst="rect">
            <a:avLst/>
          </a:prstGeom>
        </p:spPr>
      </p:pic>
      <p:pic>
        <p:nvPicPr>
          <p:cNvPr id="89" name="Picture 88" descr="server-gray.png"/>
          <p:cNvPicPr>
            <a:picLocks noChangeAspect="1"/>
          </p:cNvPicPr>
          <p:nvPr/>
        </p:nvPicPr>
        <p:blipFill>
          <a:blip r:embed="rId4" cstate="print"/>
          <a:stretch>
            <a:fillRect/>
          </a:stretch>
        </p:blipFill>
        <p:spPr>
          <a:xfrm>
            <a:off x="1753478" y="1219200"/>
            <a:ext cx="915278" cy="974328"/>
          </a:xfrm>
          <a:prstGeom prst="rect">
            <a:avLst/>
          </a:prstGeom>
        </p:spPr>
      </p:pic>
      <p:pic>
        <p:nvPicPr>
          <p:cNvPr id="10" name="Content Placeholder 9" descr="switch.png"/>
          <p:cNvPicPr>
            <a:picLocks noGrp="1" noChangeAspect="1"/>
          </p:cNvPicPr>
          <p:nvPr>
            <p:ph idx="1"/>
          </p:nvPr>
        </p:nvPicPr>
        <p:blipFill>
          <a:blip r:embed="rId5" cstate="print"/>
          <a:stretch>
            <a:fillRect/>
          </a:stretch>
        </p:blipFill>
        <p:spPr>
          <a:xfrm flipH="1">
            <a:off x="4286109" y="3233039"/>
            <a:ext cx="1643349" cy="692945"/>
          </a:xfrm>
        </p:spPr>
      </p:pic>
      <p:pic>
        <p:nvPicPr>
          <p:cNvPr id="5" name="Picture 4" descr="server2.jpg"/>
          <p:cNvPicPr>
            <a:picLocks noChangeAspect="1"/>
          </p:cNvPicPr>
          <p:nvPr/>
        </p:nvPicPr>
        <p:blipFill>
          <a:blip r:embed="rId6" cstate="print"/>
          <a:stretch>
            <a:fillRect/>
          </a:stretch>
        </p:blipFill>
        <p:spPr>
          <a:xfrm>
            <a:off x="7234957" y="3044594"/>
            <a:ext cx="1148799" cy="1102845"/>
          </a:xfrm>
          <a:prstGeom prst="rect">
            <a:avLst/>
          </a:prstGeom>
        </p:spPr>
      </p:pic>
      <p:cxnSp>
        <p:nvCxnSpPr>
          <p:cNvPr id="12" name="Straight Connector 11"/>
          <p:cNvCxnSpPr/>
          <p:nvPr/>
        </p:nvCxnSpPr>
        <p:spPr>
          <a:xfrm flipV="1">
            <a:off x="5700858" y="3579513"/>
            <a:ext cx="161029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11465" y="1706364"/>
            <a:ext cx="1675522" cy="17662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11465" y="3001764"/>
            <a:ext cx="1675522" cy="5470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611465" y="3625056"/>
            <a:ext cx="1675522" cy="65583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610587" y="3701256"/>
            <a:ext cx="1676400" cy="179883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151"/>
          <p:cNvGrpSpPr>
            <a:grpSpLocks/>
          </p:cNvGrpSpPr>
          <p:nvPr/>
        </p:nvGrpSpPr>
        <p:grpSpPr bwMode="auto">
          <a:xfrm>
            <a:off x="4421356" y="3276600"/>
            <a:ext cx="1295400" cy="609600"/>
            <a:chOff x="4032" y="480"/>
            <a:chExt cx="768" cy="576"/>
          </a:xfrm>
          <a:gradFill>
            <a:gsLst>
              <a:gs pos="0">
                <a:schemeClr val="bg1"/>
              </a:gs>
              <a:gs pos="100000">
                <a:schemeClr val="hlink"/>
              </a:gs>
            </a:gsLst>
            <a:lin ang="0" scaled="1"/>
          </a:gradFill>
        </p:grpSpPr>
        <p:sp>
          <p:nvSpPr>
            <p:cNvPr id="5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latin typeface="Calibri"/>
              </a:endParaRPr>
            </a:p>
          </p:txBody>
        </p:sp>
        <p:sp>
          <p:nvSpPr>
            <p:cNvPr id="5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a:solidFill>
                  <a:prstClr val="black"/>
                </a:solidFill>
                <a:latin typeface="Calibri"/>
              </a:endParaRPr>
            </a:p>
          </p:txBody>
        </p:sp>
      </p:grpSp>
      <p:sp>
        <p:nvSpPr>
          <p:cNvPr id="74" name="Rectangle 163"/>
          <p:cNvSpPr>
            <a:spLocks noChangeArrowheads="1"/>
          </p:cNvSpPr>
          <p:nvPr/>
        </p:nvSpPr>
        <p:spPr bwMode="auto">
          <a:xfrm>
            <a:off x="7164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5" name="Rectangle 163"/>
          <p:cNvSpPr>
            <a:spLocks noChangeArrowheads="1"/>
          </p:cNvSpPr>
          <p:nvPr/>
        </p:nvSpPr>
        <p:spPr bwMode="auto">
          <a:xfrm>
            <a:off x="7164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6" name="Rectangle 163"/>
          <p:cNvSpPr>
            <a:spLocks noChangeArrowheads="1"/>
          </p:cNvSpPr>
          <p:nvPr/>
        </p:nvSpPr>
        <p:spPr bwMode="auto">
          <a:xfrm>
            <a:off x="7164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7" name="Rectangle 163"/>
          <p:cNvSpPr>
            <a:spLocks noChangeArrowheads="1"/>
          </p:cNvSpPr>
          <p:nvPr/>
        </p:nvSpPr>
        <p:spPr bwMode="auto">
          <a:xfrm>
            <a:off x="7164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8" name="Rectangle 163"/>
          <p:cNvSpPr>
            <a:spLocks noChangeArrowheads="1"/>
          </p:cNvSpPr>
          <p:nvPr/>
        </p:nvSpPr>
        <p:spPr bwMode="auto">
          <a:xfrm>
            <a:off x="2400532" y="1447800"/>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9" name="Rectangle 163"/>
          <p:cNvSpPr>
            <a:spLocks noChangeArrowheads="1"/>
          </p:cNvSpPr>
          <p:nvPr/>
        </p:nvSpPr>
        <p:spPr bwMode="auto">
          <a:xfrm>
            <a:off x="2171932" y="1463040"/>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0" name="Rectangle 163"/>
          <p:cNvSpPr>
            <a:spLocks noChangeArrowheads="1"/>
          </p:cNvSpPr>
          <p:nvPr/>
        </p:nvSpPr>
        <p:spPr bwMode="auto">
          <a:xfrm>
            <a:off x="2400532" y="2714372"/>
            <a:ext cx="192024" cy="594360"/>
          </a:xfrm>
          <a:prstGeom prst="rect">
            <a:avLst/>
          </a:prstGeom>
          <a:gradFill rotWithShape="1">
            <a:gsLst>
              <a:gs pos="0">
                <a:srgbClr val="000082"/>
              </a:gs>
              <a:gs pos="30000">
                <a:srgbClr val="66008F"/>
              </a:gs>
              <a:gs pos="64999">
                <a:srgbClr val="BA0066"/>
              </a:gs>
              <a:gs pos="89999">
                <a:srgbClr val="FF0000"/>
              </a:gs>
              <a:gs pos="100000">
                <a:srgbClr val="FF82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1" name="Rectangle 163"/>
          <p:cNvSpPr>
            <a:spLocks noChangeArrowheads="1"/>
          </p:cNvSpPr>
          <p:nvPr/>
        </p:nvSpPr>
        <p:spPr bwMode="auto">
          <a:xfrm>
            <a:off x="2171932" y="2714372"/>
            <a:ext cx="192024" cy="594360"/>
          </a:xfrm>
          <a:prstGeom prst="rect">
            <a:avLst/>
          </a:prstGeom>
          <a:gradFill rotWithShape="1">
            <a:gsLst>
              <a:gs pos="0">
                <a:srgbClr val="000082"/>
              </a:gs>
              <a:gs pos="30000">
                <a:srgbClr val="66008F"/>
              </a:gs>
              <a:gs pos="64999">
                <a:srgbClr val="BA0066"/>
              </a:gs>
              <a:gs pos="89999">
                <a:srgbClr val="FF0000"/>
              </a:gs>
              <a:gs pos="100000">
                <a:srgbClr val="FF82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2" name="Rectangle 163"/>
          <p:cNvSpPr>
            <a:spLocks noChangeArrowheads="1"/>
          </p:cNvSpPr>
          <p:nvPr/>
        </p:nvSpPr>
        <p:spPr bwMode="auto">
          <a:xfrm>
            <a:off x="2400532" y="3962400"/>
            <a:ext cx="192024" cy="594360"/>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3" name="Rectangle 163"/>
          <p:cNvSpPr>
            <a:spLocks noChangeArrowheads="1"/>
          </p:cNvSpPr>
          <p:nvPr/>
        </p:nvSpPr>
        <p:spPr bwMode="auto">
          <a:xfrm>
            <a:off x="2171932" y="3962400"/>
            <a:ext cx="192024" cy="594360"/>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4" name="Rectangle 163"/>
          <p:cNvSpPr>
            <a:spLocks noChangeArrowheads="1"/>
          </p:cNvSpPr>
          <p:nvPr/>
        </p:nvSpPr>
        <p:spPr bwMode="auto">
          <a:xfrm>
            <a:off x="2400532" y="525780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5" name="Rectangle 163"/>
          <p:cNvSpPr>
            <a:spLocks noChangeArrowheads="1"/>
          </p:cNvSpPr>
          <p:nvPr/>
        </p:nvSpPr>
        <p:spPr bwMode="auto">
          <a:xfrm>
            <a:off x="2171932" y="525780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pic>
        <p:nvPicPr>
          <p:cNvPr id="99" name="Picture 98" descr="bang.gif"/>
          <p:cNvPicPr>
            <a:picLocks noChangeAspect="1"/>
          </p:cNvPicPr>
          <p:nvPr/>
        </p:nvPicPr>
        <p:blipFill>
          <a:blip r:embed="rId7" cstate="print"/>
          <a:stretch>
            <a:fillRect/>
          </a:stretch>
        </p:blipFill>
        <p:spPr>
          <a:xfrm>
            <a:off x="3506956" y="2819400"/>
            <a:ext cx="1524000" cy="1524000"/>
          </a:xfrm>
          <a:prstGeom prst="rect">
            <a:avLst/>
          </a:prstGeom>
        </p:spPr>
      </p:pic>
      <p:grpSp>
        <p:nvGrpSpPr>
          <p:cNvPr id="103" name="Group 102"/>
          <p:cNvGrpSpPr/>
          <p:nvPr/>
        </p:nvGrpSpPr>
        <p:grpSpPr>
          <a:xfrm>
            <a:off x="3048000" y="5257800"/>
            <a:ext cx="2743200" cy="461665"/>
            <a:chOff x="2743200" y="5418892"/>
            <a:chExt cx="2743200" cy="461665"/>
          </a:xfrm>
        </p:grpSpPr>
        <p:sp>
          <p:nvSpPr>
            <p:cNvPr id="101" name="TextBox 100"/>
            <p:cNvSpPr txBox="1"/>
            <p:nvPr/>
          </p:nvSpPr>
          <p:spPr>
            <a:xfrm>
              <a:off x="3581400" y="5418892"/>
              <a:ext cx="1905000" cy="461665"/>
            </a:xfrm>
            <a:prstGeom prst="rect">
              <a:avLst/>
            </a:prstGeom>
            <a:noFill/>
          </p:spPr>
          <p:txBody>
            <a:bodyPr wrap="square" rtlCol="0">
              <a:spAutoFit/>
            </a:bodyPr>
            <a:lstStyle/>
            <a:p>
              <a:r>
                <a:rPr lang="en-US" sz="2400" b="1" dirty="0">
                  <a:solidFill>
                    <a:srgbClr val="BD0811"/>
                  </a:solidFill>
                  <a:latin typeface="Calibri"/>
                  <a:ea typeface="Arial" charset="0"/>
                  <a:cs typeface="Arial"/>
                </a:rPr>
                <a:t>TCP timeout</a:t>
              </a:r>
              <a:endParaRPr lang="en-US" sz="2000" b="1" dirty="0">
                <a:solidFill>
                  <a:srgbClr val="BD0811"/>
                </a:solidFill>
                <a:latin typeface="Calibri"/>
              </a:endParaRPr>
            </a:p>
          </p:txBody>
        </p:sp>
        <p:sp>
          <p:nvSpPr>
            <p:cNvPr id="102" name="Left Arrow 101"/>
            <p:cNvSpPr/>
            <p:nvPr/>
          </p:nvSpPr>
          <p:spPr>
            <a:xfrm>
              <a:off x="2743200" y="5562600"/>
              <a:ext cx="762000" cy="240972"/>
            </a:xfrm>
            <a:prstGeom prst="leftArrow">
              <a:avLst/>
            </a:prstGeom>
            <a:solidFill>
              <a:srgbClr val="BD0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D0811"/>
                </a:solidFill>
                <a:latin typeface="Calibri"/>
              </a:endParaRPr>
            </a:p>
          </p:txBody>
        </p:sp>
      </p:grpSp>
      <p:sp>
        <p:nvSpPr>
          <p:cNvPr id="41" name="TextBox 40"/>
          <p:cNvSpPr txBox="1"/>
          <p:nvPr/>
        </p:nvSpPr>
        <p:spPr>
          <a:xfrm>
            <a:off x="381000" y="1383268"/>
            <a:ext cx="1295400" cy="400110"/>
          </a:xfrm>
          <a:prstGeom prst="rect">
            <a:avLst/>
          </a:prstGeom>
          <a:noFill/>
        </p:spPr>
        <p:txBody>
          <a:bodyPr wrap="square" rtlCol="0">
            <a:spAutoFit/>
          </a:bodyPr>
          <a:lstStyle/>
          <a:p>
            <a:r>
              <a:rPr lang="en-US" sz="2000" b="1" dirty="0">
                <a:solidFill>
                  <a:prstClr val="black"/>
                </a:solidFill>
                <a:latin typeface="Calibri"/>
              </a:rPr>
              <a:t>Worker 1</a:t>
            </a:r>
          </a:p>
        </p:txBody>
      </p:sp>
      <p:sp>
        <p:nvSpPr>
          <p:cNvPr id="43" name="TextBox 42"/>
          <p:cNvSpPr txBox="1"/>
          <p:nvPr/>
        </p:nvSpPr>
        <p:spPr>
          <a:xfrm>
            <a:off x="381000" y="2667000"/>
            <a:ext cx="1295400" cy="400110"/>
          </a:xfrm>
          <a:prstGeom prst="rect">
            <a:avLst/>
          </a:prstGeom>
          <a:noFill/>
        </p:spPr>
        <p:txBody>
          <a:bodyPr wrap="square" rtlCol="0">
            <a:spAutoFit/>
          </a:bodyPr>
          <a:lstStyle/>
          <a:p>
            <a:r>
              <a:rPr lang="en-US" sz="2000" b="1" dirty="0">
                <a:solidFill>
                  <a:prstClr val="black"/>
                </a:solidFill>
                <a:latin typeface="Calibri"/>
              </a:rPr>
              <a:t>Worker 2</a:t>
            </a:r>
          </a:p>
        </p:txBody>
      </p:sp>
      <p:sp>
        <p:nvSpPr>
          <p:cNvPr id="44" name="TextBox 43"/>
          <p:cNvSpPr txBox="1"/>
          <p:nvPr/>
        </p:nvSpPr>
        <p:spPr>
          <a:xfrm>
            <a:off x="381000" y="3962400"/>
            <a:ext cx="1371600" cy="400110"/>
          </a:xfrm>
          <a:prstGeom prst="rect">
            <a:avLst/>
          </a:prstGeom>
          <a:noFill/>
        </p:spPr>
        <p:txBody>
          <a:bodyPr wrap="square" rtlCol="0">
            <a:spAutoFit/>
          </a:bodyPr>
          <a:lstStyle/>
          <a:p>
            <a:r>
              <a:rPr lang="en-US" sz="2000" b="1" dirty="0">
                <a:solidFill>
                  <a:prstClr val="black"/>
                </a:solidFill>
                <a:latin typeface="Calibri"/>
              </a:rPr>
              <a:t>Worker 3</a:t>
            </a:r>
          </a:p>
        </p:txBody>
      </p:sp>
      <p:sp>
        <p:nvSpPr>
          <p:cNvPr id="45" name="TextBox 44"/>
          <p:cNvSpPr txBox="1"/>
          <p:nvPr/>
        </p:nvSpPr>
        <p:spPr>
          <a:xfrm>
            <a:off x="381000" y="5181600"/>
            <a:ext cx="1219200" cy="400110"/>
          </a:xfrm>
          <a:prstGeom prst="rect">
            <a:avLst/>
          </a:prstGeom>
          <a:noFill/>
        </p:spPr>
        <p:txBody>
          <a:bodyPr wrap="square" rtlCol="0">
            <a:spAutoFit/>
          </a:bodyPr>
          <a:lstStyle/>
          <a:p>
            <a:r>
              <a:rPr lang="en-US" sz="2000" b="1" dirty="0">
                <a:solidFill>
                  <a:prstClr val="black"/>
                </a:solidFill>
                <a:latin typeface="Calibri"/>
              </a:rPr>
              <a:t>Worker 4</a:t>
            </a:r>
          </a:p>
        </p:txBody>
      </p:sp>
      <p:sp>
        <p:nvSpPr>
          <p:cNvPr id="46" name="TextBox 45"/>
          <p:cNvSpPr txBox="1"/>
          <p:nvPr/>
        </p:nvSpPr>
        <p:spPr>
          <a:xfrm>
            <a:off x="7010400" y="2514600"/>
            <a:ext cx="1524000" cy="400110"/>
          </a:xfrm>
          <a:prstGeom prst="rect">
            <a:avLst/>
          </a:prstGeom>
          <a:noFill/>
        </p:spPr>
        <p:txBody>
          <a:bodyPr wrap="square" rtlCol="0">
            <a:spAutoFit/>
          </a:bodyPr>
          <a:lstStyle/>
          <a:p>
            <a:r>
              <a:rPr lang="en-US" sz="2000" b="1" dirty="0">
                <a:solidFill>
                  <a:prstClr val="black"/>
                </a:solidFill>
                <a:latin typeface="Calibri"/>
              </a:rPr>
              <a:t>Aggregator</a:t>
            </a:r>
          </a:p>
        </p:txBody>
      </p:sp>
      <p:grpSp>
        <p:nvGrpSpPr>
          <p:cNvPr id="48" name="Group 47"/>
          <p:cNvGrpSpPr/>
          <p:nvPr/>
        </p:nvGrpSpPr>
        <p:grpSpPr>
          <a:xfrm>
            <a:off x="5562600" y="4532293"/>
            <a:ext cx="2590800" cy="1849457"/>
            <a:chOff x="5410200" y="4837093"/>
            <a:chExt cx="2590800" cy="1849457"/>
          </a:xfrm>
        </p:grpSpPr>
        <p:sp>
          <p:nvSpPr>
            <p:cNvPr id="35" name="TextBox 34"/>
            <p:cNvSpPr txBox="1"/>
            <p:nvPr/>
          </p:nvSpPr>
          <p:spPr>
            <a:xfrm>
              <a:off x="5410200" y="4837093"/>
              <a:ext cx="2590800" cy="954107"/>
            </a:xfrm>
            <a:prstGeom prst="rect">
              <a:avLst/>
            </a:prstGeom>
            <a:noFill/>
          </p:spPr>
          <p:txBody>
            <a:bodyPr wrap="square" rtlCol="0">
              <a:spAutoFit/>
            </a:bodyPr>
            <a:lstStyle/>
            <a:p>
              <a:r>
                <a:rPr lang="en-US" sz="2000" b="1" dirty="0" err="1">
                  <a:solidFill>
                    <a:srgbClr val="0000CC"/>
                  </a:solidFill>
                  <a:latin typeface="Calibri"/>
                  <a:ea typeface="Arial" charset="0"/>
                  <a:cs typeface="Arial"/>
                </a:rPr>
                <a:t>RTO</a:t>
              </a:r>
              <a:r>
                <a:rPr lang="en-US" sz="2000" b="1" baseline="-25000" dirty="0" err="1">
                  <a:solidFill>
                    <a:srgbClr val="0000CC"/>
                  </a:solidFill>
                  <a:latin typeface="Calibri"/>
                  <a:ea typeface="Arial" charset="0"/>
                  <a:cs typeface="Arial"/>
                </a:rPr>
                <a:t>min</a:t>
              </a:r>
              <a:r>
                <a:rPr lang="en-US" sz="2000" b="1" baseline="-25000" dirty="0">
                  <a:solidFill>
                    <a:srgbClr val="0000CC"/>
                  </a:solidFill>
                  <a:latin typeface="Calibri"/>
                  <a:ea typeface="Arial" charset="0"/>
                  <a:cs typeface="Arial"/>
                </a:rPr>
                <a:t> </a:t>
              </a:r>
              <a:r>
                <a:rPr lang="en-US" sz="2000" b="1" dirty="0">
                  <a:solidFill>
                    <a:srgbClr val="0000CC"/>
                  </a:solidFill>
                  <a:latin typeface="Calibri"/>
                  <a:ea typeface="Arial" charset="0"/>
                  <a:cs typeface="Arial"/>
                </a:rPr>
                <a:t>= 300 ms</a:t>
              </a:r>
            </a:p>
            <a:p>
              <a:endParaRPr lang="en-US" b="1" dirty="0">
                <a:solidFill>
                  <a:srgbClr val="FF0000"/>
                </a:solidFill>
                <a:latin typeface="Calibri"/>
              </a:endParaRPr>
            </a:p>
            <a:p>
              <a:endParaRPr lang="en-US" dirty="0">
                <a:solidFill>
                  <a:prstClr val="black"/>
                </a:solidFill>
                <a:latin typeface="Calibri"/>
              </a:endParaRPr>
            </a:p>
          </p:txBody>
        </p:sp>
        <p:pic>
          <p:nvPicPr>
            <p:cNvPr id="47" name="Picture 46" descr="hourglass_3.gif"/>
            <p:cNvPicPr>
              <a:picLocks noChangeAspect="1"/>
            </p:cNvPicPr>
            <p:nvPr/>
          </p:nvPicPr>
          <p:blipFill>
            <a:blip r:embed="rId8" cstate="print"/>
            <a:stretch>
              <a:fillRect/>
            </a:stretch>
          </p:blipFill>
          <p:spPr>
            <a:xfrm>
              <a:off x="5779180" y="5334000"/>
              <a:ext cx="1078820" cy="1352550"/>
            </a:xfrm>
            <a:prstGeom prst="rect">
              <a:avLst/>
            </a:prstGeom>
          </p:spPr>
        </p:pic>
      </p:grpSp>
      <p:sp>
        <p:nvSpPr>
          <p:cNvPr id="49" name="TextBox 48"/>
          <p:cNvSpPr txBox="1"/>
          <p:nvPr/>
        </p:nvSpPr>
        <p:spPr>
          <a:xfrm>
            <a:off x="3810000" y="1219200"/>
            <a:ext cx="5029200" cy="830997"/>
          </a:xfrm>
          <a:prstGeom prst="rect">
            <a:avLst/>
          </a:prstGeom>
          <a:noFill/>
        </p:spPr>
        <p:txBody>
          <a:bodyPr wrap="square" rtlCol="0">
            <a:spAutoFit/>
          </a:bodyPr>
          <a:lstStyle/>
          <a:p>
            <a:pPr>
              <a:buFont typeface="Arial" pitchFamily="34" charset="0"/>
              <a:buChar char="•"/>
            </a:pPr>
            <a:r>
              <a:rPr lang="en-US" sz="2800" dirty="0">
                <a:solidFill>
                  <a:prstClr val="black"/>
                </a:solidFill>
                <a:latin typeface="Calibri"/>
                <a:ea typeface="Arial" charset="0"/>
                <a:cs typeface="Arial"/>
              </a:rPr>
              <a:t> Synchronized fan-in congestion</a:t>
            </a:r>
            <a:r>
              <a:rPr lang="en-US" sz="2400" b="1" dirty="0">
                <a:solidFill>
                  <a:srgbClr val="FF0000"/>
                </a:solidFill>
                <a:latin typeface="Calibri"/>
                <a:ea typeface="Arial" charset="0"/>
                <a:cs typeface="Arial"/>
              </a:rPr>
              <a:t> </a:t>
            </a:r>
          </a:p>
          <a:p>
            <a:pPr lvl="1"/>
            <a:endParaRPr lang="en-US" sz="2000" b="1" dirty="0">
              <a:solidFill>
                <a:srgbClr val="FF0000"/>
              </a:solidFill>
              <a:latin typeface="Calibri"/>
            </a:endParaRPr>
          </a:p>
        </p:txBody>
      </p:sp>
      <p:sp>
        <p:nvSpPr>
          <p:cNvPr id="4" name="Title 3"/>
          <p:cNvSpPr>
            <a:spLocks noGrp="1"/>
          </p:cNvSpPr>
          <p:nvPr>
            <p:ph type="title"/>
          </p:nvPr>
        </p:nvSpPr>
        <p:spPr>
          <a:xfrm>
            <a:off x="457200" y="108993"/>
            <a:ext cx="8229600" cy="1143000"/>
          </a:xfrm>
        </p:spPr>
        <p:txBody>
          <a:bodyPr/>
          <a:lstStyle/>
          <a:p>
            <a:r>
              <a:rPr lang="en-US" dirty="0" err="1"/>
              <a:t>Incast</a:t>
            </a:r>
            <a:endParaRPr lang="en-US" dirty="0"/>
          </a:p>
        </p:txBody>
      </p:sp>
      <p:sp>
        <p:nvSpPr>
          <p:cNvPr id="6" name="TextBox 5"/>
          <p:cNvSpPr txBox="1"/>
          <p:nvPr/>
        </p:nvSpPr>
        <p:spPr>
          <a:xfrm>
            <a:off x="369957" y="6267126"/>
            <a:ext cx="4876800" cy="400110"/>
          </a:xfrm>
          <a:prstGeom prst="rect">
            <a:avLst/>
          </a:prstGeom>
          <a:noFill/>
        </p:spPr>
        <p:txBody>
          <a:bodyPr wrap="square" rtlCol="0">
            <a:spAutoFit/>
          </a:bodyPr>
          <a:lstStyle/>
          <a:p>
            <a:pPr marL="342900" indent="-342900">
              <a:buFont typeface="Wingdings" charset="2"/>
              <a:buChar char="²"/>
            </a:pPr>
            <a:r>
              <a:rPr lang="en-US" sz="2000" dirty="0" err="1">
                <a:solidFill>
                  <a:prstClr val="black"/>
                </a:solidFill>
                <a:latin typeface="Calibri"/>
              </a:rPr>
              <a:t>Vasudevan</a:t>
            </a:r>
            <a:r>
              <a:rPr lang="en-US" sz="2000" dirty="0">
                <a:solidFill>
                  <a:prstClr val="black"/>
                </a:solidFill>
                <a:latin typeface="Calibri"/>
              </a:rPr>
              <a:t> et al. (SIGCOMM’09) </a:t>
            </a:r>
          </a:p>
        </p:txBody>
      </p:sp>
    </p:spTree>
    <p:custDataLst>
      <p:tags r:id="rId1"/>
    </p:custDataLst>
    <p:extLst>
      <p:ext uri="{BB962C8B-B14F-4D97-AF65-F5344CB8AC3E}">
        <p14:creationId xmlns:p14="http://schemas.microsoft.com/office/powerpoint/2010/main" val="24957784"/>
      </p:ext>
    </p:extLst>
  </p:cSld>
  <p:clrMapOvr>
    <a:masterClrMapping/>
  </p:clrMapOvr>
  <p:transition spd="slow" advTm="7870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0" presetClass="path" presetSubtype="0" accel="50000" decel="50000" fill="hold" grpId="0" nodeType="withEffect">
                                  <p:stCondLst>
                                    <p:cond delay="0"/>
                                  </p:stCondLst>
                                  <p:childTnLst>
                                    <p:animMotion origin="layout" path="M -0.01059 -0.00023 C -0.11909 0.00093 -0.22257 0.00671 -0.27795 -0.00023 C -0.33333 -0.00717 -0.32743 -0.02845 -0.34305 -0.04187 C -0.35868 -0.05528 -0.34583 -0.04418 -0.37205 -0.0805 C -0.39826 -0.11681 -0.47395 -0.22276 -0.50086 -0.26023 " pathEditMode="relative" rAng="0" ptsTypes="aaaaa">
                                      <p:cBhvr>
                                        <p:cTn id="14" dur="2000" fill="hold"/>
                                        <p:tgtEl>
                                          <p:spTgt spid="74"/>
                                        </p:tgtEl>
                                        <p:attrNameLst>
                                          <p:attrName>ppt_x</p:attrName>
                                          <p:attrName>ppt_y</p:attrName>
                                        </p:attrNameLst>
                                      </p:cBhvr>
                                      <p:rCtr x="-245" y="-127"/>
                                    </p:animMotion>
                                  </p:childTnLst>
                                </p:cTn>
                              </p:par>
                              <p:par>
                                <p:cTn id="15" presetID="0" presetClass="path" presetSubtype="0" accel="50000" decel="50000" fill="hold" grpId="0" nodeType="withEffect">
                                  <p:stCondLst>
                                    <p:cond delay="0"/>
                                  </p:stCondLst>
                                  <p:childTnLst>
                                    <p:animMotion origin="layout" path="M -0.01059 -0.00023 C -0.11909 0.00093 -0.22482 0.00116 -0.27795 -0.00023 C -0.33107 -0.00162 -0.30816 -0.00138 -0.32986 -0.00809 C -0.35156 -0.0148 -0.37934 -0.02822 -0.40816 -0.04025 C -0.43698 -0.05228 -0.4835 -0.07217 -0.5033 -0.0805 " pathEditMode="relative" rAng="0" ptsTypes="aaaaa">
                                      <p:cBhvr>
                                        <p:cTn id="16" dur="2000" fill="hold"/>
                                        <p:tgtEl>
                                          <p:spTgt spid="75"/>
                                        </p:tgtEl>
                                        <p:attrNameLst>
                                          <p:attrName>ppt_x</p:attrName>
                                          <p:attrName>ppt_y</p:attrName>
                                        </p:attrNameLst>
                                      </p:cBhvr>
                                      <p:rCtr x="-246" y="-40"/>
                                    </p:animMotion>
                                  </p:childTnLst>
                                </p:cTn>
                              </p:par>
                              <p:par>
                                <p:cTn id="17" presetID="0" presetClass="path" presetSubtype="0" accel="50000" decel="50000" fill="hold" grpId="0" nodeType="withEffect">
                                  <p:stCondLst>
                                    <p:cond delay="0"/>
                                  </p:stCondLst>
                                  <p:childTnLst>
                                    <p:animMotion origin="layout" path="M -0.01059 -0.00023 C -0.11909 0.00093 -0.22378 -0.00254 -0.27795 -0.00023 C -0.33211 0.00209 -0.31441 0.00602 -0.33576 0.01435 C -0.35711 0.02267 -0.37847 0.03586 -0.40573 0.04951 C -0.43298 0.06315 -0.48003 0.08652 -0.49965 0.09623 " pathEditMode="relative" rAng="0" ptsTypes="aaaaa">
                                      <p:cBhvr>
                                        <p:cTn id="18" dur="2000" fill="hold"/>
                                        <p:tgtEl>
                                          <p:spTgt spid="76"/>
                                        </p:tgtEl>
                                        <p:attrNameLst>
                                          <p:attrName>ppt_x</p:attrName>
                                          <p:attrName>ppt_y</p:attrName>
                                        </p:attrNameLst>
                                      </p:cBhvr>
                                      <p:rCtr x="-245" y="47"/>
                                    </p:animMotion>
                                  </p:childTnLst>
                                </p:cTn>
                              </p:par>
                              <p:par>
                                <p:cTn id="19" presetID="0" presetClass="path" presetSubtype="0" accel="50000" decel="50000" fill="hold" grpId="0" nodeType="withEffect">
                                  <p:stCondLst>
                                    <p:cond delay="0"/>
                                  </p:stCondLst>
                                  <p:childTnLst>
                                    <p:animMotion origin="layout" path="M -0.01059 -0.00023 C -0.0552 -0.00023 -0.22274 -0.00763 -0.27795 -0.00023 C -0.33316 0.00717 -0.32257 0.02499 -0.34184 0.04488 C -0.36111 0.06477 -0.36718 0.08143 -0.39357 0.11867 C -0.41996 0.15591 -0.4776 0.23688 -0.49965 0.26787 " pathEditMode="relative" rAng="0" ptsTypes="aaaaa">
                                      <p:cBhvr>
                                        <p:cTn id="20" dur="2000" fill="hold"/>
                                        <p:tgtEl>
                                          <p:spTgt spid="77"/>
                                        </p:tgtEl>
                                        <p:attrNameLst>
                                          <p:attrName>ppt_x</p:attrName>
                                          <p:attrName>ppt_y</p:attrName>
                                        </p:attrNameLst>
                                      </p:cBhvr>
                                      <p:rCtr x="-245" y="13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1000"/>
                                        <p:tgtEl>
                                          <p:spTgt spid="10"/>
                                        </p:tgtEl>
                                      </p:cBhvr>
                                    </p:animEffect>
                                    <p:set>
                                      <p:cBhvr>
                                        <p:cTn id="25" dur="1" fill="hold">
                                          <p:stCondLst>
                                            <p:cond delay="999"/>
                                          </p:stCondLst>
                                        </p:cTn>
                                        <p:tgtEl>
                                          <p:spTgt spid="10"/>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par>
                                <p:cTn id="29" presetID="10" presetClass="exit" presetSubtype="0" fill="hold" grpId="2" nodeType="withEffect">
                                  <p:stCondLst>
                                    <p:cond delay="0"/>
                                  </p:stCondLst>
                                  <p:childTnLst>
                                    <p:animEffect transition="out" filter="fade">
                                      <p:cBhvr>
                                        <p:cTn id="30" dur="1000"/>
                                        <p:tgtEl>
                                          <p:spTgt spid="74"/>
                                        </p:tgtEl>
                                      </p:cBhvr>
                                    </p:animEffect>
                                    <p:set>
                                      <p:cBhvr>
                                        <p:cTn id="31" dur="1" fill="hold">
                                          <p:stCondLst>
                                            <p:cond delay="999"/>
                                          </p:stCondLst>
                                        </p:cTn>
                                        <p:tgtEl>
                                          <p:spTgt spid="74"/>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1000"/>
                                        <p:tgtEl>
                                          <p:spTgt spid="75"/>
                                        </p:tgtEl>
                                      </p:cBhvr>
                                    </p:animEffect>
                                    <p:set>
                                      <p:cBhvr>
                                        <p:cTn id="34" dur="1" fill="hold">
                                          <p:stCondLst>
                                            <p:cond delay="999"/>
                                          </p:stCondLst>
                                        </p:cTn>
                                        <p:tgtEl>
                                          <p:spTgt spid="75"/>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1000"/>
                                        <p:tgtEl>
                                          <p:spTgt spid="76"/>
                                        </p:tgtEl>
                                      </p:cBhvr>
                                    </p:animEffect>
                                    <p:set>
                                      <p:cBhvr>
                                        <p:cTn id="37" dur="1" fill="hold">
                                          <p:stCondLst>
                                            <p:cond delay="999"/>
                                          </p:stCondLst>
                                        </p:cTn>
                                        <p:tgtEl>
                                          <p:spTgt spid="76"/>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1000"/>
                                        <p:tgtEl>
                                          <p:spTgt spid="77"/>
                                        </p:tgtEl>
                                      </p:cBhvr>
                                    </p:animEffect>
                                    <p:set>
                                      <p:cBhvr>
                                        <p:cTn id="40" dur="1" fill="hold">
                                          <p:stCondLst>
                                            <p:cond delay="999"/>
                                          </p:stCondLst>
                                        </p:cTn>
                                        <p:tgtEl>
                                          <p:spTgt spid="77"/>
                                        </p:tgtEl>
                                        <p:attrNameLst>
                                          <p:attrName>style.visibility</p:attrName>
                                        </p:attrNameLst>
                                      </p:cBhvr>
                                      <p:to>
                                        <p:strVal val="hidden"/>
                                      </p:to>
                                    </p:se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7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8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8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0" presetClass="path" presetSubtype="0" accel="50000" decel="50000" fill="hold" grpId="1" nodeType="clickEffect">
                                  <p:stCondLst>
                                    <p:cond delay="0"/>
                                  </p:stCondLst>
                                  <p:childTnLst>
                                    <p:animMotion origin="layout" path="M 0.01267 -0.0037 C 0.0342 0.0266 0.10746 0.13371 0.14166 0.17789 C 0.17586 0.22207 0.18455 0.24636 0.2177 0.26139 C 0.25086 0.27643 0.3151 0.26648 0.34062 0.26787 " pathEditMode="relative" rAng="0" ptsTypes="aaaa">
                                      <p:cBhvr>
                                        <p:cTn id="61" dur="1000" fill="hold"/>
                                        <p:tgtEl>
                                          <p:spTgt spid="78"/>
                                        </p:tgtEl>
                                        <p:attrNameLst>
                                          <p:attrName>ppt_x</p:attrName>
                                          <p:attrName>ppt_y</p:attrName>
                                        </p:attrNameLst>
                                      </p:cBhvr>
                                      <p:rCtr x="164" y="140"/>
                                    </p:animMotion>
                                  </p:childTnLst>
                                </p:cTn>
                              </p:par>
                              <p:par>
                                <p:cTn id="62" presetID="0" presetClass="path" presetSubtype="0" accel="50000" decel="50000" fill="hold" grpId="1" nodeType="withEffect">
                                  <p:stCondLst>
                                    <p:cond delay="0"/>
                                  </p:stCondLst>
                                  <p:childTnLst>
                                    <p:animMotion origin="layout" path="M 0.00902 -0.00463 C 0.01458 -0.00324 0.02708 -0.01203 0.0427 0.00323 C 0.05833 0.0185 0.07777 0.05135 0.10295 0.08651 C 0.12812 0.12167 0.16823 0.18528 0.1934 0.21489 C 0.21857 0.2445 0.22916 0.2556 0.25364 0.26393 C 0.27812 0.27226 0.32222 0.26532 0.34027 0.26555 " pathEditMode="relative" rAng="0" ptsTypes="aaaaaa">
                                      <p:cBhvr>
                                        <p:cTn id="63" dur="1000" fill="hold"/>
                                        <p:tgtEl>
                                          <p:spTgt spid="79"/>
                                        </p:tgtEl>
                                        <p:attrNameLst>
                                          <p:attrName>ppt_x</p:attrName>
                                          <p:attrName>ppt_y</p:attrName>
                                        </p:attrNameLst>
                                      </p:cBhvr>
                                      <p:rCtr x="166" y="135"/>
                                    </p:animMotion>
                                  </p:childTnLst>
                                </p:cTn>
                              </p:par>
                              <p:par>
                                <p:cTn id="64" presetID="0" presetClass="path" presetSubtype="0" accel="50000" decel="50000" fill="hold" grpId="1" nodeType="withEffect">
                                  <p:stCondLst>
                                    <p:cond delay="200"/>
                                  </p:stCondLst>
                                  <p:childTnLst>
                                    <p:animMotion origin="layout" path="M 3.61111E-6 4.16146E-6 C 0.06458 0.02914 0.12934 0.05829 0.1651 0.0724 C 0.20086 0.08651 0.19357 0.08327 0.21458 0.08512 C 0.23559 0.08697 0.27517 0.08373 0.29114 0.08327 " pathEditMode="relative" rAng="0" ptsTypes="aaaa">
                                      <p:cBhvr>
                                        <p:cTn id="65" dur="1000" fill="hold"/>
                                        <p:tgtEl>
                                          <p:spTgt spid="80"/>
                                        </p:tgtEl>
                                        <p:attrNameLst>
                                          <p:attrName>ppt_x</p:attrName>
                                          <p:attrName>ppt_y</p:attrName>
                                        </p:attrNameLst>
                                      </p:cBhvr>
                                      <p:rCtr x="145" y="43"/>
                                    </p:animMotion>
                                  </p:childTnLst>
                                </p:cTn>
                              </p:par>
                              <p:par>
                                <p:cTn id="66" presetID="0" presetClass="path" presetSubtype="0" accel="50000" decel="50000" fill="hold" grpId="1" nodeType="withEffect">
                                  <p:stCondLst>
                                    <p:cond delay="200"/>
                                  </p:stCondLst>
                                  <p:childTnLst>
                                    <p:animMotion origin="layout" path="M 3.61111E-6 -0.00694 C -0.00295 -0.01203 -0.00643 -0.01758 0.02882 -0.00371 C 0.06406 0.01017 0.16753 0.06222 0.21145 0.07679 C 0.25538 0.09137 0.27534 0.08188 0.29218 0.08327 " pathEditMode="relative" rAng="0" ptsTypes="aaaa">
                                      <p:cBhvr>
                                        <p:cTn id="67" dur="1000" fill="hold"/>
                                        <p:tgtEl>
                                          <p:spTgt spid="81"/>
                                        </p:tgtEl>
                                        <p:attrNameLst>
                                          <p:attrName>ppt_x</p:attrName>
                                          <p:attrName>ppt_y</p:attrName>
                                        </p:attrNameLst>
                                      </p:cBhvr>
                                      <p:rCtr x="143" y="44"/>
                                    </p:animMotion>
                                  </p:childTnLst>
                                </p:cTn>
                              </p:par>
                              <p:par>
                                <p:cTn id="68" presetID="0" presetClass="path" presetSubtype="0" accel="50000" decel="50000" fill="hold" grpId="1" nodeType="withEffect">
                                  <p:stCondLst>
                                    <p:cond delay="400"/>
                                  </p:stCondLst>
                                  <p:childTnLst>
                                    <p:animMotion origin="layout" path="M 0.00208 0.00417 C 0.01666 -0.003 0.06336 -0.02752 0.08993 -0.04071 C 0.11649 -0.05389 0.14062 -0.06523 0.16111 -0.07448 C 0.18159 -0.08373 0.19913 -0.09299 0.21284 -0.09692 C 0.22656 -0.10085 0.2368 -0.09831 0.24305 -0.09854 " pathEditMode="relative" rAng="0" ptsTypes="aaaaa">
                                      <p:cBhvr>
                                        <p:cTn id="69" dur="1000" fill="hold"/>
                                        <p:tgtEl>
                                          <p:spTgt spid="82"/>
                                        </p:tgtEl>
                                        <p:attrNameLst>
                                          <p:attrName>ppt_x</p:attrName>
                                          <p:attrName>ppt_y</p:attrName>
                                        </p:attrNameLst>
                                      </p:cBhvr>
                                      <p:rCtr x="120" y="-53"/>
                                    </p:animMotion>
                                  </p:childTnLst>
                                </p:cTn>
                              </p:par>
                              <p:par>
                                <p:cTn id="70" presetID="0" presetClass="path" presetSubtype="0" accel="50000" decel="50000" fill="hold" grpId="1" nodeType="withEffect">
                                  <p:stCondLst>
                                    <p:cond delay="400"/>
                                  </p:stCondLst>
                                  <p:childTnLst>
                                    <p:animMotion origin="layout" path="M 3.61111E-6 -4.02036E-6 C 0.00625 0.00209 0.01267 0.00417 0.02048 0.00324 C 0.0283 0.00232 0.02743 0.00255 0.04687 -0.00624 C 0.06632 -0.01503 0.10902 -0.03423 0.13663 -0.0488 C 0.16423 -0.06338 0.19461 -0.08558 0.21267 -0.09368 C 0.23073 -0.10178 0.23836 -0.09623 0.24514 -0.09692 " pathEditMode="relative" rAng="0" ptsTypes="aaaaaa">
                                      <p:cBhvr>
                                        <p:cTn id="71" dur="1000" fill="hold"/>
                                        <p:tgtEl>
                                          <p:spTgt spid="83"/>
                                        </p:tgtEl>
                                        <p:attrNameLst>
                                          <p:attrName>ppt_x</p:attrName>
                                          <p:attrName>ppt_y</p:attrName>
                                        </p:attrNameLst>
                                      </p:cBhvr>
                                      <p:rCtr x="123" y="-49"/>
                                    </p:animMotion>
                                  </p:childTnLst>
                                </p:cTn>
                              </p:par>
                              <p:par>
                                <p:cTn id="72" presetID="0" presetClass="path" presetSubtype="0" accel="50000" decel="50000" fill="hold" grpId="1" nodeType="withEffect">
                                  <p:stCondLst>
                                    <p:cond delay="600"/>
                                  </p:stCondLst>
                                  <p:childTnLst>
                                    <p:animMotion origin="layout" path="M 0.02136 -0.02082 L 0.20695 -0.28614 " pathEditMode="relative" rAng="0" ptsTypes="AA">
                                      <p:cBhvr>
                                        <p:cTn id="73" dur="1000" fill="hold"/>
                                        <p:tgtEl>
                                          <p:spTgt spid="84"/>
                                        </p:tgtEl>
                                        <p:attrNameLst>
                                          <p:attrName>ppt_x</p:attrName>
                                          <p:attrName>ppt_y</p:attrName>
                                        </p:attrNameLst>
                                      </p:cBhvr>
                                      <p:rCtr x="93" y="-133"/>
                                    </p:animMotion>
                                  </p:childTnLst>
                                </p:cTn>
                              </p:par>
                              <p:par>
                                <p:cTn id="74" presetID="0" presetClass="path" presetSubtype="0" accel="50000" decel="50000" fill="hold" grpId="1" nodeType="withEffect">
                                  <p:stCondLst>
                                    <p:cond delay="600"/>
                                  </p:stCondLst>
                                  <p:childTnLst>
                                    <p:animMotion origin="layout" path="M 0.00937 0.00278 C 0.01823 0.0037 0.02708 0.00463 0.03333 0.00116 C 0.03958 -0.00231 0.0158 0.02637 0.0467 -0.01804 C 0.0776 -0.06245 0.14826 -0.164 0.21892 -0.26532 " pathEditMode="relative" rAng="0" ptsTypes="aaaA">
                                      <p:cBhvr>
                                        <p:cTn id="75" dur="1000" fill="hold"/>
                                        <p:tgtEl>
                                          <p:spTgt spid="85"/>
                                        </p:tgtEl>
                                        <p:attrNameLst>
                                          <p:attrName>ppt_x</p:attrName>
                                          <p:attrName>ppt_y</p:attrName>
                                        </p:attrNameLst>
                                      </p:cBhvr>
                                      <p:rCtr x="105" y="-122"/>
                                    </p:animMotion>
                                  </p:childTnLst>
                                </p:cTn>
                              </p:par>
                              <p:par>
                                <p:cTn id="76" presetID="1" presetClass="entr" presetSubtype="0" fill="hold" nodeType="withEffect">
                                  <p:stCondLst>
                                    <p:cond delay="1500"/>
                                  </p:stCondLst>
                                  <p:childTnLst>
                                    <p:set>
                                      <p:cBhvr>
                                        <p:cTn id="77" dur="1" fill="hold">
                                          <p:stCondLst>
                                            <p:cond delay="0"/>
                                          </p:stCondLst>
                                        </p:cTn>
                                        <p:tgtEl>
                                          <p:spTgt spid="99"/>
                                        </p:tgtEl>
                                        <p:attrNameLst>
                                          <p:attrName>style.visibility</p:attrName>
                                        </p:attrNameLst>
                                      </p:cBhvr>
                                      <p:to>
                                        <p:strVal val="visible"/>
                                      </p:to>
                                    </p:set>
                                  </p:childTnLst>
                                </p:cTn>
                              </p:par>
                              <p:par>
                                <p:cTn id="78" presetID="42" presetClass="path" presetSubtype="0" accel="50000" decel="50000" fill="hold" grpId="2" nodeType="withEffect">
                                  <p:stCondLst>
                                    <p:cond delay="2000"/>
                                  </p:stCondLst>
                                  <p:childTnLst>
                                    <p:animMotion origin="layout" path="M 0.21059 -0.2873 L 0.21059 0.24543 " pathEditMode="relative" rAng="0" ptsTypes="AA">
                                      <p:cBhvr>
                                        <p:cTn id="79" dur="1000" fill="hold"/>
                                        <p:tgtEl>
                                          <p:spTgt spid="84"/>
                                        </p:tgtEl>
                                        <p:attrNameLst>
                                          <p:attrName>ppt_x</p:attrName>
                                          <p:attrName>ppt_y</p:attrName>
                                        </p:attrNameLst>
                                      </p:cBhvr>
                                      <p:rCtr x="0" y="266"/>
                                    </p:animMotion>
                                  </p:childTnLst>
                                </p:cTn>
                              </p:par>
                              <p:par>
                                <p:cTn id="80" presetID="8" presetClass="emph" presetSubtype="0" fill="hold" grpId="3" nodeType="withEffect">
                                  <p:stCondLst>
                                    <p:cond delay="2000"/>
                                  </p:stCondLst>
                                  <p:childTnLst>
                                    <p:animRot by="-86400000">
                                      <p:cBhvr>
                                        <p:cTn id="81" dur="1000" fill="hold"/>
                                        <p:tgtEl>
                                          <p:spTgt spid="84"/>
                                        </p:tgtEl>
                                        <p:attrNameLst>
                                          <p:attrName>r</p:attrName>
                                        </p:attrNameLst>
                                      </p:cBhvr>
                                    </p:animRot>
                                  </p:childTnLst>
                                </p:cTn>
                              </p:par>
                              <p:par>
                                <p:cTn id="82" presetID="42" presetClass="path" presetSubtype="0" accel="50000" decel="50000" fill="hold" grpId="2" nodeType="withEffect">
                                  <p:stCondLst>
                                    <p:cond delay="2000"/>
                                  </p:stCondLst>
                                  <p:childTnLst>
                                    <p:animMotion origin="layout" path="M 0.21892 -0.26532 L 0.21892 0.24543 " pathEditMode="relative" rAng="0" ptsTypes="AA">
                                      <p:cBhvr>
                                        <p:cTn id="83" dur="1000" fill="hold"/>
                                        <p:tgtEl>
                                          <p:spTgt spid="85"/>
                                        </p:tgtEl>
                                        <p:attrNameLst>
                                          <p:attrName>ppt_x</p:attrName>
                                          <p:attrName>ppt_y</p:attrName>
                                        </p:attrNameLst>
                                      </p:cBhvr>
                                      <p:rCtr x="0" y="255"/>
                                    </p:animMotion>
                                  </p:childTnLst>
                                </p:cTn>
                              </p:par>
                              <p:par>
                                <p:cTn id="84" presetID="8" presetClass="emph" presetSubtype="0" fill="hold" grpId="3" nodeType="withEffect">
                                  <p:stCondLst>
                                    <p:cond delay="2000"/>
                                  </p:stCondLst>
                                  <p:childTnLst>
                                    <p:animRot by="-86400000">
                                      <p:cBhvr>
                                        <p:cTn id="85" dur="1000" fill="hold"/>
                                        <p:tgtEl>
                                          <p:spTgt spid="85"/>
                                        </p:tgtEl>
                                        <p:attrNameLst>
                                          <p:attrName>r</p:attrName>
                                        </p:attrNameLst>
                                      </p:cBhvr>
                                    </p:animRot>
                                  </p:childTnLst>
                                </p:cTn>
                              </p:par>
                            </p:childTnLst>
                          </p:cTn>
                        </p:par>
                        <p:par>
                          <p:cTn id="86" fill="hold">
                            <p:stCondLst>
                              <p:cond delay="3000"/>
                            </p:stCondLst>
                            <p:childTnLst>
                              <p:par>
                                <p:cTn id="87" presetID="63" presetClass="path" presetSubtype="0" accel="50000" decel="50000" fill="hold" grpId="2" nodeType="afterEffect">
                                  <p:stCondLst>
                                    <p:cond delay="0"/>
                                  </p:stCondLst>
                                  <p:childTnLst>
                                    <p:animMotion origin="layout" path="M 0.33541 0.26764 L 0.51041 0.26764 " pathEditMode="relative" rAng="0" ptsTypes="AA">
                                      <p:cBhvr>
                                        <p:cTn id="88" dur="1000" fill="hold"/>
                                        <p:tgtEl>
                                          <p:spTgt spid="78"/>
                                        </p:tgtEl>
                                        <p:attrNameLst>
                                          <p:attrName>ppt_x</p:attrName>
                                          <p:attrName>ppt_y</p:attrName>
                                        </p:attrNameLst>
                                      </p:cBhvr>
                                      <p:rCtr x="87" y="0"/>
                                    </p:animMotion>
                                  </p:childTnLst>
                                </p:cTn>
                              </p:par>
                              <p:par>
                                <p:cTn id="89" presetID="10" presetClass="exit" presetSubtype="0" fill="hold" grpId="3" nodeType="withEffect">
                                  <p:stCondLst>
                                    <p:cond delay="500"/>
                                  </p:stCondLst>
                                  <p:childTnLst>
                                    <p:animEffect transition="out" filter="fade">
                                      <p:cBhvr>
                                        <p:cTn id="90" dur="1000"/>
                                        <p:tgtEl>
                                          <p:spTgt spid="78"/>
                                        </p:tgtEl>
                                      </p:cBhvr>
                                    </p:animEffect>
                                    <p:set>
                                      <p:cBhvr>
                                        <p:cTn id="91" dur="1" fill="hold">
                                          <p:stCondLst>
                                            <p:cond delay="999"/>
                                          </p:stCondLst>
                                        </p:cTn>
                                        <p:tgtEl>
                                          <p:spTgt spid="78"/>
                                        </p:tgtEl>
                                        <p:attrNameLst>
                                          <p:attrName>style.visibility</p:attrName>
                                        </p:attrNameLst>
                                      </p:cBhvr>
                                      <p:to>
                                        <p:strVal val="hidden"/>
                                      </p:to>
                                    </p:set>
                                  </p:childTnLst>
                                </p:cTn>
                              </p:par>
                              <p:par>
                                <p:cTn id="92" presetID="63" presetClass="path" presetSubtype="0" accel="50000" decel="50000" fill="hold" grpId="2" nodeType="withEffect">
                                  <p:stCondLst>
                                    <p:cond delay="500"/>
                                  </p:stCondLst>
                                  <p:childTnLst>
                                    <p:animMotion origin="layout" path="M 0.33611 0.26463 L 0.53541 0.26532 " pathEditMode="relative" rAng="0" ptsTypes="AA">
                                      <p:cBhvr>
                                        <p:cTn id="93" dur="1000" fill="hold"/>
                                        <p:tgtEl>
                                          <p:spTgt spid="79"/>
                                        </p:tgtEl>
                                        <p:attrNameLst>
                                          <p:attrName>ppt_x</p:attrName>
                                          <p:attrName>ppt_y</p:attrName>
                                        </p:attrNameLst>
                                      </p:cBhvr>
                                      <p:rCtr x="100" y="0"/>
                                    </p:animMotion>
                                  </p:childTnLst>
                                </p:cTn>
                              </p:par>
                              <p:par>
                                <p:cTn id="94" presetID="10" presetClass="exit" presetSubtype="0" fill="hold" grpId="3" nodeType="withEffect">
                                  <p:stCondLst>
                                    <p:cond delay="1000"/>
                                  </p:stCondLst>
                                  <p:childTnLst>
                                    <p:animEffect transition="out" filter="fade">
                                      <p:cBhvr>
                                        <p:cTn id="95" dur="1000"/>
                                        <p:tgtEl>
                                          <p:spTgt spid="79"/>
                                        </p:tgtEl>
                                      </p:cBhvr>
                                    </p:animEffect>
                                    <p:set>
                                      <p:cBhvr>
                                        <p:cTn id="96" dur="1" fill="hold">
                                          <p:stCondLst>
                                            <p:cond delay="999"/>
                                          </p:stCondLst>
                                        </p:cTn>
                                        <p:tgtEl>
                                          <p:spTgt spid="79"/>
                                        </p:tgtEl>
                                        <p:attrNameLst>
                                          <p:attrName>style.visibility</p:attrName>
                                        </p:attrNameLst>
                                      </p:cBhvr>
                                      <p:to>
                                        <p:strVal val="hidden"/>
                                      </p:to>
                                    </p:set>
                                  </p:childTnLst>
                                </p:cTn>
                              </p:par>
                              <p:par>
                                <p:cTn id="97" presetID="1" presetClass="exit" presetSubtype="0" fill="hold" nodeType="withEffect">
                                  <p:stCondLst>
                                    <p:cond delay="1500"/>
                                  </p:stCondLst>
                                  <p:childTnLst>
                                    <p:set>
                                      <p:cBhvr>
                                        <p:cTn id="98" dur="1" fill="hold">
                                          <p:stCondLst>
                                            <p:cond delay="0"/>
                                          </p:stCondLst>
                                        </p:cTn>
                                        <p:tgtEl>
                                          <p:spTgt spid="99"/>
                                        </p:tgtEl>
                                        <p:attrNameLst>
                                          <p:attrName>style.visibility</p:attrName>
                                        </p:attrNameLst>
                                      </p:cBhvr>
                                      <p:to>
                                        <p:strVal val="hidden"/>
                                      </p:to>
                                    </p:set>
                                  </p:childTnLst>
                                </p:cTn>
                              </p:par>
                              <p:par>
                                <p:cTn id="99" presetID="63" presetClass="path" presetSubtype="0" accel="50000" decel="50000" fill="hold" grpId="2" nodeType="withEffect">
                                  <p:stCondLst>
                                    <p:cond delay="1000"/>
                                  </p:stCondLst>
                                  <p:childTnLst>
                                    <p:animMotion origin="layout" path="M 0.27864 0.08142 L 0.51041 0.08304 " pathEditMode="relative" rAng="0" ptsTypes="AA">
                                      <p:cBhvr>
                                        <p:cTn id="100" dur="1000" fill="hold"/>
                                        <p:tgtEl>
                                          <p:spTgt spid="80"/>
                                        </p:tgtEl>
                                        <p:attrNameLst>
                                          <p:attrName>ppt_x</p:attrName>
                                          <p:attrName>ppt_y</p:attrName>
                                        </p:attrNameLst>
                                      </p:cBhvr>
                                      <p:rCtr x="116" y="1"/>
                                    </p:animMotion>
                                  </p:childTnLst>
                                </p:cTn>
                              </p:par>
                              <p:par>
                                <p:cTn id="101" presetID="10" presetClass="exit" presetSubtype="0" fill="hold" grpId="3" nodeType="withEffect">
                                  <p:stCondLst>
                                    <p:cond delay="1500"/>
                                  </p:stCondLst>
                                  <p:childTnLst>
                                    <p:animEffect transition="out" filter="fade">
                                      <p:cBhvr>
                                        <p:cTn id="102" dur="1000"/>
                                        <p:tgtEl>
                                          <p:spTgt spid="80"/>
                                        </p:tgtEl>
                                      </p:cBhvr>
                                    </p:animEffect>
                                    <p:set>
                                      <p:cBhvr>
                                        <p:cTn id="103" dur="1" fill="hold">
                                          <p:stCondLst>
                                            <p:cond delay="999"/>
                                          </p:stCondLst>
                                        </p:cTn>
                                        <p:tgtEl>
                                          <p:spTgt spid="80"/>
                                        </p:tgtEl>
                                        <p:attrNameLst>
                                          <p:attrName>style.visibility</p:attrName>
                                        </p:attrNameLst>
                                      </p:cBhvr>
                                      <p:to>
                                        <p:strVal val="hidden"/>
                                      </p:to>
                                    </p:set>
                                  </p:childTnLst>
                                </p:cTn>
                              </p:par>
                              <p:par>
                                <p:cTn id="104" presetID="63" presetClass="path" presetSubtype="0" accel="50000" decel="50000" fill="hold" grpId="2" nodeType="withEffect">
                                  <p:stCondLst>
                                    <p:cond delay="1500"/>
                                  </p:stCondLst>
                                  <p:childTnLst>
                                    <p:animMotion origin="layout" path="M 0.28437 0.08304 L 0.53541 0.08258 " pathEditMode="relative" rAng="0" ptsTypes="AA">
                                      <p:cBhvr>
                                        <p:cTn id="105" dur="1000" fill="hold"/>
                                        <p:tgtEl>
                                          <p:spTgt spid="81"/>
                                        </p:tgtEl>
                                        <p:attrNameLst>
                                          <p:attrName>ppt_x</p:attrName>
                                          <p:attrName>ppt_y</p:attrName>
                                        </p:attrNameLst>
                                      </p:cBhvr>
                                      <p:rCtr x="126" y="0"/>
                                    </p:animMotion>
                                  </p:childTnLst>
                                </p:cTn>
                              </p:par>
                              <p:par>
                                <p:cTn id="106" presetID="10" presetClass="exit" presetSubtype="0" fill="hold" grpId="3" nodeType="withEffect">
                                  <p:stCondLst>
                                    <p:cond delay="1900"/>
                                  </p:stCondLst>
                                  <p:childTnLst>
                                    <p:animEffect transition="out" filter="fade">
                                      <p:cBhvr>
                                        <p:cTn id="107" dur="1000"/>
                                        <p:tgtEl>
                                          <p:spTgt spid="81"/>
                                        </p:tgtEl>
                                      </p:cBhvr>
                                    </p:animEffect>
                                    <p:set>
                                      <p:cBhvr>
                                        <p:cTn id="108" dur="1" fill="hold">
                                          <p:stCondLst>
                                            <p:cond delay="999"/>
                                          </p:stCondLst>
                                        </p:cTn>
                                        <p:tgtEl>
                                          <p:spTgt spid="81"/>
                                        </p:tgtEl>
                                        <p:attrNameLst>
                                          <p:attrName>style.visibility</p:attrName>
                                        </p:attrNameLst>
                                      </p:cBhvr>
                                      <p:to>
                                        <p:strVal val="hidden"/>
                                      </p:to>
                                    </p:set>
                                  </p:childTnLst>
                                </p:cTn>
                              </p:par>
                              <p:par>
                                <p:cTn id="109" presetID="63" presetClass="path" presetSubtype="0" accel="50000" decel="50000" fill="hold" grpId="2" nodeType="withEffect">
                                  <p:stCondLst>
                                    <p:cond delay="2000"/>
                                  </p:stCondLst>
                                  <p:childTnLst>
                                    <p:animMotion origin="layout" path="M 0.24253 -0.09877 L 0.51041 -0.09877 " pathEditMode="relative" rAng="0" ptsTypes="AA">
                                      <p:cBhvr>
                                        <p:cTn id="110" dur="1000" fill="hold"/>
                                        <p:tgtEl>
                                          <p:spTgt spid="82"/>
                                        </p:tgtEl>
                                        <p:attrNameLst>
                                          <p:attrName>ppt_x</p:attrName>
                                          <p:attrName>ppt_y</p:attrName>
                                        </p:attrNameLst>
                                      </p:cBhvr>
                                      <p:rCtr x="134" y="0"/>
                                    </p:animMotion>
                                  </p:childTnLst>
                                </p:cTn>
                              </p:par>
                              <p:par>
                                <p:cTn id="111" presetID="10" presetClass="exit" presetSubtype="0" fill="hold" grpId="3" nodeType="withEffect">
                                  <p:stCondLst>
                                    <p:cond delay="2500"/>
                                  </p:stCondLst>
                                  <p:childTnLst>
                                    <p:animEffect transition="out" filter="fade">
                                      <p:cBhvr>
                                        <p:cTn id="112" dur="1000"/>
                                        <p:tgtEl>
                                          <p:spTgt spid="82"/>
                                        </p:tgtEl>
                                      </p:cBhvr>
                                    </p:animEffect>
                                    <p:set>
                                      <p:cBhvr>
                                        <p:cTn id="113" dur="1" fill="hold">
                                          <p:stCondLst>
                                            <p:cond delay="999"/>
                                          </p:stCondLst>
                                        </p:cTn>
                                        <p:tgtEl>
                                          <p:spTgt spid="82"/>
                                        </p:tgtEl>
                                        <p:attrNameLst>
                                          <p:attrName>style.visibility</p:attrName>
                                        </p:attrNameLst>
                                      </p:cBhvr>
                                      <p:to>
                                        <p:strVal val="hidden"/>
                                      </p:to>
                                    </p:set>
                                  </p:childTnLst>
                                </p:cTn>
                              </p:par>
                              <p:par>
                                <p:cTn id="114" presetID="63" presetClass="path" presetSubtype="0" accel="50000" decel="50000" fill="hold" grpId="2" nodeType="withEffect">
                                  <p:stCondLst>
                                    <p:cond delay="2500"/>
                                  </p:stCondLst>
                                  <p:childTnLst>
                                    <p:animMotion origin="layout" path="M 0.25277 -0.09877 L 0.53541 -0.09877 " pathEditMode="relative" rAng="0" ptsTypes="AA">
                                      <p:cBhvr>
                                        <p:cTn id="115" dur="1000" fill="hold"/>
                                        <p:tgtEl>
                                          <p:spTgt spid="83"/>
                                        </p:tgtEl>
                                        <p:attrNameLst>
                                          <p:attrName>ppt_x</p:attrName>
                                          <p:attrName>ppt_y</p:attrName>
                                        </p:attrNameLst>
                                      </p:cBhvr>
                                      <p:rCtr x="141" y="0"/>
                                    </p:animMotion>
                                  </p:childTnLst>
                                </p:cTn>
                              </p:par>
                              <p:par>
                                <p:cTn id="116" presetID="10" presetClass="exit" presetSubtype="0" fill="hold" grpId="3" nodeType="withEffect">
                                  <p:stCondLst>
                                    <p:cond delay="3000"/>
                                  </p:stCondLst>
                                  <p:childTnLst>
                                    <p:animEffect transition="out" filter="fade">
                                      <p:cBhvr>
                                        <p:cTn id="117" dur="1000"/>
                                        <p:tgtEl>
                                          <p:spTgt spid="83"/>
                                        </p:tgtEl>
                                      </p:cBhvr>
                                    </p:animEffect>
                                    <p:set>
                                      <p:cBhvr>
                                        <p:cTn id="118" dur="1" fill="hold">
                                          <p:stCondLst>
                                            <p:cond delay="999"/>
                                          </p:stCondLst>
                                        </p:cTn>
                                        <p:tgtEl>
                                          <p:spTgt spid="8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4" presetClass="entr" presetSubtype="16" fill="hold" nodeType="clickEffect">
                                  <p:stCondLst>
                                    <p:cond delay="0"/>
                                  </p:stCondLst>
                                  <p:childTnLst>
                                    <p:set>
                                      <p:cBhvr>
                                        <p:cTn id="122" dur="1" fill="hold">
                                          <p:stCondLst>
                                            <p:cond delay="0"/>
                                          </p:stCondLst>
                                        </p:cTn>
                                        <p:tgtEl>
                                          <p:spTgt spid="48"/>
                                        </p:tgtEl>
                                        <p:attrNameLst>
                                          <p:attrName>style.visibility</p:attrName>
                                        </p:attrNameLst>
                                      </p:cBhvr>
                                      <p:to>
                                        <p:strVal val="visible"/>
                                      </p:to>
                                    </p:set>
                                    <p:animEffect transition="in" filter="box(in)">
                                      <p:cBhvr>
                                        <p:cTn id="123" dur="500"/>
                                        <p:tgtEl>
                                          <p:spTgt spid="48"/>
                                        </p:tgtEl>
                                      </p:cBhvr>
                                    </p:animEffect>
                                  </p:childTnLst>
                                </p:cTn>
                              </p:par>
                              <p:par>
                                <p:cTn id="124" presetID="3" presetClass="entr" presetSubtype="10" fill="hold" nodeType="withEffect">
                                  <p:stCondLst>
                                    <p:cond delay="0"/>
                                  </p:stCondLst>
                                  <p:childTnLst>
                                    <p:set>
                                      <p:cBhvr>
                                        <p:cTn id="125" dur="1" fill="hold">
                                          <p:stCondLst>
                                            <p:cond delay="0"/>
                                          </p:stCondLst>
                                        </p:cTn>
                                        <p:tgtEl>
                                          <p:spTgt spid="103"/>
                                        </p:tgtEl>
                                        <p:attrNameLst>
                                          <p:attrName>style.visibility</p:attrName>
                                        </p:attrNameLst>
                                      </p:cBhvr>
                                      <p:to>
                                        <p:strVal val="visible"/>
                                      </p:to>
                                    </p:set>
                                    <p:animEffect transition="in" filter="blinds(horizontal)">
                                      <p:cBhvr>
                                        <p:cTn id="126" dur="500"/>
                                        <p:tgtEl>
                                          <p:spTgt spid="103"/>
                                        </p:tgtEl>
                                      </p:cBhvr>
                                    </p:animEffect>
                                  </p:childTnLst>
                                </p:cTn>
                              </p:par>
                              <p:par>
                                <p:cTn id="127" presetID="0" presetClass="path" presetSubtype="0" accel="50000" decel="50000" fill="hold" grpId="4" nodeType="withEffect">
                                  <p:stCondLst>
                                    <p:cond delay="0"/>
                                  </p:stCondLst>
                                  <p:childTnLst>
                                    <p:animMotion origin="layout" path="M 0.00659 0.00116 C 0.02951 -0.03192 0.11319 -0.15174 0.14427 -0.19778 C 0.17534 -0.24381 0.18316 -0.26 0.19357 -0.27481 C 0.20399 -0.28961 0.20052 -0.28429 0.20694 -0.28614 C 0.21336 -0.28799 0.18142 -0.28614 0.23194 -0.28614 C 0.28246 -0.28614 0.45243 -0.28614 0.51041 -0.28614 " pathEditMode="relative" rAng="0" ptsTypes="aaaaaa">
                                      <p:cBhvr>
                                        <p:cTn id="128" dur="1500" fill="hold"/>
                                        <p:tgtEl>
                                          <p:spTgt spid="84"/>
                                        </p:tgtEl>
                                        <p:attrNameLst>
                                          <p:attrName>ppt_x</p:attrName>
                                          <p:attrName>ppt_y</p:attrName>
                                        </p:attrNameLst>
                                      </p:cBhvr>
                                      <p:rCtr x="252" y="-146"/>
                                    </p:animMotion>
                                  </p:childTnLst>
                                </p:cTn>
                              </p:par>
                              <p:par>
                                <p:cTn id="129" presetID="10" presetClass="exit" presetSubtype="0" fill="hold" grpId="5" nodeType="withEffect">
                                  <p:stCondLst>
                                    <p:cond delay="1000"/>
                                  </p:stCondLst>
                                  <p:childTnLst>
                                    <p:animEffect transition="out" filter="fade">
                                      <p:cBhvr>
                                        <p:cTn id="130" dur="1000"/>
                                        <p:tgtEl>
                                          <p:spTgt spid="84"/>
                                        </p:tgtEl>
                                      </p:cBhvr>
                                    </p:animEffect>
                                    <p:set>
                                      <p:cBhvr>
                                        <p:cTn id="131" dur="1" fill="hold">
                                          <p:stCondLst>
                                            <p:cond delay="999"/>
                                          </p:stCondLst>
                                        </p:cTn>
                                        <p:tgtEl>
                                          <p:spTgt spid="84"/>
                                        </p:tgtEl>
                                        <p:attrNameLst>
                                          <p:attrName>style.visibility</p:attrName>
                                        </p:attrNameLst>
                                      </p:cBhvr>
                                      <p:to>
                                        <p:strVal val="hidden"/>
                                      </p:to>
                                    </p:set>
                                  </p:childTnLst>
                                </p:cTn>
                              </p:par>
                              <p:par>
                                <p:cTn id="132" presetID="0" presetClass="path" presetSubtype="0" accel="50000" decel="50000" fill="hold" grpId="4" nodeType="withEffect">
                                  <p:stCondLst>
                                    <p:cond delay="500"/>
                                  </p:stCondLst>
                                  <p:childTnLst>
                                    <p:animMotion origin="layout" path="M 3.33333E-6 0.00625 C 0.01093 0.00717 0.02048 0.00787 0.02777 0.00463 C 0.03507 0.00139 0.02534 0.01226 0.0434 -0.01295 C 0.06146 -0.03817 0.10625 -0.10432 0.13611 -0.14619 C 0.16597 -0.18806 0.19896 -0.24219 0.22291 -0.26486 C 0.24687 -0.28753 0.22795 -0.2799 0.27951 -0.28267 C 0.33107 -0.28545 0.47986 -0.28221 0.53246 -0.28221 " pathEditMode="relative" rAng="0" ptsTypes="aaaaaaa">
                                      <p:cBhvr>
                                        <p:cTn id="133" dur="1500" fill="hold"/>
                                        <p:tgtEl>
                                          <p:spTgt spid="85"/>
                                        </p:tgtEl>
                                        <p:attrNameLst>
                                          <p:attrName>ppt_x</p:attrName>
                                          <p:attrName>ppt_y</p:attrName>
                                        </p:attrNameLst>
                                      </p:cBhvr>
                                      <p:rCtr x="266" y="-144"/>
                                    </p:animMotion>
                                  </p:childTnLst>
                                </p:cTn>
                              </p:par>
                              <p:par>
                                <p:cTn id="134" presetID="10" presetClass="exit" presetSubtype="0" fill="hold" grpId="5" nodeType="withEffect">
                                  <p:stCondLst>
                                    <p:cond delay="1500"/>
                                  </p:stCondLst>
                                  <p:childTnLst>
                                    <p:animEffect transition="out" filter="fade">
                                      <p:cBhvr>
                                        <p:cTn id="135" dur="1000"/>
                                        <p:tgtEl>
                                          <p:spTgt spid="85"/>
                                        </p:tgtEl>
                                      </p:cBhvr>
                                    </p:animEffect>
                                    <p:set>
                                      <p:cBhvr>
                                        <p:cTn id="136" dur="1" fill="hold">
                                          <p:stCondLst>
                                            <p:cond delay="99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P spid="74" grpId="2" animBg="1"/>
      <p:bldP spid="75" grpId="0" animBg="1"/>
      <p:bldP spid="75" grpId="1" animBg="1"/>
      <p:bldP spid="75" grpId="2" animBg="1"/>
      <p:bldP spid="76" grpId="0" animBg="1"/>
      <p:bldP spid="76" grpId="1" animBg="1"/>
      <p:bldP spid="76" grpId="2" animBg="1"/>
      <p:bldP spid="77" grpId="0" animBg="1"/>
      <p:bldP spid="77" grpId="1" animBg="1"/>
      <p:bldP spid="77" grpId="2" animBg="1"/>
      <p:bldP spid="78" grpId="0" animBg="1"/>
      <p:bldP spid="78" grpId="1" animBg="1"/>
      <p:bldP spid="78" grpId="2" animBg="1"/>
      <p:bldP spid="78" grpId="3" animBg="1"/>
      <p:bldP spid="79" grpId="0" animBg="1"/>
      <p:bldP spid="79" grpId="1" animBg="1"/>
      <p:bldP spid="79" grpId="2" animBg="1"/>
      <p:bldP spid="79" grpId="3" animBg="1"/>
      <p:bldP spid="80" grpId="0" animBg="1"/>
      <p:bldP spid="80" grpId="1" animBg="1"/>
      <p:bldP spid="80" grpId="2" animBg="1"/>
      <p:bldP spid="80" grpId="3" animBg="1"/>
      <p:bldP spid="81" grpId="0" animBg="1"/>
      <p:bldP spid="81" grpId="1" animBg="1"/>
      <p:bldP spid="81" grpId="2" animBg="1"/>
      <p:bldP spid="81" grpId="3" animBg="1"/>
      <p:bldP spid="82" grpId="0" animBg="1"/>
      <p:bldP spid="82" grpId="1" animBg="1"/>
      <p:bldP spid="82" grpId="2" animBg="1"/>
      <p:bldP spid="82" grpId="3" animBg="1"/>
      <p:bldP spid="83" grpId="0" animBg="1"/>
      <p:bldP spid="83" grpId="1" animBg="1"/>
      <p:bldP spid="83" grpId="2" animBg="1"/>
      <p:bldP spid="83" grpId="3" animBg="1"/>
      <p:bldP spid="84" grpId="0" animBg="1"/>
      <p:bldP spid="84" grpId="1" animBg="1"/>
      <p:bldP spid="84" grpId="2" animBg="1"/>
      <p:bldP spid="84" grpId="3" animBg="1"/>
      <p:bldP spid="84" grpId="4" animBg="1"/>
      <p:bldP spid="84" grpId="5" animBg="1"/>
      <p:bldP spid="85" grpId="0" animBg="1"/>
      <p:bldP spid="85" grpId="1" animBg="1"/>
      <p:bldP spid="85" grpId="2" animBg="1"/>
      <p:bldP spid="85" grpId="3" animBg="1"/>
      <p:bldP spid="85" grpId="4" animBg="1"/>
      <p:bldP spid="85" grpId="5"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
          </p:nvPr>
        </p:nvSpPr>
        <p:spPr>
          <a:xfrm>
            <a:off x="533400" y="5410200"/>
            <a:ext cx="8686800" cy="1066800"/>
          </a:xfrm>
          <a:noFill/>
        </p:spPr>
        <p:txBody>
          <a:bodyPr/>
          <a:lstStyle/>
          <a:p>
            <a:r>
              <a:rPr lang="en-US" sz="2800" dirty="0"/>
              <a:t>Requests are jittered over 10ms window.</a:t>
            </a:r>
          </a:p>
          <a:p>
            <a:r>
              <a:rPr lang="en-US" sz="2800" dirty="0"/>
              <a:t>Jittering switched off around 8:30 am.</a:t>
            </a:r>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buNone/>
            </a:pPr>
            <a:endParaRPr dirty="0"/>
          </a:p>
        </p:txBody>
      </p:sp>
      <p:sp>
        <p:nvSpPr>
          <p:cNvPr id="8" name="Slide Number Placeholder 7"/>
          <p:cNvSpPr>
            <a:spLocks noGrp="1"/>
          </p:cNvSpPr>
          <p:nvPr>
            <p:ph type="sldNum" sz="quarter" idx="12"/>
          </p:nvPr>
        </p:nvSpPr>
        <p:spPr/>
        <p:txBody>
          <a:bodyPr/>
          <a:lstStyle/>
          <a:p>
            <a:fld id="{96F468FF-8BB4-3349-8005-AE9F629C616D}" type="slidenum">
              <a:rPr lang="en-US" smtClean="0"/>
              <a:pPr/>
              <a:t>8</a:t>
            </a:fld>
            <a:endParaRPr lang="en-US"/>
          </a:p>
        </p:txBody>
      </p:sp>
      <p:pic>
        <p:nvPicPr>
          <p:cNvPr id="10" name="Picture 292" descr="indexserve-jitter-labeled.pdf"/>
          <p:cNvPicPr>
            <a:picLocks noChangeAspect="1"/>
          </p:cNvPicPr>
          <p:nvPr/>
        </p:nvPicPr>
        <p:blipFill>
          <a:blip r:embed="rId4" cstate="print"/>
          <a:srcRect/>
          <a:stretch>
            <a:fillRect/>
          </a:stretch>
        </p:blipFill>
        <p:spPr bwMode="auto">
          <a:xfrm>
            <a:off x="805217" y="1371600"/>
            <a:ext cx="7424383" cy="3810000"/>
          </a:xfrm>
          <a:prstGeom prst="rect">
            <a:avLst/>
          </a:prstGeom>
          <a:noFill/>
          <a:ln w="9525">
            <a:noFill/>
            <a:miter lim="800000"/>
            <a:headEnd/>
            <a:tailEnd/>
          </a:ln>
        </p:spPr>
      </p:pic>
      <p:sp>
        <p:nvSpPr>
          <p:cNvPr id="9" name="TextBox 8"/>
          <p:cNvSpPr txBox="1"/>
          <p:nvPr/>
        </p:nvSpPr>
        <p:spPr>
          <a:xfrm rot="16200000">
            <a:off x="-1606033" y="2886045"/>
            <a:ext cx="4191000" cy="400110"/>
          </a:xfrm>
          <a:prstGeom prst="rect">
            <a:avLst/>
          </a:prstGeom>
          <a:noFill/>
        </p:spPr>
        <p:txBody>
          <a:bodyPr wrap="square" rtlCol="0">
            <a:spAutoFit/>
          </a:bodyPr>
          <a:lstStyle/>
          <a:p>
            <a:r>
              <a:rPr lang="en-US" sz="2000" b="1" dirty="0"/>
              <a:t>MLA Query Completion Time (ms)</a:t>
            </a:r>
          </a:p>
        </p:txBody>
      </p:sp>
      <p:sp>
        <p:nvSpPr>
          <p:cNvPr id="17" name="Oval 16"/>
          <p:cNvSpPr/>
          <p:nvPr/>
        </p:nvSpPr>
        <p:spPr>
          <a:xfrm>
            <a:off x="5410200" y="3810000"/>
            <a:ext cx="1676400" cy="1219200"/>
          </a:xfrm>
          <a:prstGeom prst="ellipse">
            <a:avLst/>
          </a:prstGeom>
          <a:solidFill>
            <a:schemeClr val="accent3">
              <a:lumMod val="20000"/>
              <a:lumOff val="80000"/>
              <a:alpha val="0"/>
            </a:schemeClr>
          </a:solidFill>
          <a:ln w="38100">
            <a:solidFill>
              <a:srgbClr val="0000CC"/>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75864"/>
            <a:ext cx="8229600" cy="1143000"/>
          </a:xfrm>
        </p:spPr>
        <p:txBody>
          <a:bodyPr/>
          <a:lstStyle/>
          <a:p>
            <a:r>
              <a:rPr lang="en-US" dirty="0" err="1"/>
              <a:t>Incast</a:t>
            </a:r>
            <a:r>
              <a:rPr lang="en-US" dirty="0"/>
              <a:t> in Bing</a:t>
            </a:r>
          </a:p>
        </p:txBody>
      </p:sp>
      <p:sp>
        <p:nvSpPr>
          <p:cNvPr id="11" name="Rounded Rectangle 10"/>
          <p:cNvSpPr/>
          <p:nvPr/>
        </p:nvSpPr>
        <p:spPr>
          <a:xfrm>
            <a:off x="609600" y="5391520"/>
            <a:ext cx="80010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400"/>
            <a:r>
              <a:rPr lang="en-US" sz="3200" dirty="0">
                <a:solidFill>
                  <a:prstClr val="white"/>
                </a:solidFill>
                <a:latin typeface="Calibri"/>
              </a:rPr>
              <a:t>Jittering trades of median for high percentiles</a:t>
            </a:r>
            <a:endParaRPr lang="en-US" sz="3200" i="1" dirty="0">
              <a:solidFill>
                <a:prstClr val="white"/>
              </a:solidFill>
              <a:latin typeface="Calibri"/>
            </a:endParaRPr>
          </a:p>
        </p:txBody>
      </p:sp>
    </p:spTree>
    <p:custDataLst>
      <p:tags r:id="rId1"/>
    </p:custDataLst>
    <p:extLst>
      <p:ext uri="{BB962C8B-B14F-4D97-AF65-F5344CB8AC3E}">
        <p14:creationId xmlns:p14="http://schemas.microsoft.com/office/powerpoint/2010/main" val="1301826234"/>
      </p:ext>
    </p:extLst>
  </p:cSld>
  <p:clrMapOvr>
    <a:masterClrMapping/>
  </p:clrMapOvr>
  <p:transition spd="slow" advTm="40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7">
                                            <p:txEl>
                                              <p:pRg st="12" end="12"/>
                                            </p:txEl>
                                          </p:spTgt>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7"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dirty="0"/>
              <a:t>DC Transport Requirements</a:t>
            </a:r>
          </a:p>
        </p:txBody>
      </p:sp>
      <p:sp>
        <p:nvSpPr>
          <p:cNvPr id="12" name="Slide Number Placeholder 11"/>
          <p:cNvSpPr>
            <a:spLocks noGrp="1"/>
          </p:cNvSpPr>
          <p:nvPr>
            <p:ph type="sldNum" sz="quarter" idx="12"/>
          </p:nvPr>
        </p:nvSpPr>
        <p:spPr/>
        <p:txBody>
          <a:bodyPr/>
          <a:lstStyle/>
          <a:p>
            <a:fld id="{96F468FF-8BB4-3349-8005-AE9F629C616D}" type="slidenum">
              <a:rPr lang="en-US" smtClean="0"/>
              <a:pPr/>
              <a:t>9</a:t>
            </a:fld>
            <a:endParaRPr lang="en-US"/>
          </a:p>
        </p:txBody>
      </p:sp>
      <p:sp>
        <p:nvSpPr>
          <p:cNvPr id="4" name="Rectangle 262"/>
          <p:cNvSpPr>
            <a:spLocks noGrp="1" noChangeArrowheads="1"/>
          </p:cNvSpPr>
          <p:nvPr/>
        </p:nvSpPr>
        <p:spPr bwMode="auto">
          <a:xfrm>
            <a:off x="381000" y="1447800"/>
            <a:ext cx="8839200" cy="3505200"/>
          </a:xfrm>
          <a:prstGeom prst="rect">
            <a:avLst/>
          </a:prstGeom>
          <a:noFill/>
          <a:ln w="9525">
            <a:noFill/>
            <a:miter lim="800000"/>
            <a:headEnd/>
            <a:tailEnd/>
          </a:ln>
        </p:spPr>
        <p:txBody>
          <a:bodyPr>
            <a:prstTxWarp prst="textNoShape">
              <a:avLst/>
            </a:prstTxWarp>
          </a:bodyPr>
          <a:lstStyle/>
          <a:p>
            <a:pPr marL="342900" indent="-342900" eaLnBrk="0" hangingPunct="0">
              <a:spcBef>
                <a:spcPct val="20000"/>
              </a:spcBef>
              <a:buFont typeface="+mj-lt"/>
              <a:buAutoNum type="arabicPeriod"/>
              <a:defRPr/>
            </a:pPr>
            <a:r>
              <a:rPr lang="en-US" sz="2800" b="1" kern="0" dirty="0">
                <a:solidFill>
                  <a:srgbClr val="0000CC"/>
                </a:solidFill>
                <a:cs typeface="Times New Roman"/>
              </a:rPr>
              <a:t> Low Latency</a:t>
            </a:r>
          </a:p>
          <a:p>
            <a:pPr marL="742950" lvl="1" indent="-285750" eaLnBrk="0" hangingPunct="0">
              <a:spcBef>
                <a:spcPct val="25000"/>
              </a:spcBef>
              <a:buClr>
                <a:srgbClr val="000000"/>
              </a:buClr>
              <a:buFontTx/>
              <a:buChar char="–"/>
              <a:defRPr/>
            </a:pPr>
            <a:r>
              <a:rPr lang="en-US" sz="2400" kern="0" dirty="0">
                <a:solidFill>
                  <a:srgbClr val="000000"/>
                </a:solidFill>
                <a:cs typeface="Times New Roman"/>
              </a:rPr>
              <a:t>Short messages, queries</a:t>
            </a:r>
            <a:r>
              <a:rPr lang="en-US" sz="2800" b="1" kern="0" dirty="0">
                <a:solidFill>
                  <a:srgbClr val="0000CC"/>
                </a:solidFill>
                <a:cs typeface="Times New Roman"/>
              </a:rPr>
              <a:t> </a:t>
            </a:r>
          </a:p>
          <a:p>
            <a:pPr lvl="1" eaLnBrk="0" hangingPunct="0">
              <a:spcBef>
                <a:spcPct val="25000"/>
              </a:spcBef>
              <a:buClr>
                <a:srgbClr val="000000"/>
              </a:buClr>
              <a:defRPr/>
            </a:pPr>
            <a:endParaRPr lang="en-US" sz="1000" kern="0" dirty="0">
              <a:solidFill>
                <a:srgbClr val="000000"/>
              </a:solidFill>
              <a:cs typeface="Times New Roman"/>
            </a:endParaRPr>
          </a:p>
          <a:p>
            <a:pPr marL="342900" indent="-342900" eaLnBrk="0" hangingPunct="0">
              <a:spcBef>
                <a:spcPct val="20000"/>
              </a:spcBef>
              <a:buFont typeface="+mj-lt"/>
              <a:buAutoNum type="arabicPeriod"/>
              <a:defRPr/>
            </a:pPr>
            <a:r>
              <a:rPr lang="en-US" sz="2800" b="1" kern="0" dirty="0">
                <a:solidFill>
                  <a:srgbClr val="0000CC"/>
                </a:solidFill>
                <a:cs typeface="Times New Roman"/>
              </a:rPr>
              <a:t> High Throughput</a:t>
            </a:r>
          </a:p>
          <a:p>
            <a:pPr marL="742950" lvl="1" indent="-285750" eaLnBrk="0" hangingPunct="0">
              <a:spcBef>
                <a:spcPct val="25000"/>
              </a:spcBef>
              <a:buClr>
                <a:srgbClr val="000000"/>
              </a:buClr>
              <a:buFontTx/>
              <a:buChar char="–"/>
              <a:defRPr/>
            </a:pPr>
            <a:r>
              <a:rPr lang="en-US" sz="2400" kern="0" dirty="0">
                <a:solidFill>
                  <a:srgbClr val="000000"/>
                </a:solidFill>
                <a:cs typeface="Times New Roman"/>
              </a:rPr>
              <a:t>Continuous data updates, backups</a:t>
            </a:r>
            <a:endParaRPr lang="en-US" sz="2800" b="1" kern="0" dirty="0">
              <a:solidFill>
                <a:srgbClr val="0000CC"/>
              </a:solidFill>
              <a:cs typeface="Times New Roman"/>
            </a:endParaRPr>
          </a:p>
          <a:p>
            <a:pPr lvl="1" defTabSz="914400" eaLnBrk="0" hangingPunct="0">
              <a:spcBef>
                <a:spcPct val="25000"/>
              </a:spcBef>
              <a:buClr>
                <a:srgbClr val="000000"/>
              </a:buClr>
              <a:defRPr/>
            </a:pPr>
            <a:endParaRPr lang="en-US" sz="1050" kern="0" dirty="0">
              <a:solidFill>
                <a:srgbClr val="000000"/>
              </a:solidFill>
              <a:cs typeface="Times New Roman"/>
            </a:endParaRPr>
          </a:p>
          <a:p>
            <a:pPr marL="342900" indent="-342900" eaLnBrk="0" hangingPunct="0">
              <a:spcBef>
                <a:spcPct val="20000"/>
              </a:spcBef>
              <a:buFont typeface="+mj-lt"/>
              <a:buAutoNum type="arabicPeriod"/>
              <a:defRPr/>
            </a:pPr>
            <a:r>
              <a:rPr lang="en-US" sz="2800" b="1" kern="0" dirty="0">
                <a:solidFill>
                  <a:srgbClr val="0000CC"/>
                </a:solidFill>
                <a:cs typeface="Times New Roman"/>
              </a:rPr>
              <a:t> High Burst Tolerance</a:t>
            </a:r>
          </a:p>
          <a:p>
            <a:pPr marL="742950" lvl="1" indent="-285750" eaLnBrk="0" hangingPunct="0">
              <a:spcBef>
                <a:spcPct val="25000"/>
              </a:spcBef>
              <a:buClr>
                <a:srgbClr val="000000"/>
              </a:buClr>
              <a:buFontTx/>
              <a:buChar char="–"/>
              <a:defRPr/>
            </a:pPr>
            <a:r>
              <a:rPr lang="en-US" sz="2400" kern="0" dirty="0" err="1">
                <a:solidFill>
                  <a:srgbClr val="000000"/>
                </a:solidFill>
                <a:cs typeface="Times New Roman"/>
              </a:rPr>
              <a:t>Incast</a:t>
            </a:r>
            <a:endParaRPr lang="en-US" sz="2400" kern="0" dirty="0">
              <a:solidFill>
                <a:srgbClr val="000000"/>
              </a:solidFill>
              <a:cs typeface="Times New Roman"/>
            </a:endParaRPr>
          </a:p>
          <a:p>
            <a:pPr lvl="1" defTabSz="914400" eaLnBrk="0" hangingPunct="0">
              <a:spcBef>
                <a:spcPct val="25000"/>
              </a:spcBef>
              <a:buClr>
                <a:srgbClr val="000000"/>
              </a:buClr>
              <a:defRPr/>
            </a:pPr>
            <a:endParaRPr lang="en-US" sz="2400" kern="0" dirty="0">
              <a:solidFill>
                <a:srgbClr val="000000"/>
              </a:solidFill>
              <a:cs typeface="Times New Roman"/>
            </a:endParaRPr>
          </a:p>
          <a:p>
            <a:pPr marL="742950" lvl="1" indent="-285750" defTabSz="914400" eaLnBrk="0" hangingPunct="0">
              <a:spcBef>
                <a:spcPct val="25000"/>
              </a:spcBef>
              <a:buClr>
                <a:srgbClr val="000000"/>
              </a:buClr>
              <a:defRPr/>
            </a:pPr>
            <a:endParaRPr lang="en-US" sz="2400" kern="0" dirty="0">
              <a:solidFill>
                <a:srgbClr val="000000"/>
              </a:solidFill>
              <a:cs typeface="Times New Roman"/>
            </a:endParaRPr>
          </a:p>
          <a:p>
            <a:pPr marL="342900" indent="-342900" defTabSz="914400" eaLnBrk="0" hangingPunct="0">
              <a:spcBef>
                <a:spcPct val="20000"/>
              </a:spcBef>
              <a:buClr>
                <a:srgbClr val="000000"/>
              </a:buClr>
              <a:defRPr/>
            </a:pPr>
            <a:endParaRPr lang="en-US" sz="2400" u="sng" kern="0" dirty="0">
              <a:solidFill>
                <a:srgbClr val="FF0000"/>
              </a:solidFill>
              <a:cs typeface="Times New Roman"/>
            </a:endParaRPr>
          </a:p>
        </p:txBody>
      </p:sp>
      <p:sp>
        <p:nvSpPr>
          <p:cNvPr id="6" name="Rounded Rectangle 5"/>
          <p:cNvSpPr/>
          <p:nvPr/>
        </p:nvSpPr>
        <p:spPr>
          <a:xfrm>
            <a:off x="609600" y="5391520"/>
            <a:ext cx="80010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solidFill>
                  <a:prstClr val="white"/>
                </a:solidFill>
                <a:latin typeface="Calibri"/>
              </a:rPr>
              <a:t>The challenge is to achieve these </a:t>
            </a:r>
            <a:r>
              <a:rPr lang="en-US" sz="3200" i="1" dirty="0">
                <a:solidFill>
                  <a:prstClr val="white"/>
                </a:solidFill>
                <a:latin typeface="Calibri"/>
              </a:rPr>
              <a:t>together</a:t>
            </a:r>
          </a:p>
        </p:txBody>
      </p:sp>
    </p:spTree>
    <p:custDataLst>
      <p:tags r:id="rId1"/>
    </p:custDataLst>
    <p:extLst>
      <p:ext uri="{BB962C8B-B14F-4D97-AF65-F5344CB8AC3E}">
        <p14:creationId xmlns:p14="http://schemas.microsoft.com/office/powerpoint/2010/main" val="113634460"/>
      </p:ext>
    </p:extLst>
  </p:cSld>
  <p:clrMapOvr>
    <a:masterClrMapping/>
  </p:clrMapOvr>
  <p:transition spd="slow" advTm="293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1|10.1|15.5|16"/>
</p:tagLst>
</file>

<file path=ppt/tags/tag10.xml><?xml version="1.0" encoding="utf-8"?>
<p:tagLst xmlns:a="http://schemas.openxmlformats.org/drawingml/2006/main" xmlns:r="http://schemas.openxmlformats.org/officeDocument/2006/relationships" xmlns:p="http://schemas.openxmlformats.org/presentationml/2006/main">
  <p:tag name="TIMING" val="|45.7"/>
</p:tagLst>
</file>

<file path=ppt/tags/tag11.xml><?xml version="1.0" encoding="utf-8"?>
<p:tagLst xmlns:a="http://schemas.openxmlformats.org/drawingml/2006/main" xmlns:r="http://schemas.openxmlformats.org/officeDocument/2006/relationships" xmlns:p="http://schemas.openxmlformats.org/presentationml/2006/main">
  <p:tag name="TIMING" val="|57.5"/>
</p:tagLst>
</file>

<file path=ppt/tags/tag12.xml><?xml version="1.0" encoding="utf-8"?>
<p:tagLst xmlns:a="http://schemas.openxmlformats.org/drawingml/2006/main" xmlns:r="http://schemas.openxmlformats.org/officeDocument/2006/relationships" xmlns:p="http://schemas.openxmlformats.org/presentationml/2006/main">
  <p:tag name="TIMING" val="|22.1|19.3"/>
</p:tagLst>
</file>

<file path=ppt/tags/tag13.xml><?xml version="1.0" encoding="utf-8"?>
<p:tagLst xmlns:a="http://schemas.openxmlformats.org/drawingml/2006/main" xmlns:r="http://schemas.openxmlformats.org/officeDocument/2006/relationships" xmlns:p="http://schemas.openxmlformats.org/presentationml/2006/main">
  <p:tag name="TIMING" val="|61.6"/>
</p:tagLst>
</file>

<file path=ppt/tags/tag14.xml><?xml version="1.0" encoding="utf-8"?>
<p:tagLst xmlns:a="http://schemas.openxmlformats.org/drawingml/2006/main" xmlns:r="http://schemas.openxmlformats.org/officeDocument/2006/relationships" xmlns:p="http://schemas.openxmlformats.org/presentationml/2006/main">
  <p:tag name="TIMING" val="|29.7|25.6|20.7"/>
</p:tagLst>
</file>

<file path=ppt/tags/tag15.xml><?xml version="1.0" encoding="utf-8"?>
<p:tagLst xmlns:a="http://schemas.openxmlformats.org/drawingml/2006/main" xmlns:r="http://schemas.openxmlformats.org/officeDocument/2006/relationships" xmlns:p="http://schemas.openxmlformats.org/presentationml/2006/main">
  <p:tag name="TIMING" val="|37.1|21.5"/>
</p:tagLst>
</file>

<file path=ppt/tags/tag16.xml><?xml version="1.0" encoding="utf-8"?>
<p:tagLst xmlns:a="http://schemas.openxmlformats.org/drawingml/2006/main" xmlns:r="http://schemas.openxmlformats.org/officeDocument/2006/relationships" xmlns:p="http://schemas.openxmlformats.org/presentationml/2006/main">
  <p:tag name="TIMING" val="|29|5.9"/>
</p:tagLst>
</file>

<file path=ppt/tags/tag17.xml><?xml version="1.0" encoding="utf-8"?>
<p:tagLst xmlns:a="http://schemas.openxmlformats.org/drawingml/2006/main" xmlns:r="http://schemas.openxmlformats.org/officeDocument/2006/relationships" xmlns:p="http://schemas.openxmlformats.org/presentationml/2006/main">
  <p:tag name="TIMING" val="|11|9.7|9.6"/>
</p:tagLst>
</file>

<file path=ppt/tags/tag18.xml><?xml version="1.0" encoding="utf-8"?>
<p:tagLst xmlns:a="http://schemas.openxmlformats.org/drawingml/2006/main" xmlns:r="http://schemas.openxmlformats.org/officeDocument/2006/relationships" xmlns:p="http://schemas.openxmlformats.org/presentationml/2006/main">
  <p:tag name="TIMING" val="|29.3|19.7|15.1"/>
</p:tagLst>
</file>

<file path=ppt/tags/tag2.xml><?xml version="1.0" encoding="utf-8"?>
<p:tagLst xmlns:a="http://schemas.openxmlformats.org/drawingml/2006/main" xmlns:r="http://schemas.openxmlformats.org/officeDocument/2006/relationships" xmlns:p="http://schemas.openxmlformats.org/presentationml/2006/main">
  <p:tag name="TIMING" val="|2.8|5.8|5.3|22.3"/>
</p:tagLst>
</file>

<file path=ppt/tags/tag3.xml><?xml version="1.0" encoding="utf-8"?>
<p:tagLst xmlns:a="http://schemas.openxmlformats.org/drawingml/2006/main" xmlns:r="http://schemas.openxmlformats.org/officeDocument/2006/relationships" xmlns:p="http://schemas.openxmlformats.org/presentationml/2006/main">
  <p:tag name="TIMING" val="|9.7|30.6|12.1"/>
</p:tagLst>
</file>

<file path=ppt/tags/tag4.xml><?xml version="1.0" encoding="utf-8"?>
<p:tagLst xmlns:a="http://schemas.openxmlformats.org/drawingml/2006/main" xmlns:r="http://schemas.openxmlformats.org/officeDocument/2006/relationships" xmlns:p="http://schemas.openxmlformats.org/presentationml/2006/main">
  <p:tag name="TIMING" val="|18.3|2.1|4.7|9.7|21.8"/>
</p:tagLst>
</file>

<file path=ppt/tags/tag5.xml><?xml version="1.0" encoding="utf-8"?>
<p:tagLst xmlns:a="http://schemas.openxmlformats.org/drawingml/2006/main" xmlns:r="http://schemas.openxmlformats.org/officeDocument/2006/relationships" xmlns:p="http://schemas.openxmlformats.org/presentationml/2006/main">
  <p:tag name="TIMING" val="|0|0|0.1"/>
</p:tagLst>
</file>

<file path=ppt/tags/tag6.xml><?xml version="1.0" encoding="utf-8"?>
<p:tagLst xmlns:a="http://schemas.openxmlformats.org/drawingml/2006/main" xmlns:r="http://schemas.openxmlformats.org/officeDocument/2006/relationships" xmlns:p="http://schemas.openxmlformats.org/presentationml/2006/main">
  <p:tag name="TIMING" val="|0.3"/>
</p:tagLst>
</file>

<file path=ppt/tags/tag7.xml><?xml version="1.0" encoding="utf-8"?>
<p:tagLst xmlns:a="http://schemas.openxmlformats.org/drawingml/2006/main" xmlns:r="http://schemas.openxmlformats.org/officeDocument/2006/relationships" xmlns:p="http://schemas.openxmlformats.org/presentationml/2006/main">
  <p:tag name="TIMING" val="|8.6|14|2"/>
</p:tagLst>
</file>

<file path=ppt/tags/tag8.xml><?xml version="1.0" encoding="utf-8"?>
<p:tagLst xmlns:a="http://schemas.openxmlformats.org/drawingml/2006/main" xmlns:r="http://schemas.openxmlformats.org/officeDocument/2006/relationships" xmlns:p="http://schemas.openxmlformats.org/presentationml/2006/main">
  <p:tag name="TIMING" val="|26"/>
</p:tagLst>
</file>

<file path=ppt/tags/tag9.xml><?xml version="1.0" encoding="utf-8"?>
<p:tagLst xmlns:a="http://schemas.openxmlformats.org/drawingml/2006/main" xmlns:r="http://schemas.openxmlformats.org/officeDocument/2006/relationships" xmlns:p="http://schemas.openxmlformats.org/presentationml/2006/main">
  <p:tag name="TIMING" val="|59.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6270</TotalTime>
  <Words>1589</Words>
  <Application>Microsoft Macintosh PowerPoint</Application>
  <PresentationFormat>On-screen Show (4:3)</PresentationFormat>
  <Paragraphs>363</Paragraphs>
  <Slides>25</Slides>
  <Notes>15</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2" baseType="lpstr">
      <vt:lpstr>Arial</vt:lpstr>
      <vt:lpstr>Calibri</vt:lpstr>
      <vt:lpstr>Calibri Light</vt:lpstr>
      <vt:lpstr>Wingdings</vt:lpstr>
      <vt:lpstr>Office Theme</vt:lpstr>
      <vt:lpstr>1_Office Theme</vt:lpstr>
      <vt:lpstr>Equation</vt:lpstr>
      <vt:lpstr>ESTR4120 Computer Networks   Lecture 7: Data Center TCP</vt:lpstr>
      <vt:lpstr>6.888:  Lecture 3 Data Center Congestion Control</vt:lpstr>
      <vt:lpstr>PowerPoint Presentation</vt:lpstr>
      <vt:lpstr>PowerPoint Presentation</vt:lpstr>
      <vt:lpstr>What’s Different About DC Transport?</vt:lpstr>
      <vt:lpstr>Data Center Workloads</vt:lpstr>
      <vt:lpstr>Incast</vt:lpstr>
      <vt:lpstr>Incast in Bing</vt:lpstr>
      <vt:lpstr>DC Transport Requirements</vt:lpstr>
      <vt:lpstr>PowerPoint Presentation</vt:lpstr>
      <vt:lpstr>PowerPoint Presentation</vt:lpstr>
      <vt:lpstr>Data Center TCP</vt:lpstr>
      <vt:lpstr>TCP in the Data Center</vt:lpstr>
      <vt:lpstr>Review: The TCP Algorithm</vt:lpstr>
      <vt:lpstr>TCP Buffer Requirement</vt:lpstr>
      <vt:lpstr>Reducing Buffer Requirements</vt:lpstr>
      <vt:lpstr>Reducing Buffer Requirements</vt:lpstr>
      <vt:lpstr>DCTCP: Main Idea</vt:lpstr>
      <vt:lpstr>DCTCP: Algorithm</vt:lpstr>
      <vt:lpstr>DCTCP vs TCP</vt:lpstr>
      <vt:lpstr>Why it Works</vt:lpstr>
      <vt:lpstr>DCTCP Deployments</vt:lpstr>
      <vt:lpstr>Evaluation</vt:lpstr>
      <vt:lpstr>Bing Benchmark (baseline)</vt:lpstr>
      <vt:lpstr>Bing Benchmark (scaled 10x)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Alizadeh</dc:creator>
  <cp:lastModifiedBy>Hong Xu (CSD)</cp:lastModifiedBy>
  <cp:revision>756</cp:revision>
  <dcterms:created xsi:type="dcterms:W3CDTF">2016-02-01T15:45:25Z</dcterms:created>
  <dcterms:modified xsi:type="dcterms:W3CDTF">2023-02-27T12:44:11Z</dcterms:modified>
</cp:coreProperties>
</file>