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2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86"/>
  </p:notesMasterIdLst>
  <p:handoutMasterIdLst>
    <p:handoutMasterId r:id="rId87"/>
  </p:handoutMasterIdLst>
  <p:sldIdLst>
    <p:sldId id="638" r:id="rId2"/>
    <p:sldId id="513" r:id="rId3"/>
    <p:sldId id="581" r:id="rId4"/>
    <p:sldId id="514" r:id="rId5"/>
    <p:sldId id="515" r:id="rId6"/>
    <p:sldId id="516" r:id="rId7"/>
    <p:sldId id="518" r:id="rId8"/>
    <p:sldId id="517" r:id="rId9"/>
    <p:sldId id="552" r:id="rId10"/>
    <p:sldId id="519" r:id="rId11"/>
    <p:sldId id="520" r:id="rId12"/>
    <p:sldId id="523" r:id="rId13"/>
    <p:sldId id="522" r:id="rId14"/>
    <p:sldId id="524" r:id="rId15"/>
    <p:sldId id="525" r:id="rId16"/>
    <p:sldId id="526" r:id="rId17"/>
    <p:sldId id="527" r:id="rId18"/>
    <p:sldId id="528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7" r:id="rId35"/>
    <p:sldId id="548" r:id="rId36"/>
    <p:sldId id="549" r:id="rId37"/>
    <p:sldId id="550" r:id="rId38"/>
    <p:sldId id="553" r:id="rId39"/>
    <p:sldId id="554" r:id="rId40"/>
    <p:sldId id="555" r:id="rId41"/>
    <p:sldId id="556" r:id="rId42"/>
    <p:sldId id="557" r:id="rId43"/>
    <p:sldId id="573" r:id="rId44"/>
    <p:sldId id="574" r:id="rId45"/>
    <p:sldId id="575" r:id="rId46"/>
    <p:sldId id="561" r:id="rId47"/>
    <p:sldId id="576" r:id="rId48"/>
    <p:sldId id="563" r:id="rId49"/>
    <p:sldId id="564" r:id="rId50"/>
    <p:sldId id="565" r:id="rId51"/>
    <p:sldId id="566" r:id="rId52"/>
    <p:sldId id="577" r:id="rId53"/>
    <p:sldId id="578" r:id="rId54"/>
    <p:sldId id="579" r:id="rId55"/>
    <p:sldId id="580" r:id="rId56"/>
    <p:sldId id="640" r:id="rId57"/>
    <p:sldId id="641" r:id="rId58"/>
    <p:sldId id="642" r:id="rId59"/>
    <p:sldId id="521" r:id="rId60"/>
    <p:sldId id="643" r:id="rId61"/>
    <p:sldId id="644" r:id="rId62"/>
    <p:sldId id="645" r:id="rId63"/>
    <p:sldId id="646" r:id="rId64"/>
    <p:sldId id="529" r:id="rId65"/>
    <p:sldId id="647" r:id="rId66"/>
    <p:sldId id="648" r:id="rId67"/>
    <p:sldId id="649" r:id="rId68"/>
    <p:sldId id="650" r:id="rId69"/>
    <p:sldId id="651" r:id="rId70"/>
    <p:sldId id="652" r:id="rId71"/>
    <p:sldId id="653" r:id="rId72"/>
    <p:sldId id="654" r:id="rId73"/>
    <p:sldId id="655" r:id="rId74"/>
    <p:sldId id="656" r:id="rId75"/>
    <p:sldId id="657" r:id="rId76"/>
    <p:sldId id="658" r:id="rId77"/>
    <p:sldId id="659" r:id="rId78"/>
    <p:sldId id="660" r:id="rId79"/>
    <p:sldId id="545" r:id="rId80"/>
    <p:sldId id="661" r:id="rId81"/>
    <p:sldId id="662" r:id="rId82"/>
    <p:sldId id="663" r:id="rId83"/>
    <p:sldId id="664" r:id="rId84"/>
    <p:sldId id="512" r:id="rId8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D60093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22"/>
    <p:restoredTop sz="96327"/>
  </p:normalViewPr>
  <p:slideViewPr>
    <p:cSldViewPr>
      <p:cViewPr varScale="1">
        <p:scale>
          <a:sx n="128" d="100"/>
          <a:sy n="128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3:08:37.52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10553 8646 7769,'-23'-5'66,"0"-2"1,2 1-1,2 2 1,3 5-67,4 7 0,-5 5 0,-1 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08:38:04.810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8360 11946 8897,'0'12'-15,"-5"-1"0,-1 0 0</inkml:trace>
  <inkml:trace contextRef="#ctx0" brushRef="#br1" timeOffset="1">9833 13762 8279,'-5'-19'-118,"-1"1"1,0 2-1,2 2 1,3 1-232,1 2 1,0 6 348,0 5 0,10 10 0,2 8 0</inkml:trace>
  <inkml:trace contextRef="#ctx0" brushRef="#br1" timeOffset="2">11158 16275 7982,'-11'-35'63,"1"-4"1,2 0-1,4 2 1,4 9-1,4 12 184,4 12-247,2 13 0,1 8 0,1 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62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25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6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5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9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4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86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1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3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08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55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38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1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68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3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69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50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70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3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71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4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72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59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74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21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76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763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77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396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78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06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80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859584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81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411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82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1649794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83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5908264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10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13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1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646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1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47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2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2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14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4271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queue.acm.org/detail.cfm?id=2668966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bgpstream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14: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Inter-domain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Routing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pPr lvl="1"/>
            <a:r>
              <a:rPr lang="en-US" dirty="0"/>
              <a:t>Given packet’s destination address, lookup next hop</a:t>
            </a:r>
          </a:p>
          <a:p>
            <a:r>
              <a:rPr lang="en-US" dirty="0"/>
              <a:t>Naive: Have an entry for each destination</a:t>
            </a:r>
          </a:p>
          <a:p>
            <a:pPr lvl="1"/>
            <a:r>
              <a:rPr lang="en-US" dirty="0"/>
              <a:t>There would be over 10</a:t>
            </a:r>
            <a:r>
              <a:rPr lang="en-US" baseline="30000" dirty="0"/>
              <a:t>8</a:t>
            </a:r>
            <a:r>
              <a:rPr lang="en-US" dirty="0"/>
              <a:t> entries!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/>
              <a:t>routing updates per destination!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example: </a:t>
            </a:r>
            <a:r>
              <a:rPr lang="en-US" dirty="0">
                <a:solidFill>
                  <a:srgbClr val="0000FF"/>
                </a:solidFill>
              </a:rPr>
              <a:t>longest-prefix 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/>
              <a:t>A smaller table at node B?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7498"/>
              </p:ext>
            </p:extLst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/>
              <a:t>Careful address assignment </a:t>
            </a:r>
            <a:r>
              <a:rPr lang="en-US" dirty="0">
                <a:sym typeface="Wingdings"/>
              </a:rPr>
              <a:t> can </a:t>
            </a:r>
            <a:r>
              <a:rPr lang="en-US" i="1" dirty="0">
                <a:sym typeface="Wingdings"/>
              </a:rPr>
              <a:t>aggregate</a:t>
            </a:r>
            <a:r>
              <a:rPr lang="en-US" dirty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Akin to reducing the number of destinations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3155"/>
              </p:ext>
            </p:extLst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[1-4]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r>
              <a:rPr lang="en-US" dirty="0"/>
              <a:t>Naive: Have an entry for each destination</a:t>
            </a:r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Can’t do this if addresses are assigned randomly!</a:t>
            </a:r>
          </a:p>
          <a:p>
            <a:pPr lvl="1"/>
            <a:r>
              <a:rPr lang="en-US" dirty="0"/>
              <a:t>How addresses are allocated will matter!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Host addressing is key to scaling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freedom in picking routes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My traffic can’t be carried over my competitor’s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I don’t want to carry A’s traffic through my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Not expressible as Internet-wide </a:t>
            </a:r>
            <a:r>
              <a:rPr lang="ja-JP" altLang="en-US" dirty="0"/>
              <a:t>“</a:t>
            </a:r>
            <a:r>
              <a:rPr lang="en-US" dirty="0"/>
              <a:t>least cost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pPr lvl="1"/>
            <a:r>
              <a:rPr lang="en-US" dirty="0"/>
              <a:t>Want to choose their own internal routing protocol</a:t>
            </a:r>
          </a:p>
          <a:p>
            <a:pPr lvl="1"/>
            <a:r>
              <a:rPr lang="en-US" dirty="0"/>
              <a:t>Want to choose their own policy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  <a:p>
            <a:pPr lvl="1"/>
            <a:r>
              <a:rPr lang="en-US" dirty="0"/>
              <a:t>Choice of network topology, routing policies, etc.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routing algorithm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/>
              <a:t>Link-state</a:t>
            </a:r>
          </a:p>
          <a:p>
            <a:pPr lvl="1"/>
            <a:r>
              <a:rPr lang="en-US" dirty="0"/>
              <a:t>No privacy – broadcasts all network information </a:t>
            </a:r>
          </a:p>
          <a:p>
            <a:pPr lvl="1"/>
            <a:r>
              <a:rPr lang="en-US" dirty="0"/>
              <a:t>Limited autonomy – needs agreement on metric, </a:t>
            </a:r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Distance-vector is a decent starting point </a:t>
            </a:r>
          </a:p>
          <a:p>
            <a:pPr lvl="1"/>
            <a:r>
              <a:rPr lang="en-US" dirty="0"/>
              <a:t>Per-destination updates give some control</a:t>
            </a:r>
          </a:p>
          <a:p>
            <a:pPr lvl="1"/>
            <a:r>
              <a:rPr lang="en-US" dirty="0"/>
              <a:t>BUT wasn’t designed to implement policy </a:t>
            </a:r>
          </a:p>
          <a:p>
            <a:pPr lvl="1"/>
            <a:r>
              <a:rPr lang="en-US" dirty="0"/>
              <a:t>AND is vulnerable to loops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The “Border Gateway Protocol” (BGP) extends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distance-vector ideas to accommodate policy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  <a:p>
            <a:pPr lvl="1"/>
            <a:r>
              <a:rPr lang="en-US" dirty="0"/>
              <a:t>Addressing (Scalability)</a:t>
            </a:r>
          </a:p>
          <a:p>
            <a:pPr lvl="1"/>
            <a:r>
              <a:rPr lang="en-US" dirty="0"/>
              <a:t>BGP (Autonomy, policy, privacy)</a:t>
            </a:r>
          </a:p>
          <a:p>
            <a:pPr lvl="2"/>
            <a:r>
              <a:rPr lang="en-US" dirty="0"/>
              <a:t>Context and basic ideas</a:t>
            </a:r>
          </a:p>
          <a:p>
            <a:pPr lvl="2"/>
            <a:r>
              <a:rPr lang="en-US" dirty="0"/>
              <a:t>Details and issues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6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addressing: </a:t>
            </a:r>
            <a:br>
              <a:rPr lang="en-US" dirty="0"/>
            </a:br>
            <a:r>
              <a:rPr lang="en-US" dirty="0"/>
              <a:t>Scalable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Small forwarding tables at routers</a:t>
            </a:r>
          </a:p>
          <a:p>
            <a:pPr lvl="1"/>
            <a:r>
              <a:rPr lang="en-US" dirty="0"/>
              <a:t>Much less than the number of hosts</a:t>
            </a:r>
          </a:p>
          <a:p>
            <a:r>
              <a:rPr lang="en-US" dirty="0"/>
              <a:t>Churn: Limited rate of change in routing tables</a:t>
            </a:r>
          </a:p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 both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55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works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path</a:t>
            </a:r>
          </a:p>
          <a:p>
            <a:r>
              <a:rPr lang="en-US" sz="2400" dirty="0"/>
              <a:t>These groups are assigned contiguous addresses</a:t>
            </a:r>
          </a:p>
          <a:p>
            <a:r>
              <a:rPr lang="en-US" sz="2400" dirty="0"/>
              <a:t>These groups are relatively stable</a:t>
            </a:r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86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4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32-bit number associated with a host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Represented with the “dotted-decimal” notation </a:t>
            </a:r>
          </a:p>
          <a:p>
            <a:pPr lvl="1"/>
            <a:r>
              <a:rPr lang="en-US" dirty="0"/>
              <a:t>e.g., 12.34.158.5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9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network has 50 computers </a:t>
            </a:r>
          </a:p>
          <a:p>
            <a:pPr lvl="1"/>
            <a:r>
              <a:rPr lang="en-US" dirty="0"/>
              <a:t>Allocate 6 bits for host addresses  (2</a:t>
            </a:r>
            <a:r>
              <a:rPr lang="en-US" baseline="30000" dirty="0"/>
              <a:t>5</a:t>
            </a:r>
            <a:r>
              <a:rPr lang="en-US" dirty="0"/>
              <a:t> &lt; 50 &lt; 2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Remaining 32 - 6 = 26 bits as network prefix</a:t>
            </a:r>
          </a:p>
          <a:p>
            <a:r>
              <a:rPr lang="en-US" dirty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Informally, “slash 26”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128.23.9/26</a:t>
            </a:r>
          </a:p>
          <a:p>
            <a:pPr lvl="1"/>
            <a:r>
              <a:rPr lang="en-US" dirty="0"/>
              <a:t>Formally,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solidFill>
                  <a:srgbClr val="0000FF"/>
                </a:solidFill>
              </a:rPr>
              <a:t>subnet mask</a:t>
            </a:r>
            <a:r>
              <a:rPr lang="en-US" dirty="0"/>
              <a:t> (a group of machines with the same prefix are in the same subnet)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CIDR: 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/>
              <a:t>Huge waste!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7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done hierarchically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(ICANN) gives large blocks to…</a:t>
            </a:r>
            <a:endParaRPr lang="en-US" dirty="0">
              <a:sym typeface="Wingdings"/>
            </a:endParaRPr>
          </a:p>
          <a:p>
            <a:r>
              <a:rPr lang="en-US" dirty="0"/>
              <a:t>Regional Internet Registries, such as the American Registry for Internet Names (ARIN), which give blocks to…</a:t>
            </a:r>
          </a:p>
          <a:p>
            <a:r>
              <a:rPr lang="en-US" dirty="0"/>
              <a:t>Large institutions (ISPs), which give addresses to…</a:t>
            </a:r>
          </a:p>
          <a:p>
            <a:r>
              <a:rPr lang="en-US" dirty="0"/>
              <a:t>Individuals and smaller institutions</a:t>
            </a:r>
          </a:p>
          <a:p>
            <a:r>
              <a:rPr lang="en-US" dirty="0"/>
              <a:t>FAKE Example: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ICANN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 ARIN  AT&amp;T  UMICH  EECS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5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Internet Inter-Domain Traffic, SIGCOMM, 2010</a:t>
            </a:r>
          </a:p>
        </p:txBody>
      </p:sp>
    </p:spTree>
    <p:extLst>
      <p:ext uri="{BB962C8B-B14F-4D97-AF65-F5344CB8AC3E}">
        <p14:creationId xmlns:p14="http://schemas.microsoft.com/office/powerpoint/2010/main" val="2056896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example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gave ARIN several /8s</a:t>
            </a:r>
            <a:endParaRPr lang="en-US" b="1" dirty="0"/>
          </a:p>
          <a:p>
            <a:r>
              <a:rPr lang="en-US" dirty="0"/>
              <a:t>ARIN gave AT&amp;T one /8, </a:t>
            </a:r>
            <a:r>
              <a:rPr lang="en-US" b="1" dirty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</a:p>
          <a:p>
            <a:r>
              <a:rPr lang="en-US" dirty="0"/>
              <a:t>AT&amp;T gave UMICH a /16, </a:t>
            </a:r>
            <a:r>
              <a:rPr lang="en-US" b="1" dirty="0"/>
              <a:t>12.34/16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/>
              <a:t>UMICH gave EECS a /24, </a:t>
            </a:r>
            <a:r>
              <a:rPr lang="en-US" b="1" dirty="0"/>
              <a:t>12.34.56/24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</a:p>
          <a:p>
            <a:r>
              <a:rPr lang="en-US" dirty="0">
                <a:solidFill>
                  <a:srgbClr val="000000"/>
                </a:solidFill>
              </a:rPr>
              <a:t>EECS gave me specific address </a:t>
            </a:r>
            <a:r>
              <a:rPr lang="en-US" b="1" dirty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/>
              <a:t>Address: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  <a:r>
              <a:rPr lang="en-US" b="1" dirty="0">
                <a:solidFill>
                  <a:srgbClr val="FF0000"/>
                </a:solidFill>
              </a:rPr>
              <a:t>01001110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a.c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a.b</a:t>
            </a:r>
            <a:r>
              <a:rPr lang="en-US" b="0" dirty="0">
                <a:latin typeface="+mn-lt"/>
              </a:rPr>
              <a:t>.*.* is this way</a:t>
            </a:r>
          </a:p>
        </p:txBody>
      </p:sp>
    </p:spTree>
    <p:extLst>
      <p:ext uri="{BB962C8B-B14F-4D97-AF65-F5344CB8AC3E}">
        <p14:creationId xmlns:p14="http://schemas.microsoft.com/office/powerpoint/2010/main" val="1578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a.*.*.* is this way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Can add new </a:t>
            </a:r>
            <a:r>
              <a:rPr lang="en-US" sz="2800" b="0" dirty="0">
                <a:solidFill>
                  <a:srgbClr val="0000FF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France Telecom</a:t>
            </a:r>
          </a:p>
        </p:txBody>
      </p:sp>
    </p:spTree>
    <p:extLst>
      <p:ext uri="{BB962C8B-B14F-4D97-AF65-F5344CB8AC3E}">
        <p14:creationId xmlns:p14="http://schemas.microsoft.com/office/powerpoint/2010/main" val="1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5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  <a:p>
            <a:r>
              <a:rPr lang="en-US" dirty="0"/>
              <a:t>May not be able to aggregate addresses for “</a:t>
            </a:r>
            <a:r>
              <a:rPr lang="en-US" dirty="0">
                <a:solidFill>
                  <a:srgbClr val="0000FF"/>
                </a:solidFill>
              </a:rPr>
              <a:t>multi-homed</a:t>
            </a:r>
            <a:r>
              <a:rPr lang="en-US" dirty="0"/>
              <a:t>” networks</a:t>
            </a:r>
          </a:p>
          <a:p>
            <a:pPr lvl="1"/>
            <a:r>
              <a:rPr lang="en-US" dirty="0"/>
              <a:t>A multi-homed network is connected to more than one ASes for fault-tolerance, load balancing, etc.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Border Gateway Protocol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8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policy</a:t>
            </a:r>
          </a:p>
          <a:p>
            <a:pPr lvl="1"/>
            <a:r>
              <a:rPr lang="en-US" dirty="0"/>
              <a:t>What we mean by it</a:t>
            </a:r>
          </a:p>
          <a:p>
            <a:pPr lvl="1"/>
            <a:r>
              <a:rPr lang="en-US" dirty="0"/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(AS) 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is a network under a single administrative control </a:t>
            </a:r>
          </a:p>
          <a:p>
            <a:pPr lvl="1"/>
            <a:r>
              <a:rPr lang="en-US" dirty="0"/>
              <a:t>Currently </a:t>
            </a:r>
            <a:r>
              <a:rPr lang="en-US"/>
              <a:t>over 70,000 </a:t>
            </a:r>
            <a:r>
              <a:rPr lang="en-US" dirty="0"/>
              <a:t>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/as2.0/</a:t>
            </a:r>
          </a:p>
          <a:p>
            <a:r>
              <a:rPr lang="en-US" dirty="0"/>
              <a:t>ASes are sometimes called </a:t>
            </a:r>
            <a:r>
              <a:rPr lang="ja-JP" altLang="en-US" dirty="0"/>
              <a:t>“</a:t>
            </a:r>
            <a:r>
              <a:rPr lang="en-US" dirty="0"/>
              <a:t>domains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dirty="0"/>
          </a:p>
          <a:p>
            <a:r>
              <a:rPr lang="en-US" dirty="0"/>
              <a:t>Each AS is assigned a unique identifier (ASN)</a:t>
            </a:r>
          </a:p>
          <a:p>
            <a:pPr lvl="1"/>
            <a:r>
              <a:rPr lang="en-US" dirty="0"/>
              <a:t>E.g., University of Michigan owns ASNs 177 to 180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</p:spTree>
    <p:extLst>
      <p:ext uri="{BB962C8B-B14F-4D97-AF65-F5344CB8AC3E}">
        <p14:creationId xmlns:p14="http://schemas.microsoft.com/office/powerpoint/2010/main" val="203551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D and 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Peering saves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B </a:t>
            </a:r>
            <a:r>
              <a:rPr lang="en-US" i="1" u="sng" dirty="0">
                <a:latin typeface="+mn-lt"/>
              </a:rPr>
              <a:t>and</a:t>
            </a:r>
            <a:r>
              <a:rPr lang="en-US" dirty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E2E92DE-53B4-2645-8600-8C91699820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571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0" animBg="1"/>
      <p:bldP spid="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An AS only carries traffic to/from its own customers over a peering link</a:t>
            </a: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Routes are “valley” free (more details later)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0097F5-B74B-D943-A317-5F449CD9DD3D}"/>
                  </a:ext>
                </a:extLst>
              </p14:cNvPr>
              <p14:cNvContentPartPr/>
              <p14:nvPr/>
            </p14:nvContentPartPr>
            <p14:xfrm>
              <a:off x="3745440" y="3104640"/>
              <a:ext cx="54000" cy="1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0097F5-B74B-D943-A317-5F449CD9DD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9240" y="3088440"/>
                <a:ext cx="8640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5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topology reflects business relationships between ASes</a:t>
            </a:r>
          </a:p>
          <a:p>
            <a:r>
              <a:rPr lang="en-US" dirty="0"/>
              <a:t>Business relationships between ASes impact which routes are acceptable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2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2099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+mn-lt"/>
              </a:rPr>
              <a:t>You’ve heard this story before!</a:t>
            </a:r>
          </a:p>
        </p:txBody>
      </p:sp>
    </p:spTree>
    <p:extLst>
      <p:ext uri="{BB962C8B-B14F-4D97-AF65-F5344CB8AC3E}">
        <p14:creationId xmlns:p14="http://schemas.microsoft.com/office/powerpoint/2010/main" val="693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“Intra-domain” routing: </a:t>
            </a:r>
            <a:br>
              <a:rPr lang="en-US" dirty="0"/>
            </a:br>
            <a:r>
              <a:rPr lang="en-US" dirty="0"/>
              <a:t>Within an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(e.g., OSPF) and Distance-Vector (e.g., RIP)</a:t>
            </a:r>
          </a:p>
          <a:p>
            <a:r>
              <a:rPr lang="en-US" dirty="0"/>
              <a:t>Primary focus</a:t>
            </a:r>
          </a:p>
          <a:p>
            <a:pPr lvl="1"/>
            <a:r>
              <a:rPr lang="en-US" dirty="0"/>
              <a:t>Finding least-cost paths</a:t>
            </a:r>
          </a:p>
          <a:p>
            <a:pPr lvl="1"/>
            <a:r>
              <a:rPr lang="en-US" dirty="0"/>
              <a:t>Fast convergence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0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Per-destination route advertisements </a:t>
            </a:r>
          </a:p>
          <a:p>
            <a:r>
              <a:rPr lang="en-US" dirty="0"/>
              <a:t>No global sharing of network topology information</a:t>
            </a:r>
          </a:p>
          <a:p>
            <a:r>
              <a:rPr lang="en-US" dirty="0"/>
              <a:t>Iterative and distributed convergence on paths</a:t>
            </a:r>
          </a:p>
          <a:p>
            <a:r>
              <a:rPr lang="en-US" dirty="0">
                <a:solidFill>
                  <a:srgbClr val="0000FF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(1) Not picking shortest-path routes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selects the best route based on policy, not shortest distance (i.e., least-cost) </a:t>
            </a:r>
          </a:p>
          <a:p>
            <a:r>
              <a:rPr lang="en-US" dirty="0">
                <a:solidFill>
                  <a:srgbClr val="D3A600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avoid loops? 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rgbClr val="D3A6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rgbClr val="D3A6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B</a:t>
                </a: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(B,A)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4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destination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Loop avoidance is straightforward (simply discard paths with loops)</a:t>
            </a:r>
          </a:p>
          <a:p>
            <a:pPr lvl="1"/>
            <a:r>
              <a:rPr lang="en-US" dirty="0"/>
              <a:t>Flexible and expressive policies based on entire path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(3) 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/>
              </a:rPr>
              <a:t>reachability is not guaranteed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 even if graph is physically connected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</a:rPr>
              <a:t>AS-C </a:t>
            </a:r>
            <a:r>
              <a:rPr lang="en-US" sz="2000" dirty="0">
                <a:solidFill>
                  <a:srgbClr val="0000FF"/>
                </a:solidFill>
              </a:rPr>
              <a:t>does not </a:t>
            </a:r>
            <a:r>
              <a:rPr lang="en-US" sz="2000">
                <a:solidFill>
                  <a:srgbClr val="0000FF"/>
                </a:solidFill>
              </a:rPr>
              <a:t>want to carry traffic to AS-B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(4) BGP may aggregate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prefixes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UMICH-D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UMICH-AA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rgbClr val="4F81BD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rgbClr val="FF6600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a.*.*.* is this way</a:t>
              </a: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1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policies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32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selection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decreasing order of priority</a:t>
            </a:r>
          </a:p>
          <a:p>
            <a:pPr lvl="1"/>
            <a:r>
              <a:rPr lang="en-US" dirty="0"/>
              <a:t>Make/save money (send to </a:t>
            </a:r>
            <a:r>
              <a:rPr lang="en-US" dirty="0">
                <a:solidFill>
                  <a:srgbClr val="0000FF"/>
                </a:solidFill>
              </a:rPr>
              <a:t>customer &gt; peer &gt; provider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Maximize performance (smallest AS path length) </a:t>
            </a:r>
          </a:p>
          <a:p>
            <a:pPr lvl="1"/>
            <a:r>
              <a:rPr lang="en-US" dirty="0"/>
              <a:t>Minimize use of my network bandwidth (“</a:t>
            </a:r>
            <a:r>
              <a:rPr lang="en-US" dirty="0">
                <a:solidFill>
                  <a:srgbClr val="0000FF"/>
                </a:solidFill>
              </a:rPr>
              <a:t>hot potato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25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“Inter-domain” routing:</a:t>
            </a:r>
            <a:br>
              <a:rPr lang="en-US" dirty="0"/>
            </a:br>
            <a:r>
              <a:rPr lang="en-US" dirty="0"/>
              <a:t>Between 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Administrative structure </a:t>
            </a:r>
          </a:p>
          <a:p>
            <a:pPr lvl="2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4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Gao-Rexford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Providers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>
                <a:solidFill>
                  <a:schemeClr val="bg1"/>
                </a:solidFill>
              </a:rPr>
              <a:t>AS policy graph is a 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Protocol details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91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speaks BGP?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Autonomous System</a:t>
            </a:r>
            <a:endParaRPr lang="en-US" sz="2800" b="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“speak BGP”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</a:t>
            </a:r>
            <a:r>
              <a:rPr lang="en-US" dirty="0">
                <a:hlinkClick r:id="rId2"/>
              </a:rPr>
              <a:t>http://tools.ietf.org/html/rfc4271</a:t>
            </a:r>
            <a:endParaRPr lang="en-US" dirty="0"/>
          </a:p>
          <a:p>
            <a:r>
              <a:rPr lang="en-US" dirty="0"/>
              <a:t>Specifies what messages to exchange with other 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r>
              <a:rPr lang="en-US" dirty="0"/>
              <a:t>How 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External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Internal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rgbClr val="D3A600"/>
                </a:solidFill>
              </a:rPr>
              <a:t>i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6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routes to external destination using </a:t>
            </a:r>
            <a:r>
              <a:rPr lang="en-US" dirty="0" err="1"/>
              <a:t>eBGP</a:t>
            </a:r>
            <a:endParaRPr lang="en-US" dirty="0"/>
          </a:p>
          <a:p>
            <a:r>
              <a:rPr lang="en-US" dirty="0"/>
              <a:t>Distribute externally learned routes internally using </a:t>
            </a:r>
            <a:r>
              <a:rPr lang="en-US" dirty="0" err="1"/>
              <a:t>iBGP</a:t>
            </a:r>
            <a:endParaRPr lang="en-US" dirty="0"/>
          </a:p>
          <a:p>
            <a:r>
              <a:rPr lang="en-US" dirty="0"/>
              <a:t>Travel shortest path to egress using IGP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</a:t>
            </a:r>
          </a:p>
          <a:p>
            <a:pPr lvl="1"/>
            <a:r>
              <a:rPr lang="en-US" dirty="0"/>
              <a:t>Establishes BGP session (BGP uses TCP)</a:t>
            </a:r>
          </a:p>
          <a:p>
            <a:r>
              <a:rPr lang="en-US" dirty="0">
                <a:solidFill>
                  <a:srgbClr val="0000FF"/>
                </a:solidFill>
              </a:rPr>
              <a:t>Notification</a:t>
            </a:r>
          </a:p>
          <a:p>
            <a:pPr lvl="1"/>
            <a:r>
              <a:rPr lang="en-US" dirty="0"/>
              <a:t>Report unusual conditions</a:t>
            </a:r>
          </a:p>
          <a:p>
            <a:r>
              <a:rPr lang="en-US" dirty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dirty="0"/>
              <a:t>Inform neighbor of new routes</a:t>
            </a:r>
          </a:p>
          <a:p>
            <a:pPr lvl="1"/>
            <a:r>
              <a:rPr lang="en-US" dirty="0"/>
              <a:t>Inform neighbor of old routes that become inactive</a:t>
            </a:r>
          </a:p>
          <a:p>
            <a:r>
              <a:rPr lang="en-US" dirty="0">
                <a:solidFill>
                  <a:srgbClr val="0000FF"/>
                </a:solidFill>
              </a:rPr>
              <a:t>Keep-alive </a:t>
            </a:r>
          </a:p>
          <a:p>
            <a:pPr lvl="1"/>
            <a:r>
              <a:rPr lang="en-US" dirty="0"/>
              <a:t>Inform neighbor that connection is still viable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updates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>
                <a:solidFill>
                  <a:srgbClr val="0000FF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Attributes describe properties of the route</a:t>
            </a:r>
          </a:p>
          <a:p>
            <a:r>
              <a:rPr lang="en-US" dirty="0"/>
              <a:t>Two kinds of updates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Announcements</a:t>
            </a:r>
            <a:r>
              <a:rPr lang="en-US" dirty="0"/>
              <a:t>: new routes or changes to existing routes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Withdrawal</a:t>
            </a:r>
            <a:r>
              <a:rPr lang="en-US" dirty="0"/>
              <a:t>: remove routes that no longer exist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Addressing (so far)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/>
              <a:t>Each host has a unique ID</a:t>
            </a:r>
          </a:p>
          <a:p>
            <a:r>
              <a:rPr lang="en-US" dirty="0">
                <a:solidFill>
                  <a:srgbClr val="0000FF"/>
                </a:solidFill>
              </a:rPr>
              <a:t>No particular structure</a:t>
            </a:r>
            <a:r>
              <a:rPr lang="en-US" dirty="0"/>
              <a:t> to those 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attributes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described using attributes</a:t>
            </a:r>
          </a:p>
          <a:p>
            <a:pPr lvl="1"/>
            <a:r>
              <a:rPr lang="en-US" dirty="0"/>
              <a:t>Used in route selection/export decisions</a:t>
            </a:r>
          </a:p>
          <a:p>
            <a:r>
              <a:rPr lang="en-US" dirty="0"/>
              <a:t>Some attributes are local</a:t>
            </a:r>
          </a:p>
          <a:p>
            <a:pPr lvl="1"/>
            <a:r>
              <a:rPr lang="en-US" dirty="0"/>
              <a:t>I.e., private within an AS, not included in announcements</a:t>
            </a:r>
          </a:p>
          <a:p>
            <a:r>
              <a:rPr lang="en-US" dirty="0"/>
              <a:t>Some attributes are propagated with </a:t>
            </a:r>
            <a:r>
              <a:rPr lang="en-US" dirty="0" err="1"/>
              <a:t>eBGP</a:t>
            </a:r>
            <a:r>
              <a:rPr lang="en-US" dirty="0"/>
              <a:t> route announcements</a:t>
            </a:r>
          </a:p>
          <a:p>
            <a:r>
              <a:rPr lang="en-US" dirty="0"/>
              <a:t>There are many standardized attributes in BGP</a:t>
            </a:r>
          </a:p>
          <a:p>
            <a:pPr lvl="1"/>
            <a:r>
              <a:rPr lang="en-US" dirty="0"/>
              <a:t>We will discuss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(1) ASPATH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Carried in route announcements</a:t>
            </a:r>
          </a:p>
          <a:p>
            <a:r>
              <a:rPr lang="en-US"/>
              <a:t>Vector that lists all the ASes a route advertisement has traversed (in reverse order)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0480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4111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38369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2243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4017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88</a:t>
            </a: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0719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88</a:t>
              </a: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>
                  <a:latin typeface="Arial" charset="0"/>
                </a:rPr>
                <a:t>Princeton,</a:t>
              </a:r>
              <a:br>
                <a:rPr lang="en-US" sz="1400" dirty="0">
                  <a:latin typeface="Arial" charset="0"/>
                </a:rPr>
              </a:br>
              <a:r>
                <a:rPr lang="en-US" sz="1400" dirty="0">
                  <a:latin typeface="Arial" charset="0"/>
                </a:rPr>
                <a:t> 128.112/16</a:t>
              </a: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IP prefix = 128.112.0.0/16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88</a:t>
              </a: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D3A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(2) LOCAL PREF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messages</a:t>
            </a:r>
          </a:p>
          <a:p>
            <a:r>
              <a:rPr lang="en-US" dirty="0">
                <a:solidFill>
                  <a:srgbClr val="0000FF"/>
                </a:solidFill>
              </a:rPr>
              <a:t>The higher the value the more preferred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FF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4572000" y="4400551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074920" imgH="1475232" progId="Word.Document.8">
                  <p:embed/>
                </p:oleObj>
              </mc:Choice>
              <mc:Fallback>
                <p:oleObj name="Document" r:id="rId3" imgW="5074920" imgH="1475232" progId="Word.Document.8">
                  <p:embed/>
                  <p:pic>
                    <p:nvPicPr>
                      <p:cNvPr id="136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0551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BGP table at AS4:</a:t>
            </a:r>
          </a:p>
        </p:txBody>
      </p:sp>
    </p:spTree>
    <p:extLst>
      <p:ext uri="{BB962C8B-B14F-4D97-AF65-F5344CB8AC3E}">
        <p14:creationId xmlns:p14="http://schemas.microsoft.com/office/powerpoint/2010/main" val="9986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2082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txBody>
          <a:bodyPr wrap="none" anchor="ctr"/>
          <a:lstStyle/>
          <a:p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UPDATE processing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327286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7888" y="3429000"/>
            <a:ext cx="1481175" cy="646973"/>
            <a:chOff x="1027888" y="3429000"/>
            <a:chExt cx="1481175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27888" y="3429000"/>
              <a:ext cx="14811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39032" cy="646973"/>
            <a:chOff x="4584700" y="3446463"/>
            <a:chExt cx="1439032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391407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33434" y="4517165"/>
            <a:ext cx="1263166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forwarding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Entries</a:t>
            </a: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38435" y="2914220"/>
            <a:ext cx="104515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56885" y="2914220"/>
            <a:ext cx="104515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 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370457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                 Open</a:t>
            </a:r>
            <a:r>
              <a:rPr lang="en-US" altLang="zh-CN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-</a:t>
            </a:r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ended programming.</a:t>
            </a:r>
          </a:p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Data plane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Control plane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45244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17719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</p:spTree>
    <p:extLst>
      <p:ext uri="{BB962C8B-B14F-4D97-AF65-F5344CB8AC3E}">
        <p14:creationId xmlns:p14="http://schemas.microsoft.com/office/powerpoint/2010/main" val="19426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issues in practice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67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Convergence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28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/>
              <a:t>In normal routing, if graph is connected then reachability is assured</a:t>
            </a:r>
          </a:p>
          <a:p>
            <a:r>
              <a:rPr lang="en-US" dirty="0"/>
              <a:t>With policy routing, this does not always 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956789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can claim to serve a prefix that they do not have a route to (</a:t>
            </a:r>
            <a:r>
              <a:rPr lang="en-US" dirty="0" err="1">
                <a:solidFill>
                  <a:srgbClr val="0000FF"/>
                </a:solidFill>
              </a:rPr>
              <a:t>blackholing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 not specific to policy or path vector</a:t>
            </a:r>
          </a:p>
          <a:p>
            <a:pPr lvl="1"/>
            <a:r>
              <a:rPr lang="en-US" dirty="0"/>
              <a:t>Important because of AS autonomy</a:t>
            </a:r>
          </a:p>
          <a:p>
            <a:pPr lvl="1"/>
            <a:r>
              <a:rPr lang="en-US" dirty="0"/>
              <a:t>Fixable: make ASes </a:t>
            </a:r>
            <a:r>
              <a:rPr lang="ja-JP" altLang="en-US" dirty="0"/>
              <a:t>“</a:t>
            </a:r>
            <a:r>
              <a:rPr lang="en-US" dirty="0"/>
              <a:t>prove</a:t>
            </a:r>
            <a:r>
              <a:rPr lang="ja-JP" altLang="en-US" dirty="0"/>
              <a:t>”</a:t>
            </a:r>
            <a:r>
              <a:rPr lang="en-US" dirty="0"/>
              <a:t> they have a path</a:t>
            </a:r>
          </a:p>
          <a:p>
            <a:r>
              <a:rPr lang="en-US" dirty="0"/>
              <a:t>AS may forward packets along a route different from what is advertised</a:t>
            </a:r>
          </a:p>
          <a:p>
            <a:pPr lvl="1"/>
            <a:r>
              <a:rPr lang="en-US" dirty="0"/>
              <a:t>Tell customers about fictitious short path…</a:t>
            </a:r>
          </a:p>
          <a:p>
            <a:pPr lvl="1"/>
            <a:r>
              <a:rPr lang="en-US" dirty="0"/>
              <a:t>Much harder to fix!</a:t>
            </a:r>
          </a:p>
          <a:p>
            <a:pPr lvl="1"/>
            <a:r>
              <a:rPr lang="en-US" dirty="0"/>
              <a:t>More: </a:t>
            </a:r>
            <a:r>
              <a:rPr lang="en-US" dirty="0">
                <a:hlinkClick r:id="rId3"/>
              </a:rPr>
              <a:t>http://queue.acm.org/detail.cfm?id=2668966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UCB</a:t>
            </a:r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</p:spTree>
    <p:extLst>
      <p:ext uri="{BB962C8B-B14F-4D97-AF65-F5344CB8AC3E}">
        <p14:creationId xmlns:p14="http://schemas.microsoft.com/office/powerpoint/2010/main" val="5250655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nonissues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routing</a:t>
            </a:r>
          </a:p>
          <a:p>
            <a:pPr lvl="1"/>
            <a:r>
              <a:rPr lang="en-US" dirty="0"/>
              <a:t>Domains typically use “hot potato” routing</a:t>
            </a:r>
          </a:p>
          <a:p>
            <a:pPr lvl="1"/>
            <a:r>
              <a:rPr lang="en-US" dirty="0"/>
              <a:t>Not always optimal, but economically expedient</a:t>
            </a:r>
          </a:p>
          <a:p>
            <a:r>
              <a:rPr lang="en-US" dirty="0"/>
              <a:t>Policy is not always about performance</a:t>
            </a:r>
          </a:p>
          <a:p>
            <a:pPr lvl="1"/>
            <a:r>
              <a:rPr lang="en-US" dirty="0"/>
              <a:t>Policy-driven paths aren’t the shortest</a:t>
            </a:r>
          </a:p>
          <a:p>
            <a:r>
              <a:rPr lang="en-US" dirty="0"/>
              <a:t>AS path length can be misleading</a:t>
            </a:r>
          </a:p>
          <a:p>
            <a:pPr lvl="1"/>
            <a:r>
              <a:rPr lang="en-US" dirty="0"/>
              <a:t>20% of paths inflated by at least 5 router hops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</a:t>
            </a:r>
            <a:r>
              <a:rPr lang="zh-CN" altLang="en-US" dirty="0"/>
              <a:t> </a:t>
            </a:r>
            <a:r>
              <a:rPr lang="en-US" dirty="0"/>
              <a:t>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may have many router-level hops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81</a:t>
            </a:fld>
            <a:endParaRPr lang="en-US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BGP says that path </a:t>
              </a:r>
              <a:r>
                <a:rPr lang="en-US" dirty="0">
                  <a:latin typeface="Arial" charset="0"/>
                  <a:ea typeface="Arial" charset="0"/>
                </a:rPr>
                <a:t>4 1</a:t>
              </a:r>
              <a:r>
                <a:rPr lang="en-US" b="0" dirty="0">
                  <a:latin typeface="Arial" charset="0"/>
                  <a:ea typeface="Arial" charset="0"/>
                </a:rPr>
                <a:t> is better than path </a:t>
              </a:r>
              <a:r>
                <a:rPr lang="en-US" dirty="0">
                  <a:latin typeface="Arial" charset="0"/>
                  <a:ea typeface="Arial" charset="0"/>
                </a:rPr>
                <a:t>3 2 1</a:t>
              </a: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14F238-359F-364A-8B2A-0411D04E9EE1}"/>
                  </a:ext>
                </a:extLst>
              </p14:cNvPr>
              <p14:cNvContentPartPr/>
              <p14:nvPr/>
            </p14:nvContentPartPr>
            <p14:xfrm>
              <a:off x="3005640" y="4300560"/>
              <a:ext cx="1015920" cy="155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14F238-359F-364A-8B2A-0411D04E9E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3680" y="4278600"/>
                <a:ext cx="1053720" cy="15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2234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performance issue: Slow convergence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outages are the</a:t>
            </a:r>
            <a:r>
              <a:rPr lang="zh-CN" altLang="en-US" dirty="0"/>
              <a:t> </a:t>
            </a:r>
            <a:r>
              <a:rPr lang="en-US" dirty="0"/>
              <a:t>biggest source of Internet problems</a:t>
            </a:r>
          </a:p>
          <a:p>
            <a:r>
              <a:rPr lang="en-US" dirty="0"/>
              <a:t>Most popular paths are very stable</a:t>
            </a:r>
          </a:p>
          <a:p>
            <a:r>
              <a:rPr lang="en-US" dirty="0"/>
              <a:t>Outages are still very common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3"/>
              </a:rPr>
              <a:t>https://bgpstream.com/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misconfigurations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protocol is bloated yet underspecified</a:t>
            </a:r>
          </a:p>
          <a:p>
            <a:pPr lvl="1"/>
            <a:r>
              <a:rPr lang="en-US" dirty="0"/>
              <a:t>Lots of attributes</a:t>
            </a:r>
          </a:p>
          <a:p>
            <a:pPr lvl="1"/>
            <a:r>
              <a:rPr lang="en-US" dirty="0"/>
              <a:t>Lots of leeway in how to set and interpret attributes</a:t>
            </a:r>
          </a:p>
          <a:p>
            <a:pPr lvl="1"/>
            <a:r>
              <a:rPr lang="en-US" dirty="0"/>
              <a:t>Necessary to allow autonomy, diverse policies</a:t>
            </a:r>
          </a:p>
          <a:p>
            <a:pPr lvl="2"/>
            <a:r>
              <a:rPr lang="en-US" dirty="0"/>
              <a:t>But also gives operators plenty of rope</a:t>
            </a:r>
          </a:p>
          <a:p>
            <a:r>
              <a:rPr lang="en-US" dirty="0"/>
              <a:t>Configuration is mostly manual and ad hoc</a:t>
            </a:r>
          </a:p>
          <a:p>
            <a:pPr lvl="1"/>
            <a:r>
              <a:rPr lang="en-US" dirty="0"/>
              <a:t>Disjoint per-router configuration to effect AS-wide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 in inter-domain routing</a:t>
            </a:r>
          </a:p>
          <a:p>
            <a:pPr lvl="1"/>
            <a:r>
              <a:rPr lang="en-US" dirty="0"/>
              <a:t>Scaling (Addressing)</a:t>
            </a:r>
          </a:p>
          <a:p>
            <a:pPr lvl="1"/>
            <a:r>
              <a:rPr lang="en-US" dirty="0"/>
              <a:t>Administrative structure (BGP)</a:t>
            </a:r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BGP policies, protocol, and challenges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7057"/>
      </p:ext>
    </p:extLst>
  </p:cSld>
  <p:clrMapOvr>
    <a:masterClrMapping/>
  </p:clrMapOvr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CAC89F1B-4FFB-964B-9A2D-A8369A14651A}" vid="{8051F690-D81E-0040-802C-B071D1B3ED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 teaching</Template>
  <TotalTime>1490455280</TotalTime>
  <Pages>7</Pages>
  <Words>3516</Words>
  <Application>Microsoft Macintosh PowerPoint</Application>
  <PresentationFormat>On-screen Show (4:3)</PresentationFormat>
  <Paragraphs>832</Paragraphs>
  <Slides>84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5" baseType="lpstr">
      <vt:lpstr>Arial</vt:lpstr>
      <vt:lpstr>Arial Black</vt:lpstr>
      <vt:lpstr>Courier New</vt:lpstr>
      <vt:lpstr>Gill Sans</vt:lpstr>
      <vt:lpstr>Helvetica Neue</vt:lpstr>
      <vt:lpstr>Monotype Sorts</vt:lpstr>
      <vt:lpstr>Tahoma</vt:lpstr>
      <vt:lpstr>Times New Roman</vt:lpstr>
      <vt:lpstr>Wingdings</vt:lpstr>
      <vt:lpstr>csci teaching</vt:lpstr>
      <vt:lpstr>Document</vt:lpstr>
      <vt:lpstr>CSCI4430 Computer Networks  Lecture 14: Network Layer –  Inter-domain Routing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Using attributes</vt:lpstr>
      <vt:lpstr>BGP UPDATE processing</vt:lpstr>
      <vt:lpstr>BGP issues in practice</vt:lpstr>
      <vt:lpstr>Issues with BGP</vt:lpstr>
      <vt:lpstr>Reachability</vt:lpstr>
      <vt:lpstr>Security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1275</cp:revision>
  <cp:lastPrinted>1999-09-08T17:25:07Z</cp:lastPrinted>
  <dcterms:created xsi:type="dcterms:W3CDTF">2014-01-14T18:15:50Z</dcterms:created>
  <dcterms:modified xsi:type="dcterms:W3CDTF">2023-04-02T09:55:05Z</dcterms:modified>
  <cp:category/>
</cp:coreProperties>
</file>