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49"/>
  </p:notesMasterIdLst>
  <p:handoutMasterIdLst>
    <p:handoutMasterId r:id="rId50"/>
  </p:handoutMasterIdLst>
  <p:sldIdLst>
    <p:sldId id="638" r:id="rId2"/>
    <p:sldId id="487" r:id="rId3"/>
    <p:sldId id="514" r:id="rId4"/>
    <p:sldId id="515" r:id="rId5"/>
    <p:sldId id="516" r:id="rId6"/>
    <p:sldId id="517" r:id="rId7"/>
    <p:sldId id="518" r:id="rId8"/>
    <p:sldId id="521" r:id="rId9"/>
    <p:sldId id="523" r:id="rId10"/>
    <p:sldId id="524" r:id="rId11"/>
    <p:sldId id="526" r:id="rId12"/>
    <p:sldId id="527" r:id="rId13"/>
    <p:sldId id="525" r:id="rId14"/>
    <p:sldId id="528" r:id="rId15"/>
    <p:sldId id="529" r:id="rId16"/>
    <p:sldId id="530" r:id="rId17"/>
    <p:sldId id="531" r:id="rId18"/>
    <p:sldId id="532" r:id="rId19"/>
    <p:sldId id="533" r:id="rId20"/>
    <p:sldId id="535" r:id="rId21"/>
    <p:sldId id="536" r:id="rId22"/>
    <p:sldId id="537" r:id="rId23"/>
    <p:sldId id="538" r:id="rId24"/>
    <p:sldId id="539" r:id="rId25"/>
    <p:sldId id="540" r:id="rId26"/>
    <p:sldId id="570" r:id="rId27"/>
    <p:sldId id="544" r:id="rId28"/>
    <p:sldId id="545" r:id="rId29"/>
    <p:sldId id="546" r:id="rId30"/>
    <p:sldId id="547" r:id="rId31"/>
    <p:sldId id="548" r:id="rId32"/>
    <p:sldId id="549" r:id="rId33"/>
    <p:sldId id="567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3" r:id="rId45"/>
    <p:sldId id="564" r:id="rId46"/>
    <p:sldId id="568" r:id="rId47"/>
    <p:sldId id="512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3"/>
    <p:restoredTop sz="90797"/>
  </p:normalViewPr>
  <p:slideViewPr>
    <p:cSldViewPr>
      <p:cViewPr varScale="1">
        <p:scale>
          <a:sx n="128" d="100"/>
          <a:sy n="128" d="100"/>
        </p:scale>
        <p:origin x="17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</a:t>
            </a:r>
            <a:r>
              <a:rPr lang="en-US" baseline="0" dirty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one particular part of the functionality:</a:t>
            </a:r>
            <a:r>
              <a:rPr lang="en-US" baseline="0" dirty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baseline="0" dirty="0"/>
              <a:t> </a:t>
            </a:r>
            <a:r>
              <a:rPr lang="en-US" altLang="zh-CN" baseline="0" dirty="0"/>
              <a:t>switch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filled</a:t>
            </a:r>
            <a:r>
              <a:rPr lang="zh-CN" altLang="en-US" baseline="0" dirty="0"/>
              <a:t> </a:t>
            </a:r>
            <a:r>
              <a:rPr lang="en-US" altLang="zh-CN" baseline="0" dirty="0"/>
              <a:t>up</a:t>
            </a:r>
            <a:endParaRPr lang="en-US" altLang="zh-CN" dirty="0"/>
          </a:p>
          <a:p>
            <a:r>
              <a:rPr lang="en-US" altLang="zh-CN" dirty="0"/>
              <a:t>Non-congestion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reordering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&amp;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channel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errors</a:t>
            </a:r>
            <a:r>
              <a:rPr lang="zh-CN" altLang="en-US" baseline="0" dirty="0"/>
              <a:t> </a:t>
            </a:r>
            <a:r>
              <a:rPr lang="en-US" altLang="zh-CN" baseline="0" dirty="0"/>
              <a:t>/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link</a:t>
            </a:r>
            <a:r>
              <a:rPr lang="zh-CN" altLang="en-US" baseline="0" dirty="0"/>
              <a:t> </a:t>
            </a:r>
            <a:r>
              <a:rPr lang="en-US" altLang="zh-CN" baseline="0" dirty="0"/>
              <a:t>noise &amp; packet corruption</a:t>
            </a:r>
          </a:p>
          <a:p>
            <a:endParaRPr lang="en-US" altLang="zh-CN" baseline="0" dirty="0"/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flows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baseline="0" dirty="0"/>
              <a:t> </a:t>
            </a:r>
            <a:r>
              <a:rPr lang="en-US" altLang="zh-CN" baseline="0" dirty="0"/>
              <a:t>leave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slow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start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finish</a:t>
            </a:r>
          </a:p>
          <a:p>
            <a:endParaRPr lang="en-US" dirty="0"/>
          </a:p>
          <a:p>
            <a:r>
              <a:rPr lang="en-US" altLang="zh-CN" dirty="0"/>
              <a:t>CC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reliability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intertwined;</a:t>
            </a:r>
            <a:r>
              <a:rPr lang="zh-CN" altLang="en-US" baseline="0" dirty="0"/>
              <a:t> </a:t>
            </a:r>
            <a:r>
              <a:rPr lang="en-US" altLang="zh-CN" baseline="0" dirty="0"/>
              <a:t>sometimes</a:t>
            </a:r>
            <a:r>
              <a:rPr lang="zh-CN" altLang="en-US" baseline="0" dirty="0"/>
              <a:t> </a:t>
            </a:r>
            <a:r>
              <a:rPr lang="en-US" altLang="zh-CN" baseline="0" dirty="0"/>
              <a:t>don’t</a:t>
            </a:r>
            <a:r>
              <a:rPr lang="zh-CN" altLang="en-US" baseline="0" dirty="0"/>
              <a:t> </a:t>
            </a:r>
            <a:r>
              <a:rPr lang="en-US" altLang="zh-CN" baseline="0" dirty="0"/>
              <a:t>want</a:t>
            </a:r>
            <a:r>
              <a:rPr lang="zh-CN" altLang="en-US" baseline="0" dirty="0"/>
              <a:t> </a:t>
            </a:r>
            <a:r>
              <a:rPr lang="en-US" altLang="zh-CN" baseline="0" dirty="0"/>
              <a:t>both</a:t>
            </a:r>
          </a:p>
          <a:p>
            <a:endParaRPr lang="en-US" baseline="0" dirty="0"/>
          </a:p>
          <a:p>
            <a:r>
              <a:rPr lang="en-US" altLang="zh-CN" baseline="0" dirty="0" err="1"/>
              <a:t>Endhosts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increase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CWND</a:t>
            </a:r>
            <a:r>
              <a:rPr lang="zh-CN" altLang="en-US" baseline="0" dirty="0"/>
              <a:t> </a:t>
            </a:r>
            <a:r>
              <a:rPr lang="en-US" altLang="zh-CN" baseline="0" dirty="0"/>
              <a:t>at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faster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rate;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parallel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32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37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373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62134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3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36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3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394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92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77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14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99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11</a:t>
            </a:r>
          </a:p>
        </p:txBody>
      </p:sp>
    </p:spTree>
    <p:extLst>
      <p:ext uri="{BB962C8B-B14F-4D97-AF65-F5344CB8AC3E}">
        <p14:creationId xmlns:p14="http://schemas.microsoft.com/office/powerpoint/2010/main" val="23694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Lecture11: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IP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routers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00 to </a:t>
            </a:r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</a:t>
            </a:r>
            <a:r>
              <a:rPr lang="en-US" dirty="0"/>
              <a:t> 10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  <a:p>
            <a:r>
              <a:rPr lang="en-US" dirty="0"/>
              <a:t>Router-assisted congestion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FIFO router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classification</a:t>
            </a:r>
          </a:p>
          <a:p>
            <a:r>
              <a:rPr lang="en-US" dirty="0">
                <a:solidFill>
                  <a:srgbClr val="0000FF"/>
                </a:solidFill>
              </a:rPr>
              <a:t>Drop-tail buffer management</a:t>
            </a:r>
            <a:r>
              <a:rPr lang="en-US" dirty="0"/>
              <a:t>: when buffer is full drop the incoming packet</a:t>
            </a:r>
          </a:p>
          <a:p>
            <a:r>
              <a:rPr lang="en-US" dirty="0">
                <a:solidFill>
                  <a:srgbClr val="0000FF"/>
                </a:solidFill>
              </a:rPr>
              <a:t>First-In-First-Out (FIFO) Scheduling</a:t>
            </a:r>
            <a:r>
              <a:rPr lang="en-US" dirty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680656" y="4836984"/>
            <a:ext cx="104805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690463" y="4572000"/>
            <a:ext cx="786761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accent2"/>
                </a:solidFill>
                <a:latin typeface="Arial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172131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an IP packet based on a number of fields in the packet header, e.g.,</a:t>
            </a:r>
          </a:p>
          <a:p>
            <a:pPr lvl="1"/>
            <a:r>
              <a:rPr lang="en-US" dirty="0"/>
              <a:t>Source/destination IP address (32 bits)</a:t>
            </a:r>
          </a:p>
          <a:p>
            <a:pPr lvl="1"/>
            <a:r>
              <a:rPr lang="en-US" dirty="0"/>
              <a:t>Source/destination TCP port number (16 bits)</a:t>
            </a:r>
          </a:p>
          <a:p>
            <a:pPr lvl="1"/>
            <a:r>
              <a:rPr lang="en-US" dirty="0"/>
              <a:t>Type of service (TOS) byte (8 bits)</a:t>
            </a:r>
          </a:p>
          <a:p>
            <a:pPr lvl="1"/>
            <a:r>
              <a:rPr lang="en-US" dirty="0"/>
              <a:t>Type of protocol (8 bits)</a:t>
            </a:r>
          </a:p>
          <a:p>
            <a:r>
              <a:rPr lang="en-US" dirty="0"/>
              <a:t>In general fields are specified by range</a:t>
            </a:r>
          </a:p>
          <a:p>
            <a:pPr lvl="1"/>
            <a:r>
              <a:rPr lang="en-US" dirty="0"/>
              <a:t>Classification requires a multi-dimensional range search!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queue per “flow”</a:t>
            </a:r>
          </a:p>
          <a:p>
            <a:r>
              <a:rPr lang="en-US" dirty="0"/>
              <a:t>Scheduler decides when and from which queue to send a packet</a:t>
            </a:r>
          </a:p>
          <a:p>
            <a:r>
              <a:rPr lang="en-US" dirty="0"/>
              <a:t>Goals of a scheduling algorithm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Depends on the policy being implemented (fairness, priority,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769284" y="4309234"/>
            <a:ext cx="12214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scheduler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31113" y="3338513"/>
            <a:ext cx="14138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55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scheduler</a:t>
            </a:r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robin: packets are served from each queue in turn</a:t>
            </a:r>
          </a:p>
          <a:p>
            <a:r>
              <a:rPr lang="en-US" dirty="0"/>
              <a:t>Fair queuing (FQ): round-robin for packets of different size</a:t>
            </a:r>
          </a:p>
          <a:p>
            <a:r>
              <a:rPr lang="en-US" dirty="0"/>
              <a:t>Weighted fair queueing (WFQ): serve proportional to weight</a:t>
            </a:r>
          </a:p>
          <a:p>
            <a:pPr lvl="1"/>
            <a:r>
              <a:rPr lang="en-US" dirty="0"/>
              <a:t>FQ gives equal weight to each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inputs to outputs:</a:t>
            </a:r>
            <a:br>
              <a:rPr lang="en-US" dirty="0"/>
            </a:br>
            <a:r>
              <a:rPr lang="en-US" dirty="0"/>
              <a:t>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Mini-network</a:t>
            </a:r>
          </a:p>
          <a:p>
            <a:r>
              <a:rPr lang="en-US" dirty="0"/>
              <a:t>Three primary ways to switch</a:t>
            </a:r>
          </a:p>
          <a:p>
            <a:pPr lvl="1"/>
            <a:r>
              <a:rPr lang="en-US" dirty="0"/>
              <a:t>Switching via shared memory</a:t>
            </a:r>
          </a:p>
          <a:p>
            <a:pPr lvl="1"/>
            <a:r>
              <a:rPr lang="en-US" dirty="0"/>
              <a:t>Switching via a bus</a:t>
            </a:r>
          </a:p>
          <a:p>
            <a:pPr lvl="1"/>
            <a:r>
              <a:rPr lang="en-US" dirty="0"/>
              <a:t>Switching via an inter-connection network</a:t>
            </a:r>
          </a:p>
          <a:p>
            <a:pPr lvl="2"/>
            <a:r>
              <a:rPr lang="en-US" dirty="0"/>
              <a:t>For example, cross-bar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fabric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3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4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for congestion control</a:t>
            </a:r>
          </a:p>
          <a:p>
            <a:pPr lvl="1"/>
            <a:r>
              <a:rPr lang="en-US" dirty="0"/>
              <a:t>Isolation/fairness</a:t>
            </a:r>
          </a:p>
          <a:p>
            <a:pPr lvl="1"/>
            <a:r>
              <a:rPr lang="en-US" dirty="0"/>
              <a:t>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the Internet infrastructure</a:t>
            </a:r>
          </a:p>
          <a:p>
            <a:r>
              <a:rPr lang="en-US" dirty="0"/>
              <a:t>$120B+ industry </a:t>
            </a:r>
          </a:p>
          <a:p>
            <a:r>
              <a:rPr lang="en-US" dirty="0"/>
              <a:t>Vendors: Cisco, Huawei, Juniper, Alcatel-Lucent (account for &gt;90%)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classify packets into “flows”</a:t>
            </a:r>
          </a:p>
          <a:p>
            <a:pPr lvl="1"/>
            <a:r>
              <a:rPr lang="en-US" dirty="0"/>
              <a:t>Let’s assume flows are TCP connections</a:t>
            </a:r>
          </a:p>
          <a:p>
            <a:r>
              <a:rPr lang="en-US" dirty="0"/>
              <a:t>Each flow has its own FIFO queue in router</a:t>
            </a:r>
          </a:p>
          <a:p>
            <a:r>
              <a:rPr lang="en-US" dirty="0"/>
              <a:t>Router services flows in a fair fashion</a:t>
            </a:r>
          </a:p>
          <a:p>
            <a:pPr lvl="1"/>
            <a:r>
              <a:rPr lang="en-US" dirty="0"/>
              <a:t>When line becomes free, take packet from next flow in a fair order</a:t>
            </a:r>
          </a:p>
          <a:p>
            <a:r>
              <a:rPr lang="en-US" dirty="0">
                <a:solidFill>
                  <a:srgbClr val="0000FF"/>
                </a:solidFill>
              </a:rPr>
              <a:t>What does “fair” mean exactly?</a:t>
            </a:r>
          </a:p>
          <a:p>
            <a:pPr lvl="7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deal with packets of different sizes?</a:t>
            </a:r>
            <a:endParaRPr lang="en-US" dirty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model: Bit-by-bit round robin (“fluid flow”) </a:t>
            </a:r>
          </a:p>
          <a:p>
            <a:r>
              <a:rPr lang="en-US" dirty="0"/>
              <a:t>Can you do this in practice?</a:t>
            </a:r>
          </a:p>
          <a:p>
            <a:pPr lvl="1"/>
            <a:r>
              <a:rPr lang="en-US" dirty="0"/>
              <a:t>No, packets cannot be preempted</a:t>
            </a:r>
          </a:p>
          <a:p>
            <a:r>
              <a:rPr lang="en-US" dirty="0"/>
              <a:t>But we can approximate it </a:t>
            </a:r>
          </a:p>
          <a:p>
            <a:pPr lvl="1"/>
            <a:r>
              <a:rPr lang="en-US" dirty="0"/>
              <a:t>This is what “fair queuing” routers 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 </a:t>
            </a:r>
            <a:endParaRPr lang="en-US" dirty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packet, compute the time at which the last bit of a packet would have left the router if flows are served bit-by-bit</a:t>
            </a:r>
          </a:p>
          <a:p>
            <a:r>
              <a:rPr lang="en-US" dirty="0"/>
              <a:t>Then serve packets in the increasing order of their deadlines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FQ</a:t>
            </a:r>
            <a:br>
              <a:rPr lang="en-US" b="0" dirty="0">
                <a:latin typeface="+mn-lt"/>
                <a:cs typeface="+mn-cs"/>
              </a:rPr>
            </a:br>
            <a:r>
              <a:rPr lang="en-US" b="0" dirty="0">
                <a:latin typeface="+mn-lt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554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round-robin generalized to the case where not all packets are equal sized</a:t>
            </a:r>
          </a:p>
          <a:p>
            <a:r>
              <a:rPr lang="en-US" dirty="0">
                <a:solidFill>
                  <a:srgbClr val="0000FF"/>
                </a:solidFill>
              </a:rPr>
              <a:t>Weighted fair queuing (WFQ)</a:t>
            </a:r>
            <a:r>
              <a:rPr lang="en-US" dirty="0"/>
              <a:t>: assign different flows different shares</a:t>
            </a:r>
          </a:p>
          <a:p>
            <a:r>
              <a:rPr lang="en-US" dirty="0"/>
              <a:t>Today, some form of WFQ implemented in almost all routers</a:t>
            </a:r>
          </a:p>
          <a:p>
            <a:pPr lvl="1"/>
            <a:r>
              <a:rPr lang="en-US" dirty="0"/>
              <a:t>Not the case in the 1980-90s, when CC was being developed</a:t>
            </a:r>
          </a:p>
          <a:p>
            <a:pPr lvl="1"/>
            <a:r>
              <a:rPr lang="en-US" dirty="0"/>
              <a:t>Mostly used to isolate traffic at larger granularities (e.g., per-prefix)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vs. FIFO</a:t>
            </a:r>
            <a:endParaRPr lang="en-US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advantages: </a:t>
            </a:r>
          </a:p>
          <a:p>
            <a:pPr lvl="1"/>
            <a:r>
              <a:rPr lang="en-US" dirty="0"/>
              <a:t>Isolation: cheating flows don’t benefit</a:t>
            </a:r>
          </a:p>
          <a:p>
            <a:pPr lvl="1"/>
            <a:r>
              <a:rPr lang="en-US" dirty="0"/>
              <a:t>Bandwidth share does not depend on RTT</a:t>
            </a:r>
          </a:p>
          <a:p>
            <a:pPr lvl="1"/>
            <a:r>
              <a:rPr lang="en-US" dirty="0"/>
              <a:t>Flows can pick any rate adjustment scheme they want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More complex than FIFO: per flow queue/state, additional per-packet book-keeping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FQ does not eliminate congestion </a:t>
            </a:r>
            <a:r>
              <a:rPr lang="en-US">
                <a:sym typeface="Wingdings" charset="0"/>
              </a:rPr>
              <a:t> it just manages the congestion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100Mbps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5Gbps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Blue and Green get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 0.5Gbps; any excess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will be dropped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Will drop an additional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400Mbps from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green flow </a:t>
            </a: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If the green flow doesn’t drop its sending rate to 100Mbps, we’re wasting 400Mbps that could be usefully given to the blue flow</a:t>
            </a:r>
          </a:p>
        </p:txBody>
      </p:sp>
    </p:spTree>
    <p:extLst>
      <p:ext uri="{BB962C8B-B14F-4D97-AF65-F5344CB8AC3E}">
        <p14:creationId xmlns:p14="http://schemas.microsoft.com/office/powerpoint/2010/main" val="8313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 capacity</a:t>
            </a:r>
            <a:r>
              <a:rPr lang="en-US" dirty="0"/>
              <a:t> = N x R</a:t>
            </a:r>
          </a:p>
          <a:p>
            <a:r>
              <a:rPr lang="en-US" dirty="0"/>
              <a:t>N = Number of external router “ports”</a:t>
            </a:r>
          </a:p>
          <a:p>
            <a:r>
              <a:rPr lang="en-US" dirty="0"/>
              <a:t>R = Speed (“line rate”) of a port</a:t>
            </a:r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does not eliminate congestion </a:t>
            </a:r>
            <a:r>
              <a:rPr lang="en-US" dirty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Robust to cheating, variations in RTT, details of delay, reordering, retransmission, etc.</a:t>
            </a:r>
            <a:endParaRPr lang="en-US" dirty="0"/>
          </a:p>
          <a:p>
            <a:r>
              <a:rPr lang="en-US" dirty="0"/>
              <a:t>But congestion (and packet drops) still occurs</a:t>
            </a:r>
          </a:p>
          <a:p>
            <a:r>
              <a:rPr lang="en-US" dirty="0"/>
              <a:t>We still want end-hosts to discover/adapt to their fair share!</a:t>
            </a:r>
          </a:p>
          <a:p>
            <a:r>
              <a:rPr lang="en-US" dirty="0"/>
              <a:t>What would the end-to-end argument say w.r.t. congestion control?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8 flows, and I have 4?</a:t>
            </a:r>
          </a:p>
          <a:p>
            <a:pPr lvl="1"/>
            <a:r>
              <a:rPr lang="en-US" dirty="0"/>
              <a:t>Why should you get twice the bandwidth?</a:t>
            </a:r>
          </a:p>
          <a:p>
            <a:r>
              <a:rPr lang="en-US" dirty="0"/>
              <a:t>What if your flow goes over 4 congested hops, and mine only goes over 1?</a:t>
            </a:r>
          </a:p>
          <a:p>
            <a:pPr lvl="1"/>
            <a:r>
              <a:rPr lang="en-US" dirty="0"/>
              <a:t>Why shouldn’t you be penalized for using more scarce bandwidth?</a:t>
            </a:r>
          </a:p>
          <a:p>
            <a:r>
              <a:rPr lang="en-US" dirty="0"/>
              <a:t>What is a flow anyway?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r>
              <a:rPr lang="en-US" dirty="0"/>
              <a:t>Source-Destination pair?</a:t>
            </a:r>
          </a:p>
          <a:p>
            <a:pPr lvl="1"/>
            <a:r>
              <a:rPr lang="en-US" dirty="0"/>
              <a:t>Source?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/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let routers tell what rate end hosts 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“rate field”</a:t>
            </a:r>
          </a:p>
          <a:p>
            <a:r>
              <a:rPr lang="en-US" dirty="0"/>
              <a:t>Routers insert “fair share” f in packet header</a:t>
            </a:r>
          </a:p>
          <a:p>
            <a:r>
              <a:rPr lang="en-US" dirty="0"/>
              <a:t>End-hosts set sending rate (or window size) to f</a:t>
            </a:r>
          </a:p>
          <a:p>
            <a:pPr lvl="1"/>
            <a:r>
              <a:rPr lang="en-US" dirty="0"/>
              <a:t>Hopefully (still need some policing of end hosts!)</a:t>
            </a:r>
          </a:p>
          <a:p>
            <a:r>
              <a:rPr lang="en-US" dirty="0"/>
              <a:t>This is the basic idea behind the “Rate Control Protocol” (RCP) from </a:t>
            </a:r>
            <a:r>
              <a:rPr lang="en-US" dirty="0" err="1"/>
              <a:t>Dukkipati</a:t>
            </a:r>
            <a:r>
              <a:rPr lang="en-US" dirty="0"/>
              <a:t> et al. ’07</a:t>
            </a:r>
          </a:p>
          <a:p>
            <a:pPr lvl="1"/>
            <a:r>
              <a:rPr lang="en-US" dirty="0"/>
              <a:t>Flows react faster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Many options for when routers set the bit</a:t>
            </a:r>
          </a:p>
          <a:p>
            <a:pPr lvl="1"/>
            <a:r>
              <a:rPr lang="en-US" dirty="0"/>
              <a:t>Tradeoff between (link) utilization and (packet) delay</a:t>
            </a:r>
          </a:p>
          <a:p>
            <a:r>
              <a:rPr lang="en-US" dirty="0"/>
              <a:t>Congestion semantics can be exactly like that of drop</a:t>
            </a:r>
          </a:p>
          <a:p>
            <a:pPr lvl="1"/>
            <a:r>
              <a:rPr lang="en-US" dirty="0"/>
              <a:t>i.e., end-host reacts as though it saw a drop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header</a:t>
            </a:r>
          </a:p>
          <a:p>
            <a:pPr lvl="2"/>
            <a:r>
              <a:rPr lang="en-US" dirty="0"/>
              <a:t>Common in datacenters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5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 form the backbone of the Internet</a:t>
            </a:r>
          </a:p>
          <a:p>
            <a:r>
              <a:rPr lang="en-US" dirty="0"/>
              <a:t>Aims for speed while providing fairness</a:t>
            </a:r>
          </a:p>
          <a:p>
            <a:r>
              <a:rPr lang="en-US" dirty="0"/>
              <a:t>Routers can assist in addressing/mitigating many of TCP’s shortcomings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Networks and routers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AT&amp;T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BBN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NYU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UMICH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(ISP)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(enterprise)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home,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small business</a:t>
            </a:r>
          </a:p>
        </p:txBody>
      </p:sp>
    </p:spTree>
    <p:extLst>
      <p:ext uri="{BB962C8B-B14F-4D97-AF65-F5344CB8AC3E}">
        <p14:creationId xmlns:p14="http://schemas.microsoft.com/office/powerpoint/2010/main" val="225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routers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R = 10/40/100 Gbps</a:t>
            </a:r>
          </a:p>
          <a:p>
            <a:pPr lvl="1"/>
            <a:r>
              <a:rPr lang="en-US" dirty="0"/>
              <a:t>NR = O(100) Tbps (Aggregated)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R = 1/10/40</a:t>
            </a:r>
          </a:p>
          <a:p>
            <a:pPr lvl="1"/>
            <a:r>
              <a:rPr lang="en-US" dirty="0"/>
              <a:t>NR = O(100) Gbps</a:t>
            </a:r>
          </a:p>
          <a:p>
            <a:r>
              <a:rPr lang="en-US" dirty="0"/>
              <a:t>Small business</a:t>
            </a:r>
          </a:p>
          <a:p>
            <a:pPr lvl="1"/>
            <a:r>
              <a:rPr lang="en-US" dirty="0"/>
              <a:t>R = 10/100/1000 Mbps</a:t>
            </a:r>
          </a:p>
          <a:p>
            <a:pPr lvl="1"/>
            <a:r>
              <a:rPr lang="en-US" dirty="0"/>
              <a:t>NR &lt; 10 Gbps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BD28231-8182-3E4A-A9CE-3C63F8CB26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</p:spTree>
    <p:extLst>
      <p:ext uri="{BB962C8B-B14F-4D97-AF65-F5344CB8AC3E}">
        <p14:creationId xmlns:p14="http://schemas.microsoft.com/office/powerpoint/2010/main" val="22698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Linecards</a:t>
            </a:r>
          </a:p>
          <a:p>
            <a:pPr lvl="1"/>
            <a:r>
              <a:rPr lang="en-US" dirty="0"/>
              <a:t>Input linecards process packets on their way in</a:t>
            </a:r>
          </a:p>
          <a:p>
            <a:pPr lvl="1"/>
            <a:r>
              <a:rPr lang="en-US" dirty="0"/>
              <a:t>Output linecards process packets on way 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and output for the same port are on the same physical linecard</a:t>
            </a:r>
          </a:p>
          <a:p>
            <a:r>
              <a:rPr lang="en-US" dirty="0"/>
              <a:t>Interconnect/switching fabric</a:t>
            </a:r>
          </a:p>
          <a:p>
            <a:pPr lvl="1"/>
            <a:r>
              <a:rPr lang="en-US" dirty="0"/>
              <a:t>Transfers packets from input to output ports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Receive incoming packets (physical layer stuff)</a:t>
            </a:r>
          </a:p>
          <a:p>
            <a:pPr lvl="1"/>
            <a:r>
              <a:rPr lang="en-US" dirty="0"/>
              <a:t>Update the IP header</a:t>
            </a:r>
          </a:p>
          <a:p>
            <a:pPr lvl="2"/>
            <a:r>
              <a:rPr lang="en-US" dirty="0"/>
              <a:t>TTL, Checksum, Options and Fragment (maybe)</a:t>
            </a:r>
          </a:p>
          <a:p>
            <a:pPr lvl="1"/>
            <a:r>
              <a:rPr lang="en-US" dirty="0"/>
              <a:t>Lookup the output port for the destination IP address</a:t>
            </a:r>
          </a:p>
          <a:p>
            <a:pPr lvl="1"/>
            <a:r>
              <a:rPr lang="en-US" dirty="0"/>
              <a:t>Queue the packet at the switch fabric</a:t>
            </a:r>
          </a:p>
          <a:p>
            <a:r>
              <a:rPr lang="en-US" dirty="0"/>
              <a:t>Challenge: </a:t>
            </a:r>
            <a:r>
              <a:rPr lang="en-US" dirty="0">
                <a:solidFill>
                  <a:srgbClr val="0000FF"/>
                </a:solidFill>
              </a:rPr>
              <a:t>speed!</a:t>
            </a:r>
          </a:p>
          <a:p>
            <a:pPr lvl="1"/>
            <a:r>
              <a:rPr lang="en-US" dirty="0"/>
              <a:t>100B packets @ 40Gbps </a:t>
            </a:r>
            <a:r>
              <a:rPr lang="en-US" dirty="0">
                <a:sym typeface="Wingdings"/>
              </a:rPr>
              <a:t> new packet every 20 </a:t>
            </a:r>
            <a:r>
              <a:rPr lang="en-US" dirty="0" err="1">
                <a:sym typeface="Wingdings"/>
              </a:rPr>
              <a:t>nano</a:t>
            </a:r>
            <a:r>
              <a:rPr lang="en-US" dirty="0">
                <a:sym typeface="Wingdings"/>
              </a:rPr>
              <a:t> secs!</a:t>
            </a:r>
          </a:p>
          <a:p>
            <a:pPr lvl="1"/>
            <a:r>
              <a:rPr lang="en-US" dirty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1490453737</TotalTime>
  <Pages>7</Pages>
  <Words>2404</Words>
  <Application>Microsoft Macintosh PowerPoint</Application>
  <PresentationFormat>On-screen Show (4:3)</PresentationFormat>
  <Paragraphs>519</Paragraphs>
  <Slides>47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Arial Black</vt:lpstr>
      <vt:lpstr>Courier New</vt:lpstr>
      <vt:lpstr>Gill Sans</vt:lpstr>
      <vt:lpstr>Helvetica Neue</vt:lpstr>
      <vt:lpstr>Monaco</vt:lpstr>
      <vt:lpstr>Monotype Sorts</vt:lpstr>
      <vt:lpstr>Palatino Linotype</vt:lpstr>
      <vt:lpstr>Times New Roman</vt:lpstr>
      <vt:lpstr>Wingdings</vt:lpstr>
      <vt:lpstr>CSCI4430</vt:lpstr>
      <vt:lpstr>CSCI4430 Computer Networks  Lecture11: Network Layer – IP routers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Crossbar fabric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1297</cp:revision>
  <cp:lastPrinted>1999-09-08T17:25:07Z</cp:lastPrinted>
  <dcterms:created xsi:type="dcterms:W3CDTF">2014-01-14T18:15:50Z</dcterms:created>
  <dcterms:modified xsi:type="dcterms:W3CDTF">2022-03-12T03:08:56Z</dcterms:modified>
  <cp:category/>
</cp:coreProperties>
</file>