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59"/>
  </p:notesMasterIdLst>
  <p:handoutMasterIdLst>
    <p:handoutMasterId r:id="rId60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639" r:id="rId21"/>
    <p:sldId id="640" r:id="rId22"/>
    <p:sldId id="532" r:id="rId23"/>
    <p:sldId id="533" r:id="rId24"/>
    <p:sldId id="534" r:id="rId25"/>
    <p:sldId id="535" r:id="rId26"/>
    <p:sldId id="536" r:id="rId27"/>
    <p:sldId id="539" r:id="rId28"/>
    <p:sldId id="540" r:id="rId29"/>
    <p:sldId id="542" r:id="rId30"/>
    <p:sldId id="543" r:id="rId31"/>
    <p:sldId id="546" r:id="rId32"/>
    <p:sldId id="547" r:id="rId33"/>
    <p:sldId id="548" r:id="rId34"/>
    <p:sldId id="549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009900"/>
    <a:srgbClr val="D3A600"/>
    <a:srgbClr val="333399"/>
    <a:srgbClr val="FFCB05"/>
    <a:srgbClr val="FF9900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3"/>
    <p:restoredTop sz="96327"/>
  </p:normalViewPr>
  <p:slideViewPr>
    <p:cSldViewPr>
      <p:cViewPr varScale="1">
        <p:scale>
          <a:sx n="128" d="100"/>
          <a:sy n="128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3:01:08.686"/>
    </inkml:context>
    <inkml:brush xml:id="br0">
      <inkml:brushProperty name="height" value="0.053" units="cm"/>
      <inkml:brushProperty name="color" value="#FF0000"/>
    </inkml:brush>
  </inkml:definitions>
  <inkml:trace contextRef="#ctx0" brushRef="#br0">11650 11519 7924,'0'-24'0,"-5"4"0,-1-2 0,-2 2 0,2 3 0,5 6 3916,-5-1-2728,4 9 0,2 3-635,0 11 1,0 12-11,0 6 1,0 5-266,0 6 1,0 4-60,0 8 0,0 5 27,0 0 1,0 6-28,0-5 0,0 5 0,0-6 0,0 6 27,0-6 1,0-1-28,0-11 0,6-4 0,-1-13 0,11-5-642,1-11 0,6-5-807,5-7 0,5-15 1230,-4-8 0,5-15 0,6-8 0,-3 0-1325,3-5 1,-12 5-3087,-5-6 3489,-4 1 1,-3 9-489,-5-4 905,-3 4 505,-8 7 0,0 1 0,0 0 0</inkml:trace>
  <inkml:trace contextRef="#ctx0" brushRef="#br0" timeOffset="1">11650 11743 7924,'-34'0'0,"-1"0"0,9 0 1794,3 0-13,4 0 325,1 0 662,9 0-1337,1 0-962,23 0 1,3-6-141,10 0 0,5-5-453,-4 5 0,5-5 41,6 5 1,-4-2-87,5 3 0,1 3-354,-2-4 0,2-2-924,-2 3 0,-4-1-778,5 6 0,-11 0 1144,-1 0 0,-1 0 1081,7 0 0,-8 0 0,-2 0 0</inkml:trace>
  <inkml:trace contextRef="#ctx0" brushRef="#br0" timeOffset="2">12287 11691 9850,'-8'-9'1657,"6"-1"496,-3 5 171,3 3-1094,2-6-951,0 8 0,2 2-60,3 4 0,-3 9-303,4 8 0,-4 7-157,-2-1 0,0 3-179,0 3 1,0-1-548,0 1 1,0-1 439,0 0 0,0 1-717,0-1 0,-6-1-152,1-5-46,-1-3 997,6-15 0,6-6 445,-1-16 0,16-15 0,-2-17 0</inkml:trace>
  <inkml:trace contextRef="#ctx0" brushRef="#br0" timeOffset="3">12476 11279 7924,'-17'-17'1706,"0"-1"2323,0 9-3234,7 1 1,2 10-240,8 4 1,2-2-1362,4 7 0,-2 1 574,7 5 0,7 6 231,5 0 0,7 7 0,-3-3 0</inkml:trace>
  <inkml:trace contextRef="#ctx0" brushRef="#br0" timeOffset="4">12717 11743 7924,'-17'-10'0,"6"-3"8,-1 7-254,8-7 1595,-11 11 1,11-6-526,-7 8 0,7 2-299,-2 4 0,4-2-158,2 7 0,0 1 451,0 5-497,0 0 0,2 6-88,4 0 0,-4 0 22,3-6 0,-3 0-23,-2 0 1,0 1-104,0-1 0,0 0 33,0 0 0,0 0-101,0 1 0,0-1 261,0 0-371,-7 0-295,5 0 180,-6-7 65,8-2 110,0-16 0,0-2 88,0-7 1,0 0 29,0 0 1,0 0 159,0-1 1,6 1-121,0 0 1,-1 6-61,-5-1 0,6 1-206,0-7 1,7 1 105,-1 0 1,-3 0-314,3 0 0,-1 1 147,6 5 0,3-4-363,2 3 0,-2-1 192,3 1 1,1-1 29,-1 7 0,2 1 197,-2 5 0,-4 1 257,4 5 1,-9 4 383,-3 7 1,-7 8-293,2 3 0,-4-1 445,-2 2 1,0-1-280,0 7 0,-6-6 280,0-1 0,-7-1-320,1 2 1,5-5-262,1-6 1,-2-7-318,2 1 241,1-9-443,5 5 0,2-21 237,3-5 0,-1-5-560,8 1 1,-1-3 273,6-4 1,-5 2 53,-1 4 0,1 4 38,5-4 0,-2 4 35,-3 2 1,7 0 137,-8 0 0,14-1 3,-8 1 1,4 6 93,-3-1 0,1 3-71,4-3 1,-4 5 316,4 7 0,2-6-122,-2 0 0,0 1 1272,-6 5-644,0 7 0,-2 3 305,-3 7 1,1 6-113,-7 0 1,0 2-364,-6-2 0,1-4-304,5 4 1,-2-4 33,8-2 0,-7-2-117,7-3 0,-1 1 106,6-7 0,1-2-273,-1-10 0,6-4-239,0-7 0,7-2-340,-1-4 1,-2-4 19,1-7 1,-7 1-503,2 5 0,-3-3-42,-3 8 0,0-5 590,0 5 0,-7 0-193,-5 6 1,-3 5 267,-2 1 1,-2 5 144,-3-6 0,-5 9 331,-7-3 1,5 4 213,1 2 1,0 0 426,-7 0 0,1 0 794,0 0 1,0 8 1663,-1 3 0,1 4-1641,0 3 1,6 1-361,-1 4 1,8-2-798,-1 7 1,3-5-640,2 6 1,2-2-99,3 1 1,7 5-387,11-5 0,11 3-6190,12-2 7039,4-5 0,17-6 0,3-1 0</inkml:trace>
  <inkml:trace contextRef="#ctx0" brushRef="#br0" timeOffset="5">14954 11468 10263,'-17'0'1038,"6"0"-72,-1 0 0,6 7-423,-5 5 1,0 5 595,-7 6 1,7 0-586,-1 11 0,3-1-332,-3 13 0,-1-4-199,7 9 1,-5-3 106,5 9 1,0-5-741,6-6 1,0-4 457,0-8 0,8-1-1402,3-5 0,-1-5 537,1-11 0,-5 1-457,6-7 1,-7-2 618,7-10 0,-8-9-189,1-8 1044,-3-8 0,-2-3 0,0-10 0</inkml:trace>
  <inkml:trace contextRef="#ctx0" brushRef="#br0" timeOffset="6">14713 11760 7957,'-40'-17'613,"0"0"1,-4 7-307,10 4 0,-3 5 1382,14 1 0,6 0 1304,6 0-1282,7 7 0,4-3-887,11 7 1,7-5-357,5 6 1,9-9-320,8 3 0,8 2 73,-2-2 1,6-1-176,5-5 0,-4 0 53,5 0 1,-5 0-436,-1 0 1,0 0-40,-1 0 1,-7 0-447,-4 0 1,-7 8 182,-10 3 0,-2 5 241,-15 1 0,-3 8-76,-8 3 1,-11-1 99,-7 2 1,-5-1 313,5 7 1,-6-8-50,6-5 1,2-2 55,10-3 1,1-8 323,4-3 14,4-4 1,-3-2 520,10 0 0,-1-8-383,8-3 0,5-4 108,6-3 1,2 1-123,-2 0 1,-4-6-830,4 0 1,2 0 278,-2 6 1,0 0-1195,-6 0 0,-2-1-486,-4 1-42,5 0 615,-14 0 1,-2 5 592,-12 1 0,-3 7-1481,-2-2 2134,0 4 0,-8-5 0,-2-3 0</inkml:trace>
  <inkml:trace contextRef="#ctx0" brushRef="#br0" timeOffset="7">16589 11519 7957,'0'-24'0,"-6"4"0,-1-1 0,-1 6 616,0 4 1,1 5-309,1-5 0,2 7 3666,-7-2-2946,7 4 0,-9 12-834,7 7 1,-6 4-116,7 13 1,-7-1-93,6 13 0,-5-1-445,5 7 0,-1 0 358,1-1 0,4 1-859,-4-1 1,4 1 343,2-1 1,0-1-543,0-4 1,8-10 516,3-7 1,5-14-250,1 2 1,8-11 888,3 0 0,5-20 0,1-5 0</inkml:trace>
  <inkml:trace contextRef="#ctx0" brushRef="#br0" timeOffset="8">16847 11829 7957,'-17'0'691,"0"0"0,5 0-420,1 0 1,5 0 2151,-5 0-1042,7 0 247,-4 0-1225,8 0 1,0 8-314,0 3 0,0 4 4,0 2 1,0 3-178,0 2 1,0 0-55,0 6 0,0-5-381,0 6 0,0-6-549,0 5 0,2-7 456,4 2 0,-4 2-99,4-2 0,-5-6 224,-1-5 0,6-7-118,0 7 0,7-10 1,-1-2-613,3-10 1216,2-5 0,1-18 0,-1-3 0</inkml:trace>
  <inkml:trace contextRef="#ctx0" brushRef="#br0" timeOffset="9">16882 11588 7957,'-35'0'392,"9"0"49,3 0 0,3 0 701,3 0-766,8 0 0,9 2-707,11 4 0,6-4 158,6 3 0,4-3-1112,8-2 1,5 0 65,0 0 1219,0-7 0,-6 5 0,1-6 0</inkml:trace>
  <inkml:trace contextRef="#ctx0" brushRef="#br0" timeOffset="10">17140 11623 7957,'-17'0'1075,"-1"0"-111,1 0 0,6 5 141,-1 1-327,8 7 0,-1-3-269,10 7 1,-1 6 29,8 0 1,-3 8-4,3-3 0,3 7 63,-3 5 0,1-2-133,-2 8 0,3-6-121,-8 6 0,5-8 228,-5 2 1,5 0-158,-5-5 0,7-5-77,-1-13 1,3-7-192,2-4 1,1-6-243,-1-6 1,6-13-879,0-16 1,5-7 596,-5-9 1,6-8-1912,-6-4 0,0-2 1082,-6 2 1,-2 3 111,-3 9 1,1 3 542,-7 8 1,-2 9-1502,-10 20 2050,4 3 0,-21 1 0,4-3 0</inkml:trace>
  <inkml:trace contextRef="#ctx0" brushRef="#br0" timeOffset="11">17639 11984 13016,'8'-10'1827,"1"-5"-608,8 3 1,6-9-590,0-2 1,10-9-197,1-2 0,1-3-147,5-9 0,-4 2-271,-2-1 1,-1 3-132,-4 7 0,-10 1-683,-8-1 224,-7 9 1,-4 8 227,-11 13 1,-12 3-499,-6 2 0,-5 2 264,-7 3 1,3 11 326,-8 7 0,6 5 17,-6-5 0,10 6 1003,1-6 0,3 7 345,9-1 1,-6 9-624,6 2 1,8 2 1315,9-1 0,4-3-859,2 8 1,16-6-445,7 6 0,7-8-218,5 2 1,7-11-1340,4-7 1,3-2 383,3-3 671,7-8 0,-5-1 0,5-8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22122 6704 8501,'-11'0'253,"-1"0"0,2 1 0,1 2 0,2 1 488,-2-2-478,4-1 315,-5-1 137,8 0-731,-3 0 586,5 0-214,5 0-580,2 0 224,4 0 0,6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8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1170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2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1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4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3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6358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Lecture10: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578F2-1B22-5DCB-A0BD-58A2763AFD8F}"/>
                  </a:ext>
                </a:extLst>
              </p14:cNvPr>
              <p14:cNvContentPartPr/>
              <p14:nvPr/>
            </p14:nvContentPartPr>
            <p14:xfrm>
              <a:off x="4132080" y="4041720"/>
              <a:ext cx="2358000" cy="39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578F2-1B22-5DCB-A0BD-58A2763AF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720" y="4032360"/>
                <a:ext cx="2376720" cy="4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BB5-FA49-2A7B-C337-2E08B6D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7CEB-4ACF-5DB0-B384-537AE07D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954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checksum,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header,</a:t>
            </a:r>
            <a:r>
              <a:rPr lang="zh-CN" altLang="en-US" dirty="0"/>
              <a:t> </a:t>
            </a:r>
            <a:r>
              <a:rPr lang="en-US" altLang="zh-CN" dirty="0"/>
              <a:t>payload,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pseudo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IPv4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4180C75-9F8B-BBA6-E60C-C13008468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4533900" cy="2476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FBCE01-E793-46BF-C3E2-AD697948EBA8}"/>
              </a:ext>
            </a:extLst>
          </p:cNvPr>
          <p:cNvSpPr txBox="1">
            <a:spLocks/>
          </p:cNvSpPr>
          <p:nvPr/>
        </p:nvSpPr>
        <p:spPr bwMode="auto">
          <a:xfrm>
            <a:off x="685800" y="5257800"/>
            <a:ext cx="7924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UDP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has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same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checksum,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optional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with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IPv4,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mandatory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with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IPv6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02338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105B-72A8-8249-17FE-C3A359DE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8531-3346-F381-1F0F-1313889D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layers?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blame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south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covers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arguable…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3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…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9D5433-CA9D-A309-32EA-C8679B511986}"/>
              </a:ext>
            </a:extLst>
          </p:cNvPr>
          <p:cNvSpPr/>
          <p:nvPr/>
        </p:nvSpPr>
        <p:spPr bwMode="auto">
          <a:xfrm>
            <a:off x="3387182" y="2879035"/>
            <a:ext cx="990600" cy="762000"/>
          </a:xfrm>
          <a:prstGeom prst="ellipse">
            <a:avLst/>
          </a:prstGeom>
          <a:noFill/>
          <a:ln w="12700" cap="flat" cmpd="sng" algn="ctr">
            <a:solidFill>
              <a:srgbClr val="D6009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3DCF4C-C6E7-CE1C-E810-7F405F54CE49}"/>
              </a:ext>
            </a:extLst>
          </p:cNvPr>
          <p:cNvSpPr/>
          <p:nvPr/>
        </p:nvSpPr>
        <p:spPr bwMode="auto">
          <a:xfrm>
            <a:off x="3577682" y="3597965"/>
            <a:ext cx="1984918" cy="762000"/>
          </a:xfrm>
          <a:prstGeom prst="ellipse">
            <a:avLst/>
          </a:prstGeom>
          <a:noFill/>
          <a:ln w="12700" cap="flat" cmpd="sng" algn="ctr">
            <a:solidFill>
              <a:srgbClr val="D6009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4000</a:t>
            </a:r>
            <a:r>
              <a:rPr lang="en-US" altLang="zh-CN" dirty="0"/>
              <a:t>-</a:t>
            </a:r>
            <a:r>
              <a:rPr lang="en-US" dirty="0"/>
              <a:t>byte packet crosses a link w/ MTU=1500B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14:cNvPr>
              <p14:cNvContentPartPr/>
              <p14:nvPr/>
            </p14:nvContentPartPr>
            <p14:xfrm>
              <a:off x="7935120" y="2413440"/>
              <a:ext cx="2916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8920" y="2397240"/>
                <a:ext cx="615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messy;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Sigh Emoji Clipart PNG Images, Sigh Emoji, Boy, Cartoon, Boys PNG Image For  Free Download">
            <a:extLst>
              <a:ext uri="{FF2B5EF4-FFF2-40B4-BE49-F238E27FC236}">
                <a16:creationId xmlns:a16="http://schemas.microsoft.com/office/drawing/2014/main" id="{B1D72404-3CA3-8A89-5159-84C16793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 (cont.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 </a:t>
            </a:r>
            <a:r>
              <a:rPr lang="en-US" altLang="zh-CN" dirty="0"/>
              <a:t>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pPr lvl="1"/>
            <a:r>
              <a:rPr lang="en-US" altLang="zh-CN" dirty="0"/>
              <a:t>340</a:t>
            </a:r>
            <a:r>
              <a:rPr lang="zh-CN" altLang="en-US" dirty="0"/>
              <a:t> </a:t>
            </a:r>
            <a:r>
              <a:rPr lang="en-US" altLang="zh-CN" dirty="0"/>
              <a:t>trillion</a:t>
            </a:r>
            <a:r>
              <a:rPr lang="zh-CN" altLang="en-US" dirty="0"/>
              <a:t> </a:t>
            </a:r>
            <a:r>
              <a:rPr lang="en-US" altLang="zh-CN" dirty="0"/>
              <a:t>trillion</a:t>
            </a:r>
            <a:r>
              <a:rPr lang="zh-CN" altLang="en-US" dirty="0"/>
              <a:t> </a:t>
            </a:r>
            <a:r>
              <a:rPr lang="en-US" altLang="zh-CN" dirty="0"/>
              <a:t>trillion,</a:t>
            </a:r>
            <a:r>
              <a:rPr lang="zh-CN" altLang="en-US" dirty="0"/>
              <a:t> </a:t>
            </a:r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3.4 x 10</a:t>
            </a:r>
            <a:r>
              <a:rPr lang="en-HK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  <a:endParaRPr lang="en-US" dirty="0"/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Eliminated</a:t>
            </a:r>
            <a:r>
              <a:rPr lang="en-US" dirty="0"/>
              <a:t> fragmentation (why?)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hairy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issues;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end-hosts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MTU</a:t>
            </a:r>
            <a:r>
              <a:rPr lang="zh-CN" altLang="en-US" dirty="0"/>
              <a:t> </a:t>
            </a:r>
            <a:r>
              <a:rPr lang="en-US" altLang="zh-CN" dirty="0"/>
              <a:t>discovery</a:t>
            </a:r>
            <a:endParaRPr lang="en-US" dirty="0"/>
          </a:p>
          <a:p>
            <a:r>
              <a:rPr lang="en-US" dirty="0">
                <a:solidFill>
                  <a:srgbClr val="D60093"/>
                </a:solidFill>
              </a:rPr>
              <a:t>Eliminated</a:t>
            </a:r>
            <a:r>
              <a:rPr lang="en-US" dirty="0"/>
              <a:t> checksum (why?)</a:t>
            </a:r>
          </a:p>
          <a:p>
            <a:pPr lvl="1"/>
            <a:r>
              <a:rPr lang="en-US" altLang="zh-CN" dirty="0"/>
              <a:t>L4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payload)</a:t>
            </a:r>
          </a:p>
          <a:p>
            <a:pPr lvl="1"/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error-detection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payload)</a:t>
            </a:r>
            <a:endParaRPr lang="en-US" dirty="0"/>
          </a:p>
          <a:p>
            <a:r>
              <a:rPr lang="en-US" dirty="0"/>
              <a:t>New </a:t>
            </a:r>
            <a:r>
              <a:rPr lang="en-US"/>
              <a:t>options mechanism</a:t>
            </a:r>
            <a:endParaRPr lang="en-US" dirty="0"/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</a:t>
            </a:r>
            <a:r>
              <a:rPr lang="en-US" altLang="zh-CN" dirty="0"/>
              <a:t>;</a:t>
            </a:r>
            <a:r>
              <a:rPr lang="en-US" dirty="0"/>
              <a:t> </a:t>
            </a:r>
            <a:r>
              <a:rPr lang="en-US" altLang="zh-CN" dirty="0"/>
              <a:t>defer</a:t>
            </a:r>
            <a:r>
              <a:rPr lang="zh-CN" altLang="en-US" dirty="0"/>
              <a:t> </a:t>
            </a:r>
            <a:r>
              <a:rPr lang="en-US" dirty="0"/>
              <a:t>to end</a:t>
            </a:r>
            <a:r>
              <a:rPr lang="en-US" altLang="zh-CN" dirty="0"/>
              <a:t>-hosts</a:t>
            </a:r>
            <a:endParaRPr lang="en-US" dirty="0"/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Locally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altLang="zh-CN" dirty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</a:t>
            </a:r>
            <a:r>
              <a:rPr lang="en-US" altLang="zh-CN" dirty="0" err="1"/>
              <a:t>dest</a:t>
            </a:r>
            <a:r>
              <a:rPr lang="zh-CN" altLang="en-US" dirty="0"/>
              <a:t> </a:t>
            </a:r>
            <a:r>
              <a:rPr lang="en-US" dirty="0"/>
              <a:t>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altLang="zh-CN" dirty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  <a:p>
            <a:r>
              <a:rPr lang="en-US" altLang="zh-CN" dirty="0"/>
              <a:t>Forwarding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“routing</a:t>
            </a:r>
            <a:r>
              <a:rPr lang="zh-CN" altLang="en-US" dirty="0"/>
              <a:t> </a:t>
            </a:r>
            <a:r>
              <a:rPr lang="en-US" altLang="zh-CN" dirty="0"/>
              <a:t>tables”</a:t>
            </a:r>
          </a:p>
          <a:p>
            <a:pPr lvl="1"/>
            <a:r>
              <a:rPr lang="en-US" altLang="zh-CN" dirty="0"/>
              <a:t>…I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know,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networking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tendency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abuse</a:t>
            </a:r>
            <a:r>
              <a:rPr lang="zh-CN" altLang="en-US" dirty="0"/>
              <a:t> </a:t>
            </a:r>
            <a:r>
              <a:rPr lang="en-US" altLang="zh-CN"/>
              <a:t>terms…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1490453375</TotalTime>
  <Pages>7</Pages>
  <Words>2428</Words>
  <Application>Microsoft Macintosh PowerPoint</Application>
  <PresentationFormat>On-screen Show (4:3)</PresentationFormat>
  <Paragraphs>750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Black</vt:lpstr>
      <vt:lpstr>Courier New</vt:lpstr>
      <vt:lpstr>Gill Sans</vt:lpstr>
      <vt:lpstr>Helvetica Neue</vt:lpstr>
      <vt:lpstr>Monotype Sorts</vt:lpstr>
      <vt:lpstr>Times New Roman</vt:lpstr>
      <vt:lpstr>Wingdings</vt:lpstr>
      <vt:lpstr>Theme2</vt:lpstr>
      <vt:lpstr>CSCI4430 Computer Networks  Lecture10: Network Layer – Basics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Aside: Checksum in diff layers</vt:lpstr>
      <vt:lpstr>Aside: Checksum in diff layers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(cont.)</vt:lpstr>
      <vt:lpstr>Example of fragmentation (cont.)</vt:lpstr>
      <vt:lpstr>Example of fragmentation (cont.)</vt:lpstr>
      <vt:lpstr>Example of fragmentation (cont.)</vt:lpstr>
      <vt:lpstr>Example of fragmentation (cont.)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Lecture10: Network Layer – Basics</dc:title>
  <dc:subject/>
  <dc:creator>Hong Xu</dc:creator>
  <cp:keywords/>
  <dc:description/>
  <cp:lastModifiedBy>Hong Xu (CSD)</cp:lastModifiedBy>
  <cp:revision>1315</cp:revision>
  <cp:lastPrinted>1999-09-08T17:25:07Z</cp:lastPrinted>
  <dcterms:created xsi:type="dcterms:W3CDTF">2014-01-14T18:15:50Z</dcterms:created>
  <dcterms:modified xsi:type="dcterms:W3CDTF">2023-10-30T05:54:47Z</dcterms:modified>
  <cp:category/>
</cp:coreProperties>
</file>