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3" r:id="rId7"/>
    <p:sldId id="274" r:id="rId8"/>
    <p:sldId id="281" r:id="rId9"/>
    <p:sldId id="275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577"/>
  </p:normalViewPr>
  <p:slideViewPr>
    <p:cSldViewPr snapToGrid="0" snapToObjects="1">
      <p:cViewPr varScale="1">
        <p:scale>
          <a:sx n="92" d="100"/>
          <a:sy n="92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pload.wikimedia.org/wikipedia/en/3/32/Graphical_Description_of_Network_Delay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</a:t>
            </a:r>
            <a:r>
              <a:rPr lang="en-US" altLang="zh-CN" sz="3200" dirty="0">
                <a:solidFill>
                  <a:srgbClr val="FF0000"/>
                </a:solidFill>
              </a:rPr>
              <a:t>Mon</a:t>
            </a:r>
            <a:r>
              <a:rPr lang="en-US" sz="3200" dirty="0">
                <a:solidFill>
                  <a:srgbClr val="FF0000"/>
                </a:solidFill>
              </a:rPr>
              <a:t>, 13th Feb., 11:59:59 p.m.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- Throughput</a:t>
            </a:r>
          </a:p>
          <a:p>
            <a:r>
              <a:rPr lang="en-US" altLang="zh-CN" sz="3200" dirty="0"/>
              <a:t>Exercise </a:t>
            </a:r>
            <a:r>
              <a:rPr lang="en-US" sz="3200" dirty="0"/>
              <a:t>1</a:t>
            </a:r>
          </a:p>
          <a:p>
            <a:r>
              <a:rPr lang="en-US" altLang="zh-CN" sz="3200" dirty="0"/>
              <a:t>Exercise 2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3EAC27-E08F-47FC-A318-3E4F125289D3}"/>
              </a:ext>
            </a:extLst>
          </p:cNvPr>
          <p:cNvGrpSpPr/>
          <p:nvPr/>
        </p:nvGrpSpPr>
        <p:grpSpPr>
          <a:xfrm>
            <a:off x="4405745" y="2542309"/>
            <a:ext cx="6891759" cy="3425391"/>
            <a:chOff x="6016420" y="2075995"/>
            <a:chExt cx="5976575" cy="30257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763B62-D650-40E3-9114-5B0B776EAE3F}"/>
                </a:ext>
              </a:extLst>
            </p:cNvPr>
            <p:cNvGrpSpPr/>
            <p:nvPr/>
          </p:nvGrpSpPr>
          <p:grpSpPr>
            <a:xfrm>
              <a:off x="7204375" y="2079313"/>
              <a:ext cx="851584" cy="3022478"/>
              <a:chOff x="8007939" y="1999795"/>
              <a:chExt cx="851584" cy="302247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923C554-B0C4-419F-9F14-746DAE698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7F972B-059F-4447-AF63-20C16818A38A}"/>
                  </a:ext>
                </a:extLst>
              </p:cNvPr>
              <p:cNvSpPr txBox="1"/>
              <p:nvPr/>
            </p:nvSpPr>
            <p:spPr>
              <a:xfrm>
                <a:off x="8007939" y="1999795"/>
                <a:ext cx="851584" cy="35343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Sender</a:t>
                </a:r>
                <a:endParaRPr lang="en-HK" sz="2000" b="1" dirty="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AA2FB-31FE-40EF-B8AA-62C4E760D0AF}"/>
                </a:ext>
              </a:extLst>
            </p:cNvPr>
            <p:cNvCxnSpPr/>
            <p:nvPr/>
          </p:nvCxnSpPr>
          <p:spPr>
            <a:xfrm>
              <a:off x="7287502" y="2580264"/>
              <a:ext cx="3262734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E616F1-3B30-41E1-9A2A-B0DD39EF5253}"/>
                </a:ext>
              </a:extLst>
            </p:cNvPr>
            <p:cNvGrpSpPr/>
            <p:nvPr/>
          </p:nvGrpSpPr>
          <p:grpSpPr>
            <a:xfrm>
              <a:off x="9763485" y="2075995"/>
              <a:ext cx="999551" cy="3025796"/>
              <a:chOff x="7938143" y="1996477"/>
              <a:chExt cx="999551" cy="30257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E9F338-FFA9-422F-AD24-B7C4ABB0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B164B1-1E27-435E-818E-D5A3E813E1A1}"/>
                  </a:ext>
                </a:extLst>
              </p:cNvPr>
              <p:cNvSpPr txBox="1"/>
              <p:nvPr/>
            </p:nvSpPr>
            <p:spPr>
              <a:xfrm>
                <a:off x="7938143" y="1996477"/>
                <a:ext cx="999551" cy="35343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Receiver</a:t>
                </a:r>
                <a:endParaRPr lang="en-HK" sz="20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1689FA-5487-495C-A6D7-3F8B1058BCF8}"/>
                </a:ext>
              </a:extLst>
            </p:cNvPr>
            <p:cNvCxnSpPr/>
            <p:nvPr/>
          </p:nvCxnSpPr>
          <p:spPr>
            <a:xfrm>
              <a:off x="7626926" y="2580264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C2DA02-B551-41D3-ADC5-6E762A567E0B}"/>
                </a:ext>
              </a:extLst>
            </p:cNvPr>
            <p:cNvCxnSpPr/>
            <p:nvPr/>
          </p:nvCxnSpPr>
          <p:spPr>
            <a:xfrm>
              <a:off x="7626926" y="4499119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F7687EA-E3D3-47DD-844D-31C41471817F}"/>
                </a:ext>
              </a:extLst>
            </p:cNvPr>
            <p:cNvSpPr/>
            <p:nvPr/>
          </p:nvSpPr>
          <p:spPr>
            <a:xfrm>
              <a:off x="10336894" y="2580263"/>
              <a:ext cx="197942" cy="52647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 dirty="0">
                <a:highlight>
                  <a:srgbClr val="000000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29A73E-472F-46A0-AF6F-65609AECBF45}"/>
                </a:ext>
              </a:extLst>
            </p:cNvPr>
            <p:cNvSpPr txBox="1"/>
            <p:nvPr/>
          </p:nvSpPr>
          <p:spPr>
            <a:xfrm>
              <a:off x="10614455" y="2520334"/>
              <a:ext cx="13785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Propagation delay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8885BED-7AF8-4E02-94BB-187FBA97E1C0}"/>
                </a:ext>
              </a:extLst>
            </p:cNvPr>
            <p:cNvSpPr/>
            <p:nvPr/>
          </p:nvSpPr>
          <p:spPr>
            <a:xfrm rot="10800000">
              <a:off x="7357161" y="2582410"/>
              <a:ext cx="179843" cy="19188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C2DB60-63E6-4A7D-A242-92FB87EAE5FE}"/>
                </a:ext>
              </a:extLst>
            </p:cNvPr>
            <p:cNvSpPr txBox="1"/>
            <p:nvPr/>
          </p:nvSpPr>
          <p:spPr>
            <a:xfrm>
              <a:off x="6016420" y="3277497"/>
              <a:ext cx="13837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Transmission 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1220-A227-48C1-BD9E-0AC99BAA9538}"/>
              </a:ext>
            </a:extLst>
          </p:cNvPr>
          <p:cNvSpPr txBox="1"/>
          <p:nvPr/>
        </p:nvSpPr>
        <p:spPr>
          <a:xfrm>
            <a:off x="477982" y="6329341"/>
            <a:ext cx="656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[1] Graphical_Description_of_Network_Delay.png (428×233) (wikimedia.org)</a:t>
            </a:r>
            <a:endParaRPr lang="en-HK" sz="16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EC492E9-D4EE-4DD8-B9DE-58DAD6BF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8" y="2673927"/>
            <a:ext cx="5767781" cy="31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sz="3200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</a:t>
            </a:r>
            <a:r>
              <a:rPr lang="en-US" altLang="zh-CN" sz="2400" dirty="0"/>
              <a:t>(round-trip time)</a:t>
            </a:r>
            <a:r>
              <a:rPr lang="en-US" sz="2400" dirty="0"/>
              <a:t>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(b) Suppose Mission Control on Earth wishes to download a 25MB (1MB = 10^6B) image from a camera on the lunar base.</a:t>
            </a:r>
            <a:r>
              <a:rPr lang="zh-CN" altLang="en-US" sz="2400" dirty="0"/>
              <a:t> </a:t>
            </a:r>
            <a:r>
              <a:rPr lang="en-US" sz="2400" dirty="0"/>
              <a:t>What is the minimum amount of time that will elapse between when the request for the data goes out and the transfer is finished? Throughput?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5157912"/>
            <a:ext cx="9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delay = 25MB / 100Mbps = 25 * 8 / 100 = 2s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delay = RTT + transmission delay = 2.5666 + 2 = 4.5666s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throughput = 25MB * 8 / (2s + 1.28333s) = 60.9 Mbps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983741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CSCI 4430 - Spring 23</vt:lpstr>
      <vt:lpstr>Assignment 1 </vt:lpstr>
      <vt:lpstr>Outline</vt:lpstr>
      <vt:lpstr>Performance Metrics - Delay</vt:lpstr>
      <vt:lpstr>Performance Metrics - Delay</vt:lpstr>
      <vt:lpstr>Performance Metrics - Throughput</vt:lpstr>
      <vt:lpstr>Exercise - Q1</vt:lpstr>
      <vt:lpstr>Exercise - Q1</vt:lpstr>
      <vt:lpstr>Exercise - Q1</vt:lpstr>
      <vt:lpstr>Exercise - Q2</vt:lpstr>
      <vt:lpstr>Exercise - Q2</vt:lpstr>
      <vt:lpstr>Exercise - Q2</vt:lpstr>
      <vt:lpstr>Exercise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90</cp:revision>
  <dcterms:created xsi:type="dcterms:W3CDTF">2022-01-09T08:27:06Z</dcterms:created>
  <dcterms:modified xsi:type="dcterms:W3CDTF">2023-02-01T03:45:00Z</dcterms:modified>
</cp:coreProperties>
</file>