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4" r:id="rId12"/>
    <p:sldId id="280" r:id="rId13"/>
    <p:sldId id="562" r:id="rId14"/>
    <p:sldId id="5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/>
    <p:restoredTop sz="88508" autoAdjust="0"/>
  </p:normalViewPr>
  <p:slideViewPr>
    <p:cSldViewPr snapToGrid="0" snapToObjects="1">
      <p:cViewPr varScale="1">
        <p:scale>
          <a:sx n="100" d="100"/>
          <a:sy n="100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index.html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3_fall/assignment/assignment-2" TargetMode="External"/><Relationship Id="rId2" Type="http://schemas.openxmlformats.org/officeDocument/2006/relationships/hyperlink" Target="https://docs.google.com/spreadsheets/d/1Q3PgEtI88Qslw3BOxzfo73xOc_rlToen3n2UwACb5ZA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lash_game" TargetMode="External"/><Relationship Id="rId3" Type="http://schemas.openxmlformats.org/officeDocument/2006/relationships/hyperlink" Target="https://en.wikipedia.org/wiki/Open-source_software" TargetMode="External"/><Relationship Id="rId7" Type="http://schemas.openxmlformats.org/officeDocument/2006/relationships/hyperlink" Target="https://en.wikipedia.org/wiki/Web_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obe_Flash" TargetMode="External"/><Relationship Id="rId5" Type="http://schemas.openxmlformats.org/officeDocument/2006/relationships/hyperlink" Target="https://en.wikipedia.org/wiki/JavaScript_library" TargetMode="External"/><Relationship Id="rId4" Type="http://schemas.openxmlformats.org/officeDocument/2006/relationships/hyperlink" Target="https://en.wikipedia.org/wiki/JavaScript" TargetMode="External"/><Relationship Id="rId9" Type="http://schemas.openxmlformats.org/officeDocument/2006/relationships/hyperlink" Target="https://en.wikipedia.org/wiki/SWFOb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</a:t>
            </a:r>
            <a:r>
              <a:rPr lang="en-US" sz="6600" b="1"/>
              <a:t>- Fall 23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6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6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Date: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Server: Apache/2.2.32 (Unix)</a:t>
            </a: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Content-Length: 83594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Last-Modified: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Keep-Alive: timeout=30000, max=499906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Content-Type: video/f4f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Response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24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203450" y="2390676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/>
              <a:t>A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Quick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Demo</a:t>
            </a:r>
            <a:endParaRPr kumimoji="1"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3983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Q2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3943350" y="2178493"/>
            <a:ext cx="6610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 must be the SR protocol since pkt3 is </a:t>
            </a:r>
            <a:r>
              <a:rPr lang="en-US" altLang="zh-CN" sz="2000" b="1" dirty="0" err="1">
                <a:solidFill>
                  <a:srgbClr val="FF0000"/>
                </a:solidFill>
              </a:rPr>
              <a:t>acked</a:t>
            </a:r>
            <a:r>
              <a:rPr lang="en-US" altLang="zh-CN" sz="2000" b="1" dirty="0">
                <a:solidFill>
                  <a:srgbClr val="FF0000"/>
                </a:solidFill>
              </a:rPr>
              <a:t> even though pkt2 was lost. GBN will discard pkt3 if pkt2 was dropped.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D33A9-F459-464D-A210-139AE146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FD80E-1B4E-4546-B536-9CB84609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3061143"/>
            <a:ext cx="4089400" cy="33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5957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5969674" y="6144575"/>
            <a:ext cx="80500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/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4511675" y="1524001"/>
            <a:ext cx="3221822" cy="4616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FF"/>
                </a:solidFill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3505201" y="2124076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8886826" y="2124076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3021274" y="5865175"/>
            <a:ext cx="106469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/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8387896" y="5865175"/>
            <a:ext cx="1251859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/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1530350" y="1524001"/>
            <a:ext cx="18472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/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8229601" y="1600201"/>
            <a:ext cx="200375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/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3071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436688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655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3078162" y="3733801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238499" y="4727576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21210" cy="45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21210" cy="45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21210" cy="45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93325" y="4096393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02774" y="4381500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4511675" y="1524001"/>
            <a:ext cx="3221822" cy="4616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FF"/>
                </a:solidFill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3505201" y="2124076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8886826" y="2124076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3535364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3535364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3535364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3535364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3535364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3535364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3521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2205039" y="1946278"/>
            <a:ext cx="1174751" cy="487363"/>
            <a:chOff x="429" y="1226"/>
            <a:chExt cx="74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3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1862139" y="2289178"/>
            <a:ext cx="1524001" cy="481013"/>
            <a:chOff x="213" y="1442"/>
            <a:chExt cx="96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2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628776" y="2670179"/>
            <a:ext cx="1757363" cy="461963"/>
            <a:chOff x="66" y="1682"/>
            <a:chExt cx="110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628776" y="3124204"/>
            <a:ext cx="1757363" cy="519113"/>
            <a:chOff x="66" y="1968"/>
            <a:chExt cx="110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628776" y="3505205"/>
            <a:ext cx="1757363" cy="474663"/>
            <a:chOff x="66" y="2208"/>
            <a:chExt cx="110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/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1530350" y="1524001"/>
            <a:ext cx="18472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/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8229601" y="1600201"/>
            <a:ext cx="200375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/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3507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3521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3521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3521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3521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3521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628776" y="3889379"/>
            <a:ext cx="1751013" cy="458788"/>
            <a:chOff x="66" y="2450"/>
            <a:chExt cx="110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7391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7391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5769561" y="4385319"/>
            <a:ext cx="792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5769561" y="4694149"/>
            <a:ext cx="792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625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/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1622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7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/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704976" y="3581401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056322" y="4776126"/>
            <a:ext cx="321210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5755942" y="5566601"/>
            <a:ext cx="792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3048000" y="5948610"/>
            <a:ext cx="321210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3581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1622065" y="5907247"/>
            <a:ext cx="11333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/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2813311" y="6400801"/>
            <a:ext cx="106469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/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8184696" y="6400801"/>
            <a:ext cx="1251859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/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93326" y="4233446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90001" y="4552063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altLang="zh-CN" dirty="0">
                <a:solidFill>
                  <a:srgbClr val="FF0000"/>
                </a:solidFill>
              </a:rPr>
              <a:t>Fri,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baseline="30000" dirty="0">
                <a:solidFill>
                  <a:srgbClr val="FF0000"/>
                </a:solidFill>
              </a:rPr>
              <a:t>th</a:t>
            </a:r>
            <a:r>
              <a:rPr lang="en-US" altLang="zh-CN" dirty="0">
                <a:solidFill>
                  <a:srgbClr val="FF0000"/>
                </a:solidFill>
              </a:rPr>
              <a:t> November.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</a:p>
          <a:p>
            <a:r>
              <a:rPr lang="en-US" altLang="zh-CN" dirty="0"/>
              <a:t>Form a group of exactly 2 students</a:t>
            </a:r>
          </a:p>
          <a:p>
            <a:r>
              <a:rPr lang="en-US" altLang="zh-CN" dirty="0"/>
              <a:t>First enter group info on the google sheet </a:t>
            </a:r>
            <a:r>
              <a:rPr lang="en-US" altLang="zh-CN" dirty="0">
                <a:hlinkClick r:id="rId2"/>
              </a:rPr>
              <a:t>GroupingSheet-CSCI4430-Fall2023 - Google Sheet</a:t>
            </a:r>
            <a:r>
              <a:rPr lang="en-US" altLang="zh-CN" dirty="0"/>
              <a:t>. Then on the </a:t>
            </a:r>
            <a:r>
              <a:rPr lang="en-US" altLang="zh-CN" dirty="0" err="1"/>
              <a:t>autograder</a:t>
            </a:r>
            <a:r>
              <a:rPr lang="en-US" altLang="zh-CN" dirty="0"/>
              <a:t>.</a:t>
            </a:r>
          </a:p>
          <a:p>
            <a:r>
              <a:rPr lang="en-US" dirty="0"/>
              <a:t>Assignment2: </a:t>
            </a:r>
            <a:r>
              <a:rPr lang="en-US" altLang="zh-CN" dirty="0">
                <a:hlinkClick r:id="rId3"/>
              </a:rPr>
              <a:t>CSCI4430-ESTR4120/assignment/assignment-2 at 2023_fall · </a:t>
            </a:r>
            <a:r>
              <a:rPr lang="en-US" altLang="zh-CN" dirty="0" err="1">
                <a:hlinkClick r:id="rId3"/>
              </a:rPr>
              <a:t>henryhxu</a:t>
            </a:r>
            <a:r>
              <a:rPr lang="en-US" altLang="zh-CN" dirty="0">
                <a:hlinkClick r:id="rId3"/>
              </a:rPr>
              <a:t>/CSCI4430-ESTR4120 (github.com)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474345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99060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Web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algn="ctr"/>
            <a:r>
              <a:rPr kumimoji="1" lang="en-US" altLang="zh-CN" sz="3200" dirty="0"/>
              <a:t>Server</a:t>
            </a:r>
            <a:endParaRPr kumimoji="1" lang="zh-CN" altLang="en-US" sz="3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E2FAD48-4F2F-0047-BA9B-AADCB8E9EFD1}"/>
              </a:ext>
            </a:extLst>
          </p:cNvPr>
          <p:cNvSpPr/>
          <p:nvPr/>
        </p:nvSpPr>
        <p:spPr>
          <a:xfrm>
            <a:off x="4975225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miProxy</a:t>
            </a:r>
            <a:endParaRPr kumimoji="1" lang="en-US" altLang="zh-CN" sz="3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895985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/>
              <a:t>Browser</a:t>
            </a:r>
            <a:endParaRPr kumimoji="1" lang="zh-CN" altLang="en-US" sz="3200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CFDC50A-8054-BA4E-BA64-78617B9E68D6}"/>
              </a:ext>
            </a:extLst>
          </p:cNvPr>
          <p:cNvSpPr/>
          <p:nvPr/>
        </p:nvSpPr>
        <p:spPr>
          <a:xfrm>
            <a:off x="3173412" y="3479800"/>
            <a:ext cx="1587500" cy="381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4601C03-0C17-D34E-92A7-B4977109BC29}"/>
              </a:ext>
            </a:extLst>
          </p:cNvPr>
          <p:cNvSpPr/>
          <p:nvPr/>
        </p:nvSpPr>
        <p:spPr>
          <a:xfrm>
            <a:off x="7158037" y="3479800"/>
            <a:ext cx="15875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20" name="左箭头 19">
            <a:extLst>
              <a:ext uri="{FF2B5EF4-FFF2-40B4-BE49-F238E27FC236}">
                <a16:creationId xmlns:a16="http://schemas.microsoft.com/office/drawing/2014/main" id="{8CE999F8-B9CF-4042-8170-D1926EF89F99}"/>
              </a:ext>
            </a:extLst>
          </p:cNvPr>
          <p:cNvSpPr/>
          <p:nvPr/>
        </p:nvSpPr>
        <p:spPr>
          <a:xfrm>
            <a:off x="3173412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3CCFC7F0-725E-994A-9C43-9C2282FE286E}"/>
              </a:ext>
            </a:extLst>
          </p:cNvPr>
          <p:cNvSpPr/>
          <p:nvPr/>
        </p:nvSpPr>
        <p:spPr>
          <a:xfrm>
            <a:off x="7158037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089150" y="4549676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proxy only forwards messages between the browser and the web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Doesn’t care what are forwarded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Don’t make any assumption on what are forwarded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58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Tasks for the </a:t>
            </a:r>
            <a:r>
              <a:rPr lang="en-US" dirty="0" err="1"/>
              <a:t>miProxy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Received f4m file request:</a:t>
            </a:r>
          </a:p>
          <a:p>
            <a:pPr lvl="2"/>
            <a:r>
              <a:rPr lang="en-US" dirty="0"/>
              <a:t>Modify the HTTP GET request as </a:t>
            </a:r>
            <a:r>
              <a:rPr lang="en-US" dirty="0">
                <a:solidFill>
                  <a:srgbClr val="FF0000"/>
                </a:solidFill>
              </a:rPr>
              <a:t>“_nolist.f4m</a:t>
            </a:r>
            <a:r>
              <a:rPr lang="en-US" dirty="0"/>
              <a:t>” file request</a:t>
            </a:r>
          </a:p>
          <a:p>
            <a:pPr lvl="2"/>
            <a:r>
              <a:rPr lang="en-US" dirty="0"/>
              <a:t>Send </a:t>
            </a:r>
            <a:r>
              <a:rPr lang="en-US" b="1" dirty="0"/>
              <a:t>BOTH</a:t>
            </a:r>
            <a:r>
              <a:rPr lang="en-US" dirty="0"/>
              <a:t> the original f4m file request and the modified </a:t>
            </a:r>
            <a:r>
              <a:rPr lang="en-US" dirty="0">
                <a:solidFill>
                  <a:srgbClr val="FF0000"/>
                </a:solidFill>
              </a:rPr>
              <a:t>“_nolist.f4m</a:t>
            </a:r>
            <a:r>
              <a:rPr lang="en-US" dirty="0"/>
              <a:t>” request to server</a:t>
            </a:r>
          </a:p>
          <a:p>
            <a:pPr lvl="2"/>
            <a:r>
              <a:rPr lang="en-US" dirty="0"/>
              <a:t>Keep the received original f4m response (for parsing bitrates) and not forward it to browser</a:t>
            </a:r>
          </a:p>
          <a:p>
            <a:pPr lvl="2"/>
            <a:r>
              <a:rPr lang="en-US" dirty="0"/>
              <a:t>Forward the received “_nolist.f4m” response to the browser</a:t>
            </a:r>
          </a:p>
          <a:p>
            <a:pPr lvl="1"/>
            <a:r>
              <a:rPr lang="en-US" dirty="0"/>
              <a:t>Received video chunk request:</a:t>
            </a:r>
          </a:p>
          <a:p>
            <a:pPr lvl="2"/>
            <a:r>
              <a:rPr lang="en-US" dirty="0"/>
              <a:t>Modify the HTTP GET request based on your current throughput and the available bitrates</a:t>
            </a:r>
          </a:p>
          <a:p>
            <a:pPr lvl="2"/>
            <a:r>
              <a:rPr lang="en-US" dirty="0"/>
              <a:t>Forward the modified request to server</a:t>
            </a:r>
          </a:p>
          <a:p>
            <a:pPr lvl="2"/>
            <a:r>
              <a:rPr lang="en-US" dirty="0"/>
              <a:t>Forward the received response to browser</a:t>
            </a:r>
          </a:p>
          <a:p>
            <a:pPr lvl="1"/>
            <a:r>
              <a:rPr lang="en-US" dirty="0"/>
              <a:t>Other requests:</a:t>
            </a:r>
          </a:p>
          <a:p>
            <a:pPr lvl="2"/>
            <a:r>
              <a:rPr lang="en-US" dirty="0"/>
              <a:t>Not modify the HTTP GET request</a:t>
            </a:r>
          </a:p>
          <a:p>
            <a:pPr lvl="2"/>
            <a:r>
              <a:rPr lang="en-US" dirty="0"/>
              <a:t>Forward the received response to browser directly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8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Upgrade-Insecure-Requests: 1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First GET Request (index.html)</a:t>
            </a:r>
            <a:endParaRPr 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8052C3-A24F-2287-1DDF-570A056F740C}"/>
              </a:ext>
            </a:extLst>
          </p:cNvPr>
          <p:cNvSpPr txBox="1"/>
          <p:nvPr/>
        </p:nvSpPr>
        <p:spPr>
          <a:xfrm>
            <a:off x="838200" y="6159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means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/swfobject.js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*/*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C9BE77-C459-7020-F01F-1E1BA20A1732}"/>
              </a:ext>
            </a:extLst>
          </p:cNvPr>
          <p:cNvSpPr txBox="1"/>
          <p:nvPr/>
        </p:nvSpPr>
        <p:spPr>
          <a:xfrm>
            <a:off x="793750" y="5547836"/>
            <a:ext cx="10560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SWFObject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(originally </a:t>
            </a:r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FlashObject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Open-source software"/>
              </a:rPr>
              <a:t>open-source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JavaScript"/>
              </a:rPr>
              <a:t>JavaScript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JavaScript library"/>
              </a:rPr>
              <a:t>library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to embed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Adobe Flash"/>
              </a:rPr>
              <a:t>Adobe Flash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content onto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Web page"/>
              </a:rPr>
              <a:t>Web pages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to protect the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Flash game"/>
              </a:rPr>
              <a:t>flash game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against piracy, which is supplied as one small JavaScript file.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(Source: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Wikipedia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20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/StrobeMediaPlayback.swf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5829B-1C03-989A-996B-E217A57CDF78}"/>
              </a:ext>
            </a:extLst>
          </p:cNvPr>
          <p:cNvSpPr txBox="1"/>
          <p:nvPr/>
        </p:nvSpPr>
        <p:spPr>
          <a:xfrm>
            <a:off x="800100" y="5853797"/>
            <a:ext cx="1059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Note: strobemediaplayback.swf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refers to a file associated with Adobe Flash Player. SWF (Shockwave Flash) files were used to deliver multimedia content, including videos, and interactive applications, on websites.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big_buck_bunny.f4m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F4m Request</a:t>
            </a:r>
            <a:endParaRPr 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8A59DC-1512-4A10-A9BC-7854A2095996}"/>
              </a:ext>
            </a:extLst>
          </p:cNvPr>
          <p:cNvSpPr txBox="1"/>
          <p:nvPr/>
        </p:nvSpPr>
        <p:spPr>
          <a:xfrm>
            <a:off x="6162805" y="1655593"/>
            <a:ext cx="336950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big_buck_bunny_nolist.f4m</a:t>
            </a:r>
            <a:endParaRPr 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C3A0D0A-7E4F-4FA8-AC68-9F593EC886B4}"/>
              </a:ext>
            </a:extLst>
          </p:cNvPr>
          <p:cNvSpPr/>
          <p:nvPr/>
        </p:nvSpPr>
        <p:spPr>
          <a:xfrm rot="595830">
            <a:off x="5280434" y="1644190"/>
            <a:ext cx="810677" cy="12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Seg1-Frag1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Chunk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66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1010</Words>
  <Application>Microsoft Office PowerPoint</Application>
  <PresentationFormat>宽屏</PresentationFormat>
  <Paragraphs>155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CSCI 4430 - Fall 23</vt:lpstr>
      <vt:lpstr>Assignment 2 </vt:lpstr>
      <vt:lpstr>Assignment 2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 2 Overview</vt:lpstr>
      <vt:lpstr>Exercise – Q2 Sliding Window Protocols </vt:lpstr>
      <vt:lpstr>GBN example with errors</vt:lpstr>
      <vt:lpstr>SR example with errors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YANG, Yitao</cp:lastModifiedBy>
  <cp:revision>325</cp:revision>
  <dcterms:created xsi:type="dcterms:W3CDTF">2022-01-09T08:27:06Z</dcterms:created>
  <dcterms:modified xsi:type="dcterms:W3CDTF">2023-10-11T08:20:17Z</dcterms:modified>
</cp:coreProperties>
</file>