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94" r:id="rId5"/>
    <p:sldId id="281" r:id="rId6"/>
    <p:sldId id="286" r:id="rId7"/>
    <p:sldId id="287" r:id="rId8"/>
    <p:sldId id="288" r:id="rId9"/>
    <p:sldId id="290" r:id="rId10"/>
    <p:sldId id="293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43BD0-E404-A16A-33B8-2CEADDE73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9F2310-3F99-16E9-DDC4-C544FF464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73EF6-F208-9162-20D0-EF97F9CC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BCCB-63DF-4C10-BABD-690A1C60C87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00820-D3BE-9DF1-2E96-772E4DF8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3DF8F-2629-C99B-A529-AC633DFF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B363-B629-435D-BBC2-26C3E701E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6E3CB-195E-7202-7DF4-E0871A66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375E20-162D-3D86-5553-1855B6E7B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2E264-7B61-7327-FF46-7CFAC5CD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BCCB-63DF-4C10-BABD-690A1C60C87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F0BFC-00EF-7D6E-3425-28B949AB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2D411-F927-3B3A-D5AE-9D16A4C2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B363-B629-435D-BBC2-26C3E701E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7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69D3A5-E6CF-C193-990C-E06C83545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6278FC-92EF-4E3C-81E8-3A65F49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1668A-1D69-3690-94AD-62397561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BCCB-63DF-4C10-BABD-690A1C60C87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92DFB-763F-3D1C-BD26-D74C339C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567F6-DDD9-D786-D36A-027DD5A3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B363-B629-435D-BBC2-26C3E701E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7E6FE-7113-5D8A-89FB-E6BD934F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1C857-B8E9-5C38-AC16-9477CDBEB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C1838-8FA0-CADF-4149-6FD52912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BCCB-63DF-4C10-BABD-690A1C60C87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BA4EC-E876-6917-0EA5-945B55F1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483CC-15AE-419E-5825-AC1D9024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B363-B629-435D-BBC2-26C3E701E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1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99B44-9063-8025-8F32-AFA815A1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5FDC2-FCF2-B437-6284-370EDE5DC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22484-E066-327B-AB31-9DC5D21A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BCCB-63DF-4C10-BABD-690A1C60C87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B2B64-F253-2A69-CA51-22DA6430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75168-18B1-EA6A-15CF-14DAC0F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B363-B629-435D-BBC2-26C3E701E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1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B4857-56E6-66BC-F109-1ABA199D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94CA1-01DA-22BB-EE6A-C84FE7366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E35AB-B337-BEF1-A84A-24AED157A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62B81-4689-0942-E054-94DFAB89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BCCB-63DF-4C10-BABD-690A1C60C87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78C135-B7BB-8E12-26B7-CDDD204C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D2E43-306A-E0C2-0F07-06023516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B363-B629-435D-BBC2-26C3E701E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2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299AF-BB00-31BE-663D-9C01EE8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FCA6B-FA77-0065-D898-41B607F0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22279-5707-CF95-A9F0-EDD4BAD34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D1630B-880C-FE04-C500-4C72168DA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352AF3-0D49-FA30-CF47-78A8C0212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437124-EA58-B8ED-F7DB-F33E551B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BCCB-63DF-4C10-BABD-690A1C60C87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7550C2-FA05-9E02-6A42-ED7F83A1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30FEC9-F961-E43B-F4ED-1E8D4C02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B363-B629-435D-BBC2-26C3E701E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1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FCBDF-B6D2-DF24-87A1-D3127417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DBDBB8-AE05-5E43-00EE-89D0A53A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BCCB-63DF-4C10-BABD-690A1C60C87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9B0DA6-425A-BCD2-D889-0F534000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386C96-C3CE-1942-926C-755F13A4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B363-B629-435D-BBC2-26C3E701E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9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389A04-1AE0-52A5-F744-C549AACD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BCCB-63DF-4C10-BABD-690A1C60C87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C4599B-5AB9-D90C-BC6C-98262C27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0765A7-4634-C0EB-3426-C18B3B24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B363-B629-435D-BBC2-26C3E701E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7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21096-DBFB-A0DF-BD16-CB8C0B63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4099B-395A-0A08-2E08-F7EFCD7E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6BE8EB-4859-D63E-C7AF-D8F59660D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F5FEC4-6EBB-3894-3755-BABB67CE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BCCB-63DF-4C10-BABD-690A1C60C87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4FD242-CD2D-7465-C417-C5E9F8EE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B0F49-4320-BB46-8EBA-18F5125A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B363-B629-435D-BBC2-26C3E701E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11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C172C-0869-9F25-FFC7-66F1CF49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A625A8-BD9A-A159-CAA7-C95ABD479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A3A3D6-D107-4BFE-63E0-19BC02650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E0338-25BC-FD88-172F-D7525F2B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BCCB-63DF-4C10-BABD-690A1C60C87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AC519-8DAE-73F9-9CED-A6F2F409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EAC693-93E9-B49E-4D9E-5DFECF8D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B363-B629-435D-BBC2-26C3E701E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41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20EA6C-481E-B83F-C158-62AB0297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1E4D31-E687-B255-737C-ECD2DAD19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3DB9D-C5E9-0748-DD55-C7C3E3A7F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5BCCB-63DF-4C10-BABD-690A1C60C87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68422-DAAA-A106-CCDB-F73A28B47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080E-3442-20C7-765D-B6660D94C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FB363-B629-435D-BBC2-26C3E701E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0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F</a:t>
            </a:r>
            <a:r>
              <a:rPr lang="en-US" altLang="zh-CN" sz="6600" b="1" dirty="0"/>
              <a:t>all</a:t>
            </a:r>
            <a:r>
              <a:rPr lang="en-US" sz="6600" b="1" dirty="0"/>
              <a:t>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</a:t>
            </a:r>
            <a:r>
              <a:rPr lang="en-US" altLang="zh-CN" sz="3600" b="1" dirty="0"/>
              <a:t>7</a:t>
            </a:r>
            <a:endParaRPr lang="en-US" sz="3600" b="1" dirty="0"/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i="1" dirty="0"/>
              <a:t>Computer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Networking</a:t>
            </a:r>
            <a:r>
              <a:rPr lang="zh-CN" altLang="en-US" sz="2000" b="1" i="1" dirty="0"/>
              <a:t> </a:t>
            </a:r>
            <a:r>
              <a:rPr lang="en-US" altLang="zh-CN" sz="2000" b="1" dirty="0"/>
              <a:t>by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Jim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Kurose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A4BFD-FF2E-4FE5-8458-67338C96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77" y="26472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Assignment 2 Q &amp; A</a:t>
            </a:r>
          </a:p>
        </p:txBody>
      </p:sp>
    </p:spTree>
    <p:extLst>
      <p:ext uri="{BB962C8B-B14F-4D97-AF65-F5344CB8AC3E}">
        <p14:creationId xmlns:p14="http://schemas.microsoft.com/office/powerpoint/2010/main" val="229262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4851400" y="3167390"/>
            <a:ext cx="2603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</a:t>
            </a:r>
            <a:r>
              <a:rPr lang="en-US" altLang="zh-CN" b="1" dirty="0"/>
              <a:t>2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Due: Sun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 baseline="30000" dirty="0">
                <a:solidFill>
                  <a:srgbClr val="FF0000"/>
                </a:solidFill>
              </a:rPr>
              <a:t>th</a:t>
            </a:r>
            <a:r>
              <a:rPr lang="en-US" altLang="zh-CN" dirty="0">
                <a:solidFill>
                  <a:srgbClr val="FF0000"/>
                </a:solidFill>
              </a:rPr>
              <a:t> November.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11:59:59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p.m.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84CE60-32E9-A04D-9F48-033E43846BE3}"/>
              </a:ext>
            </a:extLst>
          </p:cNvPr>
          <p:cNvSpPr txBox="1"/>
          <p:nvPr/>
        </p:nvSpPr>
        <p:spPr>
          <a:xfrm>
            <a:off x="1746250" y="3124200"/>
            <a:ext cx="836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/>
              <a:t>Start</a:t>
            </a:r>
            <a:r>
              <a:rPr kumimoji="1" lang="zh-CN" altLang="en-US" sz="7200" dirty="0"/>
              <a:t> </a:t>
            </a:r>
            <a:r>
              <a:rPr kumimoji="1" lang="en-US" altLang="zh-CN" sz="7200" dirty="0"/>
              <a:t>early!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b="1" dirty="0"/>
              <a:t>TCP:</a:t>
            </a:r>
            <a:r>
              <a:rPr lang="zh-CN" altLang="en-US" b="1" dirty="0"/>
              <a:t> </a:t>
            </a:r>
            <a:r>
              <a:rPr lang="en-US" altLang="zh-CN" b="1" dirty="0"/>
              <a:t>Transmission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  <a:r>
              <a:rPr lang="zh-CN" altLang="en-US" b="1" dirty="0"/>
              <a:t> </a:t>
            </a:r>
            <a:r>
              <a:rPr lang="en-US" altLang="zh-CN" b="1" dirty="0"/>
              <a:t>Protocol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page5image579262464">
            <a:extLst>
              <a:ext uri="{FF2B5EF4-FFF2-40B4-BE49-F238E27FC236}">
                <a16:creationId xmlns:a16="http://schemas.microsoft.com/office/drawing/2014/main" id="{1677E1CE-E8D5-A041-9D3A-D0EEC22D31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21" y="1219200"/>
            <a:ext cx="7423357" cy="49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28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b="1" dirty="0"/>
              <a:t>Q1</a:t>
            </a:r>
            <a:r>
              <a:rPr lang="zh-CN" altLang="en-US" b="1" dirty="0"/>
              <a:t> </a:t>
            </a:r>
            <a:r>
              <a:rPr lang="en-US" altLang="zh-CN" b="1" dirty="0"/>
              <a:t>TCP</a:t>
            </a:r>
            <a:r>
              <a:rPr lang="zh-CN" altLang="en-US" b="1" dirty="0"/>
              <a:t> </a:t>
            </a:r>
            <a:r>
              <a:rPr lang="en-US" altLang="zh-CN" b="1" dirty="0"/>
              <a:t>File</a:t>
            </a:r>
            <a:r>
              <a:rPr lang="zh-CN" altLang="en-US" b="1" dirty="0"/>
              <a:t> </a:t>
            </a:r>
            <a:r>
              <a:rPr lang="en-US" altLang="zh-CN" b="1" dirty="0"/>
              <a:t>Transfer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490"/>
            <a:ext cx="10515600" cy="179657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Consider transferring an enormous file of </a:t>
            </a:r>
            <a:r>
              <a:rPr lang="zh-CN" altLang="zh-CN" sz="2400" b="1" i="1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L</a:t>
            </a:r>
            <a:r>
              <a:rPr lang="zh-CN" altLang="zh-CN" sz="2400" b="1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bytes from host A to host B.</a:t>
            </a:r>
            <a:b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</a:b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What is the maximum value of </a:t>
            </a:r>
            <a:r>
              <a:rPr lang="zh-CN" altLang="zh-CN" sz="2400" b="1" i="1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L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such that we don’t run out of TCP sequence numbers? </a:t>
            </a:r>
            <a:endParaRPr lang="zh-CN" altLang="zh-CN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- Note:TCP sequence number is 4 bytes in the header </a:t>
            </a:r>
            <a:endParaRPr lang="zh-CN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72AB98-FEB9-BA41-8381-4271E43F2E34}"/>
              </a:ext>
            </a:extLst>
          </p:cNvPr>
          <p:cNvSpPr txBox="1"/>
          <p:nvPr/>
        </p:nvSpPr>
        <p:spPr>
          <a:xfrm>
            <a:off x="1333500" y="2873276"/>
            <a:ext cx="402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2^32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F3A056-7FE7-B442-B5F9-555066272DB9}"/>
              </a:ext>
            </a:extLst>
          </p:cNvPr>
          <p:cNvSpPr txBox="1">
            <a:spLocks/>
          </p:cNvSpPr>
          <p:nvPr/>
        </p:nvSpPr>
        <p:spPr>
          <a:xfrm>
            <a:off x="838200" y="3512990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9AFD5-F739-1940-89F5-7B1C83C2CD31}"/>
              </a:ext>
            </a:extLst>
          </p:cNvPr>
          <p:cNvSpPr txBox="1">
            <a:spLocks/>
          </p:cNvSpPr>
          <p:nvPr/>
        </p:nvSpPr>
        <p:spPr>
          <a:xfrm>
            <a:off x="838200" y="3463686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Given </a:t>
            </a:r>
            <a:r>
              <a:rPr lang="en-US" altLang="zh-C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= 2^32 bytes, find how long it takes to transmit the file. Assume: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  MSS (max segment size) = 1460 Bytes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  MTU (max transmission unit) = 1500 Bytes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  128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Mbps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link from A to B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  Ignore flow and congestion control, assume A sends as fast as possible contiguously. </a:t>
            </a:r>
          </a:p>
          <a:p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19F061-4194-2D4E-BB91-A3AA7D72FCD5}"/>
              </a:ext>
            </a:extLst>
          </p:cNvPr>
          <p:cNvSpPr txBox="1"/>
          <p:nvPr/>
        </p:nvSpPr>
        <p:spPr>
          <a:xfrm>
            <a:off x="1181100" y="5389004"/>
            <a:ext cx="694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(2^32 / 1460 * 1500) / (128 *10^6 / 8) = 276 s 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 of data / bandwidth </a:t>
            </a:r>
            <a:endParaRPr lang="en-US" altLang="zh-CN" sz="320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2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Q2</a:t>
            </a:r>
            <a:r>
              <a:rPr lang="zh-CN" altLang="en-US" b="1" dirty="0"/>
              <a:t> </a:t>
            </a:r>
            <a:r>
              <a:rPr lang="en-US" altLang="zh-CN" b="1" dirty="0"/>
              <a:t>TCP</a:t>
            </a:r>
            <a:r>
              <a:rPr lang="zh-CN" altLang="en-US" b="1" dirty="0"/>
              <a:t> </a:t>
            </a:r>
            <a:r>
              <a:rPr lang="en-US" altLang="zh-CN" b="1" dirty="0"/>
              <a:t>Segment</a:t>
            </a:r>
            <a:r>
              <a:rPr lang="zh-CN" altLang="en-US" b="1" dirty="0"/>
              <a:t> </a:t>
            </a:r>
            <a:r>
              <a:rPr lang="en-US" altLang="zh-CN" b="1" dirty="0"/>
              <a:t>Metadata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377"/>
            <a:ext cx="10515600" cy="2181224"/>
          </a:xfrm>
          <a:ln w="317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Host A (sender) and B (receiver) are communicating over a TCP connection. Assume the following events happen in order: </a:t>
            </a:r>
            <a:endParaRPr lang="zh-CN" altLang="zh-CN" sz="105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latin typeface="Arial" panose="020B0604020202020204" pitchFamily="34" charset="0"/>
                <a:ea typeface="GillSans" panose="020B0502020104020203" pitchFamily="34" charset="-79"/>
              </a:rPr>
              <a:t>  B has received the first 127 bytes of the flow from A, this consumes seq num 0-126 </a:t>
            </a: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latin typeface="Arial" panose="020B0604020202020204" pitchFamily="34" charset="0"/>
                <a:ea typeface="GillSans" panose="020B0502020104020203" pitchFamily="34" charset="-79"/>
              </a:rPr>
              <a:t>  A then sends two segments, S1 (80 bytes of data), S2 (40 bytes of data) </a:t>
            </a: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latin typeface="Arial" panose="020B0604020202020204" pitchFamily="34" charset="0"/>
                <a:ea typeface="GillSans" panose="020B0502020104020203" pitchFamily="34" charset="-79"/>
              </a:rPr>
              <a:t>  S1 has sequence num 127, source port 30302, destination port 80 </a:t>
            </a: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latin typeface="Arial" panose="020B0604020202020204" pitchFamily="34" charset="0"/>
                <a:ea typeface="GillSans" panose="020B0502020104020203" pitchFamily="34" charset="-79"/>
              </a:rPr>
              <a:t>  B sends ACK1 and ACK2 to A when it receives the first / second segment respectively </a:t>
            </a: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10B901-E06C-8A4E-AC29-A071B187A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0AF7EF-3AB5-8043-BA72-F8A7FA4BA3CE}"/>
              </a:ext>
            </a:extLst>
          </p:cNvPr>
          <p:cNvSpPr txBox="1"/>
          <p:nvPr/>
        </p:nvSpPr>
        <p:spPr>
          <a:xfrm>
            <a:off x="838200" y="3570270"/>
            <a:ext cx="916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latin typeface="Arial" panose="020B0604020202020204" pitchFamily="34" charset="0"/>
                <a:ea typeface="GillSans" panose="020B0502020104020203" pitchFamily="34" charset="-79"/>
              </a:rPr>
              <a:t>Assume S1 and S2 arrive in order </a:t>
            </a:r>
            <a:endParaRPr lang="zh-CN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Q: For S2, what are the sequence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source port and destination port?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207, Source port: 30302, Destination port: 80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 ACK1, what are the ack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source port and destination port?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 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207, Source port: 80, Destination port: 30302 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Q3</a:t>
            </a:r>
            <a:r>
              <a:rPr lang="zh-CN" altLang="en-US" b="1" dirty="0"/>
              <a:t> </a:t>
            </a:r>
            <a:r>
              <a:rPr lang="en-US" altLang="zh-CN" b="1" dirty="0"/>
              <a:t>TCP</a:t>
            </a:r>
            <a:r>
              <a:rPr lang="zh-CN" altLang="en-US" b="1" dirty="0"/>
              <a:t> </a:t>
            </a:r>
            <a:r>
              <a:rPr lang="en-US" altLang="zh-CN" b="1" dirty="0"/>
              <a:t>Segment</a:t>
            </a:r>
            <a:r>
              <a:rPr lang="zh-CN" altLang="en-US" b="1" dirty="0"/>
              <a:t> </a:t>
            </a:r>
            <a:r>
              <a:rPr lang="en-US" altLang="zh-CN" b="1" dirty="0"/>
              <a:t>CWND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377"/>
            <a:ext cx="10515600" cy="2181224"/>
          </a:xfrm>
          <a:ln w="317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Consider sending a large file over a lossless TCP connection Assume: </a:t>
            </a:r>
            <a:endParaRPr lang="zh-CN" altLang="zh-CN" sz="9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 TCP uses AIMD for congestion control with slow start </a:t>
            </a:r>
            <a:endParaRPr lang="zh-CN" altLang="zh-CN" sz="9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 ssthres = 16 MSS </a:t>
            </a:r>
            <a:endParaRPr lang="zh-CN" altLang="zh-CN" sz="9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 Approximately constant RTT </a:t>
            </a:r>
            <a:endParaRPr lang="zh-CN" altLang="zh-CN" sz="9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 CWND starts at 1 MSS </a:t>
            </a:r>
            <a:endParaRPr lang="zh-CN" altLang="zh-CN" sz="9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10B901-E06C-8A4E-AC29-A071B187A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0AF7EF-3AB5-8043-BA72-F8A7FA4BA3CE}"/>
              </a:ext>
            </a:extLst>
          </p:cNvPr>
          <p:cNvSpPr txBox="1"/>
          <p:nvPr/>
        </p:nvSpPr>
        <p:spPr>
          <a:xfrm>
            <a:off x="838200" y="3794981"/>
            <a:ext cx="1024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Q: </a:t>
            </a:r>
            <a:r>
              <a:rPr lang="zh-CN" altLang="zh-CN" sz="2400" dirty="0">
                <a:latin typeface="Arial" panose="020B0604020202020204" pitchFamily="34" charset="0"/>
              </a:rPr>
              <a:t>How long does it take for CWND to increase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from 1 MSS to 20 MSS? </a:t>
            </a:r>
            <a:endParaRPr lang="zh-CN" altLang="zh-CN" sz="9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GillSans" panose="020B0502020104020203" pitchFamily="34" charset="-79"/>
              </a:rPr>
              <a:t>      </a:t>
            </a:r>
            <a:r>
              <a:rPr lang="zh-CN" altLang="zh-CN" sz="2400" dirty="0">
                <a:solidFill>
                  <a:srgbClr val="FF0000"/>
                </a:solidFill>
                <a:latin typeface="Arial" panose="020B0604020202020204" pitchFamily="34" charset="0"/>
                <a:ea typeface="GillSans" panose="020B0502020104020203" pitchFamily="34" charset="-79"/>
              </a:rPr>
              <a:t>CWND: 1 2 4 8 16 17 18 19 20; 8 RTT </a:t>
            </a:r>
            <a:endParaRPr lang="zh-CN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61F6D1-8918-B14A-B889-CE8C761EA891}"/>
              </a:ext>
            </a:extLst>
          </p:cNvPr>
          <p:cNvSpPr txBox="1"/>
          <p:nvPr/>
        </p:nvSpPr>
        <p:spPr>
          <a:xfrm>
            <a:off x="838200" y="475632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Q:</a:t>
            </a:r>
            <a:r>
              <a:rPr lang="zh-CN" altLang="en-US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</a:rPr>
              <a:t>What is the average throughput (in terms of MSS and RTT) of the above </a:t>
            </a:r>
            <a:r>
              <a:rPr lang="zh-CN" altLang="en-US" sz="2400" dirty="0">
                <a:latin typeface="Arial" panose="020B0604020202020204" pitchFamily="34" charset="0"/>
              </a:rPr>
              <a:t>      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     </a:t>
            </a:r>
            <a:r>
              <a:rPr lang="en-US" altLang="zh-CN" sz="2400" dirty="0">
                <a:latin typeface="Arial" panose="020B0604020202020204" pitchFamily="34" charset="0"/>
              </a:rPr>
              <a:t>process? 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(1+2+4+8+16+17+18+19) / 8 = 85 MSS / 8 RTT </a:t>
            </a:r>
          </a:p>
        </p:txBody>
      </p:sp>
    </p:spTree>
    <p:extLst>
      <p:ext uri="{BB962C8B-B14F-4D97-AF65-F5344CB8AC3E}">
        <p14:creationId xmlns:p14="http://schemas.microsoft.com/office/powerpoint/2010/main" val="98686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b="1" dirty="0"/>
              <a:t>Q1</a:t>
            </a:r>
            <a:r>
              <a:rPr lang="zh-CN" altLang="en-US" b="1" dirty="0"/>
              <a:t> </a:t>
            </a:r>
            <a:r>
              <a:rPr lang="en-US" altLang="zh-CN" b="1" dirty="0"/>
              <a:t>TCP</a:t>
            </a:r>
            <a:r>
              <a:rPr lang="zh-CN" altLang="en-US" b="1" dirty="0"/>
              <a:t> </a:t>
            </a:r>
            <a:r>
              <a:rPr lang="en-US" altLang="zh-CN" b="1" dirty="0"/>
              <a:t>Congestion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490"/>
            <a:ext cx="10515600" cy="1796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Assuming TCP Reno is the protocol experiencing the behavior shown above, answer the following questions. In all cases, you should provide a short discussion justifying your answer. </a:t>
            </a:r>
            <a:endParaRPr lang="en-US" altLang="zh-CN" sz="1800" dirty="0"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F3A056-7FE7-B442-B5F9-555066272DB9}"/>
              </a:ext>
            </a:extLst>
          </p:cNvPr>
          <p:cNvSpPr txBox="1">
            <a:spLocks/>
          </p:cNvSpPr>
          <p:nvPr/>
        </p:nvSpPr>
        <p:spPr>
          <a:xfrm>
            <a:off x="838200" y="3512990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9AFD5-F739-1940-89F5-7B1C83C2CD31}"/>
              </a:ext>
            </a:extLst>
          </p:cNvPr>
          <p:cNvSpPr txBox="1">
            <a:spLocks/>
          </p:cNvSpPr>
          <p:nvPr/>
        </p:nvSpPr>
        <p:spPr>
          <a:xfrm>
            <a:off x="838200" y="1900595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US" altLang="zh-CN" sz="2400" dirty="0"/>
              <a:t>Identify the intervals of time when TCP slow start is operating. </a:t>
            </a:r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  </a:t>
            </a:r>
            <a:r>
              <a:rPr lang="en-US" altLang="zh-CN" sz="2400" dirty="0"/>
              <a:t>Identify the intervals of time when TCP congestion avoidance is operating. </a:t>
            </a:r>
          </a:p>
        </p:txBody>
      </p:sp>
      <p:pic>
        <p:nvPicPr>
          <p:cNvPr id="1025" name="Picture 1" descr="page340image655428608">
            <a:extLst>
              <a:ext uri="{FF2B5EF4-FFF2-40B4-BE49-F238E27FC236}">
                <a16:creationId xmlns:a16="http://schemas.microsoft.com/office/drawing/2014/main" id="{00529F8E-5F83-AF4F-95D7-6842C66B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64704"/>
            <a:ext cx="44450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b="1" dirty="0"/>
              <a:t>Q1</a:t>
            </a:r>
            <a:r>
              <a:rPr lang="zh-CN" altLang="en-US" b="1" dirty="0"/>
              <a:t> </a:t>
            </a:r>
            <a:r>
              <a:rPr lang="en-US" altLang="zh-CN" b="1" dirty="0"/>
              <a:t>TCP</a:t>
            </a:r>
            <a:r>
              <a:rPr lang="zh-CN" altLang="en-US" b="1" dirty="0"/>
              <a:t> </a:t>
            </a:r>
            <a:r>
              <a:rPr lang="en-US" altLang="zh-CN" b="1" dirty="0"/>
              <a:t>Congestion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490"/>
            <a:ext cx="10515600" cy="1796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Assuming TCP Reno is the protocol experiencing the behavior shown above, answer the following questions. In all cases, you should provide a short discussion justifying your answer. </a:t>
            </a:r>
            <a:endParaRPr lang="en-US" altLang="zh-CN" sz="1800" dirty="0"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F3A056-7FE7-B442-B5F9-555066272DB9}"/>
              </a:ext>
            </a:extLst>
          </p:cNvPr>
          <p:cNvSpPr txBox="1">
            <a:spLocks/>
          </p:cNvSpPr>
          <p:nvPr/>
        </p:nvSpPr>
        <p:spPr>
          <a:xfrm>
            <a:off x="838200" y="3512990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9AFD5-F739-1940-89F5-7B1C83C2CD31}"/>
              </a:ext>
            </a:extLst>
          </p:cNvPr>
          <p:cNvSpPr txBox="1">
            <a:spLocks/>
          </p:cNvSpPr>
          <p:nvPr/>
        </p:nvSpPr>
        <p:spPr>
          <a:xfrm>
            <a:off x="838200" y="1900595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3.</a:t>
            </a:r>
            <a:r>
              <a:rPr lang="zh-CN" altLang="en-US" sz="2000" dirty="0"/>
              <a:t> </a:t>
            </a:r>
            <a:r>
              <a:rPr lang="en-US" altLang="zh-CN" sz="2000" dirty="0"/>
              <a:t>After the 16th transmission round, is segment loss detected by a triple duplicate ACK or by a timeout? </a:t>
            </a:r>
          </a:p>
          <a:p>
            <a:pPr marL="0" indent="0">
              <a:buNone/>
            </a:pPr>
            <a:r>
              <a:rPr lang="en-US" altLang="zh-CN" sz="2000" dirty="0"/>
              <a:t>4.</a:t>
            </a:r>
            <a:r>
              <a:rPr lang="zh-CN" altLang="en-US" sz="2000" dirty="0"/>
              <a:t> </a:t>
            </a:r>
            <a:r>
              <a:rPr lang="en-US" altLang="zh-CN" sz="2000" dirty="0"/>
              <a:t>After the 22nd transmission round, is segment loss detected by a triple duplicate ACK or by a timeout? </a:t>
            </a:r>
          </a:p>
        </p:txBody>
      </p:sp>
      <p:pic>
        <p:nvPicPr>
          <p:cNvPr id="1025" name="Picture 1" descr="page340image655428608">
            <a:extLst>
              <a:ext uri="{FF2B5EF4-FFF2-40B4-BE49-F238E27FC236}">
                <a16:creationId xmlns:a16="http://schemas.microsoft.com/office/drawing/2014/main" id="{00529F8E-5F83-AF4F-95D7-6842C66B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14063"/>
            <a:ext cx="44450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04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b="1" dirty="0"/>
              <a:t>Q1</a:t>
            </a:r>
            <a:r>
              <a:rPr lang="zh-CN" altLang="en-US" b="1" dirty="0"/>
              <a:t> </a:t>
            </a:r>
            <a:r>
              <a:rPr lang="en-US" altLang="zh-CN" b="1" dirty="0"/>
              <a:t>TCP</a:t>
            </a:r>
            <a:r>
              <a:rPr lang="zh-CN" altLang="en-US" b="1" dirty="0"/>
              <a:t> </a:t>
            </a:r>
            <a:r>
              <a:rPr lang="en-US" altLang="zh-CN" b="1" dirty="0"/>
              <a:t>Congestion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490"/>
            <a:ext cx="10515600" cy="1796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Assuming TCP Reno is the protocol experiencing the behavior shown above, answer the following questions. In all cases, you should provide a short discussion justifying your answer. </a:t>
            </a:r>
            <a:endParaRPr lang="en-US" altLang="zh-CN" sz="1800" dirty="0"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F3A056-7FE7-B442-B5F9-555066272DB9}"/>
              </a:ext>
            </a:extLst>
          </p:cNvPr>
          <p:cNvSpPr txBox="1">
            <a:spLocks/>
          </p:cNvSpPr>
          <p:nvPr/>
        </p:nvSpPr>
        <p:spPr>
          <a:xfrm>
            <a:off x="838200" y="3512990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9AFD5-F739-1940-89F5-7B1C83C2CD31}"/>
              </a:ext>
            </a:extLst>
          </p:cNvPr>
          <p:cNvSpPr txBox="1">
            <a:spLocks/>
          </p:cNvSpPr>
          <p:nvPr/>
        </p:nvSpPr>
        <p:spPr>
          <a:xfrm>
            <a:off x="838200" y="1857179"/>
            <a:ext cx="10515600" cy="1313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5.</a:t>
            </a:r>
            <a:r>
              <a:rPr lang="zh-CN" altLang="en-US" sz="2000" dirty="0"/>
              <a:t> </a:t>
            </a:r>
            <a:r>
              <a:rPr lang="en-US" altLang="zh-CN" sz="2000" dirty="0"/>
              <a:t>What is the initial value of </a:t>
            </a:r>
            <a:r>
              <a:rPr lang="en-US" altLang="zh-CN" sz="2000" i="1" dirty="0" err="1"/>
              <a:t>ssthresh</a:t>
            </a:r>
            <a:r>
              <a:rPr lang="en-US" altLang="zh-CN" sz="2000" i="1" dirty="0"/>
              <a:t> </a:t>
            </a:r>
            <a:r>
              <a:rPr lang="en-US" altLang="zh-CN" sz="2000" dirty="0"/>
              <a:t>at the first transmission round? </a:t>
            </a:r>
          </a:p>
          <a:p>
            <a:pPr marL="0" indent="0">
              <a:buNone/>
            </a:pPr>
            <a:r>
              <a:rPr lang="en-US" altLang="zh-CN" sz="2000" dirty="0"/>
              <a:t>6.</a:t>
            </a:r>
            <a:r>
              <a:rPr lang="zh-CN" altLang="en-US" sz="2000" dirty="0"/>
              <a:t> </a:t>
            </a:r>
            <a:r>
              <a:rPr lang="en-US" altLang="zh-CN" sz="2000" dirty="0"/>
              <a:t>What is the value of </a:t>
            </a:r>
            <a:r>
              <a:rPr lang="en-US" altLang="zh-CN" sz="2000" i="1" dirty="0" err="1"/>
              <a:t>ssthresh</a:t>
            </a:r>
            <a:r>
              <a:rPr lang="en-US" altLang="zh-CN" sz="2000" i="1" dirty="0"/>
              <a:t> </a:t>
            </a:r>
            <a:r>
              <a:rPr lang="en-US" altLang="zh-CN" sz="2000" dirty="0"/>
              <a:t>at the 18th transmission round? </a:t>
            </a:r>
          </a:p>
          <a:p>
            <a:pPr marL="0" indent="0">
              <a:buNone/>
            </a:pPr>
            <a:r>
              <a:rPr lang="en-US" altLang="zh-CN" sz="2000" dirty="0"/>
              <a:t>7.</a:t>
            </a:r>
            <a:r>
              <a:rPr lang="zh-CN" altLang="en-US" sz="2000" dirty="0"/>
              <a:t> </a:t>
            </a:r>
            <a:r>
              <a:rPr lang="en-US" altLang="zh-CN" sz="2000" dirty="0"/>
              <a:t>What is the value of </a:t>
            </a:r>
            <a:r>
              <a:rPr lang="en-US" altLang="zh-CN" sz="2000" i="1" dirty="0" err="1"/>
              <a:t>ssthresh</a:t>
            </a:r>
            <a:r>
              <a:rPr lang="en-US" altLang="zh-CN" sz="2000" i="1" dirty="0"/>
              <a:t> </a:t>
            </a:r>
            <a:r>
              <a:rPr lang="en-US" altLang="zh-CN" sz="2000" dirty="0"/>
              <a:t>at the 24th transmission round? </a:t>
            </a:r>
          </a:p>
          <a:p>
            <a:endParaRPr lang="en-US" altLang="zh-CN" sz="2000" dirty="0"/>
          </a:p>
        </p:txBody>
      </p:sp>
      <p:pic>
        <p:nvPicPr>
          <p:cNvPr id="1025" name="Picture 1" descr="page340image655428608">
            <a:extLst>
              <a:ext uri="{FF2B5EF4-FFF2-40B4-BE49-F238E27FC236}">
                <a16:creationId xmlns:a16="http://schemas.microsoft.com/office/drawing/2014/main" id="{00529F8E-5F83-AF4F-95D7-6842C66B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14063"/>
            <a:ext cx="44450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5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689</Words>
  <Application>Microsoft Office PowerPoint</Application>
  <PresentationFormat>宽屏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Office 主题​​</vt:lpstr>
      <vt:lpstr>CSCI 4430 - Fall 23</vt:lpstr>
      <vt:lpstr>Assignment 2 </vt:lpstr>
      <vt:lpstr>TCP: Transmission Control Protocol</vt:lpstr>
      <vt:lpstr>Q1 TCP File Transfer </vt:lpstr>
      <vt:lpstr>Q2 TCP Segment Metadata</vt:lpstr>
      <vt:lpstr>Q3 TCP Segment CWND</vt:lpstr>
      <vt:lpstr>Q1 TCP Congestion Control</vt:lpstr>
      <vt:lpstr>Q1 TCP Congestion Control</vt:lpstr>
      <vt:lpstr>Q1 TCP Congestion Control</vt:lpstr>
      <vt:lpstr>Assignment 2 Q &amp; A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Fall 23</dc:title>
  <dc:creator>YANG, Yitao</dc:creator>
  <cp:lastModifiedBy>YANG, Yitao</cp:lastModifiedBy>
  <cp:revision>4</cp:revision>
  <dcterms:created xsi:type="dcterms:W3CDTF">2023-10-18T06:38:25Z</dcterms:created>
  <dcterms:modified xsi:type="dcterms:W3CDTF">2023-10-18T06:40:37Z</dcterms:modified>
</cp:coreProperties>
</file>