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2" r:id="rId6"/>
    <p:sldId id="274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4402B-494A-D841-9A43-F49E88B6429E}" v="42" dt="2022-01-20T01:06:4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6" autoAdjust="0"/>
    <p:restoredTop sz="94577"/>
  </p:normalViewPr>
  <p:slideViewPr>
    <p:cSldViewPr snapToGrid="0" snapToObjects="1">
      <p:cViewPr varScale="1">
        <p:scale>
          <a:sx n="92" d="100"/>
          <a:sy n="92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80A1-1F0C-4A71-B8A3-AA47FCAE6790}" type="datetimeFigureOut">
              <a:rPr lang="en-HK" smtClean="0"/>
              <a:t>21/1/2022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D3AD6-25BE-408D-BED6-106C0DD989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320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959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D3AD6-25BE-408D-BED6-106C0DD989BD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408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3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3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Q4</a:t>
            </a:r>
            <a:r>
              <a:rPr lang="en-HK" altLang="zh-CN" b="1" dirty="0"/>
              <a:t>.2</a:t>
            </a:r>
            <a:r>
              <a:rPr lang="en-US" altLang="zh-CN" b="1" dirty="0"/>
              <a:t> Consider the Following Request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37"/>
            <a:ext cx="7197436" cy="49215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GET /cs453/index.html HTTP/1.1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Host: gaia.cs.umass.edu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Connection: keep-alive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Cache-Control: max-age=0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Upgrade-Insecure-Requests: 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User-Agent: Mozilla/5.0 (Windows NT 10.0; Win64; x64)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AppleWebKit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/537.36 (KHTML, like Gecko) Chrome/97.0.4692.71 Safari/537.36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Edg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/97.0.1072.62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Accept: text/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xhtml+xml,application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xml;q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=0.9,image/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webp,image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apng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,*/*;q=0.8,application/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signed-exchange;v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=b3;q=0.9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Accept-Encoding: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gzip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deflate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Accept-Language: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en-US,en;q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If-None-Match: "db1-4161d5aad1d80"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If-Modified-Since: Tue, 13 Jun 2006 16:13:58 GMT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What type of browser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initiates this message?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Why is browser type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needed in an HTTP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request message?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3613578"/>
            <a:ext cx="29510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Mozilla/5.0</a:t>
            </a:r>
          </a:p>
          <a:p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ifferent browsers may handle the same webpage differently, due to having different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7969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HK" altLang="zh-CN" b="1" dirty="0"/>
              <a:t>5.1 </a:t>
            </a:r>
            <a:r>
              <a:rPr lang="en-US" altLang="zh-CN" b="1" dirty="0"/>
              <a:t>Consider the Following Response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27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Did the server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successfully find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document?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2858015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17833-84C4-48D3-A6C7-4809121587C7}"/>
              </a:ext>
            </a:extLst>
          </p:cNvPr>
          <p:cNvSpPr txBox="1">
            <a:spLocks/>
          </p:cNvSpPr>
          <p:nvPr/>
        </p:nvSpPr>
        <p:spPr>
          <a:xfrm>
            <a:off x="8742218" y="3794037"/>
            <a:ext cx="3304309" cy="1956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2. How many bytes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are being returned in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document?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B3BF5-E017-46FF-8B3D-3D6FD04A53FD}"/>
              </a:ext>
            </a:extLst>
          </p:cNvPr>
          <p:cNvSpPr txBox="1"/>
          <p:nvPr/>
        </p:nvSpPr>
        <p:spPr>
          <a:xfrm>
            <a:off x="8804563" y="5185611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3505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477EA5-141F-4753-A3C8-508FB587083E}"/>
              </a:ext>
            </a:extLst>
          </p:cNvPr>
          <p:cNvSpPr txBox="1">
            <a:spLocks/>
          </p:cNvSpPr>
          <p:nvPr/>
        </p:nvSpPr>
        <p:spPr>
          <a:xfrm>
            <a:off x="284018" y="1571337"/>
            <a:ext cx="8181109" cy="473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HTTP/1.1 200 OK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Date: Fri, 21 Jan 2022 06:38:29 GMT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Server: Apache/2.4.6 (CentOS)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OpenSSL/1.0.2k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fips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PHP/7.4.25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mod_perl/2.0.11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Perl/v5.16.3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Last-Modified: Tue, 13 Jun 2006 16:13:58 GMT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ETag: "db1-4161d5aad1d80"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Accept-Ranges: bytes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Content-Length: 3505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Keep-Alive: timeout=5, max=100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Connection: Keep-Alive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Content-Type: text/html; charset=UTF-8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\r\n\r\n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&lt;!doctype html public "-//w3c//dtd html 4.0 transitional//en"&gt;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&lt;html&gt;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&lt;head&gt;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http-equiv="Content-Type" content="text/html; charset=iso-8859-1"&gt;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name="GENERATOR" content="Mozilla/4.79 [en] 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(Windows NT 5.0; U) [Netscape]"&gt;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&lt;title&gt;CMPSCI 453 / 591 / NTU-ST550A  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Spring 2005  homepage&lt;/title&gt;</a:t>
            </a:r>
            <a:r>
              <a:rPr lang="en-US" b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&lt;/head&gt; &lt;much more document text following here (not shown)&gt;</a:t>
            </a:r>
            <a:endParaRPr lang="en-US" b="1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HK" altLang="zh-CN" b="1" dirty="0"/>
              <a:t>5.2 </a:t>
            </a:r>
            <a:r>
              <a:rPr lang="en-US" altLang="zh-CN" b="1" dirty="0"/>
              <a:t>Consider the Following Response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1571337"/>
            <a:ext cx="8181109" cy="473940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HTTP/1.1 200 OK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Fri, 21 Jan 2022 06:38:29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Server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Apache/2.4.6 (CentOS)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OpenSSL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/1.0.2k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fips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/7.4.25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mod_perl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/2.0.11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Perl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/v5.16.3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Last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-Modified: Tue, 13 Jun 2006 16:13:58 GMT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ETag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"db1-4161d5aad1d80"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-Ranges: bytes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-Length: 3505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Keep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-Alive: timeout=5, max=100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Keep-Alive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Content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-Type: text/html; charset=UTF-8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\r\n\r\n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&lt;!doctype html public "-//w3c//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dtd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html 4.0 transitional//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&lt;html&gt;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&lt;head&gt;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http-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equiv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="Content-Type" content="text/html; charset=iso-8859-1"&gt;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&lt;meta name="GENERATOR" content="Mozilla/4.79 [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(Windows NT 5.0; U) [Netscape]"&gt;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&lt;title&gt;CMPSCI 453 / 591 / NTU-ST550A  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</a:t>
            </a:r>
            <a:r>
              <a:rPr lang="en-US" b="1" dirty="0" err="1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</a:t>
            </a:r>
            <a:r>
              <a:rPr lang="en-US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Spring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2005  homepage&lt;/title&gt;</a:t>
            </a:r>
            <a:r>
              <a:rPr lang="en-US" b="1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\n</a:t>
            </a:r>
            <a:r>
              <a:rPr lang="en-US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&lt;/head&gt; &lt;much more document text following here (not shown)&gt;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27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1. What are the first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5 bytes of the document being returned?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2858015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&lt;!doc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17833-84C4-48D3-A6C7-4809121587C7}"/>
              </a:ext>
            </a:extLst>
          </p:cNvPr>
          <p:cNvSpPr txBox="1">
            <a:spLocks/>
          </p:cNvSpPr>
          <p:nvPr/>
        </p:nvSpPr>
        <p:spPr>
          <a:xfrm>
            <a:off x="8742218" y="3794037"/>
            <a:ext cx="3304309" cy="1956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2. Did the server agree to a persistent connection?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B3BF5-E017-46FF-8B3D-3D6FD04A53FD}"/>
              </a:ext>
            </a:extLst>
          </p:cNvPr>
          <p:cNvSpPr txBox="1"/>
          <p:nvPr/>
        </p:nvSpPr>
        <p:spPr>
          <a:xfrm>
            <a:off x="8804563" y="5185611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304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Q6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 request a very small HTML file from a server. This HTML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references eight other very small images. Let X denote the RTT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between the localhost and the server. How much time elapses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with: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938365"/>
            <a:ext cx="9795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1. </a:t>
            </a:r>
            <a:r>
              <a:rPr lang="en-US" sz="2800" dirty="0"/>
              <a:t>Non-persistent HTTP with no parallel TCP connections</a:t>
            </a:r>
            <a:endParaRPr lang="en-HK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FB35E-000B-487E-B98E-ED33C98C7DB6}"/>
              </a:ext>
            </a:extLst>
          </p:cNvPr>
          <p:cNvSpPr txBox="1"/>
          <p:nvPr/>
        </p:nvSpPr>
        <p:spPr>
          <a:xfrm>
            <a:off x="838200" y="4613985"/>
            <a:ext cx="9795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2. </a:t>
            </a:r>
            <a:r>
              <a:rPr lang="en-US" sz="2800" dirty="0"/>
              <a:t>Non-persistent HTTP with the browser configured for 5 parallel </a:t>
            </a:r>
          </a:p>
          <a:p>
            <a:r>
              <a:rPr lang="en-US" sz="2800" dirty="0"/>
              <a:t>connections</a:t>
            </a:r>
            <a:endParaRPr lang="en-HK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53AC-173F-4086-BE54-ED6380CAD181}"/>
              </a:ext>
            </a:extLst>
          </p:cNvPr>
          <p:cNvSpPr txBox="1"/>
          <p:nvPr/>
        </p:nvSpPr>
        <p:spPr>
          <a:xfrm>
            <a:off x="838200" y="5739456"/>
            <a:ext cx="9795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dirty="0"/>
              <a:t>3. </a:t>
            </a:r>
            <a:r>
              <a:rPr lang="en-US" sz="2800" dirty="0"/>
              <a:t>Persistent HTTP with pipelining</a:t>
            </a:r>
            <a:endParaRPr lang="en-HK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67F5A-D374-4267-88D2-A0A1F1E1E092}"/>
                  </a:ext>
                </a:extLst>
              </p:cNvPr>
              <p:cNvSpPr txBox="1"/>
              <p:nvPr/>
            </p:nvSpPr>
            <p:spPr>
              <a:xfrm>
                <a:off x="9393381" y="3999920"/>
                <a:ext cx="23275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9∗2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B67F5A-D374-4267-88D2-A0A1F1E1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1" y="3999920"/>
                <a:ext cx="232756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93623-DC96-4C38-A12C-AD824F962C7C}"/>
                  </a:ext>
                </a:extLst>
              </p:cNvPr>
              <p:cNvSpPr txBox="1"/>
              <p:nvPr/>
            </p:nvSpPr>
            <p:spPr>
              <a:xfrm>
                <a:off x="2867891" y="5091038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93623-DC96-4C38-A12C-AD824F96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891" y="5091038"/>
                <a:ext cx="33528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C234-D458-4F4D-AC1A-5318789C1632}"/>
                  </a:ext>
                </a:extLst>
              </p:cNvPr>
              <p:cNvSpPr txBox="1"/>
              <p:nvPr/>
            </p:nvSpPr>
            <p:spPr>
              <a:xfrm>
                <a:off x="5881255" y="5801011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HK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C234-D458-4F4D-AC1A-5318789C1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55" y="5801011"/>
                <a:ext cx="33528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1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2951946"/>
            <a:ext cx="13274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Q&amp;A</a:t>
            </a:r>
          </a:p>
          <a:p>
            <a:pPr algn="ctr"/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Sat, 29th Jan. 11:59:59 p.m.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Request</a:t>
            </a:r>
          </a:p>
          <a:p>
            <a:r>
              <a:rPr lang="en-US" sz="3200" dirty="0"/>
              <a:t>HTTP Response</a:t>
            </a:r>
          </a:p>
          <a:p>
            <a:r>
              <a:rPr lang="en-US" altLang="zh-CN" sz="3200" dirty="0"/>
              <a:t>Exercises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Request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17577C16-079E-4952-83FD-888293C83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828" y="1825625"/>
            <a:ext cx="6928344" cy="4351338"/>
          </a:xfrm>
        </p:spPr>
      </p:pic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Response</a:t>
            </a:r>
          </a:p>
        </p:txBody>
      </p:sp>
      <p:pic>
        <p:nvPicPr>
          <p:cNvPr id="6" name="Content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700B8F1-E63D-4F1D-95AA-573D9C539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87" y="1825625"/>
            <a:ext cx="6893625" cy="4351338"/>
          </a:xfrm>
        </p:spPr>
      </p:pic>
    </p:spTree>
    <p:extLst>
      <p:ext uri="{BB962C8B-B14F-4D97-AF65-F5344CB8AC3E}">
        <p14:creationId xmlns:p14="http://schemas.microsoft.com/office/powerpoint/2010/main" val="26735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Q1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 response messages never have an empty message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2414032"/>
            <a:ext cx="9795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 Some HTTP response messages have an empty message body. 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HTTP Status-Code of 200 for HEAD request can be sent without message-body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HTTP Status-Code of 204 and 304 MUST NOT include a message body. (RFC 2616) 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Q2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Two distinct Web pages (for example, www.mit.edu/research.html and www.mit.edu/students.html) can be sent over the same persistent connection.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429000"/>
            <a:ext cx="97951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True.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• It is because both of these web pages are on the same physical server (www.mit.edu).</a:t>
            </a:r>
            <a:endParaRPr lang="en-H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Q3 True or False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With non-persistent connections between browser and origin server, it is possible for a single TCP segment to carry two distinct HTTP request messages.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3429000"/>
            <a:ext cx="9795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False.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 In a non-persistent connection, the connection closes after each request-response. In this case, the connection will close once the first message is received, and there will be a new connection opened to send the second message.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Q4.1 Consider the Following Request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37"/>
            <a:ext cx="7197436" cy="4921538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GET /cs453/index.html HTTP/1.1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Host: gaia.cs.umass.edu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Connection: keep-alive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Cache-Control: max-age=0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Upgrade-Insecure-Requests: 1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User-Agent: Mozilla/5.0 (Windows NT 10.0; Win64; x64)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AppleWebKit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/537.36 (KHTML, like Gecko) Chrome/97.0.4692.71 Safari/537.36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Edg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/97.0.1072.62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Accept: text/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xhtml+xml,application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xml;q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=0.9,image/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webp,image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apng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,*/*;q=0.8,application/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signed-exchange;v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=b3;q=0.9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Accept-Encoding: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gzip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deflate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Accept-Language: </a:t>
            </a:r>
            <a:r>
              <a:rPr lang="en-US" sz="2400" b="1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en-US,en;q</a:t>
            </a: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=0.9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If-None-Match: "db1-4161d5aad1d80"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If-Modified-Since: Tue, 13 Jun 2006 16:13:58 GMT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40E36-BCA6-425A-9074-E9BFA0A39A27}"/>
              </a:ext>
            </a:extLst>
          </p:cNvPr>
          <p:cNvSpPr txBox="1">
            <a:spLocks/>
          </p:cNvSpPr>
          <p:nvPr/>
        </p:nvSpPr>
        <p:spPr>
          <a:xfrm>
            <a:off x="8742218" y="1472334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1. What is the URL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(w/o scheme) of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document requested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by the browser?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E766A3-14D8-4D99-B605-4AB17C302828}"/>
              </a:ext>
            </a:extLst>
          </p:cNvPr>
          <p:cNvSpPr txBox="1">
            <a:spLocks/>
          </p:cNvSpPr>
          <p:nvPr/>
        </p:nvSpPr>
        <p:spPr>
          <a:xfrm>
            <a:off x="8742217" y="3976248"/>
            <a:ext cx="3304309" cy="1582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2. Does the browser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request a persistent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or non-persistent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connection?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993B0-775B-4F9C-ABAA-98333E9CA840}"/>
              </a:ext>
            </a:extLst>
          </p:cNvPr>
          <p:cNvSpPr txBox="1"/>
          <p:nvPr/>
        </p:nvSpPr>
        <p:spPr>
          <a:xfrm>
            <a:off x="8804563" y="3085053"/>
            <a:ext cx="2327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gaia.cs.umass.edu/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cs453/index.html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A1CFB-88C6-4AE8-8B97-8B267329D727}"/>
              </a:ext>
            </a:extLst>
          </p:cNvPr>
          <p:cNvSpPr txBox="1"/>
          <p:nvPr/>
        </p:nvSpPr>
        <p:spPr>
          <a:xfrm>
            <a:off x="8804563" y="5668393"/>
            <a:ext cx="23275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Persistent</a:t>
            </a:r>
          </a:p>
        </p:txBody>
      </p:sp>
    </p:spTree>
    <p:extLst>
      <p:ext uri="{BB962C8B-B14F-4D97-AF65-F5344CB8AC3E}">
        <p14:creationId xmlns:p14="http://schemas.microsoft.com/office/powerpoint/2010/main" val="19651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1199</Words>
  <Application>Microsoft Office PowerPoint</Application>
  <PresentationFormat>Widescreen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Microsoft Himalaya</vt:lpstr>
      <vt:lpstr>Office Theme</vt:lpstr>
      <vt:lpstr>CSCI 4430 - Spring 22</vt:lpstr>
      <vt:lpstr>Assignment 1 </vt:lpstr>
      <vt:lpstr>Outline</vt:lpstr>
      <vt:lpstr>HTTP Request</vt:lpstr>
      <vt:lpstr>HTTP Response</vt:lpstr>
      <vt:lpstr>Q1 True or False</vt:lpstr>
      <vt:lpstr>Q2 True or False</vt:lpstr>
      <vt:lpstr>Q3 True or False</vt:lpstr>
      <vt:lpstr>Q4.1 Consider the Following Request</vt:lpstr>
      <vt:lpstr>Q4.2 Consider the Following Request</vt:lpstr>
      <vt:lpstr>Q5.1 Consider the Following Response</vt:lpstr>
      <vt:lpstr>Q5.2 Consider the Following Response</vt:lpstr>
      <vt:lpstr>Q6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121</cp:revision>
  <dcterms:created xsi:type="dcterms:W3CDTF">2022-01-09T08:27:06Z</dcterms:created>
  <dcterms:modified xsi:type="dcterms:W3CDTF">2022-01-21T07:07:23Z</dcterms:modified>
</cp:coreProperties>
</file>