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082EC5-C718-4C4A-A93D-152775E55CCE}">
  <a:tblStyle styleId="{B0082EC5-C718-4C4A-A93D-152775E55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da7fe0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da7fe0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da7fe0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da7fe0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0da7fe0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0da7fe0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da7fe0c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da7fe0c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a7fe0c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da7fe0c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da7fe0c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0da7fe0c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da7fe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da7fe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a7fe0c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a7fe0c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da7fe0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da7fe0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da7fe0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da7fe0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da7fe0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da7fe0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cost of yz changes to 6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y reconsider how to reach z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yz=6 however yxz=5 beacuse x.xz=3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z update yz=5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x saw yz updated to 5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x.xz=7 because y.yz=5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z update yz=5+2=7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y update yz=7+2=9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…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da7fe0c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da7fe0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da7fe0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da7fe0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da7fe0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da7fe0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CSCI 4430 - Spring 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Tutorial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Q3 Distance-Vector Situations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44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Consider this network fragment: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w’s least-cost path to u (not shown) of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y has least cost path to u of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Complete paths from w and y to u not shown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All links have strictly positive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What is x’s distance vector for w, y, and 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Dx(w) = 2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Dx(y) = 4   </a:t>
            </a:r>
            <a:r>
              <a:rPr lang="zh-CN">
                <a:solidFill>
                  <a:schemeClr val="accent1"/>
                </a:solidFill>
              </a:rPr>
              <a:t>x -&gt; w -&gt; 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Dx(u) = 7  </a:t>
            </a:r>
            <a:r>
              <a:rPr lang="zh-CN">
                <a:solidFill>
                  <a:schemeClr val="accent1"/>
                </a:solidFill>
              </a:rPr>
              <a:t>x -&gt; w -&gt; … -&gt; 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725" y="1446813"/>
            <a:ext cx="2861574" cy="28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Q4 Poisoned Reverse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5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Consider this networkfragment Assume thefollowing events: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DV is used withpoisoned reverse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Routing state hasstabilized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c(A, B) goes from 1 to200 very suddenly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Will count to infinityoccur?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No.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In general, if x goes to z through y, </a:t>
            </a:r>
            <a:br>
              <a:rPr lang="zh-CN">
                <a:solidFill>
                  <a:schemeClr val="accent1"/>
                </a:solidFill>
              </a:rPr>
            </a:br>
            <a:r>
              <a:rPr lang="zh-CN">
                <a:solidFill>
                  <a:schemeClr val="accent1"/>
                </a:solidFill>
              </a:rPr>
              <a:t>then x will tell y the cost from x to z is infinity.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Reversed route is blocked here. This fixes Q2.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741150"/>
            <a:ext cx="3225324" cy="23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Q4 Poisoned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Initial distance vector state</a:t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741150"/>
            <a:ext cx="3225324" cy="2399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4"/>
          <p:cNvGraphicFramePr/>
          <p:nvPr/>
        </p:nvGraphicFramePr>
        <p:xfrm>
          <a:off x="23202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1(A)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4"/>
          <p:cNvGraphicFramePr/>
          <p:nvPr/>
        </p:nvGraphicFramePr>
        <p:xfrm>
          <a:off x="304027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2(B)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1(A)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68" name="Google Shape;168;p24"/>
          <p:cNvSpPr txBox="1"/>
          <p:nvPr/>
        </p:nvSpPr>
        <p:spPr>
          <a:xfrm>
            <a:off x="1152163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B’s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960400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028775" y="2151250"/>
            <a:ext cx="416100" cy="3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350658" y="4612775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path: </a:t>
            </a:r>
            <a:r>
              <a:rPr lang="zh-CN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ABDC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Q4 Poisoned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after B saw the new cost of path B-&gt;A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741150"/>
            <a:ext cx="3225324" cy="2399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5"/>
          <p:cNvGraphicFramePr/>
          <p:nvPr/>
        </p:nvGraphicFramePr>
        <p:xfrm>
          <a:off x="23202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  <a:endParaRPr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25"/>
          <p:cNvGraphicFramePr/>
          <p:nvPr/>
        </p:nvGraphicFramePr>
        <p:xfrm>
          <a:off x="304027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1(A)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/>
        </p:nvSpPr>
        <p:spPr>
          <a:xfrm>
            <a:off x="1152163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B’s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960400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D’s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Q4 Poisoned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some moment </a:t>
            </a:r>
            <a:r>
              <a:rPr lang="zh-CN">
                <a:solidFill>
                  <a:schemeClr val="dk1"/>
                </a:solidFill>
              </a:rPr>
              <a:t>after B saw the new cost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741150"/>
            <a:ext cx="3225324" cy="2399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6"/>
          <p:cNvGraphicFramePr/>
          <p:nvPr/>
        </p:nvGraphicFramePr>
        <p:xfrm>
          <a:off x="23202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  <a:endParaRPr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6"/>
          <p:cNvGraphicFramePr/>
          <p:nvPr/>
        </p:nvGraphicFramePr>
        <p:xfrm>
          <a:off x="304027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101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4" name="Google Shape;194;p26"/>
          <p:cNvSpPr txBox="1"/>
          <p:nvPr/>
        </p:nvSpPr>
        <p:spPr>
          <a:xfrm>
            <a:off x="1152163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B’s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960400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D’s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020700" y="1310675"/>
            <a:ext cx="31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some momentCD saw B’s change</a:t>
            </a:r>
            <a:br>
              <a:rPr lang="zh-CN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zh-CN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notification to A might still ongoing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Q4 Poisoned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the final 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741150"/>
            <a:ext cx="3225324" cy="2399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7"/>
          <p:cNvGraphicFramePr/>
          <p:nvPr/>
        </p:nvGraphicFramePr>
        <p:xfrm>
          <a:off x="23202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102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101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102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101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27"/>
          <p:cNvGraphicFramePr/>
          <p:nvPr/>
        </p:nvGraphicFramePr>
        <p:xfrm>
          <a:off x="3040275" y="1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75"/>
                <a:gridCol w="540375"/>
                <a:gridCol w="540375"/>
                <a:gridCol w="540375"/>
                <a:gridCol w="540375"/>
              </a:tblGrid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100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101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100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1(D)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101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1(B)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1(C)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7" name="Google Shape;207;p27"/>
          <p:cNvSpPr txBox="1"/>
          <p:nvPr/>
        </p:nvSpPr>
        <p:spPr>
          <a:xfrm>
            <a:off x="1152163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B’s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960400" y="4140975"/>
            <a:ext cx="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D’s 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Distance-Vector routing summary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AS/Domain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 region of network under the same admistrative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bellman-ford equation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l</a:t>
            </a:r>
            <a:r>
              <a:rPr lang="zh-CN"/>
              <a:t>et d</a:t>
            </a:r>
            <a:r>
              <a:rPr baseline="-25000" lang="zh-CN"/>
              <a:t>x</a:t>
            </a:r>
            <a:r>
              <a:rPr lang="zh-CN"/>
              <a:t>(y) := cost of least-cost path from x to y</a:t>
            </a:r>
            <a:br>
              <a:rPr lang="zh-CN"/>
            </a:br>
            <a:r>
              <a:rPr lang="zh-CN"/>
              <a:t>      </a:t>
            </a:r>
            <a:r>
              <a:rPr lang="zh-CN"/>
              <a:t>c(x, v)</a:t>
            </a:r>
            <a:r>
              <a:rPr lang="zh-CN"/>
              <a:t> := cost to neighbor v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then d</a:t>
            </a:r>
            <a:r>
              <a:rPr baseline="-25000" lang="zh-CN"/>
              <a:t>x</a:t>
            </a:r>
            <a:r>
              <a:rPr lang="zh-CN"/>
              <a:t>(y) = min</a:t>
            </a:r>
            <a:r>
              <a:rPr baseline="-25000" lang="zh-CN"/>
              <a:t>v</a:t>
            </a:r>
            <a:r>
              <a:rPr lang="zh-CN"/>
              <a:t> {c(</a:t>
            </a:r>
            <a:r>
              <a:rPr lang="zh-CN"/>
              <a:t>x, </a:t>
            </a:r>
            <a:r>
              <a:rPr lang="zh-CN"/>
              <a:t>v) + d</a:t>
            </a:r>
            <a:r>
              <a:rPr baseline="-25000" lang="zh-CN"/>
              <a:t>v</a:t>
            </a:r>
            <a:r>
              <a:rPr lang="zh-CN"/>
              <a:t>(y) } min over all</a:t>
            </a:r>
            <a:r>
              <a:rPr lang="zh-CN"/>
              <a:t> neighbors v of x</a:t>
            </a:r>
            <a:br>
              <a:rPr lang="zh-C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posioned reverse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If y routes to z through x,</a:t>
            </a:r>
            <a:br>
              <a:rPr lang="zh-CN"/>
            </a:br>
            <a:r>
              <a:rPr lang="zh-CN"/>
              <a:t>y advertises to x that its cost to z is infinite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x never decides to route to z through y </a:t>
            </a:r>
            <a:br>
              <a:rPr lang="zh-CN"/>
            </a:br>
            <a:r>
              <a:rPr lang="zh-CN"/>
              <a:t>(reverse route is blocked here)  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075" y="1221700"/>
            <a:ext cx="3114924" cy="31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Routing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routing 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protocols used by routers to communicate info about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not the </a:t>
            </a:r>
            <a:r>
              <a:rPr lang="zh-CN"/>
              <a:t>protocol inside</a:t>
            </a:r>
            <a:r>
              <a:rPr lang="zh-CN"/>
              <a:t> data routed by routers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868425" y="20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540350"/>
                <a:gridCol w="3288900"/>
                <a:gridCol w="2856450"/>
              </a:tblGrid>
              <a:tr h="3962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IGP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Distance vector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Link state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RIP, EIGRP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OSPF, ISIS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communicate with neighbors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broadcast in the entire network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collect distance and direction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build entire network topology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send entire routing table periodically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send triggered partial updates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converge faster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slower convergence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EGP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BGP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Q1 True/False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Link-State (LS) routing involves broadcasting its local knowledge of the network to everyone.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zh-CN">
                <a:solidFill>
                  <a:schemeClr val="accent1"/>
                </a:solidFill>
              </a:rPr>
              <a:t>True; uses Dijkstra’s for computation (OSPF).</a:t>
            </a:r>
            <a:br>
              <a:rPr lang="zh-C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Conversely, Distance-Vector routing involves telling only neighbors about its global 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chemeClr val="accent1"/>
                </a:solidFill>
              </a:rPr>
              <a:t>True; uses Bellman-Ford for computation (RIP).</a:t>
            </a:r>
            <a:br>
              <a:rPr lang="zh-C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Both routing methods involve finding least-cost paths to all other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chemeClr val="accent1"/>
                </a:solidFill>
              </a:rPr>
              <a:t>True; allows easy metric to avoid loops.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7"/>
          <p:cNvGraphicFramePr/>
          <p:nvPr/>
        </p:nvGraphicFramePr>
        <p:xfrm>
          <a:off x="6565225" y="9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4832400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7400775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/>
          <p:nvPr/>
        </p:nvSpPr>
        <p:spPr>
          <a:xfrm>
            <a:off x="7342175" y="2417775"/>
            <a:ext cx="462000" cy="51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968625" y="2130138"/>
            <a:ext cx="21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cost of yz goes up to 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8"/>
          <p:cNvGraphicFramePr/>
          <p:nvPr/>
        </p:nvGraphicFramePr>
        <p:xfrm>
          <a:off x="6565225" y="9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8"/>
          <p:cNvGraphicFramePr/>
          <p:nvPr/>
        </p:nvGraphicFramePr>
        <p:xfrm>
          <a:off x="4832400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7400775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/>
          <p:nvPr/>
        </p:nvSpPr>
        <p:spPr>
          <a:xfrm>
            <a:off x="7342175" y="2417775"/>
            <a:ext cx="462000" cy="51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615575" y="2003250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y needs a new way to reach z, and saw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 b="1"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9"/>
          <p:cNvGraphicFramePr/>
          <p:nvPr/>
        </p:nvGraphicFramePr>
        <p:xfrm>
          <a:off x="6565225" y="9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</a:rPr>
                        <a:t>x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4832400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9"/>
          <p:cNvGraphicFramePr/>
          <p:nvPr/>
        </p:nvGraphicFramePr>
        <p:xfrm>
          <a:off x="7400775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9"/>
          <p:cNvSpPr/>
          <p:nvPr/>
        </p:nvSpPr>
        <p:spPr>
          <a:xfrm>
            <a:off x="7342175" y="2417775"/>
            <a:ext cx="462000" cy="51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615575" y="2003250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z updated cost to z as 5, then notify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0"/>
          <p:cNvGraphicFramePr/>
          <p:nvPr/>
        </p:nvGraphicFramePr>
        <p:xfrm>
          <a:off x="6565225" y="9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4832400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20"/>
          <p:cNvGraphicFramePr/>
          <p:nvPr/>
        </p:nvGraphicFramePr>
        <p:xfrm>
          <a:off x="7400775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0"/>
          <p:cNvSpPr/>
          <p:nvPr/>
        </p:nvSpPr>
        <p:spPr>
          <a:xfrm>
            <a:off x="7342175" y="2417775"/>
            <a:ext cx="462000" cy="51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80025" y="47036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x update cost to z to 7, then notify 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Q2 Distance-Vector Properties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True / False: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For DV routing, will the count-to-infinity problem occur if we decrease a link’s cost?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aren’t caused by decreasing link cost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 about if we connect two previously unconnected nodes?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accent1"/>
                </a:solidFill>
              </a:rPr>
              <a:t>No. Loops potentially result from a removing a link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/>
              <a:t>Count-to-infinity problem may occur when the cost of a link increases.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99" y="2003260"/>
            <a:ext cx="4311599" cy="17148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1"/>
          <p:cNvGraphicFramePr/>
          <p:nvPr/>
        </p:nvGraphicFramePr>
        <p:xfrm>
          <a:off x="6565225" y="9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4832400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z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1"/>
          <p:cNvGraphicFramePr/>
          <p:nvPr/>
        </p:nvGraphicFramePr>
        <p:xfrm>
          <a:off x="7400775" y="36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403400"/>
                <a:gridCol w="583300"/>
                <a:gridCol w="44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Via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1"/>
          <p:cNvSpPr/>
          <p:nvPr/>
        </p:nvSpPr>
        <p:spPr>
          <a:xfrm>
            <a:off x="7342175" y="2417775"/>
            <a:ext cx="462000" cy="51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6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311592" y="2003250"/>
            <a:ext cx="271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y update again to 9, nofity x…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problem core: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x only knows to reach z via 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