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1196" r:id="rId3"/>
    <p:sldId id="261" r:id="rId4"/>
    <p:sldId id="286" r:id="rId5"/>
    <p:sldId id="262" r:id="rId6"/>
    <p:sldId id="265" r:id="rId7"/>
    <p:sldId id="264" r:id="rId8"/>
    <p:sldId id="270" r:id="rId9"/>
    <p:sldId id="272" r:id="rId10"/>
    <p:sldId id="278" r:id="rId11"/>
    <p:sldId id="273" r:id="rId12"/>
    <p:sldId id="260" r:id="rId13"/>
    <p:sldId id="274" r:id="rId14"/>
    <p:sldId id="266" r:id="rId15"/>
    <p:sldId id="275" r:id="rId16"/>
    <p:sldId id="276" r:id="rId17"/>
    <p:sldId id="271" r:id="rId18"/>
    <p:sldId id="279" r:id="rId19"/>
    <p:sldId id="285" r:id="rId20"/>
    <p:sldId id="280" r:id="rId21"/>
    <p:sldId id="287" r:id="rId22"/>
    <p:sldId id="281" r:id="rId23"/>
    <p:sldId id="282" r:id="rId24"/>
    <p:sldId id="277" r:id="rId25"/>
    <p:sldId id="1198" r:id="rId26"/>
    <p:sldId id="1199" r:id="rId27"/>
    <p:sldId id="1200" r:id="rId28"/>
    <p:sldId id="1201" r:id="rId29"/>
    <p:sldId id="120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7D3AA-8300-9049-A69D-2D2E45D1295F}" type="datetimeFigureOut">
              <a:rPr lang="en-US" smtClean="0"/>
              <a:t>1/22/22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818E1-8930-5E42-88C4-7AD4EC0B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8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AC7B2924-E1C6-E54E-91C8-0E72D7DDAC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C99625-8677-574C-B202-31715979D233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E6464290-DD2A-7E43-9C9F-7B5792BBDAF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2380B3CC-B9DA-0C41-8F04-FF78EF10FF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AE39-8A0C-B24C-BAD1-9E890A8C0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83DE8-E37D-C843-8E93-CDBFD2A1B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83BB6-32D2-B443-A821-892C8186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1EE-A1D1-694C-80C1-6E001F76F094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02BB0-C445-C343-8B6F-8AFE01C1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A8872-755A-9444-9F7D-CB9C671A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2F27-40BB-AE45-B10F-EB8A7ABE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0444D-CEDA-1642-816A-B2C3BE667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7AF10-F5C5-F54B-8E4E-D482F56F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1EE-A1D1-694C-80C1-6E001F76F094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C1736-7AAA-474C-8E9B-901357674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5E549-E8B7-B64F-939A-0B1B280A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0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9D703D-9125-314F-8D95-458DD1E5C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79FFA-69AE-6F43-9436-74AA880FE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6027F-EACB-0C46-8C5A-EB8245DA8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1EE-A1D1-694C-80C1-6E001F76F094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E9680-A97B-024A-A24C-27DC0471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B3479-1DA9-2E40-A788-391C5EFD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11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0024-B837-C947-A1B3-78B4E94009E6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34302-14C4-4C49-9E26-6E5E9EBA160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D0745-6240-B543-B16E-D0FD8454741C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BFA6C0-351B-BB4D-B722-674025FB7A7F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09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5D368-4BF7-304C-9F8B-1BDBAC32E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386ECF-BD56-BD47-BD73-AF7430D5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77F0C756-AF0F-764C-8ACC-9C55C59947D7}" type="datetime1">
              <a:rPr lang="en-US" altLang="en-US"/>
              <a:pPr/>
              <a:t>1/22/22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CFDD3-3DCC-DA43-8268-BF168C3FC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9784D-A6BD-9345-BE77-E292FDAE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38761C48-23DB-5440-B23E-446E8D841F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063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D3AE-6C9C-1C42-A96B-5FDCC09BB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BBEFCD7-D67B-B745-A9F2-68B93720FCFC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A98A5-FA68-884E-B205-43A42D6E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912C8E79-F970-C148-9791-E50AF181020C}" type="datetime1">
              <a:rPr lang="en-US" altLang="en-US"/>
              <a:pPr/>
              <a:t>1/22/22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B6593-746E-624C-8AA0-889957A2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78AE1-65B3-A644-87D9-65F532913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226F2E9B-DD3B-8246-B308-C9CC4682F5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711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8C3E-7A69-3145-9F28-B5EC7F0E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768EE-4EDB-6C41-941C-1AB31B5EC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5693F-B3A7-0043-9B51-CC67DDDE7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1EE-A1D1-694C-80C1-6E001F76F094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7D657-1A11-3C4D-BBC5-505D3BEB3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18877-E73B-EE45-80AE-3B9520D6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0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96D5-D070-AF4C-B076-4875B349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ED2B5-BBE3-8744-B35B-836CFD7DB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CDAA4-4E2F-8144-A98A-703E3107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1EE-A1D1-694C-80C1-6E001F76F094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70C8C-1225-3740-881A-5F729970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4B2B5-D0B3-C447-BA0E-00A138ED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3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DF04-381C-FE4C-B707-16D4520D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7576D-BD8D-BC49-9D81-C48D4D805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49345-22E4-104E-9FB3-4065B570C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C3955-BE2F-3146-9780-64C8BCC9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1EE-A1D1-694C-80C1-6E001F76F094}" type="datetimeFigureOut">
              <a:rPr lang="en-US" smtClean="0"/>
              <a:t>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9901D-CBC3-0C48-9C30-CBD5DDEB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CC7B5-B259-DD47-9C52-BEC77A5C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774E-D320-9547-ABB0-6BFFA8285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1B336-813B-2B41-8AC0-9DE19F042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1D3DB-B71E-B34A-9788-86EBF3F83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483FF2-D49B-D145-8BAE-91998DC44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E15FB-5AD4-C242-AAFE-3FFD33B3A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5DFD7-FFC9-F14D-88D1-CD28E8F0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1EE-A1D1-694C-80C1-6E001F76F094}" type="datetimeFigureOut">
              <a:rPr lang="en-US" smtClean="0"/>
              <a:t>1/22/22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CC0517-0212-4544-8749-E45A8809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4137C-7AD6-A846-B895-5DC058A7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0F31-24C0-3F41-8551-CA66BB8B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A9012-091E-6F44-8FF9-318E5F86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1EE-A1D1-694C-80C1-6E001F76F094}" type="datetimeFigureOut">
              <a:rPr lang="en-US" smtClean="0"/>
              <a:t>1/22/22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768A3-0E11-944D-8DDA-A4EDD197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3592B-8637-9640-9666-103536BB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8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76EED-1FAC-D242-9B03-73268370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1EE-A1D1-694C-80C1-6E001F76F094}" type="datetimeFigureOut">
              <a:rPr lang="en-US" smtClean="0"/>
              <a:t>1/22/22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31C6F0-85F0-9F48-A038-2347977A5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4B27-78C7-4E47-8531-2FDA501A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8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1967-49F4-1E4D-B4F1-CD4FC830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7331B-057E-4941-8245-AA79C797B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25C6B-13C7-9540-A3D2-166BCDB68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7F000-4789-5344-850E-AEEA1AD60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1EE-A1D1-694C-80C1-6E001F76F094}" type="datetimeFigureOut">
              <a:rPr lang="en-US" smtClean="0"/>
              <a:t>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0099A-0369-8A49-886A-C2364929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4679B-4472-B84B-96DA-E86A8C1C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3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1044-2D21-6E48-B4A4-B6C3D3D7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A0782-6E68-7A4C-AECB-F1369BFD4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B9E61-7B2C-9D43-8ABB-DB861FCC1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76E9A-4A83-5143-9AA1-EF5D794E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1EE-A1D1-694C-80C1-6E001F76F094}" type="datetimeFigureOut">
              <a:rPr lang="en-US" smtClean="0"/>
              <a:t>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61F87-0822-B54E-AAD7-CEA5C5FF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A79D3-CFC6-F74C-8F8A-F445262D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3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59E724-BD4B-1548-AD2D-64A1E1AA7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5CF47-DFFD-1040-A93E-47880B591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BA907-BF00-6348-892A-ACBB91FC1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9D1EE-A1D1-694C-80C1-6E001F76F094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135C8-7D55-6C43-AFFA-E80F9ECF4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7B3D9-1E7F-F549-B84E-183085127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2AB07-8276-4D42-8E95-2C74D2B2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C38A-34EF-8B47-BA00-689DC84A9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330" y="1142240"/>
            <a:ext cx="9687339" cy="2793655"/>
          </a:xfrm>
        </p:spPr>
        <p:txBody>
          <a:bodyPr/>
          <a:lstStyle/>
          <a:p>
            <a:r>
              <a:rPr lang="en-US" dirty="0"/>
              <a:t>ESTR</a:t>
            </a:r>
            <a:r>
              <a:rPr lang="en-US" altLang="zh-CN" dirty="0"/>
              <a:t>4120</a:t>
            </a:r>
            <a:r>
              <a:rPr lang="zh-CN" altLang="en-US" dirty="0"/>
              <a:t> </a:t>
            </a:r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Networks</a:t>
            </a:r>
            <a:r>
              <a:rPr lang="zh-CN" altLang="en-US" dirty="0"/>
              <a:t> </a:t>
            </a:r>
            <a:br>
              <a:rPr lang="en-HK" altLang="zh-CN" dirty="0"/>
            </a:br>
            <a:br>
              <a:rPr lang="en-HK" altLang="zh-CN" dirty="0"/>
            </a:b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3:</a:t>
            </a:r>
            <a:r>
              <a:rPr lang="zh-CN" altLang="en-US" dirty="0"/>
              <a:t> </a:t>
            </a:r>
            <a:r>
              <a:rPr lang="en-HK" altLang="zh-CN" dirty="0"/>
              <a:t>CDN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Anycast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F108A-5CD3-974F-9A89-B3F461DFA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4400" dirty="0"/>
          </a:p>
          <a:p>
            <a:r>
              <a:rPr lang="en-US" altLang="zh-CN" sz="4400" dirty="0"/>
              <a:t>Hong</a:t>
            </a:r>
            <a:r>
              <a:rPr lang="zh-CN" altLang="en-US" sz="4400" dirty="0"/>
              <a:t> </a:t>
            </a:r>
            <a:r>
              <a:rPr lang="en-US" altLang="zh-CN" sz="4400" dirty="0"/>
              <a:t>Xu</a:t>
            </a: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94DA7-4E58-2342-ADF8-B6E876A69849}"/>
              </a:ext>
            </a:extLst>
          </p:cNvPr>
          <p:cNvSpPr txBox="1"/>
          <p:nvPr/>
        </p:nvSpPr>
        <p:spPr>
          <a:xfrm>
            <a:off x="5351281" y="6395693"/>
            <a:ext cx="684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Materials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Girish</a:t>
            </a:r>
            <a:r>
              <a:rPr lang="zh-CN" altLang="en-US" dirty="0"/>
              <a:t> </a:t>
            </a:r>
            <a:r>
              <a:rPr lang="en-US" altLang="zh-CN" dirty="0"/>
              <a:t>Borkar’s</a:t>
            </a:r>
            <a:r>
              <a:rPr lang="zh-CN" altLang="en-US" dirty="0"/>
              <a:t> </a:t>
            </a:r>
            <a:r>
              <a:rPr lang="en-US" altLang="zh-CN" dirty="0"/>
              <a:t>CISC</a:t>
            </a:r>
            <a:r>
              <a:rPr lang="zh-CN" altLang="en-US" dirty="0"/>
              <a:t> </a:t>
            </a:r>
            <a:r>
              <a:rPr lang="en-US" altLang="zh-CN" dirty="0"/>
              <a:t>856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Delaware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2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0F5B566C-C360-8F4E-9C46-7990C5F9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B493-79CF-4747-A46E-15EBE6120E0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8861" name="Rectangle 13">
            <a:extLst>
              <a:ext uri="{FF2B5EF4-FFF2-40B4-BE49-F238E27FC236}">
                <a16:creationId xmlns:a16="http://schemas.microsoft.com/office/drawing/2014/main" id="{488F73E9-3169-0848-B504-864B8B637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CDN: Basic Idea</a:t>
            </a:r>
          </a:p>
        </p:txBody>
      </p:sp>
      <p:grpSp>
        <p:nvGrpSpPr>
          <p:cNvPr id="78852" name="Group 4">
            <a:extLst>
              <a:ext uri="{FF2B5EF4-FFF2-40B4-BE49-F238E27FC236}">
                <a16:creationId xmlns:a16="http://schemas.microsoft.com/office/drawing/2014/main" id="{6A135ECD-A3F8-2C46-B8F3-2DAA6A3BE5B0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2514600"/>
            <a:ext cx="5105400" cy="2362200"/>
            <a:chOff x="816" y="1584"/>
            <a:chExt cx="3024" cy="1926"/>
          </a:xfrm>
        </p:grpSpPr>
        <p:sp>
          <p:nvSpPr>
            <p:cNvPr id="78853" name="Arc 5">
              <a:extLst>
                <a:ext uri="{FF2B5EF4-FFF2-40B4-BE49-F238E27FC236}">
                  <a16:creationId xmlns:a16="http://schemas.microsoft.com/office/drawing/2014/main" id="{BB1CC8EE-9347-224C-A046-F79CF48A9928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16" y="2351"/>
              <a:ext cx="672" cy="817"/>
            </a:xfrm>
            <a:custGeom>
              <a:avLst/>
              <a:gdLst>
                <a:gd name="G0" fmla="+- 0 0 0"/>
                <a:gd name="G1" fmla="+- 21348 0 0"/>
                <a:gd name="G2" fmla="+- 21600 0 0"/>
                <a:gd name="T0" fmla="*/ 3288 w 21600"/>
                <a:gd name="T1" fmla="*/ 0 h 41692"/>
                <a:gd name="T2" fmla="*/ 7258 w 21600"/>
                <a:gd name="T3" fmla="*/ 41692 h 41692"/>
                <a:gd name="T4" fmla="*/ 0 w 21600"/>
                <a:gd name="T5" fmla="*/ 21348 h 4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692" fill="none" extrusionOk="0">
                  <a:moveTo>
                    <a:pt x="3288" y="-1"/>
                  </a:moveTo>
                  <a:cubicBezTo>
                    <a:pt x="13823" y="1622"/>
                    <a:pt x="21600" y="10688"/>
                    <a:pt x="21600" y="21348"/>
                  </a:cubicBezTo>
                  <a:cubicBezTo>
                    <a:pt x="21600" y="30479"/>
                    <a:pt x="15858" y="38623"/>
                    <a:pt x="7258" y="41692"/>
                  </a:cubicBezTo>
                </a:path>
                <a:path w="21600" h="41692" stroke="0" extrusionOk="0">
                  <a:moveTo>
                    <a:pt x="3288" y="-1"/>
                  </a:moveTo>
                  <a:cubicBezTo>
                    <a:pt x="13823" y="1622"/>
                    <a:pt x="21600" y="10688"/>
                    <a:pt x="21600" y="21348"/>
                  </a:cubicBezTo>
                  <a:cubicBezTo>
                    <a:pt x="21600" y="30479"/>
                    <a:pt x="15858" y="38623"/>
                    <a:pt x="7258" y="41692"/>
                  </a:cubicBezTo>
                  <a:lnTo>
                    <a:pt x="0" y="2134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4" name="Arc 6">
              <a:extLst>
                <a:ext uri="{FF2B5EF4-FFF2-40B4-BE49-F238E27FC236}">
                  <a16:creationId xmlns:a16="http://schemas.microsoft.com/office/drawing/2014/main" id="{16B81582-6846-9742-9D8C-F3ED5C286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766"/>
              <a:ext cx="778" cy="68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960 w 21878"/>
                <a:gd name="T1" fmla="*/ 34066 h 34066"/>
                <a:gd name="T2" fmla="*/ 21878 w 21878"/>
                <a:gd name="T3" fmla="*/ 2 h 34066"/>
                <a:gd name="T4" fmla="*/ 21600 w 21878"/>
                <a:gd name="T5" fmla="*/ 21600 h 34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78" h="34066" fill="none" extrusionOk="0">
                  <a:moveTo>
                    <a:pt x="3960" y="34065"/>
                  </a:moveTo>
                  <a:cubicBezTo>
                    <a:pt x="1383" y="30419"/>
                    <a:pt x="0" y="2606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92" y="0"/>
                    <a:pt x="21785" y="0"/>
                    <a:pt x="21878" y="1"/>
                  </a:cubicBezTo>
                </a:path>
                <a:path w="21878" h="34066" stroke="0" extrusionOk="0">
                  <a:moveTo>
                    <a:pt x="3960" y="34065"/>
                  </a:moveTo>
                  <a:cubicBezTo>
                    <a:pt x="1383" y="30419"/>
                    <a:pt x="0" y="2606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92" y="0"/>
                    <a:pt x="21785" y="0"/>
                    <a:pt x="21878" y="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5" name="Arc 7">
              <a:extLst>
                <a:ext uri="{FF2B5EF4-FFF2-40B4-BE49-F238E27FC236}">
                  <a16:creationId xmlns:a16="http://schemas.microsoft.com/office/drawing/2014/main" id="{8FF3D907-A0FC-BD4E-B61D-0EB5FC5A6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1584"/>
              <a:ext cx="1296" cy="432"/>
            </a:xfrm>
            <a:custGeom>
              <a:avLst/>
              <a:gdLst>
                <a:gd name="G0" fmla="+- 17816 0 0"/>
                <a:gd name="G1" fmla="+- 21600 0 0"/>
                <a:gd name="G2" fmla="+- 21600 0 0"/>
                <a:gd name="T0" fmla="*/ 0 w 34225"/>
                <a:gd name="T1" fmla="*/ 9387 h 21600"/>
                <a:gd name="T2" fmla="*/ 34225 w 34225"/>
                <a:gd name="T3" fmla="*/ 7554 h 21600"/>
                <a:gd name="T4" fmla="*/ 17816 w 3422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225" h="21600" fill="none" extrusionOk="0">
                  <a:moveTo>
                    <a:pt x="0" y="9387"/>
                  </a:moveTo>
                  <a:cubicBezTo>
                    <a:pt x="4027" y="3511"/>
                    <a:pt x="10692" y="0"/>
                    <a:pt x="17816" y="0"/>
                  </a:cubicBezTo>
                  <a:cubicBezTo>
                    <a:pt x="24126" y="0"/>
                    <a:pt x="30121" y="2759"/>
                    <a:pt x="34225" y="7553"/>
                  </a:cubicBezTo>
                </a:path>
                <a:path w="34225" h="21600" stroke="0" extrusionOk="0">
                  <a:moveTo>
                    <a:pt x="0" y="9387"/>
                  </a:moveTo>
                  <a:cubicBezTo>
                    <a:pt x="4027" y="3511"/>
                    <a:pt x="10692" y="0"/>
                    <a:pt x="17816" y="0"/>
                  </a:cubicBezTo>
                  <a:cubicBezTo>
                    <a:pt x="24126" y="0"/>
                    <a:pt x="30121" y="2759"/>
                    <a:pt x="34225" y="7553"/>
                  </a:cubicBezTo>
                  <a:lnTo>
                    <a:pt x="17816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6" name="Arc 8">
              <a:extLst>
                <a:ext uri="{FF2B5EF4-FFF2-40B4-BE49-F238E27FC236}">
                  <a16:creationId xmlns:a16="http://schemas.microsoft.com/office/drawing/2014/main" id="{5D1C5310-E899-994A-99A3-FEBB786E8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2" y="1634"/>
              <a:ext cx="958" cy="543"/>
            </a:xfrm>
            <a:custGeom>
              <a:avLst/>
              <a:gdLst>
                <a:gd name="G0" fmla="+- 5923 0 0"/>
                <a:gd name="G1" fmla="+- 21600 0 0"/>
                <a:gd name="G2" fmla="+- 21600 0 0"/>
                <a:gd name="T0" fmla="*/ 0 w 27488"/>
                <a:gd name="T1" fmla="*/ 828 h 21600"/>
                <a:gd name="T2" fmla="*/ 27488 w 27488"/>
                <a:gd name="T3" fmla="*/ 20377 h 21600"/>
                <a:gd name="T4" fmla="*/ 5923 w 2748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488" h="21600" fill="none" extrusionOk="0">
                  <a:moveTo>
                    <a:pt x="-1" y="827"/>
                  </a:moveTo>
                  <a:cubicBezTo>
                    <a:pt x="1926" y="278"/>
                    <a:pt x="3919" y="0"/>
                    <a:pt x="5923" y="0"/>
                  </a:cubicBezTo>
                  <a:cubicBezTo>
                    <a:pt x="17377" y="0"/>
                    <a:pt x="26839" y="8941"/>
                    <a:pt x="27488" y="20376"/>
                  </a:cubicBezTo>
                </a:path>
                <a:path w="27488" h="21600" stroke="0" extrusionOk="0">
                  <a:moveTo>
                    <a:pt x="-1" y="827"/>
                  </a:moveTo>
                  <a:cubicBezTo>
                    <a:pt x="1926" y="278"/>
                    <a:pt x="3919" y="0"/>
                    <a:pt x="5923" y="0"/>
                  </a:cubicBezTo>
                  <a:cubicBezTo>
                    <a:pt x="17377" y="0"/>
                    <a:pt x="26839" y="8941"/>
                    <a:pt x="27488" y="20376"/>
                  </a:cubicBezTo>
                  <a:lnTo>
                    <a:pt x="5923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7" name="Arc 9">
              <a:extLst>
                <a:ext uri="{FF2B5EF4-FFF2-40B4-BE49-F238E27FC236}">
                  <a16:creationId xmlns:a16="http://schemas.microsoft.com/office/drawing/2014/main" id="{48537112-1219-9F43-8DF4-B3751DBF0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113"/>
              <a:ext cx="384" cy="7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36924"/>
                <a:gd name="T2" fmla="*/ 15223 w 21600"/>
                <a:gd name="T3" fmla="*/ 36924 h 36924"/>
                <a:gd name="T4" fmla="*/ 0 w 21600"/>
                <a:gd name="T5" fmla="*/ 21600 h 36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6924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353"/>
                    <a:pt x="19304" y="32869"/>
                    <a:pt x="15222" y="36923"/>
                  </a:cubicBezTo>
                </a:path>
                <a:path w="21600" h="36924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353"/>
                    <a:pt x="19304" y="32869"/>
                    <a:pt x="15222" y="3692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8" name="Arc 10">
              <a:extLst>
                <a:ext uri="{FF2B5EF4-FFF2-40B4-BE49-F238E27FC236}">
                  <a16:creationId xmlns:a16="http://schemas.microsoft.com/office/drawing/2014/main" id="{92A98AC9-8586-7744-B86E-E8567C8DA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3" y="2709"/>
              <a:ext cx="1680" cy="699"/>
            </a:xfrm>
            <a:custGeom>
              <a:avLst/>
              <a:gdLst>
                <a:gd name="G0" fmla="+- 13458 0 0"/>
                <a:gd name="G1" fmla="+- 13367 0 0"/>
                <a:gd name="G2" fmla="+- 21600 0 0"/>
                <a:gd name="T0" fmla="*/ 30425 w 35058"/>
                <a:gd name="T1" fmla="*/ 0 h 34967"/>
                <a:gd name="T2" fmla="*/ 0 w 35058"/>
                <a:gd name="T3" fmla="*/ 30262 h 34967"/>
                <a:gd name="T4" fmla="*/ 13458 w 35058"/>
                <a:gd name="T5" fmla="*/ 13367 h 34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058" h="34967" fill="none" extrusionOk="0">
                  <a:moveTo>
                    <a:pt x="30425" y="-1"/>
                  </a:moveTo>
                  <a:cubicBezTo>
                    <a:pt x="33426" y="3809"/>
                    <a:pt x="35058" y="8517"/>
                    <a:pt x="35058" y="13367"/>
                  </a:cubicBezTo>
                  <a:cubicBezTo>
                    <a:pt x="35058" y="25296"/>
                    <a:pt x="25387" y="34967"/>
                    <a:pt x="13458" y="34967"/>
                  </a:cubicBezTo>
                  <a:cubicBezTo>
                    <a:pt x="8568" y="34967"/>
                    <a:pt x="3824" y="33308"/>
                    <a:pt x="-1" y="30262"/>
                  </a:cubicBezTo>
                </a:path>
                <a:path w="35058" h="34967" stroke="0" extrusionOk="0">
                  <a:moveTo>
                    <a:pt x="30425" y="-1"/>
                  </a:moveTo>
                  <a:cubicBezTo>
                    <a:pt x="33426" y="3809"/>
                    <a:pt x="35058" y="8517"/>
                    <a:pt x="35058" y="13367"/>
                  </a:cubicBezTo>
                  <a:cubicBezTo>
                    <a:pt x="35058" y="25296"/>
                    <a:pt x="25387" y="34967"/>
                    <a:pt x="13458" y="34967"/>
                  </a:cubicBezTo>
                  <a:cubicBezTo>
                    <a:pt x="8568" y="34967"/>
                    <a:pt x="3824" y="33308"/>
                    <a:pt x="-1" y="30262"/>
                  </a:cubicBezTo>
                  <a:lnTo>
                    <a:pt x="13458" y="1336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9" name="Arc 11">
              <a:extLst>
                <a:ext uri="{FF2B5EF4-FFF2-40B4-BE49-F238E27FC236}">
                  <a16:creationId xmlns:a16="http://schemas.microsoft.com/office/drawing/2014/main" id="{C69D4CA8-822C-1141-8436-3F208A4F3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3072"/>
              <a:ext cx="1288" cy="438"/>
            </a:xfrm>
            <a:custGeom>
              <a:avLst/>
              <a:gdLst>
                <a:gd name="G0" fmla="+- 21600 0 0"/>
                <a:gd name="G1" fmla="+- 303 0 0"/>
                <a:gd name="G2" fmla="+- 21600 0 0"/>
                <a:gd name="T0" fmla="*/ 37898 w 37898"/>
                <a:gd name="T1" fmla="*/ 14478 h 21903"/>
                <a:gd name="T2" fmla="*/ 2 w 37898"/>
                <a:gd name="T3" fmla="*/ 0 h 21903"/>
                <a:gd name="T4" fmla="*/ 21600 w 37898"/>
                <a:gd name="T5" fmla="*/ 303 h 21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898" h="21903" fill="none" extrusionOk="0">
                  <a:moveTo>
                    <a:pt x="37898" y="14478"/>
                  </a:moveTo>
                  <a:cubicBezTo>
                    <a:pt x="33795" y="19194"/>
                    <a:pt x="27851" y="21903"/>
                    <a:pt x="21600" y="21903"/>
                  </a:cubicBezTo>
                  <a:cubicBezTo>
                    <a:pt x="9670" y="21903"/>
                    <a:pt x="0" y="12232"/>
                    <a:pt x="0" y="303"/>
                  </a:cubicBezTo>
                  <a:cubicBezTo>
                    <a:pt x="0" y="201"/>
                    <a:pt x="0" y="100"/>
                    <a:pt x="2" y="0"/>
                  </a:cubicBezTo>
                </a:path>
                <a:path w="37898" h="21903" stroke="0" extrusionOk="0">
                  <a:moveTo>
                    <a:pt x="37898" y="14478"/>
                  </a:moveTo>
                  <a:cubicBezTo>
                    <a:pt x="33795" y="19194"/>
                    <a:pt x="27851" y="21903"/>
                    <a:pt x="21600" y="21903"/>
                  </a:cubicBezTo>
                  <a:cubicBezTo>
                    <a:pt x="9670" y="21903"/>
                    <a:pt x="0" y="12232"/>
                    <a:pt x="0" y="303"/>
                  </a:cubicBezTo>
                  <a:cubicBezTo>
                    <a:pt x="0" y="201"/>
                    <a:pt x="0" y="100"/>
                    <a:pt x="2" y="0"/>
                  </a:cubicBezTo>
                  <a:lnTo>
                    <a:pt x="21600" y="30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78866" name="Picture 18">
            <a:extLst>
              <a:ext uri="{FF2B5EF4-FFF2-40B4-BE49-F238E27FC236}">
                <a16:creationId xmlns:a16="http://schemas.microsoft.com/office/drawing/2014/main" id="{01D70128-6FA3-384F-8C60-65D229FF7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13716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68" name="Picture 20">
            <a:extLst>
              <a:ext uri="{FF2B5EF4-FFF2-40B4-BE49-F238E27FC236}">
                <a16:creationId xmlns:a16="http://schemas.microsoft.com/office/drawing/2014/main" id="{B1C8ED95-A1D0-6044-B75A-8ED19C399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35814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69" name="Picture 21">
            <a:extLst>
              <a:ext uri="{FF2B5EF4-FFF2-40B4-BE49-F238E27FC236}">
                <a16:creationId xmlns:a16="http://schemas.microsoft.com/office/drawing/2014/main" id="{DF427782-BDF5-874C-9944-A8877421F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1" y="21336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70" name="Line 22">
            <a:extLst>
              <a:ext uri="{FF2B5EF4-FFF2-40B4-BE49-F238E27FC236}">
                <a16:creationId xmlns:a16="http://schemas.microsoft.com/office/drawing/2014/main" id="{DA70FACA-B83F-0241-A61E-6301783145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2057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78871" name="Picture 23">
            <a:extLst>
              <a:ext uri="{FF2B5EF4-FFF2-40B4-BE49-F238E27FC236}">
                <a16:creationId xmlns:a16="http://schemas.microsoft.com/office/drawing/2014/main" id="{853F6E67-E855-6C4B-A395-C2D4CBBE5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4864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873" name="Freeform 25">
            <a:extLst>
              <a:ext uri="{FF2B5EF4-FFF2-40B4-BE49-F238E27FC236}">
                <a16:creationId xmlns:a16="http://schemas.microsoft.com/office/drawing/2014/main" id="{645D6E83-76E8-4144-A58E-0079C2A9D0E9}"/>
              </a:ext>
            </a:extLst>
          </p:cNvPr>
          <p:cNvSpPr>
            <a:spLocks/>
          </p:cNvSpPr>
          <p:nvPr/>
        </p:nvSpPr>
        <p:spPr bwMode="auto">
          <a:xfrm>
            <a:off x="5029200" y="1905000"/>
            <a:ext cx="2743200" cy="3505200"/>
          </a:xfrm>
          <a:custGeom>
            <a:avLst/>
            <a:gdLst>
              <a:gd name="T0" fmla="*/ 0 w 1968"/>
              <a:gd name="T1" fmla="*/ 1824 h 1824"/>
              <a:gd name="T2" fmla="*/ 480 w 1968"/>
              <a:gd name="T3" fmla="*/ 624 h 1824"/>
              <a:gd name="T4" fmla="*/ 1968 w 1968"/>
              <a:gd name="T5" fmla="*/ 0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68" h="1824">
                <a:moveTo>
                  <a:pt x="0" y="1824"/>
                </a:moveTo>
                <a:cubicBezTo>
                  <a:pt x="76" y="1376"/>
                  <a:pt x="152" y="928"/>
                  <a:pt x="480" y="624"/>
                </a:cubicBezTo>
                <a:cubicBezTo>
                  <a:pt x="808" y="320"/>
                  <a:pt x="1388" y="160"/>
                  <a:pt x="1968" y="0"/>
                </a:cubicBezTo>
              </a:path>
            </a:pathLst>
          </a:custGeom>
          <a:noFill/>
          <a:ln w="28575" cmpd="sng">
            <a:solidFill>
              <a:srgbClr val="D7211D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74" name="Freeform 26">
            <a:extLst>
              <a:ext uri="{FF2B5EF4-FFF2-40B4-BE49-F238E27FC236}">
                <a16:creationId xmlns:a16="http://schemas.microsoft.com/office/drawing/2014/main" id="{BB3A6881-0DFE-2D44-96BE-D8FEA2A5EB36}"/>
              </a:ext>
            </a:extLst>
          </p:cNvPr>
          <p:cNvSpPr>
            <a:spLocks/>
          </p:cNvSpPr>
          <p:nvPr/>
        </p:nvSpPr>
        <p:spPr bwMode="auto">
          <a:xfrm>
            <a:off x="5181600" y="4114800"/>
            <a:ext cx="1752600" cy="1295400"/>
          </a:xfrm>
          <a:custGeom>
            <a:avLst/>
            <a:gdLst>
              <a:gd name="T0" fmla="*/ 0 w 1968"/>
              <a:gd name="T1" fmla="*/ 1824 h 1824"/>
              <a:gd name="T2" fmla="*/ 480 w 1968"/>
              <a:gd name="T3" fmla="*/ 624 h 1824"/>
              <a:gd name="T4" fmla="*/ 1968 w 1968"/>
              <a:gd name="T5" fmla="*/ 0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68" h="1824">
                <a:moveTo>
                  <a:pt x="0" y="1824"/>
                </a:moveTo>
                <a:cubicBezTo>
                  <a:pt x="76" y="1376"/>
                  <a:pt x="152" y="928"/>
                  <a:pt x="480" y="624"/>
                </a:cubicBezTo>
                <a:cubicBezTo>
                  <a:pt x="808" y="320"/>
                  <a:pt x="1388" y="160"/>
                  <a:pt x="1968" y="0"/>
                </a:cubicBezTo>
              </a:path>
            </a:pathLst>
          </a:custGeom>
          <a:noFill/>
          <a:ln w="28575" cmpd="sng">
            <a:solidFill>
              <a:srgbClr val="19DB1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75" name="Freeform 27">
            <a:extLst>
              <a:ext uri="{FF2B5EF4-FFF2-40B4-BE49-F238E27FC236}">
                <a16:creationId xmlns:a16="http://schemas.microsoft.com/office/drawing/2014/main" id="{6BD2336D-F6EA-F849-ABB5-25EDDF92FDAA}"/>
              </a:ext>
            </a:extLst>
          </p:cNvPr>
          <p:cNvSpPr>
            <a:spLocks/>
          </p:cNvSpPr>
          <p:nvPr/>
        </p:nvSpPr>
        <p:spPr bwMode="auto">
          <a:xfrm flipH="1">
            <a:off x="4343400" y="3200400"/>
            <a:ext cx="533400" cy="2209800"/>
          </a:xfrm>
          <a:custGeom>
            <a:avLst/>
            <a:gdLst>
              <a:gd name="T0" fmla="*/ 0 w 1968"/>
              <a:gd name="T1" fmla="*/ 1824 h 1824"/>
              <a:gd name="T2" fmla="*/ 480 w 1968"/>
              <a:gd name="T3" fmla="*/ 624 h 1824"/>
              <a:gd name="T4" fmla="*/ 1968 w 1968"/>
              <a:gd name="T5" fmla="*/ 0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68" h="1824">
                <a:moveTo>
                  <a:pt x="0" y="1824"/>
                </a:moveTo>
                <a:cubicBezTo>
                  <a:pt x="76" y="1376"/>
                  <a:pt x="152" y="928"/>
                  <a:pt x="480" y="624"/>
                </a:cubicBezTo>
                <a:cubicBezTo>
                  <a:pt x="808" y="320"/>
                  <a:pt x="1388" y="160"/>
                  <a:pt x="1968" y="0"/>
                </a:cubicBezTo>
              </a:path>
            </a:pathLst>
          </a:custGeom>
          <a:noFill/>
          <a:ln w="28575" cmpd="sng">
            <a:solidFill>
              <a:srgbClr val="19DB1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76" name="Text Box 28">
            <a:extLst>
              <a:ext uri="{FF2B5EF4-FFF2-40B4-BE49-F238E27FC236}">
                <a16:creationId xmlns:a16="http://schemas.microsoft.com/office/drawing/2014/main" id="{98B9EA86-DD94-0142-BBC0-7B203E712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895600"/>
            <a:ext cx="155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7211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D7211D"/>
                </a:solidFill>
                <a:latin typeface="Tahoma" panose="020B0604030504040204" pitchFamily="34" charset="0"/>
              </a:rPr>
              <a:t>congested</a:t>
            </a:r>
          </a:p>
        </p:txBody>
      </p:sp>
      <p:sp>
        <p:nvSpPr>
          <p:cNvPr id="78877" name="Text Box 29">
            <a:extLst>
              <a:ext uri="{FF2B5EF4-FFF2-40B4-BE49-F238E27FC236}">
                <a16:creationId xmlns:a16="http://schemas.microsoft.com/office/drawing/2014/main" id="{A40527CF-4884-BC49-880E-7CAB2E521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953000"/>
            <a:ext cx="212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Not congested</a:t>
            </a:r>
          </a:p>
        </p:txBody>
      </p:sp>
      <p:sp>
        <p:nvSpPr>
          <p:cNvPr id="78878" name="Text Box 30">
            <a:extLst>
              <a:ext uri="{FF2B5EF4-FFF2-40B4-BE49-F238E27FC236}">
                <a16:creationId xmlns:a16="http://schemas.microsoft.com/office/drawing/2014/main" id="{87CAC65E-CBB6-6842-8389-8812FD8E4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1" y="914400"/>
            <a:ext cx="2271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original content</a:t>
            </a:r>
          </a:p>
        </p:txBody>
      </p:sp>
      <p:sp>
        <p:nvSpPr>
          <p:cNvPr id="78879" name="Text Box 31">
            <a:extLst>
              <a:ext uri="{FF2B5EF4-FFF2-40B4-BE49-F238E27FC236}">
                <a16:creationId xmlns:a16="http://schemas.microsoft.com/office/drawing/2014/main" id="{9118D11B-8150-C94E-972E-DC0BB0C13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9624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Replica</a:t>
            </a:r>
          </a:p>
        </p:txBody>
      </p:sp>
      <p:sp>
        <p:nvSpPr>
          <p:cNvPr id="78880" name="Text Box 32">
            <a:extLst>
              <a:ext uri="{FF2B5EF4-FFF2-40B4-BE49-F238E27FC236}">
                <a16:creationId xmlns:a16="http://schemas.microsoft.com/office/drawing/2014/main" id="{DDA5D9EF-5A2F-D44D-87DC-63C523333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362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Replica</a:t>
            </a:r>
          </a:p>
        </p:txBody>
      </p:sp>
      <p:sp>
        <p:nvSpPr>
          <p:cNvPr id="78881" name="Text Box 33">
            <a:extLst>
              <a:ext uri="{FF2B5EF4-FFF2-40B4-BE49-F238E27FC236}">
                <a16:creationId xmlns:a16="http://schemas.microsoft.com/office/drawing/2014/main" id="{A5EE4E5B-F783-A942-ACB0-959607E5F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1" y="5562600"/>
            <a:ext cx="938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Client</a:t>
            </a:r>
          </a:p>
        </p:txBody>
      </p:sp>
      <p:sp>
        <p:nvSpPr>
          <p:cNvPr id="78882" name="Line 34">
            <a:extLst>
              <a:ext uri="{FF2B5EF4-FFF2-40B4-BE49-F238E27FC236}">
                <a16:creationId xmlns:a16="http://schemas.microsoft.com/office/drawing/2014/main" id="{3090DC4B-1A21-6248-B511-0DC4C75A56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48768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5779D60-2C27-E945-9536-05D223F1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847F-BC64-5F48-852E-6440AA400D5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917598F6-510A-364F-B6DE-FB23B1F8C9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Content Distribution Networks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9510044A-6456-9A4F-B72D-849BB06EB5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Mechanism for </a:t>
            </a:r>
          </a:p>
          <a:p>
            <a:pPr>
              <a:buFont typeface="Wingdings" pitchFamily="2" charset="2"/>
              <a:buChar char="q"/>
            </a:pPr>
            <a:r>
              <a:rPr lang="en-US" altLang="en-US"/>
              <a:t>replicating content on multiple servers in the internet.</a:t>
            </a:r>
          </a:p>
          <a:p>
            <a:pPr>
              <a:buFont typeface="Wingdings" pitchFamily="2" charset="2"/>
              <a:buChar char="q"/>
            </a:pPr>
            <a:r>
              <a:rPr lang="en-US" altLang="en-US"/>
              <a:t>providing clients with a means to determine the servers that can deliver the content fastest.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C53649-3A3B-864E-8C79-CDBF31B7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6A78-65EE-3247-90B5-D8594CEBE7A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746CA250-8051-524F-BEF0-95A548C062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Terminology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5B524B38-ABE4-9546-B69C-276B9C20E7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676400"/>
            <a:ext cx="7772400" cy="3886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100" b="1">
                <a:solidFill>
                  <a:schemeClr val="tx2"/>
                </a:solidFill>
              </a:rPr>
              <a:t>Content:</a:t>
            </a:r>
            <a:r>
              <a:rPr lang="en-US" altLang="en-US" sz="2100"/>
              <a:t>  Any publicly accessible combination of text, images, applets, frames, MP3, video, flash, virtual reality objects, etc.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2100"/>
          </a:p>
          <a:p>
            <a:pPr>
              <a:lnSpc>
                <a:spcPct val="80000"/>
              </a:lnSpc>
            </a:pPr>
            <a:r>
              <a:rPr lang="en-US" altLang="en-US" sz="2100" b="1">
                <a:solidFill>
                  <a:schemeClr val="tx2"/>
                </a:solidFill>
              </a:rPr>
              <a:t>Content Provider:</a:t>
            </a:r>
            <a:r>
              <a:rPr lang="en-US" altLang="en-US" sz="2100"/>
              <a:t> Any individual, organization, or  company that has content that it wishes to make available to users.</a:t>
            </a:r>
          </a:p>
          <a:p>
            <a:pPr>
              <a:lnSpc>
                <a:spcPct val="80000"/>
              </a:lnSpc>
            </a:pPr>
            <a:endParaRPr lang="en-US" altLang="en-US" sz="2100"/>
          </a:p>
          <a:p>
            <a:pPr>
              <a:lnSpc>
                <a:spcPct val="80000"/>
              </a:lnSpc>
            </a:pPr>
            <a:r>
              <a:rPr lang="en-US" altLang="en-US" sz="2100" b="1">
                <a:solidFill>
                  <a:schemeClr val="tx2"/>
                </a:solidFill>
              </a:rPr>
              <a:t>Origin Server:</a:t>
            </a:r>
            <a:r>
              <a:rPr lang="en-US" altLang="en-US" sz="2100"/>
              <a:t> Content providers server , where the content is first uploaded.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2100"/>
          </a:p>
          <a:p>
            <a:pPr>
              <a:lnSpc>
                <a:spcPct val="80000"/>
              </a:lnSpc>
            </a:pPr>
            <a:r>
              <a:rPr lang="en-US" altLang="en-US" sz="2100" b="1">
                <a:solidFill>
                  <a:schemeClr val="tx2"/>
                </a:solidFill>
              </a:rPr>
              <a:t>Surrogate Server:</a:t>
            </a:r>
            <a:r>
              <a:rPr lang="en-US" altLang="en-US" sz="2100"/>
              <a:t> Content distributor’s server, where the replicated content is kept.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10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63D8B72-3413-5145-A220-EC29ECE8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A860-B242-7344-970A-7BD5E647282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D0571B64-DD1F-C74B-81D5-99F941E45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Players of the game</a:t>
            </a:r>
          </a:p>
        </p:txBody>
      </p:sp>
      <p:sp>
        <p:nvSpPr>
          <p:cNvPr id="72708" name="Oval 4">
            <a:extLst>
              <a:ext uri="{FF2B5EF4-FFF2-40B4-BE49-F238E27FC236}">
                <a16:creationId xmlns:a16="http://schemas.microsoft.com/office/drawing/2014/main" id="{CC1BECE5-9BC7-9241-8276-B2DCC371A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981200"/>
            <a:ext cx="1981200" cy="990600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Content Provider</a:t>
            </a:r>
          </a:p>
        </p:txBody>
      </p:sp>
      <p:sp>
        <p:nvSpPr>
          <p:cNvPr id="72710" name="Oval 6">
            <a:extLst>
              <a:ext uri="{FF2B5EF4-FFF2-40B4-BE49-F238E27FC236}">
                <a16:creationId xmlns:a16="http://schemas.microsoft.com/office/drawing/2014/main" id="{A1C060CF-D5DA-3B4D-86F2-0E7B246CA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724400"/>
            <a:ext cx="1981200" cy="990600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H/W and S/W </a:t>
            </a:r>
          </a:p>
          <a:p>
            <a:pPr algn="ctr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Vendor</a:t>
            </a:r>
          </a:p>
        </p:txBody>
      </p:sp>
      <p:sp>
        <p:nvSpPr>
          <p:cNvPr id="72711" name="Oval 7">
            <a:extLst>
              <a:ext uri="{FF2B5EF4-FFF2-40B4-BE49-F238E27FC236}">
                <a16:creationId xmlns:a16="http://schemas.microsoft.com/office/drawing/2014/main" id="{5E0C4320-284C-0143-BF2A-8C3929064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743200"/>
            <a:ext cx="1981200" cy="990600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Content </a:t>
            </a:r>
          </a:p>
          <a:p>
            <a:pPr algn="ctr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Distributor</a:t>
            </a:r>
          </a:p>
        </p:txBody>
      </p:sp>
      <p:sp>
        <p:nvSpPr>
          <p:cNvPr id="72712" name="Oval 8">
            <a:extLst>
              <a:ext uri="{FF2B5EF4-FFF2-40B4-BE49-F238E27FC236}">
                <a16:creationId xmlns:a16="http://schemas.microsoft.com/office/drawing/2014/main" id="{9525E7D1-CD8E-7743-9CD8-E994604A9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105400"/>
            <a:ext cx="1981200" cy="990600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Hosting </a:t>
            </a:r>
          </a:p>
          <a:p>
            <a:pPr algn="ctr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Provider</a:t>
            </a:r>
          </a:p>
        </p:txBody>
      </p:sp>
      <p:sp>
        <p:nvSpPr>
          <p:cNvPr id="72713" name="Text Box 9">
            <a:extLst>
              <a:ext uri="{FF2B5EF4-FFF2-40B4-BE49-F238E27FC236}">
                <a16:creationId xmlns:a16="http://schemas.microsoft.com/office/drawing/2014/main" id="{3F90080D-12B1-7747-9FC7-7BF2FEC1B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1905001"/>
            <a:ext cx="10525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Yahoo, </a:t>
            </a:r>
          </a:p>
          <a:p>
            <a:r>
              <a:rPr lang="en-US" altLang="en-US">
                <a:latin typeface="Tahoma" panose="020B0604030504040204" pitchFamily="34" charset="0"/>
              </a:rPr>
              <a:t>MSNBC, </a:t>
            </a:r>
          </a:p>
          <a:p>
            <a:r>
              <a:rPr lang="en-US" altLang="en-US">
                <a:latin typeface="Tahoma" panose="020B0604030504040204" pitchFamily="34" charset="0"/>
              </a:rPr>
              <a:t>CNN</a:t>
            </a:r>
          </a:p>
          <a:p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72714" name="Text Box 10">
            <a:extLst>
              <a:ext uri="{FF2B5EF4-FFF2-40B4-BE49-F238E27FC236}">
                <a16:creationId xmlns:a16="http://schemas.microsoft.com/office/drawing/2014/main" id="{28F682E1-E341-1E4B-9B43-CD533CC64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724400"/>
            <a:ext cx="1258888" cy="161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Cisco,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Lucent,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Inktomi,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CacheFlow</a:t>
            </a:r>
          </a:p>
          <a:p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72715" name="Text Box 11">
            <a:extLst>
              <a:ext uri="{FF2B5EF4-FFF2-40B4-BE49-F238E27FC236}">
                <a16:creationId xmlns:a16="http://schemas.microsoft.com/office/drawing/2014/main" id="{5FDAB137-5671-1B4C-99D3-6AE6DE6E9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1" y="2667001"/>
            <a:ext cx="17684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Akamai, </a:t>
            </a:r>
          </a:p>
          <a:p>
            <a:r>
              <a:rPr lang="en-US" altLang="en-US">
                <a:latin typeface="Tahoma" panose="020B0604030504040204" pitchFamily="34" charset="0"/>
              </a:rPr>
              <a:t>Digital Island, </a:t>
            </a:r>
          </a:p>
          <a:p>
            <a:r>
              <a:rPr lang="en-US" altLang="en-US">
                <a:latin typeface="Tahoma" panose="020B0604030504040204" pitchFamily="34" charset="0"/>
              </a:rPr>
              <a:t>AT&amp;T</a:t>
            </a:r>
          </a:p>
          <a:p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72717" name="Line 13">
            <a:extLst>
              <a:ext uri="{FF2B5EF4-FFF2-40B4-BE49-F238E27FC236}">
                <a16:creationId xmlns:a16="http://schemas.microsoft.com/office/drawing/2014/main" id="{EE8E02B8-8DA5-4344-81DC-41C28156A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18" name="Line 14">
            <a:extLst>
              <a:ext uri="{FF2B5EF4-FFF2-40B4-BE49-F238E27FC236}">
                <a16:creationId xmlns:a16="http://schemas.microsoft.com/office/drawing/2014/main" id="{11AECA0E-698D-3541-941F-2D6520A4A4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3657600"/>
            <a:ext cx="1676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19" name="Line 15">
            <a:extLst>
              <a:ext uri="{FF2B5EF4-FFF2-40B4-BE49-F238E27FC236}">
                <a16:creationId xmlns:a16="http://schemas.microsoft.com/office/drawing/2014/main" id="{7D98E5EA-373F-7D43-BA09-04A0991AD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3733800"/>
            <a:ext cx="762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20" name="Text Box 16">
            <a:extLst>
              <a:ext uri="{FF2B5EF4-FFF2-40B4-BE49-F238E27FC236}">
                <a16:creationId xmlns:a16="http://schemas.microsoft.com/office/drawing/2014/main" id="{76E49509-5779-F94C-8565-785C8C0BD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1201" y="5105401"/>
            <a:ext cx="904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Exodus</a:t>
            </a:r>
          </a:p>
        </p:txBody>
      </p:sp>
      <p:sp>
        <p:nvSpPr>
          <p:cNvPr id="72721" name="Text Box 17">
            <a:extLst>
              <a:ext uri="{FF2B5EF4-FFF2-40B4-BE49-F238E27FC236}">
                <a16:creationId xmlns:a16="http://schemas.microsoft.com/office/drawing/2014/main" id="{AFAA575B-216F-B34A-9C44-9EBF66AB1200}"/>
              </a:ext>
            </a:extLst>
          </p:cNvPr>
          <p:cNvSpPr txBox="1">
            <a:spLocks noChangeArrowheads="1"/>
          </p:cNvSpPr>
          <p:nvPr/>
        </p:nvSpPr>
        <p:spPr bwMode="auto">
          <a:xfrm rot="19500000">
            <a:off x="5029201" y="3962401"/>
            <a:ext cx="1433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Sells servers</a:t>
            </a:r>
          </a:p>
        </p:txBody>
      </p:sp>
      <p:sp>
        <p:nvSpPr>
          <p:cNvPr id="72722" name="Text Box 18">
            <a:extLst>
              <a:ext uri="{FF2B5EF4-FFF2-40B4-BE49-F238E27FC236}">
                <a16:creationId xmlns:a16="http://schemas.microsoft.com/office/drawing/2014/main" id="{92C807AF-02EB-EB47-8980-F6EC9FC7B054}"/>
              </a:ext>
            </a:extLst>
          </p:cNvPr>
          <p:cNvSpPr txBox="1">
            <a:spLocks noChangeArrowheads="1"/>
          </p:cNvSpPr>
          <p:nvPr/>
        </p:nvSpPr>
        <p:spPr bwMode="auto">
          <a:xfrm rot="1080000">
            <a:off x="5334000" y="2362201"/>
            <a:ext cx="1512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Send content</a:t>
            </a:r>
          </a:p>
        </p:txBody>
      </p:sp>
      <p:sp>
        <p:nvSpPr>
          <p:cNvPr id="72723" name="Text Box 19">
            <a:extLst>
              <a:ext uri="{FF2B5EF4-FFF2-40B4-BE49-F238E27FC236}">
                <a16:creationId xmlns:a16="http://schemas.microsoft.com/office/drawing/2014/main" id="{4A1769F8-3B47-314C-9D51-E0A941FD7550}"/>
              </a:ext>
            </a:extLst>
          </p:cNvPr>
          <p:cNvSpPr txBox="1">
            <a:spLocks noChangeArrowheads="1"/>
          </p:cNvSpPr>
          <p:nvPr/>
        </p:nvSpPr>
        <p:spPr bwMode="auto">
          <a:xfrm rot="3600000" flipH="1">
            <a:off x="7081838" y="4271963"/>
            <a:ext cx="1595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Install servers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A4CE633B-F945-5F43-A9F8-F48AA6B0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187-2B60-7F44-AEE2-1776D482FDF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4534" name="Oval 22">
            <a:extLst>
              <a:ext uri="{FF2B5EF4-FFF2-40B4-BE49-F238E27FC236}">
                <a16:creationId xmlns:a16="http://schemas.microsoft.com/office/drawing/2014/main" id="{A1603D52-8A22-8340-8233-E7A2CA7CF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438400"/>
            <a:ext cx="8077200" cy="3581400"/>
          </a:xfrm>
          <a:prstGeom prst="ellipse">
            <a:avLst/>
          </a:prstGeom>
          <a:solidFill>
            <a:srgbClr val="F0F4FE"/>
          </a:solidFill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F9230C15-4D59-E045-A323-A647518D8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7772400" cy="762000"/>
          </a:xfrm>
        </p:spPr>
        <p:txBody>
          <a:bodyPr/>
          <a:lstStyle/>
          <a:p>
            <a:r>
              <a:rPr lang="en-US" altLang="en-US"/>
              <a:t>CDN: Distribution</a:t>
            </a:r>
          </a:p>
        </p:txBody>
      </p:sp>
      <p:pic>
        <p:nvPicPr>
          <p:cNvPr id="64516" name="Picture 4">
            <a:extLst>
              <a:ext uri="{FF2B5EF4-FFF2-40B4-BE49-F238E27FC236}">
                <a16:creationId xmlns:a16="http://schemas.microsoft.com/office/drawing/2014/main" id="{581E6919-8568-A84F-A145-14A001EC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6096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5">
            <a:extLst>
              <a:ext uri="{FF2B5EF4-FFF2-40B4-BE49-F238E27FC236}">
                <a16:creationId xmlns:a16="http://schemas.microsoft.com/office/drawing/2014/main" id="{3F7E5341-2E81-134D-B249-DB4148A22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25908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6">
            <a:extLst>
              <a:ext uri="{FF2B5EF4-FFF2-40B4-BE49-F238E27FC236}">
                <a16:creationId xmlns:a16="http://schemas.microsoft.com/office/drawing/2014/main" id="{339AC4CC-B6EE-C64D-8BAB-166CFA6C8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48006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7">
            <a:extLst>
              <a:ext uri="{FF2B5EF4-FFF2-40B4-BE49-F238E27FC236}">
                <a16:creationId xmlns:a16="http://schemas.microsoft.com/office/drawing/2014/main" id="{D7B28835-2CE9-304C-83E2-E6CA16C3F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44196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0" name="Picture 8">
            <a:extLst>
              <a:ext uri="{FF2B5EF4-FFF2-40B4-BE49-F238E27FC236}">
                <a16:creationId xmlns:a16="http://schemas.microsoft.com/office/drawing/2014/main" id="{B05F795C-A1D8-7C40-AE9D-58A3E0FA0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43434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1" name="Line 9">
            <a:extLst>
              <a:ext uri="{FF2B5EF4-FFF2-40B4-BE49-F238E27FC236}">
                <a16:creationId xmlns:a16="http://schemas.microsoft.com/office/drawing/2014/main" id="{58871968-5EC1-EA45-84EE-8F04F96F94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676400"/>
            <a:ext cx="0" cy="914400"/>
          </a:xfrm>
          <a:prstGeom prst="line">
            <a:avLst/>
          </a:prstGeom>
          <a:noFill/>
          <a:ln w="28575">
            <a:solidFill>
              <a:srgbClr val="19DB1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22" name="Line 10">
            <a:extLst>
              <a:ext uri="{FF2B5EF4-FFF2-40B4-BE49-F238E27FC236}">
                <a16:creationId xmlns:a16="http://schemas.microsoft.com/office/drawing/2014/main" id="{AE69F41D-DC30-3C40-9532-2ED6A66E50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3657600"/>
            <a:ext cx="1752600" cy="914400"/>
          </a:xfrm>
          <a:prstGeom prst="line">
            <a:avLst/>
          </a:prstGeom>
          <a:noFill/>
          <a:ln w="28575">
            <a:solidFill>
              <a:srgbClr val="19DB1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23" name="Line 11">
            <a:extLst>
              <a:ext uri="{FF2B5EF4-FFF2-40B4-BE49-F238E27FC236}">
                <a16:creationId xmlns:a16="http://schemas.microsoft.com/office/drawing/2014/main" id="{5B7CE4AA-726F-E14B-A4FD-E100942CF3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657600"/>
            <a:ext cx="0" cy="1295400"/>
          </a:xfrm>
          <a:prstGeom prst="line">
            <a:avLst/>
          </a:prstGeom>
          <a:noFill/>
          <a:ln w="28575">
            <a:solidFill>
              <a:srgbClr val="19DB1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24" name="Line 12">
            <a:extLst>
              <a:ext uri="{FF2B5EF4-FFF2-40B4-BE49-F238E27FC236}">
                <a16:creationId xmlns:a16="http://schemas.microsoft.com/office/drawing/2014/main" id="{9CC98A6C-9CD1-A244-B450-797096BF7E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657600"/>
            <a:ext cx="1676400" cy="990600"/>
          </a:xfrm>
          <a:prstGeom prst="line">
            <a:avLst/>
          </a:prstGeom>
          <a:noFill/>
          <a:ln w="28575">
            <a:solidFill>
              <a:srgbClr val="19DB1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25" name="Text Box 13">
            <a:extLst>
              <a:ext uri="{FF2B5EF4-FFF2-40B4-BE49-F238E27FC236}">
                <a16:creationId xmlns:a16="http://schemas.microsoft.com/office/drawing/2014/main" id="{3C263928-9A2F-F74A-854F-32CC6A108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1" y="4419600"/>
            <a:ext cx="1844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Tahoma" panose="020B0604030504040204" pitchFamily="34" charset="0"/>
              </a:rPr>
              <a:t>CDN server in Asia</a:t>
            </a:r>
          </a:p>
        </p:txBody>
      </p:sp>
      <p:sp>
        <p:nvSpPr>
          <p:cNvPr id="64526" name="Text Box 14">
            <a:extLst>
              <a:ext uri="{FF2B5EF4-FFF2-40B4-BE49-F238E27FC236}">
                <a16:creationId xmlns:a16="http://schemas.microsoft.com/office/drawing/2014/main" id="{82D217D9-1FCE-C641-A7AE-6C2EC20AC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334001"/>
            <a:ext cx="1479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Tahoma" panose="020B0604030504040204" pitchFamily="34" charset="0"/>
              </a:rPr>
              <a:t>CDN server in </a:t>
            </a:r>
          </a:p>
          <a:p>
            <a:r>
              <a:rPr lang="en-US" altLang="en-US" sz="1600">
                <a:latin typeface="Tahoma" panose="020B0604030504040204" pitchFamily="34" charset="0"/>
              </a:rPr>
              <a:t>     Europe</a:t>
            </a:r>
          </a:p>
        </p:txBody>
      </p:sp>
      <p:sp>
        <p:nvSpPr>
          <p:cNvPr id="64527" name="Text Box 15">
            <a:extLst>
              <a:ext uri="{FF2B5EF4-FFF2-40B4-BE49-F238E27FC236}">
                <a16:creationId xmlns:a16="http://schemas.microsoft.com/office/drawing/2014/main" id="{B066E08B-AA78-6B4C-975E-FE455C0EC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4114801"/>
            <a:ext cx="19970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>
                <a:latin typeface="Tahoma" panose="020B0604030504040204" pitchFamily="34" charset="0"/>
              </a:rPr>
              <a:t>CDN server in South</a:t>
            </a:r>
          </a:p>
          <a:p>
            <a:pPr algn="ctr"/>
            <a:r>
              <a:rPr lang="en-US" altLang="en-US" sz="1600">
                <a:latin typeface="Tahoma" panose="020B0604030504040204" pitchFamily="34" charset="0"/>
              </a:rPr>
              <a:t>America</a:t>
            </a:r>
          </a:p>
        </p:txBody>
      </p:sp>
      <p:sp>
        <p:nvSpPr>
          <p:cNvPr id="64528" name="Text Box 16">
            <a:extLst>
              <a:ext uri="{FF2B5EF4-FFF2-40B4-BE49-F238E27FC236}">
                <a16:creationId xmlns:a16="http://schemas.microsoft.com/office/drawing/2014/main" id="{60FD1BE0-7559-6A4B-B9DD-E90DCF22D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1" y="2895600"/>
            <a:ext cx="2149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>
                <a:latin typeface="Tahoma" panose="020B0604030504040204" pitchFamily="34" charset="0"/>
              </a:rPr>
              <a:t>CDN distribution node</a:t>
            </a:r>
          </a:p>
        </p:txBody>
      </p:sp>
      <p:sp>
        <p:nvSpPr>
          <p:cNvPr id="64529" name="Text Box 17">
            <a:extLst>
              <a:ext uri="{FF2B5EF4-FFF2-40B4-BE49-F238E27FC236}">
                <a16:creationId xmlns:a16="http://schemas.microsoft.com/office/drawing/2014/main" id="{66456ECB-F7AF-F448-A21A-6887D0553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4976" y="844551"/>
            <a:ext cx="19034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latin typeface="Tahoma" panose="020B0604030504040204" pitchFamily="34" charset="0"/>
              </a:rPr>
              <a:t>Origin server in</a:t>
            </a:r>
          </a:p>
          <a:p>
            <a:pPr algn="ctr"/>
            <a:r>
              <a:rPr lang="en-US" altLang="en-US" sz="2000">
                <a:latin typeface="Tahoma" panose="020B0604030504040204" pitchFamily="34" charset="0"/>
              </a:rPr>
              <a:t>North America</a:t>
            </a:r>
          </a:p>
        </p:txBody>
      </p:sp>
      <p:sp>
        <p:nvSpPr>
          <p:cNvPr id="64530" name="Text Box 18">
            <a:extLst>
              <a:ext uri="{FF2B5EF4-FFF2-40B4-BE49-F238E27FC236}">
                <a16:creationId xmlns:a16="http://schemas.microsoft.com/office/drawing/2014/main" id="{4A26319C-F04A-BE43-8A62-592657B29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1" y="4191001"/>
            <a:ext cx="10271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push 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content</a:t>
            </a:r>
          </a:p>
        </p:txBody>
      </p:sp>
      <p:sp>
        <p:nvSpPr>
          <p:cNvPr id="64531" name="Text Box 19">
            <a:extLst>
              <a:ext uri="{FF2B5EF4-FFF2-40B4-BE49-F238E27FC236}">
                <a16:creationId xmlns:a16="http://schemas.microsoft.com/office/drawing/2014/main" id="{4BE89C14-CEF9-B74A-9818-477E41C8E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1" y="1954214"/>
            <a:ext cx="1641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push content</a:t>
            </a:r>
          </a:p>
        </p:txBody>
      </p:sp>
      <p:sp>
        <p:nvSpPr>
          <p:cNvPr id="64532" name="Text Box 20">
            <a:extLst>
              <a:ext uri="{FF2B5EF4-FFF2-40B4-BE49-F238E27FC236}">
                <a16:creationId xmlns:a16="http://schemas.microsoft.com/office/drawing/2014/main" id="{358B5D7B-2CC6-5543-983C-1916D8BBF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3505201"/>
            <a:ext cx="1641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push content</a:t>
            </a:r>
          </a:p>
        </p:txBody>
      </p:sp>
      <p:sp>
        <p:nvSpPr>
          <p:cNvPr id="64533" name="Text Box 21">
            <a:extLst>
              <a:ext uri="{FF2B5EF4-FFF2-40B4-BE49-F238E27FC236}">
                <a16:creationId xmlns:a16="http://schemas.microsoft.com/office/drawing/2014/main" id="{F7E75229-4B40-8440-AC1A-ABF9EE62C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3706814"/>
            <a:ext cx="1641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push content</a:t>
            </a:r>
          </a:p>
        </p:txBody>
      </p:sp>
      <p:sp>
        <p:nvSpPr>
          <p:cNvPr id="64535" name="Text Box 23">
            <a:extLst>
              <a:ext uri="{FF2B5EF4-FFF2-40B4-BE49-F238E27FC236}">
                <a16:creationId xmlns:a16="http://schemas.microsoft.com/office/drawing/2014/main" id="{E2817F93-0CE8-C04C-8225-9BFF2DDF9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2286000"/>
            <a:ext cx="185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Akamai CDN</a:t>
            </a:r>
          </a:p>
        </p:txBody>
      </p:sp>
      <p:sp>
        <p:nvSpPr>
          <p:cNvPr id="64536" name="Line 24">
            <a:extLst>
              <a:ext uri="{FF2B5EF4-FFF2-40B4-BE49-F238E27FC236}">
                <a16:creationId xmlns:a16="http://schemas.microsoft.com/office/drawing/2014/main" id="{C41688B1-6D84-EE47-8509-12B24A314B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7432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30" grpId="0"/>
      <p:bldP spid="64531" grpId="0"/>
      <p:bldP spid="64532" grpId="0"/>
      <p:bldP spid="645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364B98E-A35B-B24F-9CF0-5F3C542D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4125-6335-C346-B177-0C95BB741FC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B2965E9B-60B6-294E-BD88-C94485B37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CDN: Functional Components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0DDB3152-FFB1-7142-9690-2E7780C0F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Distribution Service</a:t>
            </a:r>
          </a:p>
          <a:p>
            <a:r>
              <a:rPr lang="en-US" altLang="en-US"/>
              <a:t> Redirection Service</a:t>
            </a:r>
          </a:p>
          <a:p>
            <a:r>
              <a:rPr lang="en-US" altLang="en-US"/>
              <a:t> Accounting and Billing system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86A11C0-E5BA-1B49-BA9C-B3A66023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E5A8-9F7E-3A44-B2C8-2CA5FA478C1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D1B51FAC-24A4-F340-96C4-5CD0434BE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CDN: Architecture</a:t>
            </a:r>
          </a:p>
        </p:txBody>
      </p:sp>
      <p:sp>
        <p:nvSpPr>
          <p:cNvPr id="74773" name="Oval 21">
            <a:extLst>
              <a:ext uri="{FF2B5EF4-FFF2-40B4-BE49-F238E27FC236}">
                <a16:creationId xmlns:a16="http://schemas.microsoft.com/office/drawing/2014/main" id="{B2295D11-3DF5-C144-8F13-0201CE889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066800"/>
            <a:ext cx="8382000" cy="5029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6" name="Text Box 4">
            <a:extLst>
              <a:ext uri="{FF2B5EF4-FFF2-40B4-BE49-F238E27FC236}">
                <a16:creationId xmlns:a16="http://schemas.microsoft.com/office/drawing/2014/main" id="{B688837D-C467-1349-B2AC-A5E825FB9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1717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74760" name="Group 8">
            <a:extLst>
              <a:ext uri="{FF2B5EF4-FFF2-40B4-BE49-F238E27FC236}">
                <a16:creationId xmlns:a16="http://schemas.microsoft.com/office/drawing/2014/main" id="{C0836836-505B-B541-BA8A-5F0B82584D6D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981200"/>
            <a:ext cx="1828800" cy="1371600"/>
            <a:chOff x="1440" y="1584"/>
            <a:chExt cx="1152" cy="864"/>
          </a:xfrm>
        </p:grpSpPr>
        <p:sp>
          <p:nvSpPr>
            <p:cNvPr id="74761" name="Oval 9">
              <a:extLst>
                <a:ext uri="{FF2B5EF4-FFF2-40B4-BE49-F238E27FC236}">
                  <a16:creationId xmlns:a16="http://schemas.microsoft.com/office/drawing/2014/main" id="{C98BBD94-AC54-2A4A-AD9E-06133AE12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584"/>
              <a:ext cx="1152" cy="864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2" name="Text Box 10">
              <a:extLst>
                <a:ext uri="{FF2B5EF4-FFF2-40B4-BE49-F238E27FC236}">
                  <a16:creationId xmlns:a16="http://schemas.microsoft.com/office/drawing/2014/main" id="{E78FEAD0-6E99-114C-A6EB-FDED47AE8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680"/>
              <a:ext cx="9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Times New Roman" panose="02020603050405020304" pitchFamily="18" charset="0"/>
                </a:rPr>
                <a:t>Request </a:t>
              </a:r>
            </a:p>
            <a:p>
              <a:pPr algn="ctr"/>
              <a:r>
                <a:rPr lang="en-US" altLang="en-US" sz="2000">
                  <a:latin typeface="Times New Roman" panose="02020603050405020304" pitchFamily="18" charset="0"/>
                </a:rPr>
                <a:t>Routing </a:t>
              </a:r>
            </a:p>
            <a:p>
              <a:pPr algn="ctr"/>
              <a:r>
                <a:rPr lang="en-US" altLang="en-US" sz="2000">
                  <a:latin typeface="Times New Roman" panose="02020603050405020304" pitchFamily="18" charset="0"/>
                </a:rPr>
                <a:t>Infrastructure</a:t>
              </a:r>
            </a:p>
          </p:txBody>
        </p:sp>
      </p:grpSp>
      <p:grpSp>
        <p:nvGrpSpPr>
          <p:cNvPr id="74763" name="Group 11">
            <a:extLst>
              <a:ext uri="{FF2B5EF4-FFF2-40B4-BE49-F238E27FC236}">
                <a16:creationId xmlns:a16="http://schemas.microsoft.com/office/drawing/2014/main" id="{0B0AD83A-159E-AF40-AAA3-24DD66B16BAD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133600"/>
            <a:ext cx="1828800" cy="1600200"/>
            <a:chOff x="3312" y="1680"/>
            <a:chExt cx="1152" cy="1008"/>
          </a:xfrm>
        </p:grpSpPr>
        <p:sp>
          <p:nvSpPr>
            <p:cNvPr id="74764" name="Oval 12">
              <a:extLst>
                <a:ext uri="{FF2B5EF4-FFF2-40B4-BE49-F238E27FC236}">
                  <a16:creationId xmlns:a16="http://schemas.microsoft.com/office/drawing/2014/main" id="{3A347494-5396-AC48-830E-687777425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680"/>
              <a:ext cx="1152" cy="1008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5" name="Text Box 13">
              <a:extLst>
                <a:ext uri="{FF2B5EF4-FFF2-40B4-BE49-F238E27FC236}">
                  <a16:creationId xmlns:a16="http://schemas.microsoft.com/office/drawing/2014/main" id="{E7DE4FB7-5382-B347-9FEB-40DE9DEAE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6" y="1728"/>
              <a:ext cx="984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Times New Roman" panose="02020603050405020304" pitchFamily="18" charset="0"/>
                </a:rPr>
                <a:t>Distribution</a:t>
              </a:r>
            </a:p>
            <a:p>
              <a:pPr algn="ctr"/>
              <a:r>
                <a:rPr lang="en-US" altLang="en-US" sz="2000">
                  <a:latin typeface="Times New Roman" panose="02020603050405020304" pitchFamily="18" charset="0"/>
                </a:rPr>
                <a:t>and </a:t>
              </a:r>
            </a:p>
            <a:p>
              <a:pPr algn="ctr"/>
              <a:r>
                <a:rPr lang="en-US" altLang="en-US" sz="2000">
                  <a:latin typeface="Times New Roman" panose="02020603050405020304" pitchFamily="18" charset="0"/>
                </a:rPr>
                <a:t>Accounting </a:t>
              </a:r>
            </a:p>
            <a:p>
              <a:pPr algn="ctr"/>
              <a:r>
                <a:rPr lang="en-US" altLang="en-US" sz="2000">
                  <a:latin typeface="Times New Roman" panose="02020603050405020304" pitchFamily="18" charset="0"/>
                </a:rPr>
                <a:t>Infrastructure</a:t>
              </a:r>
            </a:p>
          </p:txBody>
        </p:sp>
      </p:grpSp>
      <p:sp>
        <p:nvSpPr>
          <p:cNvPr id="74767" name="Line 15">
            <a:extLst>
              <a:ext uri="{FF2B5EF4-FFF2-40B4-BE49-F238E27FC236}">
                <a16:creationId xmlns:a16="http://schemas.microsoft.com/office/drawing/2014/main" id="{704571EC-C426-804B-BA9C-70CE8A3C15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32004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8" name="Line 16">
            <a:extLst>
              <a:ext uri="{FF2B5EF4-FFF2-40B4-BE49-F238E27FC236}">
                <a16:creationId xmlns:a16="http://schemas.microsoft.com/office/drawing/2014/main" id="{756AA283-74CC-D147-AFB7-A76195D1F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819400"/>
            <a:ext cx="2209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1" name="Line 19">
            <a:extLst>
              <a:ext uri="{FF2B5EF4-FFF2-40B4-BE49-F238E27FC236}">
                <a16:creationId xmlns:a16="http://schemas.microsoft.com/office/drawing/2014/main" id="{1F00CEBE-ABA2-D74E-A9B0-2C1B9C2741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3200400"/>
            <a:ext cx="2590800" cy="914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5" name="Oval 23">
            <a:extLst>
              <a:ext uri="{FF2B5EF4-FFF2-40B4-BE49-F238E27FC236}">
                <a16:creationId xmlns:a16="http://schemas.microsoft.com/office/drawing/2014/main" id="{F4D1D11F-664C-9743-B0E7-59B4EFB9F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447800"/>
            <a:ext cx="7086600" cy="3810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6" name="Text Box 24">
            <a:extLst>
              <a:ext uri="{FF2B5EF4-FFF2-40B4-BE49-F238E27FC236}">
                <a16:creationId xmlns:a16="http://schemas.microsoft.com/office/drawing/2014/main" id="{E421A590-76A4-3D40-9F6A-FEB62E17D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447800"/>
            <a:ext cx="846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Times New Roman" panose="02020603050405020304" pitchFamily="18" charset="0"/>
              </a:rPr>
              <a:t>CDN</a:t>
            </a:r>
          </a:p>
        </p:txBody>
      </p:sp>
      <p:sp>
        <p:nvSpPr>
          <p:cNvPr id="74782" name="Line 30">
            <a:extLst>
              <a:ext uri="{FF2B5EF4-FFF2-40B4-BE49-F238E27FC236}">
                <a16:creationId xmlns:a16="http://schemas.microsoft.com/office/drawing/2014/main" id="{80838BEA-0344-554C-9E0A-D61E440FFE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495800"/>
            <a:ext cx="30480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3" name="Line 31">
            <a:extLst>
              <a:ext uri="{FF2B5EF4-FFF2-40B4-BE49-F238E27FC236}">
                <a16:creationId xmlns:a16="http://schemas.microsoft.com/office/drawing/2014/main" id="{F8ED3AE6-BDB1-D54A-B7AC-CECA49D79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4800600"/>
            <a:ext cx="762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5" name="Line 33">
            <a:extLst>
              <a:ext uri="{FF2B5EF4-FFF2-40B4-BE49-F238E27FC236}">
                <a16:creationId xmlns:a16="http://schemas.microsoft.com/office/drawing/2014/main" id="{2B616040-D10D-F243-A974-13C8B06AA3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352800"/>
            <a:ext cx="1524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6" name="Line 34">
            <a:extLst>
              <a:ext uri="{FF2B5EF4-FFF2-40B4-BE49-F238E27FC236}">
                <a16:creationId xmlns:a16="http://schemas.microsoft.com/office/drawing/2014/main" id="{8658E974-077F-2A45-A4EB-29D00DCEE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200400"/>
            <a:ext cx="2667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4787" name="Picture 35">
            <a:extLst>
              <a:ext uri="{FF2B5EF4-FFF2-40B4-BE49-F238E27FC236}">
                <a16:creationId xmlns:a16="http://schemas.microsoft.com/office/drawing/2014/main" id="{C5CB1F27-4767-CE4D-A6B2-138F9A52C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1" y="609600"/>
            <a:ext cx="3905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88" name="Picture 36">
            <a:extLst>
              <a:ext uri="{FF2B5EF4-FFF2-40B4-BE49-F238E27FC236}">
                <a16:creationId xmlns:a16="http://schemas.microsoft.com/office/drawing/2014/main" id="{D7DEF2DB-0CAC-814B-A5E1-B6B9A649B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038600"/>
            <a:ext cx="3254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72" name="Line 20">
            <a:extLst>
              <a:ext uri="{FF2B5EF4-FFF2-40B4-BE49-F238E27FC236}">
                <a16:creationId xmlns:a16="http://schemas.microsoft.com/office/drawing/2014/main" id="{A73C8AD2-262E-AB45-9EDD-92A31CFC44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3400" y="3581400"/>
            <a:ext cx="15240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4789" name="Picture 37">
            <a:extLst>
              <a:ext uri="{FF2B5EF4-FFF2-40B4-BE49-F238E27FC236}">
                <a16:creationId xmlns:a16="http://schemas.microsoft.com/office/drawing/2014/main" id="{7752F129-032D-564B-93FE-D8804D8B8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54864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90" name="Picture 38">
            <a:extLst>
              <a:ext uri="{FF2B5EF4-FFF2-40B4-BE49-F238E27FC236}">
                <a16:creationId xmlns:a16="http://schemas.microsoft.com/office/drawing/2014/main" id="{8DCE4141-A382-B24B-8C99-D6C27BB40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4864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91" name="Picture 39">
            <a:extLst>
              <a:ext uri="{FF2B5EF4-FFF2-40B4-BE49-F238E27FC236}">
                <a16:creationId xmlns:a16="http://schemas.microsoft.com/office/drawing/2014/main" id="{6265E61F-3743-CB46-BEAD-0C3BC3479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733800"/>
            <a:ext cx="3254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92" name="Text Box 40">
            <a:extLst>
              <a:ext uri="{FF2B5EF4-FFF2-40B4-BE49-F238E27FC236}">
                <a16:creationId xmlns:a16="http://schemas.microsoft.com/office/drawing/2014/main" id="{0338240E-7931-B84A-9C6E-DBD09C34E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150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Tahoma" panose="020B0604030504040204" pitchFamily="34" charset="0"/>
              </a:rPr>
              <a:t>Client</a:t>
            </a:r>
          </a:p>
        </p:txBody>
      </p:sp>
      <p:sp>
        <p:nvSpPr>
          <p:cNvPr id="74793" name="Text Box 41">
            <a:extLst>
              <a:ext uri="{FF2B5EF4-FFF2-40B4-BE49-F238E27FC236}">
                <a16:creationId xmlns:a16="http://schemas.microsoft.com/office/drawing/2014/main" id="{8D0917EF-3E64-C041-A6BC-6B5A8624A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114800"/>
            <a:ext cx="1060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Tahoma" panose="020B0604030504040204" pitchFamily="34" charset="0"/>
              </a:rPr>
              <a:t>Surrogate</a:t>
            </a:r>
          </a:p>
        </p:txBody>
      </p:sp>
      <p:sp>
        <p:nvSpPr>
          <p:cNvPr id="74794" name="Text Box 42">
            <a:extLst>
              <a:ext uri="{FF2B5EF4-FFF2-40B4-BE49-F238E27FC236}">
                <a16:creationId xmlns:a16="http://schemas.microsoft.com/office/drawing/2014/main" id="{23DB0487-A18E-1A4A-B4C9-9F55D1A8E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62400"/>
            <a:ext cx="1060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Tahoma" panose="020B0604030504040204" pitchFamily="34" charset="0"/>
              </a:rPr>
              <a:t>Surrogate</a:t>
            </a:r>
          </a:p>
        </p:txBody>
      </p:sp>
      <p:sp>
        <p:nvSpPr>
          <p:cNvPr id="74795" name="Text Box 43">
            <a:extLst>
              <a:ext uri="{FF2B5EF4-FFF2-40B4-BE49-F238E27FC236}">
                <a16:creationId xmlns:a16="http://schemas.microsoft.com/office/drawing/2014/main" id="{7A20F239-1115-7F4F-9A32-70C2678A4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1" y="762001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Origin</a:t>
            </a:r>
          </a:p>
        </p:txBody>
      </p:sp>
      <p:sp>
        <p:nvSpPr>
          <p:cNvPr id="74770" name="Line 18">
            <a:extLst>
              <a:ext uri="{FF2B5EF4-FFF2-40B4-BE49-F238E27FC236}">
                <a16:creationId xmlns:a16="http://schemas.microsoft.com/office/drawing/2014/main" id="{4A400948-82D4-8343-BD52-6E1CCC70AF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6200" y="1447800"/>
            <a:ext cx="152400" cy="685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FFD6CB7-4C12-984D-B51F-89EC9D4D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C481-42A2-3E47-9D02-55A9E961E5F3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6056E1EE-DD79-4D46-8A29-493669EF5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CDN: Request Routing Mechanisms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DB0080B0-7B8B-F24F-B563-7EDB572E88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038600"/>
          </a:xfrm>
        </p:spPr>
        <p:txBody>
          <a:bodyPr/>
          <a:lstStyle/>
          <a:p>
            <a:r>
              <a:rPr lang="en-US" altLang="en-US" sz="2600"/>
              <a:t> Best surrogate selected based on some metrics.</a:t>
            </a:r>
          </a:p>
          <a:p>
            <a:r>
              <a:rPr lang="en-US" altLang="en-US" sz="2600"/>
              <a:t> Techniques</a:t>
            </a:r>
          </a:p>
          <a:p>
            <a:pPr lvl="1"/>
            <a:r>
              <a:rPr lang="en-US" altLang="en-US" sz="2200"/>
              <a:t>DNS based request routing</a:t>
            </a:r>
          </a:p>
          <a:p>
            <a:pPr lvl="1"/>
            <a:r>
              <a:rPr lang="en-US" altLang="en-US" sz="2200"/>
              <a:t>Content Modification </a:t>
            </a:r>
            <a:r>
              <a:rPr lang="en-US" altLang="en-US" sz="2200" i="1"/>
              <a:t>(URL rewriting)</a:t>
            </a:r>
          </a:p>
          <a:p>
            <a:pPr lvl="1"/>
            <a:r>
              <a:rPr lang="en-US" altLang="en-US" sz="1600"/>
              <a:t>Anycast based </a:t>
            </a:r>
          </a:p>
          <a:p>
            <a:pPr lvl="1"/>
            <a:r>
              <a:rPr lang="en-US" altLang="en-US" sz="1600"/>
              <a:t>Transport layer request routing</a:t>
            </a:r>
          </a:p>
          <a:p>
            <a:pPr lvl="1"/>
            <a:r>
              <a:rPr lang="en-US" altLang="en-US" sz="1600"/>
              <a:t>Combination of multiple mechanisms</a:t>
            </a:r>
            <a:r>
              <a:rPr lang="en-US" altLang="en-US" sz="2200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BA8F9F5B-162C-5D44-B824-07C90FE1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10CA-929F-A54A-813B-AE3D301875A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F057E0BF-6DF8-9A41-87B6-B4CCB1DF8F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7772400" cy="609600"/>
          </a:xfrm>
        </p:spPr>
        <p:txBody>
          <a:bodyPr/>
          <a:lstStyle/>
          <a:p>
            <a:r>
              <a:rPr lang="en-US" altLang="en-US" sz="3400"/>
              <a:t>CDN: DNS based Request Routing</a:t>
            </a:r>
          </a:p>
        </p:txBody>
      </p:sp>
      <p:sp>
        <p:nvSpPr>
          <p:cNvPr id="81924" name="Oval 4">
            <a:extLst>
              <a:ext uri="{FF2B5EF4-FFF2-40B4-BE49-F238E27FC236}">
                <a16:creationId xmlns:a16="http://schemas.microsoft.com/office/drawing/2014/main" id="{F7F65C67-58EC-6043-B5EB-2A2F923BA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295400"/>
            <a:ext cx="8153400" cy="3352800"/>
          </a:xfrm>
          <a:prstGeom prst="ellipse">
            <a:avLst/>
          </a:prstGeom>
          <a:solidFill>
            <a:srgbClr val="F0F4FE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ahoma" panose="020B0604030504040204" pitchFamily="34" charset="0"/>
            </a:endParaRPr>
          </a:p>
        </p:txBody>
      </p:sp>
      <p:pic>
        <p:nvPicPr>
          <p:cNvPr id="81925" name="Picture 5">
            <a:extLst>
              <a:ext uri="{FF2B5EF4-FFF2-40B4-BE49-F238E27FC236}">
                <a16:creationId xmlns:a16="http://schemas.microsoft.com/office/drawing/2014/main" id="{5468961D-1155-C04D-AD0A-64A427EC2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743200"/>
            <a:ext cx="2936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6" name="Picture 6">
            <a:extLst>
              <a:ext uri="{FF2B5EF4-FFF2-40B4-BE49-F238E27FC236}">
                <a16:creationId xmlns:a16="http://schemas.microsoft.com/office/drawing/2014/main" id="{0CF756AD-C26C-4145-BD29-13FF2D433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1" y="533400"/>
            <a:ext cx="4556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7" name="Picture 7">
            <a:extLst>
              <a:ext uri="{FF2B5EF4-FFF2-40B4-BE49-F238E27FC236}">
                <a16:creationId xmlns:a16="http://schemas.microsoft.com/office/drawing/2014/main" id="{2C7BB61D-827A-1346-83A6-E90C6938A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971800"/>
            <a:ext cx="3254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8" name="Picture 8">
            <a:extLst>
              <a:ext uri="{FF2B5EF4-FFF2-40B4-BE49-F238E27FC236}">
                <a16:creationId xmlns:a16="http://schemas.microsoft.com/office/drawing/2014/main" id="{A3B5CCAB-6134-6341-A57D-4856187C6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24000"/>
            <a:ext cx="2936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9" name="Text Box 9">
            <a:extLst>
              <a:ext uri="{FF2B5EF4-FFF2-40B4-BE49-F238E27FC236}">
                <a16:creationId xmlns:a16="http://schemas.microsoft.com/office/drawing/2014/main" id="{367C788E-159B-CC4C-BCFC-75ED94EBA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133600"/>
            <a:ext cx="144780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ahoma" panose="020B0604030504040204" pitchFamily="34" charset="0"/>
              </a:rPr>
              <a:t>Akamai DNS</a:t>
            </a:r>
          </a:p>
        </p:txBody>
      </p:sp>
      <p:pic>
        <p:nvPicPr>
          <p:cNvPr id="81930" name="Picture 10">
            <a:extLst>
              <a:ext uri="{FF2B5EF4-FFF2-40B4-BE49-F238E27FC236}">
                <a16:creationId xmlns:a16="http://schemas.microsoft.com/office/drawing/2014/main" id="{61EBD123-BC9B-3F43-8079-289D60D50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724400"/>
            <a:ext cx="3254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1" name="Text Box 11">
            <a:extLst>
              <a:ext uri="{FF2B5EF4-FFF2-40B4-BE49-F238E27FC236}">
                <a16:creationId xmlns:a16="http://schemas.microsoft.com/office/drawing/2014/main" id="{7575CB61-49DA-4E48-83F5-99F332A0C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445126"/>
            <a:ext cx="1981200" cy="6508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ahoma" panose="020B0604030504040204" pitchFamily="34" charset="0"/>
              </a:rPr>
              <a:t>Local DNS Server</a:t>
            </a:r>
          </a:p>
          <a:p>
            <a:pPr algn="ctr"/>
            <a:r>
              <a:rPr lang="en-US" altLang="en-US">
                <a:latin typeface="Tahoma" panose="020B0604030504040204" pitchFamily="34" charset="0"/>
              </a:rPr>
              <a:t>128.4.4.12</a:t>
            </a:r>
          </a:p>
        </p:txBody>
      </p:sp>
      <p:pic>
        <p:nvPicPr>
          <p:cNvPr id="81932" name="Picture 12">
            <a:extLst>
              <a:ext uri="{FF2B5EF4-FFF2-40B4-BE49-F238E27FC236}">
                <a16:creationId xmlns:a16="http://schemas.microsoft.com/office/drawing/2014/main" id="{08032FCA-E9FE-5E4D-9C2C-7D383F65B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8006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33" name="Line 13">
            <a:extLst>
              <a:ext uri="{FF2B5EF4-FFF2-40B4-BE49-F238E27FC236}">
                <a16:creationId xmlns:a16="http://schemas.microsoft.com/office/drawing/2014/main" id="{E11E7555-00AB-4442-8697-3BC68060C4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876800"/>
            <a:ext cx="2362200" cy="0"/>
          </a:xfrm>
          <a:prstGeom prst="line">
            <a:avLst/>
          </a:prstGeom>
          <a:noFill/>
          <a:ln w="19050">
            <a:solidFill>
              <a:srgbClr val="D7211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34" name="Line 14">
            <a:extLst>
              <a:ext uri="{FF2B5EF4-FFF2-40B4-BE49-F238E27FC236}">
                <a16:creationId xmlns:a16="http://schemas.microsoft.com/office/drawing/2014/main" id="{85179E94-6F76-1846-847B-75C6ABD556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5257800"/>
            <a:ext cx="2286000" cy="0"/>
          </a:xfrm>
          <a:prstGeom prst="line">
            <a:avLst/>
          </a:prstGeom>
          <a:noFill/>
          <a:ln w="28575">
            <a:solidFill>
              <a:srgbClr val="19DB1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35" name="Line 15">
            <a:extLst>
              <a:ext uri="{FF2B5EF4-FFF2-40B4-BE49-F238E27FC236}">
                <a16:creationId xmlns:a16="http://schemas.microsoft.com/office/drawing/2014/main" id="{A5B73F1F-B1A9-F647-8BBF-3C23EAFF81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514600"/>
            <a:ext cx="0" cy="2133600"/>
          </a:xfrm>
          <a:prstGeom prst="line">
            <a:avLst/>
          </a:prstGeom>
          <a:noFill/>
          <a:ln w="28575">
            <a:solidFill>
              <a:srgbClr val="D7211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36" name="Line 16">
            <a:extLst>
              <a:ext uri="{FF2B5EF4-FFF2-40B4-BE49-F238E27FC236}">
                <a16:creationId xmlns:a16="http://schemas.microsoft.com/office/drawing/2014/main" id="{3B33598A-5253-DA4C-85A9-9C35F92947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2514600"/>
            <a:ext cx="304800" cy="2133600"/>
          </a:xfrm>
          <a:prstGeom prst="line">
            <a:avLst/>
          </a:prstGeom>
          <a:noFill/>
          <a:ln w="28575">
            <a:solidFill>
              <a:srgbClr val="19DB1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37" name="Text Box 17">
            <a:extLst>
              <a:ext uri="{FF2B5EF4-FFF2-40B4-BE49-F238E27FC236}">
                <a16:creationId xmlns:a16="http://schemas.microsoft.com/office/drawing/2014/main" id="{0780B690-1257-3549-A77A-834A1CDB2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572001"/>
            <a:ext cx="1612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www.cnn.com</a:t>
            </a:r>
          </a:p>
        </p:txBody>
      </p:sp>
      <p:sp>
        <p:nvSpPr>
          <p:cNvPr id="81939" name="Text Box 19">
            <a:extLst>
              <a:ext uri="{FF2B5EF4-FFF2-40B4-BE49-F238E27FC236}">
                <a16:creationId xmlns:a16="http://schemas.microsoft.com/office/drawing/2014/main" id="{EE998644-655A-1B49-8868-10529950C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1" y="4953000"/>
            <a:ext cx="1647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Tahoma" panose="020B0604030504040204" pitchFamily="34" charset="0"/>
              </a:rPr>
              <a:t>63.251.132.22</a:t>
            </a:r>
          </a:p>
        </p:txBody>
      </p:sp>
      <p:sp>
        <p:nvSpPr>
          <p:cNvPr id="81940" name="Text Box 20">
            <a:extLst>
              <a:ext uri="{FF2B5EF4-FFF2-40B4-BE49-F238E27FC236}">
                <a16:creationId xmlns:a16="http://schemas.microsoft.com/office/drawing/2014/main" id="{BAB2E2A4-D571-9842-988B-D35FB5CEB33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558507" y="3366294"/>
            <a:ext cx="1612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www.cnn.com</a:t>
            </a:r>
          </a:p>
        </p:txBody>
      </p:sp>
      <p:sp>
        <p:nvSpPr>
          <p:cNvPr id="81941" name="Text Box 21">
            <a:extLst>
              <a:ext uri="{FF2B5EF4-FFF2-40B4-BE49-F238E27FC236}">
                <a16:creationId xmlns:a16="http://schemas.microsoft.com/office/drawing/2014/main" id="{BD0F43E7-6D0C-1148-80A2-6230AA11FC28}"/>
              </a:ext>
            </a:extLst>
          </p:cNvPr>
          <p:cNvSpPr txBox="1">
            <a:spLocks noChangeArrowheads="1"/>
          </p:cNvSpPr>
          <p:nvPr/>
        </p:nvSpPr>
        <p:spPr bwMode="auto">
          <a:xfrm rot="16680000">
            <a:off x="5226845" y="3383757"/>
            <a:ext cx="1647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63.251.132.22</a:t>
            </a:r>
          </a:p>
        </p:txBody>
      </p:sp>
      <p:sp>
        <p:nvSpPr>
          <p:cNvPr id="81942" name="Line 22">
            <a:extLst>
              <a:ext uri="{FF2B5EF4-FFF2-40B4-BE49-F238E27FC236}">
                <a16:creationId xmlns:a16="http://schemas.microsoft.com/office/drawing/2014/main" id="{D9688115-B47F-8142-90CE-C818D1679B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3429000"/>
            <a:ext cx="533400" cy="1371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43" name="Text Box 23">
            <a:extLst>
              <a:ext uri="{FF2B5EF4-FFF2-40B4-BE49-F238E27FC236}">
                <a16:creationId xmlns:a16="http://schemas.microsoft.com/office/drawing/2014/main" id="{6A0472DB-1263-5B44-BB05-C540349A3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191001"/>
            <a:ext cx="1022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Session</a:t>
            </a:r>
          </a:p>
        </p:txBody>
      </p:sp>
      <p:sp>
        <p:nvSpPr>
          <p:cNvPr id="81944" name="Text Box 24">
            <a:extLst>
              <a:ext uri="{FF2B5EF4-FFF2-40B4-BE49-F238E27FC236}">
                <a16:creationId xmlns:a16="http://schemas.microsoft.com/office/drawing/2014/main" id="{C9A7AB3E-A763-CA4D-A5ED-E2C30BB54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2895600"/>
            <a:ext cx="1647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Tahoma" panose="020B0604030504040204" pitchFamily="34" charset="0"/>
              </a:rPr>
              <a:t>63.251.132.22</a:t>
            </a:r>
          </a:p>
        </p:txBody>
      </p:sp>
      <p:sp>
        <p:nvSpPr>
          <p:cNvPr id="81945" name="Text Box 25">
            <a:extLst>
              <a:ext uri="{FF2B5EF4-FFF2-40B4-BE49-F238E27FC236}">
                <a16:creationId xmlns:a16="http://schemas.microsoft.com/office/drawing/2014/main" id="{514AC3E5-4F10-374B-86A4-6FF5E6ACE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1" y="3048000"/>
            <a:ext cx="1647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Tahoma" panose="020B0604030504040204" pitchFamily="34" charset="0"/>
              </a:rPr>
              <a:t>63.210.135.39</a:t>
            </a:r>
          </a:p>
        </p:txBody>
      </p:sp>
      <p:sp>
        <p:nvSpPr>
          <p:cNvPr id="81946" name="Text Box 26">
            <a:extLst>
              <a:ext uri="{FF2B5EF4-FFF2-40B4-BE49-F238E27FC236}">
                <a16:creationId xmlns:a16="http://schemas.microsoft.com/office/drawing/2014/main" id="{75404E7E-4DD3-1040-9516-5B6548ED2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3146425"/>
            <a:ext cx="1038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Tahoma" panose="020B0604030504040204" pitchFamily="34" charset="0"/>
              </a:rPr>
              <a:t>surrogate</a:t>
            </a:r>
          </a:p>
        </p:txBody>
      </p:sp>
      <p:sp>
        <p:nvSpPr>
          <p:cNvPr id="81947" name="Text Box 27">
            <a:extLst>
              <a:ext uri="{FF2B5EF4-FFF2-40B4-BE49-F238E27FC236}">
                <a16:creationId xmlns:a16="http://schemas.microsoft.com/office/drawing/2014/main" id="{3C8C3EA6-ECAC-B141-84FD-C37864B08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352800"/>
            <a:ext cx="1276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Tahoma" panose="020B0604030504040204" pitchFamily="34" charset="0"/>
              </a:rPr>
              <a:t>surrogate</a:t>
            </a:r>
          </a:p>
        </p:txBody>
      </p:sp>
      <p:sp>
        <p:nvSpPr>
          <p:cNvPr id="81948" name="Text Box 28">
            <a:extLst>
              <a:ext uri="{FF2B5EF4-FFF2-40B4-BE49-F238E27FC236}">
                <a16:creationId xmlns:a16="http://schemas.microsoft.com/office/drawing/2014/main" id="{D8372F97-DC0E-2147-919B-56E44ECEF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6350" y="1524001"/>
            <a:ext cx="1771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www.cnn.com</a:t>
            </a:r>
          </a:p>
        </p:txBody>
      </p:sp>
      <p:sp>
        <p:nvSpPr>
          <p:cNvPr id="81949" name="Line 29">
            <a:extLst>
              <a:ext uri="{FF2B5EF4-FFF2-40B4-BE49-F238E27FC236}">
                <a16:creationId xmlns:a16="http://schemas.microsoft.com/office/drawing/2014/main" id="{B325F3F4-E58A-A444-AB6A-48D10C8259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1676400"/>
            <a:ext cx="1981200" cy="762000"/>
          </a:xfrm>
          <a:prstGeom prst="line">
            <a:avLst/>
          </a:prstGeom>
          <a:noFill/>
          <a:ln w="9525">
            <a:solidFill>
              <a:srgbClr val="FA74AD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50" name="Line 30">
            <a:extLst>
              <a:ext uri="{FF2B5EF4-FFF2-40B4-BE49-F238E27FC236}">
                <a16:creationId xmlns:a16="http://schemas.microsoft.com/office/drawing/2014/main" id="{EB9E88AD-C114-8E46-A90E-0FE35E5BC5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971800"/>
            <a:ext cx="167640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51" name="Line 31">
            <a:extLst>
              <a:ext uri="{FF2B5EF4-FFF2-40B4-BE49-F238E27FC236}">
                <a16:creationId xmlns:a16="http://schemas.microsoft.com/office/drawing/2014/main" id="{971F4626-54CA-734C-8C39-3B7643E1C0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905000"/>
            <a:ext cx="1600200" cy="990600"/>
          </a:xfrm>
          <a:prstGeom prst="line">
            <a:avLst/>
          </a:prstGeom>
          <a:noFill/>
          <a:ln w="9525">
            <a:solidFill>
              <a:srgbClr val="FA74AD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52" name="Line 32">
            <a:extLst>
              <a:ext uri="{FF2B5EF4-FFF2-40B4-BE49-F238E27FC236}">
                <a16:creationId xmlns:a16="http://schemas.microsoft.com/office/drawing/2014/main" id="{77572416-EF17-4843-A3F3-725980928A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3733800"/>
            <a:ext cx="20574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53" name="Line 33">
            <a:extLst>
              <a:ext uri="{FF2B5EF4-FFF2-40B4-BE49-F238E27FC236}">
                <a16:creationId xmlns:a16="http://schemas.microsoft.com/office/drawing/2014/main" id="{07A7445B-EC92-164D-857A-610C570958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1905000"/>
            <a:ext cx="1981200" cy="762000"/>
          </a:xfrm>
          <a:prstGeom prst="line">
            <a:avLst/>
          </a:prstGeom>
          <a:noFill/>
          <a:ln w="9525">
            <a:solidFill>
              <a:schemeClr val="hlink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54" name="Line 34">
            <a:extLst>
              <a:ext uri="{FF2B5EF4-FFF2-40B4-BE49-F238E27FC236}">
                <a16:creationId xmlns:a16="http://schemas.microsoft.com/office/drawing/2014/main" id="{AAE839E2-A5CB-3D4D-93A4-B85A223C16C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24600" y="1676400"/>
            <a:ext cx="1752600" cy="990600"/>
          </a:xfrm>
          <a:prstGeom prst="line">
            <a:avLst/>
          </a:prstGeom>
          <a:noFill/>
          <a:ln w="9525">
            <a:solidFill>
              <a:schemeClr val="hlink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56" name="Text Box 36">
            <a:extLst>
              <a:ext uri="{FF2B5EF4-FFF2-40B4-BE49-F238E27FC236}">
                <a16:creationId xmlns:a16="http://schemas.microsoft.com/office/drawing/2014/main" id="{58878546-4C2B-D145-BC96-B68377248B9C}"/>
              </a:ext>
            </a:extLst>
          </p:cNvPr>
          <p:cNvSpPr txBox="1">
            <a:spLocks noChangeArrowheads="1"/>
          </p:cNvSpPr>
          <p:nvPr/>
        </p:nvSpPr>
        <p:spPr bwMode="auto">
          <a:xfrm rot="2700000">
            <a:off x="4294188" y="3325813"/>
            <a:ext cx="617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ping</a:t>
            </a:r>
          </a:p>
        </p:txBody>
      </p:sp>
      <p:sp>
        <p:nvSpPr>
          <p:cNvPr id="81957" name="Text Box 37">
            <a:extLst>
              <a:ext uri="{FF2B5EF4-FFF2-40B4-BE49-F238E27FC236}">
                <a16:creationId xmlns:a16="http://schemas.microsoft.com/office/drawing/2014/main" id="{87B2C64C-2482-4F48-A9B8-51CE5506C339}"/>
              </a:ext>
            </a:extLst>
          </p:cNvPr>
          <p:cNvSpPr txBox="1">
            <a:spLocks noChangeArrowheads="1"/>
          </p:cNvSpPr>
          <p:nvPr/>
        </p:nvSpPr>
        <p:spPr bwMode="auto">
          <a:xfrm rot="19800000">
            <a:off x="6781800" y="3810001"/>
            <a:ext cx="617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ping</a:t>
            </a:r>
          </a:p>
        </p:txBody>
      </p:sp>
      <p:sp>
        <p:nvSpPr>
          <p:cNvPr id="81958" name="Text Box 38">
            <a:extLst>
              <a:ext uri="{FF2B5EF4-FFF2-40B4-BE49-F238E27FC236}">
                <a16:creationId xmlns:a16="http://schemas.microsoft.com/office/drawing/2014/main" id="{C7077AD1-3F7A-CA49-AF63-4AAAE576DE55}"/>
              </a:ext>
            </a:extLst>
          </p:cNvPr>
          <p:cNvSpPr txBox="1">
            <a:spLocks noChangeArrowheads="1"/>
          </p:cNvSpPr>
          <p:nvPr/>
        </p:nvSpPr>
        <p:spPr bwMode="auto">
          <a:xfrm rot="20400000">
            <a:off x="3429001" y="1600201"/>
            <a:ext cx="2416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A74AD"/>
                </a:solidFill>
                <a:latin typeface="Tahoma" panose="020B0604030504040204" pitchFamily="34" charset="0"/>
              </a:rPr>
              <a:t>Measure to client DNS</a:t>
            </a:r>
          </a:p>
        </p:txBody>
      </p:sp>
      <p:sp>
        <p:nvSpPr>
          <p:cNvPr id="81959" name="Text Box 39">
            <a:extLst>
              <a:ext uri="{FF2B5EF4-FFF2-40B4-BE49-F238E27FC236}">
                <a16:creationId xmlns:a16="http://schemas.microsoft.com/office/drawing/2014/main" id="{4617D3A5-8099-E745-A0E1-4C3F7178DB3A}"/>
              </a:ext>
            </a:extLst>
          </p:cNvPr>
          <p:cNvSpPr txBox="1">
            <a:spLocks noChangeArrowheads="1"/>
          </p:cNvSpPr>
          <p:nvPr/>
        </p:nvSpPr>
        <p:spPr bwMode="auto">
          <a:xfrm rot="20400000">
            <a:off x="4343401" y="1981201"/>
            <a:ext cx="904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hlink"/>
                </a:solidFill>
                <a:latin typeface="Tahoma" panose="020B0604030504040204" pitchFamily="34" charset="0"/>
              </a:rPr>
              <a:t>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7" grpId="0"/>
      <p:bldP spid="81939" grpId="0"/>
      <p:bldP spid="81940" grpId="0"/>
      <p:bldP spid="81941" grpId="0"/>
      <p:bldP spid="81943" grpId="0"/>
      <p:bldP spid="81956" grpId="0"/>
      <p:bldP spid="81957" grpId="0"/>
      <p:bldP spid="81958" grpId="0"/>
      <p:bldP spid="819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5FFBECFF-B806-9B47-B520-3B30513F7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5D7D-6CC6-9A49-82B9-842806BEA84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32C2FD0E-6935-2440-A6BD-9822AC35F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8229600" cy="1139825"/>
          </a:xfrm>
        </p:spPr>
        <p:txBody>
          <a:bodyPr/>
          <a:lstStyle/>
          <a:p>
            <a:r>
              <a:rPr lang="en-US" altLang="en-US"/>
              <a:t>Content Modification</a:t>
            </a:r>
          </a:p>
        </p:txBody>
      </p:sp>
      <p:pic>
        <p:nvPicPr>
          <p:cNvPr id="89092" name="Picture 4">
            <a:extLst>
              <a:ext uri="{FF2B5EF4-FFF2-40B4-BE49-F238E27FC236}">
                <a16:creationId xmlns:a16="http://schemas.microsoft.com/office/drawing/2014/main" id="{9EC88760-160D-0B40-81AA-C23A8B2CA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1054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093" name="Picture 5">
            <a:extLst>
              <a:ext uri="{FF2B5EF4-FFF2-40B4-BE49-F238E27FC236}">
                <a16:creationId xmlns:a16="http://schemas.microsoft.com/office/drawing/2014/main" id="{DBD18209-8836-CF4B-9CEB-5691309C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066800"/>
            <a:ext cx="3571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5" name="Line 7">
            <a:extLst>
              <a:ext uri="{FF2B5EF4-FFF2-40B4-BE49-F238E27FC236}">
                <a16:creationId xmlns:a16="http://schemas.microsoft.com/office/drawing/2014/main" id="{A72D36ED-7234-574B-8538-126C277CC7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2133600"/>
            <a:ext cx="1588" cy="2667000"/>
          </a:xfrm>
          <a:prstGeom prst="line">
            <a:avLst/>
          </a:prstGeom>
          <a:noFill/>
          <a:ln w="9525">
            <a:solidFill>
              <a:srgbClr val="D7211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9096" name="Line 8">
            <a:extLst>
              <a:ext uri="{FF2B5EF4-FFF2-40B4-BE49-F238E27FC236}">
                <a16:creationId xmlns:a16="http://schemas.microsoft.com/office/drawing/2014/main" id="{77227296-AD1E-1742-BADD-3768A53E42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133600"/>
            <a:ext cx="1588" cy="2743200"/>
          </a:xfrm>
          <a:prstGeom prst="line">
            <a:avLst/>
          </a:prstGeom>
          <a:noFill/>
          <a:ln w="9525">
            <a:solidFill>
              <a:srgbClr val="19DB1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9097" name="Text Box 9">
            <a:extLst>
              <a:ext uri="{FF2B5EF4-FFF2-40B4-BE49-F238E27FC236}">
                <a16:creationId xmlns:a16="http://schemas.microsoft.com/office/drawing/2014/main" id="{1F2379EF-AD85-9F45-8232-5219A6379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657601"/>
            <a:ext cx="2362200" cy="1198563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>
                <a:latin typeface="Courier" pitchFamily="2" charset="0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" pitchFamily="2" charset="0"/>
              </a:rPr>
              <a:t>&lt;img src="http://www.cdn.com/cnn/images/1.gif”&gt;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" pitchFamily="2" charset="0"/>
              </a:rPr>
              <a:t>...</a:t>
            </a:r>
          </a:p>
        </p:txBody>
      </p:sp>
      <p:sp>
        <p:nvSpPr>
          <p:cNvPr id="89098" name="Text Box 10">
            <a:extLst>
              <a:ext uri="{FF2B5EF4-FFF2-40B4-BE49-F238E27FC236}">
                <a16:creationId xmlns:a16="http://schemas.microsoft.com/office/drawing/2014/main" id="{D2F8CA6F-7FEA-AC4D-AAF3-60DFC5FEF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35280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latin typeface="Tahoma" panose="020B0604030504040204" pitchFamily="34" charset="0"/>
              </a:rPr>
              <a:t>Index.html</a:t>
            </a:r>
          </a:p>
        </p:txBody>
      </p:sp>
      <p:sp>
        <p:nvSpPr>
          <p:cNvPr id="89099" name="Text Box 11">
            <a:extLst>
              <a:ext uri="{FF2B5EF4-FFF2-40B4-BE49-F238E27FC236}">
                <a16:creationId xmlns:a16="http://schemas.microsoft.com/office/drawing/2014/main" id="{3894B5AD-B748-EF4D-90D6-22B8E7429202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057526" y="3267076"/>
            <a:ext cx="3243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D7211D"/>
                </a:solidFill>
                <a:latin typeface="Tahoma" panose="020B0604030504040204" pitchFamily="34" charset="0"/>
              </a:rPr>
              <a:t>GET www.cnn.com/index.html</a:t>
            </a:r>
          </a:p>
        </p:txBody>
      </p:sp>
      <p:sp>
        <p:nvSpPr>
          <p:cNvPr id="89100" name="Text Box 12">
            <a:extLst>
              <a:ext uri="{FF2B5EF4-FFF2-40B4-BE49-F238E27FC236}">
                <a16:creationId xmlns:a16="http://schemas.microsoft.com/office/drawing/2014/main" id="{F9867650-E367-FC43-A7C6-FE9E0454934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584576" y="2968626"/>
            <a:ext cx="1274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19DB19"/>
                </a:solidFill>
                <a:latin typeface="Tahoma" panose="020B0604030504040204" pitchFamily="34" charset="0"/>
              </a:rPr>
              <a:t>Index.html</a:t>
            </a:r>
          </a:p>
        </p:txBody>
      </p:sp>
      <p:pic>
        <p:nvPicPr>
          <p:cNvPr id="89103" name="Picture 15">
            <a:extLst>
              <a:ext uri="{FF2B5EF4-FFF2-40B4-BE49-F238E27FC236}">
                <a16:creationId xmlns:a16="http://schemas.microsoft.com/office/drawing/2014/main" id="{9C49FC3E-1645-C240-B674-ADBBFCAF2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1676400"/>
            <a:ext cx="3571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5" name="Line 17">
            <a:extLst>
              <a:ext uri="{FF2B5EF4-FFF2-40B4-BE49-F238E27FC236}">
                <a16:creationId xmlns:a16="http://schemas.microsoft.com/office/drawing/2014/main" id="{EA01519E-D89C-3E40-98B9-A554878699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410200"/>
            <a:ext cx="3124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9106" name="Text Box 18">
            <a:extLst>
              <a:ext uri="{FF2B5EF4-FFF2-40B4-BE49-F238E27FC236}">
                <a16:creationId xmlns:a16="http://schemas.microsoft.com/office/drawing/2014/main" id="{99EC7FFB-5762-AC45-AE74-D2FDBC358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029200"/>
            <a:ext cx="2192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Tahoma" panose="020B0604030504040204" pitchFamily="34" charset="0"/>
              </a:rPr>
              <a:t>DNS query: cdn.com ?</a:t>
            </a:r>
          </a:p>
        </p:txBody>
      </p:sp>
      <p:sp>
        <p:nvSpPr>
          <p:cNvPr id="89107" name="Line 19">
            <a:extLst>
              <a:ext uri="{FF2B5EF4-FFF2-40B4-BE49-F238E27FC236}">
                <a16:creationId xmlns:a16="http://schemas.microsoft.com/office/drawing/2014/main" id="{33647B7F-6A1B-2B48-8891-4015CE305D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29600" y="2514600"/>
            <a:ext cx="1143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9108" name="Line 20">
            <a:extLst>
              <a:ext uri="{FF2B5EF4-FFF2-40B4-BE49-F238E27FC236}">
                <a16:creationId xmlns:a16="http://schemas.microsoft.com/office/drawing/2014/main" id="{638440E4-BCF9-AF44-B520-5495C72707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34400" y="2514600"/>
            <a:ext cx="10668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89109" name="Picture 21">
            <a:extLst>
              <a:ext uri="{FF2B5EF4-FFF2-40B4-BE49-F238E27FC236}">
                <a16:creationId xmlns:a16="http://schemas.microsoft.com/office/drawing/2014/main" id="{30F8DE76-1E2B-FE4B-980E-EDF976BE9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048000"/>
            <a:ext cx="3571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10" name="Line 22">
            <a:extLst>
              <a:ext uri="{FF2B5EF4-FFF2-40B4-BE49-F238E27FC236}">
                <a16:creationId xmlns:a16="http://schemas.microsoft.com/office/drawing/2014/main" id="{4F63C010-69ED-4A4C-85FA-C56A7B5052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3505200"/>
            <a:ext cx="2819400" cy="1676400"/>
          </a:xfrm>
          <a:prstGeom prst="line">
            <a:avLst/>
          </a:prstGeom>
          <a:noFill/>
          <a:ln w="9525">
            <a:solidFill>
              <a:srgbClr val="D7211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9111" name="Line 23">
            <a:extLst>
              <a:ext uri="{FF2B5EF4-FFF2-40B4-BE49-F238E27FC236}">
                <a16:creationId xmlns:a16="http://schemas.microsoft.com/office/drawing/2014/main" id="{3F1BC8DA-1666-1D4B-82DE-8C2D1E73CD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733800"/>
            <a:ext cx="2819400" cy="1676400"/>
          </a:xfrm>
          <a:prstGeom prst="line">
            <a:avLst/>
          </a:prstGeom>
          <a:noFill/>
          <a:ln w="9525">
            <a:solidFill>
              <a:srgbClr val="19DB1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9112" name="Text Box 24">
            <a:extLst>
              <a:ext uri="{FF2B5EF4-FFF2-40B4-BE49-F238E27FC236}">
                <a16:creationId xmlns:a16="http://schemas.microsoft.com/office/drawing/2014/main" id="{AAB134D2-070D-E047-8F33-E41ADA56E918}"/>
              </a:ext>
            </a:extLst>
          </p:cNvPr>
          <p:cNvSpPr txBox="1">
            <a:spLocks noChangeArrowheads="1"/>
          </p:cNvSpPr>
          <p:nvPr/>
        </p:nvSpPr>
        <p:spPr bwMode="auto">
          <a:xfrm rot="19680000">
            <a:off x="4876800" y="3962400"/>
            <a:ext cx="2198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D7211D"/>
                </a:solidFill>
                <a:latin typeface="Tahoma" panose="020B0604030504040204" pitchFamily="34" charset="0"/>
              </a:rPr>
              <a:t>GET /cnn/images/1.gif</a:t>
            </a:r>
          </a:p>
        </p:txBody>
      </p:sp>
      <p:sp>
        <p:nvSpPr>
          <p:cNvPr id="89113" name="Text Box 25">
            <a:extLst>
              <a:ext uri="{FF2B5EF4-FFF2-40B4-BE49-F238E27FC236}">
                <a16:creationId xmlns:a16="http://schemas.microsoft.com/office/drawing/2014/main" id="{48D09AFD-3A3E-E549-99FB-32FA1B4CE4CD}"/>
              </a:ext>
            </a:extLst>
          </p:cNvPr>
          <p:cNvSpPr txBox="1">
            <a:spLocks noChangeArrowheads="1"/>
          </p:cNvSpPr>
          <p:nvPr/>
        </p:nvSpPr>
        <p:spPr bwMode="auto">
          <a:xfrm rot="19680000">
            <a:off x="6248401" y="4343400"/>
            <a:ext cx="581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19DB19"/>
                </a:solidFill>
                <a:latin typeface="Tahoma" panose="020B0604030504040204" pitchFamily="34" charset="0"/>
              </a:rPr>
              <a:t>1.gif</a:t>
            </a:r>
          </a:p>
        </p:txBody>
      </p:sp>
      <p:sp>
        <p:nvSpPr>
          <p:cNvPr id="89114" name="Line 26">
            <a:extLst>
              <a:ext uri="{FF2B5EF4-FFF2-40B4-BE49-F238E27FC236}">
                <a16:creationId xmlns:a16="http://schemas.microsoft.com/office/drawing/2014/main" id="{121F170E-B669-5849-913B-36C1A9EC38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5562600"/>
            <a:ext cx="3200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9115" name="Text Box 27">
            <a:extLst>
              <a:ext uri="{FF2B5EF4-FFF2-40B4-BE49-F238E27FC236}">
                <a16:creationId xmlns:a16="http://schemas.microsoft.com/office/drawing/2014/main" id="{E9CFCB09-1EC0-1A49-82E4-87CF8CF45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1" y="2743200"/>
            <a:ext cx="1370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Tahoma" panose="020B0604030504040204" pitchFamily="34" charset="0"/>
              </a:rPr>
              <a:t>64.236.24.28</a:t>
            </a:r>
          </a:p>
        </p:txBody>
      </p:sp>
      <p:sp>
        <p:nvSpPr>
          <p:cNvPr id="89116" name="Text Box 28">
            <a:extLst>
              <a:ext uri="{FF2B5EF4-FFF2-40B4-BE49-F238E27FC236}">
                <a16:creationId xmlns:a16="http://schemas.microsoft.com/office/drawing/2014/main" id="{82DFB6C4-5ADD-A243-8968-6638B0734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1" y="1295401"/>
            <a:ext cx="3941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Authoritative DNS server for cdn.com</a:t>
            </a:r>
          </a:p>
        </p:txBody>
      </p:sp>
      <p:sp>
        <p:nvSpPr>
          <p:cNvPr id="89117" name="Text Box 29">
            <a:extLst>
              <a:ext uri="{FF2B5EF4-FFF2-40B4-BE49-F238E27FC236}">
                <a16:creationId xmlns:a16="http://schemas.microsoft.com/office/drawing/2014/main" id="{CE66F600-5BFB-4042-94C0-36BD5604D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791201"/>
            <a:ext cx="1900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Local DNS server</a:t>
            </a:r>
          </a:p>
        </p:txBody>
      </p:sp>
      <p:sp>
        <p:nvSpPr>
          <p:cNvPr id="89118" name="Text Box 30">
            <a:extLst>
              <a:ext uri="{FF2B5EF4-FFF2-40B4-BE49-F238E27FC236}">
                <a16:creationId xmlns:a16="http://schemas.microsoft.com/office/drawing/2014/main" id="{77E17E4A-69B9-EC4E-A084-48BDA8BB2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5746751"/>
            <a:ext cx="749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Client</a:t>
            </a:r>
          </a:p>
        </p:txBody>
      </p:sp>
      <p:sp>
        <p:nvSpPr>
          <p:cNvPr id="89119" name="Text Box 31">
            <a:extLst>
              <a:ext uri="{FF2B5EF4-FFF2-40B4-BE49-F238E27FC236}">
                <a16:creationId xmlns:a16="http://schemas.microsoft.com/office/drawing/2014/main" id="{1408439D-2FDF-9849-A6D7-B0DC4F7ED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295401"/>
            <a:ext cx="1220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CNN.com</a:t>
            </a:r>
          </a:p>
        </p:txBody>
      </p:sp>
      <p:sp>
        <p:nvSpPr>
          <p:cNvPr id="89120" name="Text Box 32">
            <a:extLst>
              <a:ext uri="{FF2B5EF4-FFF2-40B4-BE49-F238E27FC236}">
                <a16:creationId xmlns:a16="http://schemas.microsoft.com/office/drawing/2014/main" id="{B2446A9F-9839-2547-8A50-6E3D03060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1" y="5586413"/>
            <a:ext cx="1370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Tahoma" panose="020B0604030504040204" pitchFamily="34" charset="0"/>
              </a:rPr>
              <a:t>64.236.24.28</a:t>
            </a:r>
          </a:p>
        </p:txBody>
      </p:sp>
      <p:sp>
        <p:nvSpPr>
          <p:cNvPr id="89121" name="Text Box 33">
            <a:extLst>
              <a:ext uri="{FF2B5EF4-FFF2-40B4-BE49-F238E27FC236}">
                <a16:creationId xmlns:a16="http://schemas.microsoft.com/office/drawing/2014/main" id="{E5617B48-5820-3A42-97A6-D6160EA873C1}"/>
              </a:ext>
            </a:extLst>
          </p:cNvPr>
          <p:cNvSpPr txBox="1">
            <a:spLocks noChangeArrowheads="1"/>
          </p:cNvSpPr>
          <p:nvPr/>
        </p:nvSpPr>
        <p:spPr bwMode="auto">
          <a:xfrm rot="17700000">
            <a:off x="7606506" y="3213894"/>
            <a:ext cx="2192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Tahoma" panose="020B0604030504040204" pitchFamily="34" charset="0"/>
              </a:rPr>
              <a:t>DNS query: cdn.com ?</a:t>
            </a:r>
          </a:p>
        </p:txBody>
      </p:sp>
      <p:sp>
        <p:nvSpPr>
          <p:cNvPr id="89122" name="Text Box 34">
            <a:extLst>
              <a:ext uri="{FF2B5EF4-FFF2-40B4-BE49-F238E27FC236}">
                <a16:creationId xmlns:a16="http://schemas.microsoft.com/office/drawing/2014/main" id="{C633943E-78B9-EE47-BB8F-8238F5B28949}"/>
              </a:ext>
            </a:extLst>
          </p:cNvPr>
          <p:cNvSpPr txBox="1">
            <a:spLocks noChangeArrowheads="1"/>
          </p:cNvSpPr>
          <p:nvPr/>
        </p:nvSpPr>
        <p:spPr bwMode="auto">
          <a:xfrm rot="17700000">
            <a:off x="8627269" y="3488532"/>
            <a:ext cx="1370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Tahoma" panose="020B0604030504040204" pitchFamily="34" charset="0"/>
              </a:rPr>
              <a:t>64.236.24.28</a:t>
            </a:r>
          </a:p>
        </p:txBody>
      </p:sp>
      <p:sp>
        <p:nvSpPr>
          <p:cNvPr id="89123" name="Oval 35">
            <a:extLst>
              <a:ext uri="{FF2B5EF4-FFF2-40B4-BE49-F238E27FC236}">
                <a16:creationId xmlns:a16="http://schemas.microsoft.com/office/drawing/2014/main" id="{270492E4-59BE-384C-9F39-ED7BC51B3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724400"/>
            <a:ext cx="5562600" cy="1219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24" name="Oval 36">
            <a:extLst>
              <a:ext uri="{FF2B5EF4-FFF2-40B4-BE49-F238E27FC236}">
                <a16:creationId xmlns:a16="http://schemas.microsoft.com/office/drawing/2014/main" id="{AC64C33D-39C9-8546-9144-D91FE4C76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286000"/>
            <a:ext cx="4038600" cy="2362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25" name="Oval 37">
            <a:extLst>
              <a:ext uri="{FF2B5EF4-FFF2-40B4-BE49-F238E27FC236}">
                <a16:creationId xmlns:a16="http://schemas.microsoft.com/office/drawing/2014/main" id="{2CA96A5C-8A17-5E4F-BBCA-EA7F190EF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990600"/>
            <a:ext cx="3429000" cy="1524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26" name="Line 38">
            <a:extLst>
              <a:ext uri="{FF2B5EF4-FFF2-40B4-BE49-F238E27FC236}">
                <a16:creationId xmlns:a16="http://schemas.microsoft.com/office/drawing/2014/main" id="{2FA1BDAA-864A-A042-9FE5-3DF8F77DD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447800"/>
            <a:ext cx="26670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9127" name="Text Box 39">
            <a:extLst>
              <a:ext uri="{FF2B5EF4-FFF2-40B4-BE49-F238E27FC236}">
                <a16:creationId xmlns:a16="http://schemas.microsoft.com/office/drawing/2014/main" id="{5101685E-4076-C64A-892E-47751741030A}"/>
              </a:ext>
            </a:extLst>
          </p:cNvPr>
          <p:cNvSpPr txBox="1">
            <a:spLocks noChangeArrowheads="1"/>
          </p:cNvSpPr>
          <p:nvPr/>
        </p:nvSpPr>
        <p:spPr bwMode="auto">
          <a:xfrm rot="1200000">
            <a:off x="4953000" y="1600201"/>
            <a:ext cx="200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PUT /images/*.gif</a:t>
            </a:r>
          </a:p>
        </p:txBody>
      </p:sp>
      <p:pic>
        <p:nvPicPr>
          <p:cNvPr id="89101" name="Picture 13">
            <a:extLst>
              <a:ext uri="{FF2B5EF4-FFF2-40B4-BE49-F238E27FC236}">
                <a16:creationId xmlns:a16="http://schemas.microsoft.com/office/drawing/2014/main" id="{01662561-6887-F241-A990-51E45BB5F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800600"/>
            <a:ext cx="3571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9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9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89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9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9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9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7" grpId="0" animBg="1"/>
      <p:bldP spid="89098" grpId="0"/>
      <p:bldP spid="89099" grpId="0"/>
      <p:bldP spid="89100" grpId="0"/>
      <p:bldP spid="89106" grpId="0"/>
      <p:bldP spid="89112" grpId="0"/>
      <p:bldP spid="89113" grpId="0"/>
      <p:bldP spid="89120" grpId="0"/>
      <p:bldP spid="89121" grpId="0"/>
      <p:bldP spid="89122" grpId="0"/>
      <p:bldP spid="891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80DAE8-A2E7-4D48-AD1C-3D411A09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CDN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6C0EE-036E-DD4B-8459-9404EDCC0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64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AB5E4A9-8742-D743-A555-0EA598CE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BDA5-C7A0-A94A-A3FC-D32B7D0E043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5AD313C4-E939-EE4E-ABEB-436BB2DE8B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Metrics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F8530CE8-9DFF-384C-8D1F-E7B169CD6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100" i="1"/>
              <a:t>Network Proximity (Surrogate to Client): </a:t>
            </a:r>
            <a:endParaRPr lang="en-US" altLang="en-US" sz="2100"/>
          </a:p>
          <a:p>
            <a:pPr lvl="1">
              <a:lnSpc>
                <a:spcPct val="80000"/>
              </a:lnSpc>
            </a:pPr>
            <a:r>
              <a:rPr lang="en-US" altLang="en-US" sz="2200"/>
              <a:t>Network hops </a:t>
            </a:r>
            <a:r>
              <a:rPr lang="en-US" altLang="en-US" sz="2200" i="1"/>
              <a:t>(traceroute)</a:t>
            </a:r>
            <a:endParaRPr lang="en-US" altLang="en-US" sz="2200"/>
          </a:p>
          <a:p>
            <a:pPr lvl="1">
              <a:lnSpc>
                <a:spcPct val="80000"/>
              </a:lnSpc>
            </a:pPr>
            <a:r>
              <a:rPr lang="en-US" altLang="en-US" sz="2200"/>
              <a:t>RTT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Internet mapping services </a:t>
            </a:r>
            <a:r>
              <a:rPr lang="en-US" altLang="en-US" sz="2200" i="1"/>
              <a:t>(NetGeo, IDMaps)</a:t>
            </a:r>
          </a:p>
          <a:p>
            <a:pPr lvl="1">
              <a:lnSpc>
                <a:spcPct val="80000"/>
              </a:lnSpc>
            </a:pPr>
            <a:r>
              <a:rPr lang="en-US" altLang="en-US" sz="2200" i="1"/>
              <a:t>…</a:t>
            </a: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n-US" sz="2100" i="1"/>
              <a:t>Surrogate Load: </a:t>
            </a:r>
            <a:endParaRPr lang="en-US" altLang="en-US" sz="2100"/>
          </a:p>
          <a:p>
            <a:pPr lvl="1">
              <a:lnSpc>
                <a:spcPct val="80000"/>
              </a:lnSpc>
            </a:pPr>
            <a:r>
              <a:rPr lang="en-US" altLang="en-US" sz="2200"/>
              <a:t>Number of active TCP connections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HTTP request arrival rate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Other OS metrics</a:t>
            </a:r>
          </a:p>
          <a:p>
            <a:pPr lvl="1">
              <a:lnSpc>
                <a:spcPct val="80000"/>
              </a:lnSpc>
            </a:pPr>
            <a:r>
              <a:rPr lang="en-US" altLang="en-US" sz="2200" i="1"/>
              <a:t>…</a:t>
            </a:r>
            <a:endParaRPr lang="en-US" altLang="en-US" sz="2000" i="1"/>
          </a:p>
          <a:p>
            <a:pPr>
              <a:lnSpc>
                <a:spcPct val="80000"/>
              </a:lnSpc>
            </a:pPr>
            <a:r>
              <a:rPr lang="en-US" altLang="en-US" sz="2100" i="1"/>
              <a:t>Bandwidth Availability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2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DB31D87-CF4E-B74C-A5C0-90ABF2A2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8F07-4BD2-7B4E-A283-EFE38F658A3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F6ED4D0D-1907-E541-8F06-BBA6FF0104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Full site delivery vs. Partial Site Delivery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FB9040C0-FACC-E849-8050-C9E33B775E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Full Site Delivery : All the contents are delivered by the CDN (including HTML,  images, and other objects).</a:t>
            </a:r>
          </a:p>
          <a:p>
            <a:endParaRPr lang="en-US" altLang="en-US"/>
          </a:p>
          <a:p>
            <a:r>
              <a:rPr lang="en-US" altLang="en-US"/>
              <a:t>Partial Site delivery: Only images, streaming media and other bandwidth intensive objects delivered by the CDN.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0B1CD35-FAE9-7C4B-8F5A-ABD5A583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9067-406C-F844-9D79-D3BF975CA6BF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E2FD9775-0A5A-FB4A-8A80-44F041290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Content Distribution Internetworking: CDI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B505F0ED-1E14-E840-9372-ADCEBC827E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/>
              <a:t>Interconnection of Content Networks – collaboration between caching proxies and CDNs, as well as between individual CDNs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600"/>
          </a:p>
          <a:p>
            <a:pPr>
              <a:lnSpc>
                <a:spcPct val="90000"/>
              </a:lnSpc>
            </a:pPr>
            <a:r>
              <a:rPr lang="en-US" altLang="en-US" sz="2600"/>
              <a:t>Greater reach, larger scale, higher capacity, increased fault tolerance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600"/>
          </a:p>
          <a:p>
            <a:pPr>
              <a:lnSpc>
                <a:spcPct val="90000"/>
              </a:lnSpc>
            </a:pPr>
            <a:r>
              <a:rPr lang="en-US" altLang="en-US" sz="2600"/>
              <a:t>Basic architecture involves gateways between various content networks</a:t>
            </a:r>
          </a:p>
          <a:p>
            <a:pPr>
              <a:lnSpc>
                <a:spcPct val="90000"/>
              </a:lnSpc>
            </a:pPr>
            <a:endParaRPr lang="en-US" altLang="en-US" sz="2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4FF9055-0A5D-D948-9F8D-CBD4909C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372D-A12A-FB42-A08A-B5AD3E5C0654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74C3936B-7F88-C848-8466-A61D224CC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CDI: Architecture</a:t>
            </a:r>
          </a:p>
        </p:txBody>
      </p:sp>
      <p:sp>
        <p:nvSpPr>
          <p:cNvPr id="84996" name="Oval 4">
            <a:extLst>
              <a:ext uri="{FF2B5EF4-FFF2-40B4-BE49-F238E27FC236}">
                <a16:creationId xmlns:a16="http://schemas.microsoft.com/office/drawing/2014/main" id="{5E71CD8B-8C49-3745-B7D4-089D1D0E5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524000"/>
            <a:ext cx="685800" cy="2057400"/>
          </a:xfrm>
          <a:prstGeom prst="ellipse">
            <a:avLst/>
          </a:prstGeom>
          <a:solidFill>
            <a:srgbClr val="F0F4FE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Oval 5">
            <a:extLst>
              <a:ext uri="{FF2B5EF4-FFF2-40B4-BE49-F238E27FC236}">
                <a16:creationId xmlns:a16="http://schemas.microsoft.com/office/drawing/2014/main" id="{D1611536-117A-7448-8CE3-9106BB26E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1524000"/>
            <a:ext cx="685800" cy="1981200"/>
          </a:xfrm>
          <a:prstGeom prst="ellipse">
            <a:avLst/>
          </a:prstGeom>
          <a:solidFill>
            <a:srgbClr val="F0F4FE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84998" name="Oval 6">
            <a:extLst>
              <a:ext uri="{FF2B5EF4-FFF2-40B4-BE49-F238E27FC236}">
                <a16:creationId xmlns:a16="http://schemas.microsoft.com/office/drawing/2014/main" id="{0E08CCB9-C585-7741-B3BB-F9C408A74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886200"/>
            <a:ext cx="2819400" cy="838200"/>
          </a:xfrm>
          <a:prstGeom prst="ellipse">
            <a:avLst/>
          </a:prstGeom>
          <a:solidFill>
            <a:srgbClr val="F0F4FE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9" name="Oval 7">
            <a:extLst>
              <a:ext uri="{FF2B5EF4-FFF2-40B4-BE49-F238E27FC236}">
                <a16:creationId xmlns:a16="http://schemas.microsoft.com/office/drawing/2014/main" id="{8A499449-D275-0F43-8195-D1EF34AE9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20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0" name="Oval 8">
            <a:extLst>
              <a:ext uri="{FF2B5EF4-FFF2-40B4-BE49-F238E27FC236}">
                <a16:creationId xmlns:a16="http://schemas.microsoft.com/office/drawing/2014/main" id="{E146EAB0-2354-E542-902F-02AA77E98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28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1" name="Oval 9">
            <a:extLst>
              <a:ext uri="{FF2B5EF4-FFF2-40B4-BE49-F238E27FC236}">
                <a16:creationId xmlns:a16="http://schemas.microsoft.com/office/drawing/2014/main" id="{902C945D-EEC1-2D41-BB8B-D054348AC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581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2" name="Line 10">
            <a:extLst>
              <a:ext uri="{FF2B5EF4-FFF2-40B4-BE49-F238E27FC236}">
                <a16:creationId xmlns:a16="http://schemas.microsoft.com/office/drawing/2014/main" id="{244A7450-05C3-7246-A9E6-B2A137A2FF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514600"/>
            <a:ext cx="15240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5003" name="Line 11">
            <a:extLst>
              <a:ext uri="{FF2B5EF4-FFF2-40B4-BE49-F238E27FC236}">
                <a16:creationId xmlns:a16="http://schemas.microsoft.com/office/drawing/2014/main" id="{02361649-2FCA-1C47-9C1A-BAF436DA8E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438400"/>
            <a:ext cx="3581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5004" name="Line 12">
            <a:extLst>
              <a:ext uri="{FF2B5EF4-FFF2-40B4-BE49-F238E27FC236}">
                <a16:creationId xmlns:a16="http://schemas.microsoft.com/office/drawing/2014/main" id="{A5C49D91-58D0-9844-B8FA-75873D667E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2590800"/>
            <a:ext cx="18288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5005" name="Oval 13">
            <a:extLst>
              <a:ext uri="{FF2B5EF4-FFF2-40B4-BE49-F238E27FC236}">
                <a16:creationId xmlns:a16="http://schemas.microsoft.com/office/drawing/2014/main" id="{EDB53E4D-EBB4-8846-A758-56997358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876800"/>
            <a:ext cx="15240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comcast</a:t>
            </a:r>
          </a:p>
        </p:txBody>
      </p:sp>
      <p:sp>
        <p:nvSpPr>
          <p:cNvPr id="85006" name="Oval 14">
            <a:extLst>
              <a:ext uri="{FF2B5EF4-FFF2-40B4-BE49-F238E27FC236}">
                <a16:creationId xmlns:a16="http://schemas.microsoft.com/office/drawing/2014/main" id="{14D49FE5-8A3F-2E4A-B70B-C16C54C7D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2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7" name="Line 15">
            <a:extLst>
              <a:ext uri="{FF2B5EF4-FFF2-40B4-BE49-F238E27FC236}">
                <a16:creationId xmlns:a16="http://schemas.microsoft.com/office/drawing/2014/main" id="{402EB206-DFCB-6E46-91B0-3CA1B7EE64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3733800"/>
            <a:ext cx="3048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5009" name="Text Box 17">
            <a:extLst>
              <a:ext uri="{FF2B5EF4-FFF2-40B4-BE49-F238E27FC236}">
                <a16:creationId xmlns:a16="http://schemas.microsoft.com/office/drawing/2014/main" id="{564792D5-6906-4D46-9510-CB6A4D9B3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1" y="4114800"/>
            <a:ext cx="1165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Akamai</a:t>
            </a:r>
          </a:p>
        </p:txBody>
      </p:sp>
      <p:sp>
        <p:nvSpPr>
          <p:cNvPr id="85010" name="Text Box 18">
            <a:extLst>
              <a:ext uri="{FF2B5EF4-FFF2-40B4-BE49-F238E27FC236}">
                <a16:creationId xmlns:a16="http://schemas.microsoft.com/office/drawing/2014/main" id="{018C1F19-0D09-6A45-826E-4329CD77D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1" y="2286000"/>
            <a:ext cx="722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ATT</a:t>
            </a:r>
          </a:p>
        </p:txBody>
      </p:sp>
      <p:sp>
        <p:nvSpPr>
          <p:cNvPr id="85011" name="Text Box 19">
            <a:extLst>
              <a:ext uri="{FF2B5EF4-FFF2-40B4-BE49-F238E27FC236}">
                <a16:creationId xmlns:a16="http://schemas.microsoft.com/office/drawing/2014/main" id="{13DBADF2-1688-F64A-9F17-3E6CEAAE7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57400"/>
            <a:ext cx="194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Digital Island</a:t>
            </a:r>
          </a:p>
        </p:txBody>
      </p:sp>
      <p:sp>
        <p:nvSpPr>
          <p:cNvPr id="85013" name="Text Box 21">
            <a:extLst>
              <a:ext uri="{FF2B5EF4-FFF2-40B4-BE49-F238E27FC236}">
                <a16:creationId xmlns:a16="http://schemas.microsoft.com/office/drawing/2014/main" id="{55B6B2B3-9973-9C43-A751-62774EBF5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638800"/>
            <a:ext cx="2179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Cache network</a:t>
            </a:r>
          </a:p>
        </p:txBody>
      </p:sp>
      <p:sp>
        <p:nvSpPr>
          <p:cNvPr id="85014" name="Oval 22">
            <a:extLst>
              <a:ext uri="{FF2B5EF4-FFF2-40B4-BE49-F238E27FC236}">
                <a16:creationId xmlns:a16="http://schemas.microsoft.com/office/drawing/2014/main" id="{A12C5F56-8D77-4F42-9421-A8EF06EC1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867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5" name="Text Box 23">
            <a:extLst>
              <a:ext uri="{FF2B5EF4-FFF2-40B4-BE49-F238E27FC236}">
                <a16:creationId xmlns:a16="http://schemas.microsoft.com/office/drawing/2014/main" id="{3BD4E823-9CCC-0A46-9AD2-5BBB92039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7463" y="5840413"/>
            <a:ext cx="2457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Tahoma" panose="020B0604030504040204" pitchFamily="34" charset="0"/>
              </a:rPr>
              <a:t>Content Peering Gateway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093E4CCB-4BFB-4A4F-AC63-8A310934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1685-B208-A04D-A089-03E66C4FC5A0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8462D2C9-243C-B14B-9BD1-8AB0B8C05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CDN vs. Caching Proxies</a:t>
            </a:r>
          </a:p>
        </p:txBody>
      </p:sp>
      <p:graphicFrame>
        <p:nvGraphicFramePr>
          <p:cNvPr id="75857" name="Group 81">
            <a:extLst>
              <a:ext uri="{FF2B5EF4-FFF2-40B4-BE49-F238E27FC236}">
                <a16:creationId xmlns:a16="http://schemas.microsoft.com/office/drawing/2014/main" id="{E8FD57B0-55BC-D049-B195-791834DC30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600201"/>
          <a:ext cx="8229600" cy="4245929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158622861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174633377"/>
                    </a:ext>
                  </a:extLst>
                </a:gridCol>
              </a:tblGrid>
              <a:tr h="569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Caching Proxies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CDN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896510"/>
                  </a:ext>
                </a:extLst>
              </a:tr>
              <a:tr h="906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Used by ISP to reduce bandwidth consumption.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Used by Content Providers to increase QoS.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681302"/>
                  </a:ext>
                </a:extLst>
              </a:tr>
              <a:tr h="657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Operate Reactively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Operate Proactively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135984"/>
                  </a:ext>
                </a:extLst>
              </a:tr>
              <a:tr h="1106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Caching proxies cater to their users (web clients) and not to content providers (web servers)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CDNs cater to the content providers (web servers) and clients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469367"/>
                  </a:ext>
                </a:extLst>
              </a:tr>
              <a:tr h="798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Caching proxies do not give control of the content to the content providers.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CDNs 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53645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80DAE8-A2E7-4D48-AD1C-3D411A09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Anycast</a:t>
            </a:r>
            <a:r>
              <a:rPr lang="zh-CN" altLang="en-US" dirty="0"/>
              <a:t> </a:t>
            </a:r>
            <a:r>
              <a:rPr lang="en-US" altLang="zh-CN" sz="2800" dirty="0"/>
              <a:t>[RFC4786]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6C0EE-036E-DD4B-8459-9404EDCC0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08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C3396-30D9-C444-A744-202308927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8401"/>
            <a:ext cx="6155988" cy="1182927"/>
          </a:xfrm>
        </p:spPr>
        <p:txBody>
          <a:bodyPr anchor="t">
            <a:normAutofit/>
          </a:bodyPr>
          <a:lstStyle/>
          <a:p>
            <a:r>
              <a:rPr lang="en-US" altLang="zh-CN" sz="5600" dirty="0"/>
              <a:t>What’s</a:t>
            </a:r>
            <a:r>
              <a:rPr lang="zh-CN" altLang="en-US" sz="5600" dirty="0"/>
              <a:t> </a:t>
            </a:r>
            <a:r>
              <a:rPr lang="en-US" altLang="zh-CN" sz="5600" dirty="0"/>
              <a:t>anycast?</a:t>
            </a:r>
            <a:endParaRPr lang="en-US" sz="5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76FD2E-8607-CB42-AD79-9FE437EAA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038323"/>
            <a:ext cx="7346312" cy="4135467"/>
          </a:xfrm>
        </p:spPr>
        <p:txBody>
          <a:bodyPr anchor="t">
            <a:normAutofit/>
          </a:bodyPr>
          <a:lstStyle/>
          <a:p>
            <a:r>
              <a:rPr lang="en-US" altLang="zh-CN" sz="2400" dirty="0">
                <a:solidFill>
                  <a:schemeClr val="tx1">
                    <a:alpha val="80000"/>
                  </a:schemeClr>
                </a:solidFill>
              </a:rPr>
              <a:t>One</a:t>
            </a:r>
            <a:r>
              <a:rPr lang="zh-CN" alt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alpha val="80000"/>
                  </a:schemeClr>
                </a:solidFill>
              </a:rPr>
              <a:t>of</a:t>
            </a:r>
            <a:r>
              <a:rPr lang="zh-CN" alt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alpha val="80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alpha val="80000"/>
                  </a:schemeClr>
                </a:solidFill>
              </a:rPr>
              <a:t>major</a:t>
            </a:r>
            <a:r>
              <a:rPr lang="zh-CN" alt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alpha val="80000"/>
                  </a:schemeClr>
                </a:solidFill>
              </a:rPr>
              <a:t>routing</a:t>
            </a:r>
            <a:r>
              <a:rPr lang="zh-CN" alt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alpha val="80000"/>
                  </a:schemeClr>
                </a:solidFill>
              </a:rPr>
              <a:t>schemes</a:t>
            </a:r>
          </a:p>
          <a:p>
            <a:pPr lvl="1"/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One-to-one: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unicast,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anycast</a:t>
            </a:r>
          </a:p>
          <a:p>
            <a:pPr lvl="1"/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One-to-many: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multicast,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broadcast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endParaRPr lang="en-HK" altLang="zh-CN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altLang="zh-CN" sz="2400" dirty="0">
                <a:solidFill>
                  <a:srgbClr val="00B0F0">
                    <a:alpha val="80000"/>
                  </a:srgbClr>
                </a:solidFill>
              </a:rPr>
              <a:t>Unicast</a:t>
            </a:r>
            <a:r>
              <a:rPr lang="zh-CN" alt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alpha val="80000"/>
                  </a:schemeClr>
                </a:solidFill>
              </a:rPr>
              <a:t>is</a:t>
            </a:r>
            <a:r>
              <a:rPr lang="zh-CN" alt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alpha val="80000"/>
                  </a:schemeClr>
                </a:solidFill>
              </a:rPr>
              <a:t>what</a:t>
            </a:r>
            <a:r>
              <a:rPr lang="zh-CN" alt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alpha val="80000"/>
                  </a:schemeClr>
                </a:solidFill>
              </a:rPr>
              <a:t>we’ve</a:t>
            </a:r>
            <a:r>
              <a:rPr lang="zh-CN" alt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alpha val="80000"/>
                  </a:schemeClr>
                </a:solidFill>
              </a:rPr>
              <a:t>assumed</a:t>
            </a:r>
          </a:p>
          <a:p>
            <a:pPr lvl="1"/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Only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one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destination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in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the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entire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network</a:t>
            </a:r>
          </a:p>
          <a:p>
            <a:r>
              <a:rPr lang="en-US" altLang="zh-CN" sz="2400" dirty="0">
                <a:solidFill>
                  <a:schemeClr val="tx1">
                    <a:alpha val="80000"/>
                  </a:schemeClr>
                </a:solidFill>
              </a:rPr>
              <a:t>For</a:t>
            </a:r>
            <a:r>
              <a:rPr lang="zh-CN" alt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alpha val="80000"/>
                  </a:schemeClr>
                </a:solidFill>
              </a:rPr>
              <a:t>anycast,</a:t>
            </a:r>
            <a:r>
              <a:rPr lang="zh-CN" alt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alpha val="80000"/>
                  </a:schemeClr>
                </a:solidFill>
              </a:rPr>
              <a:t>one</a:t>
            </a:r>
            <a:r>
              <a:rPr lang="zh-CN" alt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alpha val="80000"/>
                  </a:schemeClr>
                </a:solidFill>
              </a:rPr>
              <a:t>destination</a:t>
            </a:r>
            <a:r>
              <a:rPr lang="zh-CN" alt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alpha val="80000"/>
                  </a:schemeClr>
                </a:solidFill>
              </a:rPr>
              <a:t>address,</a:t>
            </a:r>
            <a:r>
              <a:rPr lang="zh-CN" alt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alpha val="80000"/>
                  </a:schemeClr>
                </a:solidFill>
              </a:rPr>
              <a:t>but</a:t>
            </a:r>
            <a:r>
              <a:rPr lang="zh-CN" alt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alpha val="80000"/>
                  </a:schemeClr>
                </a:solidFill>
              </a:rPr>
              <a:t>many</a:t>
            </a:r>
            <a:r>
              <a:rPr lang="zh-CN" alt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alpha val="80000"/>
                  </a:schemeClr>
                </a:solidFill>
              </a:rPr>
              <a:t>potential</a:t>
            </a:r>
            <a:r>
              <a:rPr lang="zh-CN" alt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alpha val="80000"/>
                  </a:schemeClr>
                </a:solidFill>
              </a:rPr>
              <a:t>destinations</a:t>
            </a:r>
          </a:p>
          <a:p>
            <a:pPr lvl="1"/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The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network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picks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the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actual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destination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and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the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route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that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is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most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preferred</a:t>
            </a:r>
          </a:p>
          <a:p>
            <a:pPr lvl="1"/>
            <a:r>
              <a:rPr lang="en-US" altLang="zh-CN" dirty="0">
                <a:solidFill>
                  <a:srgbClr val="00B0F0">
                    <a:alpha val="80000"/>
                  </a:srgbClr>
                </a:solidFill>
              </a:rPr>
              <a:t>Service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address,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instead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of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machine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80000"/>
                  </a:schemeClr>
                </a:solidFill>
              </a:rPr>
              <a:t>address</a:t>
            </a:r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F5BE97-E579-3348-8C3B-5D8F82847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263" y="261279"/>
            <a:ext cx="1805599" cy="6335441"/>
          </a:xfrm>
          <a:prstGeom prst="rect">
            <a:avLst/>
          </a:prstGeom>
        </p:spPr>
      </p:pic>
      <p:sp>
        <p:nvSpPr>
          <p:cNvPr id="1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1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C9BF-8218-004F-8B50-75E2A973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work?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4F72F-550B-F64D-B00B-F86EEBD0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4504"/>
          </a:xfrm>
        </p:spPr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WAN</a:t>
            </a:r>
            <a:r>
              <a:rPr lang="zh-CN" altLang="en-US" dirty="0"/>
              <a:t> </a:t>
            </a:r>
            <a:r>
              <a:rPr lang="en-US" altLang="zh-CN" dirty="0"/>
              <a:t>level,</a:t>
            </a:r>
            <a:r>
              <a:rPr lang="zh-CN" altLang="en-US" dirty="0"/>
              <a:t> </a:t>
            </a:r>
            <a:r>
              <a:rPr lang="en-US" altLang="zh-CN" dirty="0"/>
              <a:t>done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/>
              <a:t>BGP</a:t>
            </a:r>
          </a:p>
          <a:p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router</a:t>
            </a:r>
            <a:r>
              <a:rPr lang="zh-CN" altLang="en-US" dirty="0"/>
              <a:t> </a:t>
            </a:r>
            <a:r>
              <a:rPr lang="en-US" altLang="zh-CN" dirty="0"/>
              <a:t>announces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(external-facing)</a:t>
            </a:r>
            <a:r>
              <a:rPr lang="zh-CN" altLang="en-US" dirty="0"/>
              <a:t> </a:t>
            </a:r>
            <a:r>
              <a:rPr lang="en-US" altLang="zh-CN" dirty="0"/>
              <a:t>IP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routes</a:t>
            </a:r>
            <a:endParaRPr lang="en-HK" altLang="zh-CN" dirty="0"/>
          </a:p>
          <a:p>
            <a:r>
              <a:rPr lang="en-US" altLang="zh-CN" dirty="0"/>
              <a:t>Router</a:t>
            </a:r>
            <a:r>
              <a:rPr lang="zh-CN" altLang="en-US" dirty="0"/>
              <a:t> </a:t>
            </a:r>
            <a:r>
              <a:rPr lang="en-US" altLang="zh-CN" dirty="0"/>
              <a:t>chooses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”shortest”</a:t>
            </a:r>
            <a:r>
              <a:rPr lang="zh-CN" altLang="en-US" dirty="0"/>
              <a:t> </a:t>
            </a:r>
            <a:r>
              <a:rPr lang="en-US" altLang="zh-CN" dirty="0"/>
              <a:t>path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routing</a:t>
            </a:r>
            <a:r>
              <a:rPr lang="zh-CN" altLang="en-US" dirty="0"/>
              <a:t> </a:t>
            </a:r>
            <a:r>
              <a:rPr lang="en-US" altLang="zh-CN" dirty="0"/>
              <a:t>packets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IP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C337E0-6B46-F749-A5E4-2A55974AABE0}"/>
              </a:ext>
            </a:extLst>
          </p:cNvPr>
          <p:cNvGrpSpPr/>
          <p:nvPr/>
        </p:nvGrpSpPr>
        <p:grpSpPr>
          <a:xfrm>
            <a:off x="277617" y="3793610"/>
            <a:ext cx="11661480" cy="2528773"/>
            <a:chOff x="277617" y="3793610"/>
            <a:chExt cx="11661480" cy="252877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FDDF8DB-8B92-6348-B647-D903D62F4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617" y="3793610"/>
              <a:ext cx="5928400" cy="1779287"/>
            </a:xfrm>
            <a:prstGeom prst="rect">
              <a:avLst/>
            </a:prstGeom>
          </p:spPr>
        </p:pic>
        <p:pic>
          <p:nvPicPr>
            <p:cNvPr id="7" name="Picture 6" descr="Text&#10;&#10;Description automatically generated">
              <a:extLst>
                <a:ext uri="{FF2B5EF4-FFF2-40B4-BE49-F238E27FC236}">
                  <a16:creationId xmlns:a16="http://schemas.microsoft.com/office/drawing/2014/main" id="{413CFCDE-9CD9-E341-A086-2B6568CF0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9098" y="3850129"/>
              <a:ext cx="5789999" cy="172276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4702EF-C4E7-814D-A147-297791AC5D14}"/>
                </a:ext>
              </a:extLst>
            </p:cNvPr>
            <p:cNvSpPr txBox="1"/>
            <p:nvPr/>
          </p:nvSpPr>
          <p:spPr>
            <a:xfrm>
              <a:off x="5085249" y="5583719"/>
              <a:ext cx="2127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Same</a:t>
              </a:r>
              <a:r>
                <a:rPr lang="zh-CN" altLang="en-US" dirty="0"/>
                <a:t> </a:t>
              </a:r>
              <a:r>
                <a:rPr lang="en-US" altLang="zh-CN" dirty="0"/>
                <a:t>IP</a:t>
              </a:r>
              <a:r>
                <a:rPr lang="zh-CN" altLang="en-US" dirty="0"/>
                <a:t> </a:t>
              </a:r>
              <a:r>
                <a:rPr lang="en-US" altLang="zh-CN" dirty="0"/>
                <a:t>(</a:t>
              </a:r>
              <a:r>
                <a:rPr lang="en-US" altLang="zh-CN" dirty="0" err="1"/>
                <a:t>CloudFlare</a:t>
              </a:r>
              <a:r>
                <a:rPr lang="en-US" altLang="zh-CN" dirty="0"/>
                <a:t>)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2F7C16-ECBB-014A-8FE2-7BFEEC429D01}"/>
                </a:ext>
              </a:extLst>
            </p:cNvPr>
            <p:cNvSpPr txBox="1"/>
            <p:nvPr/>
          </p:nvSpPr>
          <p:spPr>
            <a:xfrm>
              <a:off x="1908041" y="5953051"/>
              <a:ext cx="1988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From</a:t>
              </a:r>
              <a:r>
                <a:rPr lang="zh-CN" altLang="en-US" dirty="0"/>
                <a:t> </a:t>
              </a:r>
              <a:r>
                <a:rPr lang="en-US" altLang="zh-CN" dirty="0"/>
                <a:t>San</a:t>
              </a:r>
              <a:r>
                <a:rPr lang="zh-CN" altLang="en-US" dirty="0"/>
                <a:t> </a:t>
              </a:r>
              <a:r>
                <a:rPr lang="en-US" altLang="zh-CN" dirty="0"/>
                <a:t>Francisco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C1A511-C5C4-9B4A-885E-4837EAF380DC}"/>
                </a:ext>
              </a:extLst>
            </p:cNvPr>
            <p:cNvSpPr txBox="1"/>
            <p:nvPr/>
          </p:nvSpPr>
          <p:spPr>
            <a:xfrm>
              <a:off x="8295083" y="5953051"/>
              <a:ext cx="14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From</a:t>
              </a:r>
              <a:r>
                <a:rPr lang="zh-CN" altLang="en-US" dirty="0"/>
                <a:t> </a:t>
              </a:r>
              <a:r>
                <a:rPr lang="en-US" altLang="zh-CN" dirty="0"/>
                <a:t>London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4287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A1C9-1C9A-D348-8A9C-1756943A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anycast?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uses</a:t>
            </a:r>
            <a:r>
              <a:rPr lang="zh-CN" altLang="en-US" dirty="0"/>
              <a:t> </a:t>
            </a:r>
            <a:r>
              <a:rPr lang="en-US" altLang="zh-CN" dirty="0"/>
              <a:t>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76F16-9EE8-8140-A143-6423F7FCA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Load</a:t>
            </a:r>
            <a:r>
              <a:rPr lang="zh-CN" altLang="en-US" dirty="0"/>
              <a:t> </a:t>
            </a:r>
            <a:r>
              <a:rPr lang="en-US" altLang="zh-CN" dirty="0"/>
              <a:t>balancing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failover;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transparent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path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center</a:t>
            </a:r>
            <a:r>
              <a:rPr lang="zh-CN" altLang="en-US" dirty="0"/>
              <a:t> </a:t>
            </a:r>
            <a:r>
              <a:rPr lang="en-US" altLang="zh-CN" dirty="0"/>
              <a:t>fails,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route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servers</a:t>
            </a:r>
          </a:p>
          <a:p>
            <a:pPr lvl="1"/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destination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closer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endParaRPr lang="en-US" dirty="0"/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routing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LB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resilient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hardware</a:t>
            </a:r>
            <a:r>
              <a:rPr lang="zh-CN" altLang="en-US" dirty="0"/>
              <a:t> </a:t>
            </a:r>
            <a:r>
              <a:rPr lang="en-US" altLang="zh-CN" dirty="0"/>
              <a:t>boxes</a:t>
            </a:r>
          </a:p>
          <a:p>
            <a:r>
              <a:rPr lang="en-US" altLang="zh-CN" dirty="0"/>
              <a:t>Widely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DNS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CDN</a:t>
            </a:r>
          </a:p>
          <a:p>
            <a:pPr lvl="1"/>
            <a:r>
              <a:rPr lang="en-US" altLang="zh-CN" dirty="0"/>
              <a:t>DNS</a:t>
            </a:r>
            <a:r>
              <a:rPr lang="zh-CN" altLang="en-US" dirty="0"/>
              <a:t> </a:t>
            </a:r>
            <a:r>
              <a:rPr lang="en-US" altLang="zh-CN" dirty="0"/>
              <a:t>root</a:t>
            </a:r>
            <a:r>
              <a:rPr lang="zh-CN" altLang="en-US" dirty="0"/>
              <a:t> </a:t>
            </a:r>
            <a:r>
              <a:rPr lang="en-US" altLang="zh-CN" dirty="0"/>
              <a:t>servers: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servers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anycast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root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IP</a:t>
            </a:r>
            <a:r>
              <a:rPr lang="zh-CN" altLang="en-US" dirty="0"/>
              <a:t> </a:t>
            </a:r>
            <a:r>
              <a:rPr lang="en-US" altLang="zh-CN" dirty="0"/>
              <a:t>(but</a:t>
            </a:r>
            <a:r>
              <a:rPr lang="zh-CN" altLang="en-US" dirty="0"/>
              <a:t> </a:t>
            </a:r>
            <a:r>
              <a:rPr lang="en-US" altLang="zh-CN" dirty="0"/>
              <a:t>closer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user)</a:t>
            </a:r>
          </a:p>
          <a:p>
            <a:pPr lvl="1"/>
            <a:r>
              <a:rPr lang="en-US" altLang="zh-CN" dirty="0"/>
              <a:t>Suitable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UDP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</a:p>
        </p:txBody>
      </p:sp>
    </p:spTree>
    <p:extLst>
      <p:ext uri="{BB962C8B-B14F-4D97-AF65-F5344CB8AC3E}">
        <p14:creationId xmlns:p14="http://schemas.microsoft.com/office/powerpoint/2010/main" val="3560403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54B1-0818-2245-AA6A-A7B5C437B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Additional</a:t>
            </a:r>
            <a:r>
              <a:rPr lang="zh-CN" altLang="en-US" dirty="0"/>
              <a:t> </a:t>
            </a:r>
            <a:r>
              <a:rPr lang="en-US" altLang="zh-CN" dirty="0"/>
              <a:t>material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7343A-8042-2D4E-B0A4-7024FF8E3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Building and operating a global DNS anycast network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Gael</a:t>
            </a:r>
            <a:r>
              <a:rPr lang="zh-CN" altLang="en-US" dirty="0"/>
              <a:t> </a:t>
            </a:r>
            <a:r>
              <a:rPr lang="en-US" altLang="zh-CN" dirty="0"/>
              <a:t>Hernandez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PCH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19451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5">
            <a:extLst>
              <a:ext uri="{FF2B5EF4-FFF2-40B4-BE49-F238E27FC236}">
                <a16:creationId xmlns:a16="http://schemas.microsoft.com/office/drawing/2014/main" id="{7F90D616-E6E9-B743-A2A3-B8D130C8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1F58-5D38-1A48-A63E-D508054D262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DFA23F46-1343-9A4A-8B50-F4D53341E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0660" y="228600"/>
            <a:ext cx="7772400" cy="1143000"/>
          </a:xfrm>
        </p:spPr>
        <p:txBody>
          <a:bodyPr/>
          <a:lstStyle/>
          <a:p>
            <a:r>
              <a:rPr lang="en-US" altLang="en-US" sz="3800" dirty="0"/>
              <a:t>Slow Access Time Problem</a:t>
            </a:r>
            <a:br>
              <a:rPr lang="en-US" altLang="en-US" sz="3800" dirty="0"/>
            </a:br>
            <a:r>
              <a:rPr lang="en-US" altLang="en-US" sz="2400" dirty="0"/>
              <a:t>World Wide Wait</a:t>
            </a:r>
          </a:p>
        </p:txBody>
      </p:sp>
      <p:pic>
        <p:nvPicPr>
          <p:cNvPr id="40964" name="Picture 4">
            <a:extLst>
              <a:ext uri="{FF2B5EF4-FFF2-40B4-BE49-F238E27FC236}">
                <a16:creationId xmlns:a16="http://schemas.microsoft.com/office/drawing/2014/main" id="{E015836B-3AC6-F749-9F90-811348DC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5626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5" name="Picture 5">
            <a:extLst>
              <a:ext uri="{FF2B5EF4-FFF2-40B4-BE49-F238E27FC236}">
                <a16:creationId xmlns:a16="http://schemas.microsoft.com/office/drawing/2014/main" id="{685ABE25-AFDE-9249-B250-FCFBE5B40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1" y="17526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76" name="Group 16">
            <a:extLst>
              <a:ext uri="{FF2B5EF4-FFF2-40B4-BE49-F238E27FC236}">
                <a16:creationId xmlns:a16="http://schemas.microsoft.com/office/drawing/2014/main" id="{69FC6593-C1CD-F44C-A7DD-4D2D00D34E0F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514600"/>
            <a:ext cx="4800600" cy="2133600"/>
            <a:chOff x="816" y="1584"/>
            <a:chExt cx="3024" cy="1926"/>
          </a:xfrm>
        </p:grpSpPr>
        <p:sp>
          <p:nvSpPr>
            <p:cNvPr id="40977" name="Arc 17">
              <a:extLst>
                <a:ext uri="{FF2B5EF4-FFF2-40B4-BE49-F238E27FC236}">
                  <a16:creationId xmlns:a16="http://schemas.microsoft.com/office/drawing/2014/main" id="{CF711666-8E91-C54F-A6B1-9E8B3609BC6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16" y="2351"/>
              <a:ext cx="672" cy="817"/>
            </a:xfrm>
            <a:custGeom>
              <a:avLst/>
              <a:gdLst>
                <a:gd name="G0" fmla="+- 0 0 0"/>
                <a:gd name="G1" fmla="+- 21348 0 0"/>
                <a:gd name="G2" fmla="+- 21600 0 0"/>
                <a:gd name="T0" fmla="*/ 3288 w 21600"/>
                <a:gd name="T1" fmla="*/ 0 h 41692"/>
                <a:gd name="T2" fmla="*/ 7258 w 21600"/>
                <a:gd name="T3" fmla="*/ 41692 h 41692"/>
                <a:gd name="T4" fmla="*/ 0 w 21600"/>
                <a:gd name="T5" fmla="*/ 21348 h 4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692" fill="none" extrusionOk="0">
                  <a:moveTo>
                    <a:pt x="3288" y="-1"/>
                  </a:moveTo>
                  <a:cubicBezTo>
                    <a:pt x="13823" y="1622"/>
                    <a:pt x="21600" y="10688"/>
                    <a:pt x="21600" y="21348"/>
                  </a:cubicBezTo>
                  <a:cubicBezTo>
                    <a:pt x="21600" y="30479"/>
                    <a:pt x="15858" y="38623"/>
                    <a:pt x="7258" y="41692"/>
                  </a:cubicBezTo>
                </a:path>
                <a:path w="21600" h="41692" stroke="0" extrusionOk="0">
                  <a:moveTo>
                    <a:pt x="3288" y="-1"/>
                  </a:moveTo>
                  <a:cubicBezTo>
                    <a:pt x="13823" y="1622"/>
                    <a:pt x="21600" y="10688"/>
                    <a:pt x="21600" y="21348"/>
                  </a:cubicBezTo>
                  <a:cubicBezTo>
                    <a:pt x="21600" y="30479"/>
                    <a:pt x="15858" y="38623"/>
                    <a:pt x="7258" y="41692"/>
                  </a:cubicBezTo>
                  <a:lnTo>
                    <a:pt x="0" y="2134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8" name="Arc 18">
              <a:extLst>
                <a:ext uri="{FF2B5EF4-FFF2-40B4-BE49-F238E27FC236}">
                  <a16:creationId xmlns:a16="http://schemas.microsoft.com/office/drawing/2014/main" id="{7D91DF76-C61D-254F-9655-E54EE6FB9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766"/>
              <a:ext cx="778" cy="68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960 w 21878"/>
                <a:gd name="T1" fmla="*/ 34066 h 34066"/>
                <a:gd name="T2" fmla="*/ 21878 w 21878"/>
                <a:gd name="T3" fmla="*/ 2 h 34066"/>
                <a:gd name="T4" fmla="*/ 21600 w 21878"/>
                <a:gd name="T5" fmla="*/ 21600 h 34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78" h="34066" fill="none" extrusionOk="0">
                  <a:moveTo>
                    <a:pt x="3960" y="34065"/>
                  </a:moveTo>
                  <a:cubicBezTo>
                    <a:pt x="1383" y="30419"/>
                    <a:pt x="0" y="2606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92" y="0"/>
                    <a:pt x="21785" y="0"/>
                    <a:pt x="21878" y="1"/>
                  </a:cubicBezTo>
                </a:path>
                <a:path w="21878" h="34066" stroke="0" extrusionOk="0">
                  <a:moveTo>
                    <a:pt x="3960" y="34065"/>
                  </a:moveTo>
                  <a:cubicBezTo>
                    <a:pt x="1383" y="30419"/>
                    <a:pt x="0" y="2606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92" y="0"/>
                    <a:pt x="21785" y="0"/>
                    <a:pt x="21878" y="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Arc 19">
              <a:extLst>
                <a:ext uri="{FF2B5EF4-FFF2-40B4-BE49-F238E27FC236}">
                  <a16:creationId xmlns:a16="http://schemas.microsoft.com/office/drawing/2014/main" id="{23D89BBF-8233-F947-8B1B-D509915A5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1584"/>
              <a:ext cx="1296" cy="432"/>
            </a:xfrm>
            <a:custGeom>
              <a:avLst/>
              <a:gdLst>
                <a:gd name="G0" fmla="+- 17816 0 0"/>
                <a:gd name="G1" fmla="+- 21600 0 0"/>
                <a:gd name="G2" fmla="+- 21600 0 0"/>
                <a:gd name="T0" fmla="*/ 0 w 34225"/>
                <a:gd name="T1" fmla="*/ 9387 h 21600"/>
                <a:gd name="T2" fmla="*/ 34225 w 34225"/>
                <a:gd name="T3" fmla="*/ 7554 h 21600"/>
                <a:gd name="T4" fmla="*/ 17816 w 3422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225" h="21600" fill="none" extrusionOk="0">
                  <a:moveTo>
                    <a:pt x="0" y="9387"/>
                  </a:moveTo>
                  <a:cubicBezTo>
                    <a:pt x="4027" y="3511"/>
                    <a:pt x="10692" y="0"/>
                    <a:pt x="17816" y="0"/>
                  </a:cubicBezTo>
                  <a:cubicBezTo>
                    <a:pt x="24126" y="0"/>
                    <a:pt x="30121" y="2759"/>
                    <a:pt x="34225" y="7553"/>
                  </a:cubicBezTo>
                </a:path>
                <a:path w="34225" h="21600" stroke="0" extrusionOk="0">
                  <a:moveTo>
                    <a:pt x="0" y="9387"/>
                  </a:moveTo>
                  <a:cubicBezTo>
                    <a:pt x="4027" y="3511"/>
                    <a:pt x="10692" y="0"/>
                    <a:pt x="17816" y="0"/>
                  </a:cubicBezTo>
                  <a:cubicBezTo>
                    <a:pt x="24126" y="0"/>
                    <a:pt x="30121" y="2759"/>
                    <a:pt x="34225" y="7553"/>
                  </a:cubicBezTo>
                  <a:lnTo>
                    <a:pt x="17816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0" name="Arc 20">
              <a:extLst>
                <a:ext uri="{FF2B5EF4-FFF2-40B4-BE49-F238E27FC236}">
                  <a16:creationId xmlns:a16="http://schemas.microsoft.com/office/drawing/2014/main" id="{220C9939-9E7F-8A4E-B33B-3BAEF60D5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2" y="1634"/>
              <a:ext cx="958" cy="543"/>
            </a:xfrm>
            <a:custGeom>
              <a:avLst/>
              <a:gdLst>
                <a:gd name="G0" fmla="+- 5923 0 0"/>
                <a:gd name="G1" fmla="+- 21600 0 0"/>
                <a:gd name="G2" fmla="+- 21600 0 0"/>
                <a:gd name="T0" fmla="*/ 0 w 27488"/>
                <a:gd name="T1" fmla="*/ 828 h 21600"/>
                <a:gd name="T2" fmla="*/ 27488 w 27488"/>
                <a:gd name="T3" fmla="*/ 20377 h 21600"/>
                <a:gd name="T4" fmla="*/ 5923 w 2748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488" h="21600" fill="none" extrusionOk="0">
                  <a:moveTo>
                    <a:pt x="-1" y="827"/>
                  </a:moveTo>
                  <a:cubicBezTo>
                    <a:pt x="1926" y="278"/>
                    <a:pt x="3919" y="0"/>
                    <a:pt x="5923" y="0"/>
                  </a:cubicBezTo>
                  <a:cubicBezTo>
                    <a:pt x="17377" y="0"/>
                    <a:pt x="26839" y="8941"/>
                    <a:pt x="27488" y="20376"/>
                  </a:cubicBezTo>
                </a:path>
                <a:path w="27488" h="21600" stroke="0" extrusionOk="0">
                  <a:moveTo>
                    <a:pt x="-1" y="827"/>
                  </a:moveTo>
                  <a:cubicBezTo>
                    <a:pt x="1926" y="278"/>
                    <a:pt x="3919" y="0"/>
                    <a:pt x="5923" y="0"/>
                  </a:cubicBezTo>
                  <a:cubicBezTo>
                    <a:pt x="17377" y="0"/>
                    <a:pt x="26839" y="8941"/>
                    <a:pt x="27488" y="20376"/>
                  </a:cubicBezTo>
                  <a:lnTo>
                    <a:pt x="5923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1" name="Arc 21">
              <a:extLst>
                <a:ext uri="{FF2B5EF4-FFF2-40B4-BE49-F238E27FC236}">
                  <a16:creationId xmlns:a16="http://schemas.microsoft.com/office/drawing/2014/main" id="{6583C2CA-7EBD-864E-8BFF-2EB517E36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113"/>
              <a:ext cx="384" cy="7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36924"/>
                <a:gd name="T2" fmla="*/ 15223 w 21600"/>
                <a:gd name="T3" fmla="*/ 36924 h 36924"/>
                <a:gd name="T4" fmla="*/ 0 w 21600"/>
                <a:gd name="T5" fmla="*/ 21600 h 36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6924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353"/>
                    <a:pt x="19304" y="32869"/>
                    <a:pt x="15222" y="36923"/>
                  </a:cubicBezTo>
                </a:path>
                <a:path w="21600" h="36924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353"/>
                    <a:pt x="19304" y="32869"/>
                    <a:pt x="15222" y="3692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2" name="Arc 22">
              <a:extLst>
                <a:ext uri="{FF2B5EF4-FFF2-40B4-BE49-F238E27FC236}">
                  <a16:creationId xmlns:a16="http://schemas.microsoft.com/office/drawing/2014/main" id="{2C3D197B-4C5C-3D4B-981F-F9B886F32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3" y="2709"/>
              <a:ext cx="1680" cy="699"/>
            </a:xfrm>
            <a:custGeom>
              <a:avLst/>
              <a:gdLst>
                <a:gd name="G0" fmla="+- 13458 0 0"/>
                <a:gd name="G1" fmla="+- 13367 0 0"/>
                <a:gd name="G2" fmla="+- 21600 0 0"/>
                <a:gd name="T0" fmla="*/ 30425 w 35058"/>
                <a:gd name="T1" fmla="*/ 0 h 34967"/>
                <a:gd name="T2" fmla="*/ 0 w 35058"/>
                <a:gd name="T3" fmla="*/ 30262 h 34967"/>
                <a:gd name="T4" fmla="*/ 13458 w 35058"/>
                <a:gd name="T5" fmla="*/ 13367 h 34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058" h="34967" fill="none" extrusionOk="0">
                  <a:moveTo>
                    <a:pt x="30425" y="-1"/>
                  </a:moveTo>
                  <a:cubicBezTo>
                    <a:pt x="33426" y="3809"/>
                    <a:pt x="35058" y="8517"/>
                    <a:pt x="35058" y="13367"/>
                  </a:cubicBezTo>
                  <a:cubicBezTo>
                    <a:pt x="35058" y="25296"/>
                    <a:pt x="25387" y="34967"/>
                    <a:pt x="13458" y="34967"/>
                  </a:cubicBezTo>
                  <a:cubicBezTo>
                    <a:pt x="8568" y="34967"/>
                    <a:pt x="3824" y="33308"/>
                    <a:pt x="-1" y="30262"/>
                  </a:cubicBezTo>
                </a:path>
                <a:path w="35058" h="34967" stroke="0" extrusionOk="0">
                  <a:moveTo>
                    <a:pt x="30425" y="-1"/>
                  </a:moveTo>
                  <a:cubicBezTo>
                    <a:pt x="33426" y="3809"/>
                    <a:pt x="35058" y="8517"/>
                    <a:pt x="35058" y="13367"/>
                  </a:cubicBezTo>
                  <a:cubicBezTo>
                    <a:pt x="35058" y="25296"/>
                    <a:pt x="25387" y="34967"/>
                    <a:pt x="13458" y="34967"/>
                  </a:cubicBezTo>
                  <a:cubicBezTo>
                    <a:pt x="8568" y="34967"/>
                    <a:pt x="3824" y="33308"/>
                    <a:pt x="-1" y="30262"/>
                  </a:cubicBezTo>
                  <a:lnTo>
                    <a:pt x="13458" y="1336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3" name="Arc 23">
              <a:extLst>
                <a:ext uri="{FF2B5EF4-FFF2-40B4-BE49-F238E27FC236}">
                  <a16:creationId xmlns:a16="http://schemas.microsoft.com/office/drawing/2014/main" id="{47079EF2-F5FB-DA40-9691-FFA0FCF57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3072"/>
              <a:ext cx="1288" cy="438"/>
            </a:xfrm>
            <a:custGeom>
              <a:avLst/>
              <a:gdLst>
                <a:gd name="G0" fmla="+- 21600 0 0"/>
                <a:gd name="G1" fmla="+- 303 0 0"/>
                <a:gd name="G2" fmla="+- 21600 0 0"/>
                <a:gd name="T0" fmla="*/ 37898 w 37898"/>
                <a:gd name="T1" fmla="*/ 14478 h 21903"/>
                <a:gd name="T2" fmla="*/ 2 w 37898"/>
                <a:gd name="T3" fmla="*/ 0 h 21903"/>
                <a:gd name="T4" fmla="*/ 21600 w 37898"/>
                <a:gd name="T5" fmla="*/ 303 h 21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898" h="21903" fill="none" extrusionOk="0">
                  <a:moveTo>
                    <a:pt x="37898" y="14478"/>
                  </a:moveTo>
                  <a:cubicBezTo>
                    <a:pt x="33795" y="19194"/>
                    <a:pt x="27851" y="21903"/>
                    <a:pt x="21600" y="21903"/>
                  </a:cubicBezTo>
                  <a:cubicBezTo>
                    <a:pt x="9670" y="21903"/>
                    <a:pt x="0" y="12232"/>
                    <a:pt x="0" y="303"/>
                  </a:cubicBezTo>
                  <a:cubicBezTo>
                    <a:pt x="0" y="201"/>
                    <a:pt x="0" y="100"/>
                    <a:pt x="2" y="0"/>
                  </a:cubicBezTo>
                </a:path>
                <a:path w="37898" h="21903" stroke="0" extrusionOk="0">
                  <a:moveTo>
                    <a:pt x="37898" y="14478"/>
                  </a:moveTo>
                  <a:cubicBezTo>
                    <a:pt x="33795" y="19194"/>
                    <a:pt x="27851" y="21903"/>
                    <a:pt x="21600" y="21903"/>
                  </a:cubicBezTo>
                  <a:cubicBezTo>
                    <a:pt x="9670" y="21903"/>
                    <a:pt x="0" y="12232"/>
                    <a:pt x="0" y="303"/>
                  </a:cubicBezTo>
                  <a:cubicBezTo>
                    <a:pt x="0" y="201"/>
                    <a:pt x="0" y="100"/>
                    <a:pt x="2" y="0"/>
                  </a:cubicBezTo>
                  <a:lnTo>
                    <a:pt x="21600" y="30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84" name="Group 24">
            <a:extLst>
              <a:ext uri="{FF2B5EF4-FFF2-40B4-BE49-F238E27FC236}">
                <a16:creationId xmlns:a16="http://schemas.microsoft.com/office/drawing/2014/main" id="{2772014F-7668-B749-9D5D-0D102931B73F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1752600"/>
            <a:ext cx="1981200" cy="762000"/>
            <a:chOff x="816" y="1584"/>
            <a:chExt cx="3024" cy="1926"/>
          </a:xfrm>
        </p:grpSpPr>
        <p:sp>
          <p:nvSpPr>
            <p:cNvPr id="40985" name="Arc 25">
              <a:extLst>
                <a:ext uri="{FF2B5EF4-FFF2-40B4-BE49-F238E27FC236}">
                  <a16:creationId xmlns:a16="http://schemas.microsoft.com/office/drawing/2014/main" id="{F3BC5F5E-68F3-034B-9299-76B1AA10780C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16" y="2351"/>
              <a:ext cx="672" cy="817"/>
            </a:xfrm>
            <a:custGeom>
              <a:avLst/>
              <a:gdLst>
                <a:gd name="G0" fmla="+- 0 0 0"/>
                <a:gd name="G1" fmla="+- 21348 0 0"/>
                <a:gd name="G2" fmla="+- 21600 0 0"/>
                <a:gd name="T0" fmla="*/ 3288 w 21600"/>
                <a:gd name="T1" fmla="*/ 0 h 41692"/>
                <a:gd name="T2" fmla="*/ 7258 w 21600"/>
                <a:gd name="T3" fmla="*/ 41692 h 41692"/>
                <a:gd name="T4" fmla="*/ 0 w 21600"/>
                <a:gd name="T5" fmla="*/ 21348 h 4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692" fill="none" extrusionOk="0">
                  <a:moveTo>
                    <a:pt x="3288" y="-1"/>
                  </a:moveTo>
                  <a:cubicBezTo>
                    <a:pt x="13823" y="1622"/>
                    <a:pt x="21600" y="10688"/>
                    <a:pt x="21600" y="21348"/>
                  </a:cubicBezTo>
                  <a:cubicBezTo>
                    <a:pt x="21600" y="30479"/>
                    <a:pt x="15858" y="38623"/>
                    <a:pt x="7258" y="41692"/>
                  </a:cubicBezTo>
                </a:path>
                <a:path w="21600" h="41692" stroke="0" extrusionOk="0">
                  <a:moveTo>
                    <a:pt x="3288" y="-1"/>
                  </a:moveTo>
                  <a:cubicBezTo>
                    <a:pt x="13823" y="1622"/>
                    <a:pt x="21600" y="10688"/>
                    <a:pt x="21600" y="21348"/>
                  </a:cubicBezTo>
                  <a:cubicBezTo>
                    <a:pt x="21600" y="30479"/>
                    <a:pt x="15858" y="38623"/>
                    <a:pt x="7258" y="41692"/>
                  </a:cubicBezTo>
                  <a:lnTo>
                    <a:pt x="0" y="2134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6" name="Arc 26">
              <a:extLst>
                <a:ext uri="{FF2B5EF4-FFF2-40B4-BE49-F238E27FC236}">
                  <a16:creationId xmlns:a16="http://schemas.microsoft.com/office/drawing/2014/main" id="{C3F8320A-5F44-7544-A7A6-6F00AC221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766"/>
              <a:ext cx="778" cy="68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960 w 21878"/>
                <a:gd name="T1" fmla="*/ 34066 h 34066"/>
                <a:gd name="T2" fmla="*/ 21878 w 21878"/>
                <a:gd name="T3" fmla="*/ 2 h 34066"/>
                <a:gd name="T4" fmla="*/ 21600 w 21878"/>
                <a:gd name="T5" fmla="*/ 21600 h 34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78" h="34066" fill="none" extrusionOk="0">
                  <a:moveTo>
                    <a:pt x="3960" y="34065"/>
                  </a:moveTo>
                  <a:cubicBezTo>
                    <a:pt x="1383" y="30419"/>
                    <a:pt x="0" y="2606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92" y="0"/>
                    <a:pt x="21785" y="0"/>
                    <a:pt x="21878" y="1"/>
                  </a:cubicBezTo>
                </a:path>
                <a:path w="21878" h="34066" stroke="0" extrusionOk="0">
                  <a:moveTo>
                    <a:pt x="3960" y="34065"/>
                  </a:moveTo>
                  <a:cubicBezTo>
                    <a:pt x="1383" y="30419"/>
                    <a:pt x="0" y="2606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92" y="0"/>
                    <a:pt x="21785" y="0"/>
                    <a:pt x="21878" y="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7" name="Arc 27">
              <a:extLst>
                <a:ext uri="{FF2B5EF4-FFF2-40B4-BE49-F238E27FC236}">
                  <a16:creationId xmlns:a16="http://schemas.microsoft.com/office/drawing/2014/main" id="{DA7BE2E5-B3AB-3B4D-87FF-2BB75967E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1584"/>
              <a:ext cx="1296" cy="432"/>
            </a:xfrm>
            <a:custGeom>
              <a:avLst/>
              <a:gdLst>
                <a:gd name="G0" fmla="+- 17816 0 0"/>
                <a:gd name="G1" fmla="+- 21600 0 0"/>
                <a:gd name="G2" fmla="+- 21600 0 0"/>
                <a:gd name="T0" fmla="*/ 0 w 34225"/>
                <a:gd name="T1" fmla="*/ 9387 h 21600"/>
                <a:gd name="T2" fmla="*/ 34225 w 34225"/>
                <a:gd name="T3" fmla="*/ 7554 h 21600"/>
                <a:gd name="T4" fmla="*/ 17816 w 3422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225" h="21600" fill="none" extrusionOk="0">
                  <a:moveTo>
                    <a:pt x="0" y="9387"/>
                  </a:moveTo>
                  <a:cubicBezTo>
                    <a:pt x="4027" y="3511"/>
                    <a:pt x="10692" y="0"/>
                    <a:pt x="17816" y="0"/>
                  </a:cubicBezTo>
                  <a:cubicBezTo>
                    <a:pt x="24126" y="0"/>
                    <a:pt x="30121" y="2759"/>
                    <a:pt x="34225" y="7553"/>
                  </a:cubicBezTo>
                </a:path>
                <a:path w="34225" h="21600" stroke="0" extrusionOk="0">
                  <a:moveTo>
                    <a:pt x="0" y="9387"/>
                  </a:moveTo>
                  <a:cubicBezTo>
                    <a:pt x="4027" y="3511"/>
                    <a:pt x="10692" y="0"/>
                    <a:pt x="17816" y="0"/>
                  </a:cubicBezTo>
                  <a:cubicBezTo>
                    <a:pt x="24126" y="0"/>
                    <a:pt x="30121" y="2759"/>
                    <a:pt x="34225" y="7553"/>
                  </a:cubicBezTo>
                  <a:lnTo>
                    <a:pt x="17816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8" name="Arc 28">
              <a:extLst>
                <a:ext uri="{FF2B5EF4-FFF2-40B4-BE49-F238E27FC236}">
                  <a16:creationId xmlns:a16="http://schemas.microsoft.com/office/drawing/2014/main" id="{23A9B86F-F68B-374C-ACA5-6A703CEB2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2" y="1634"/>
              <a:ext cx="958" cy="543"/>
            </a:xfrm>
            <a:custGeom>
              <a:avLst/>
              <a:gdLst>
                <a:gd name="G0" fmla="+- 5923 0 0"/>
                <a:gd name="G1" fmla="+- 21600 0 0"/>
                <a:gd name="G2" fmla="+- 21600 0 0"/>
                <a:gd name="T0" fmla="*/ 0 w 27488"/>
                <a:gd name="T1" fmla="*/ 828 h 21600"/>
                <a:gd name="T2" fmla="*/ 27488 w 27488"/>
                <a:gd name="T3" fmla="*/ 20377 h 21600"/>
                <a:gd name="T4" fmla="*/ 5923 w 2748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488" h="21600" fill="none" extrusionOk="0">
                  <a:moveTo>
                    <a:pt x="-1" y="827"/>
                  </a:moveTo>
                  <a:cubicBezTo>
                    <a:pt x="1926" y="278"/>
                    <a:pt x="3919" y="0"/>
                    <a:pt x="5923" y="0"/>
                  </a:cubicBezTo>
                  <a:cubicBezTo>
                    <a:pt x="17377" y="0"/>
                    <a:pt x="26839" y="8941"/>
                    <a:pt x="27488" y="20376"/>
                  </a:cubicBezTo>
                </a:path>
                <a:path w="27488" h="21600" stroke="0" extrusionOk="0">
                  <a:moveTo>
                    <a:pt x="-1" y="827"/>
                  </a:moveTo>
                  <a:cubicBezTo>
                    <a:pt x="1926" y="278"/>
                    <a:pt x="3919" y="0"/>
                    <a:pt x="5923" y="0"/>
                  </a:cubicBezTo>
                  <a:cubicBezTo>
                    <a:pt x="17377" y="0"/>
                    <a:pt x="26839" y="8941"/>
                    <a:pt x="27488" y="20376"/>
                  </a:cubicBezTo>
                  <a:lnTo>
                    <a:pt x="5923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9" name="Arc 29">
              <a:extLst>
                <a:ext uri="{FF2B5EF4-FFF2-40B4-BE49-F238E27FC236}">
                  <a16:creationId xmlns:a16="http://schemas.microsoft.com/office/drawing/2014/main" id="{0C6DEAAC-2C97-BA42-892A-7698CBA2B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113"/>
              <a:ext cx="384" cy="7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36924"/>
                <a:gd name="T2" fmla="*/ 15223 w 21600"/>
                <a:gd name="T3" fmla="*/ 36924 h 36924"/>
                <a:gd name="T4" fmla="*/ 0 w 21600"/>
                <a:gd name="T5" fmla="*/ 21600 h 36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6924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353"/>
                    <a:pt x="19304" y="32869"/>
                    <a:pt x="15222" y="36923"/>
                  </a:cubicBezTo>
                </a:path>
                <a:path w="21600" h="36924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353"/>
                    <a:pt x="19304" y="32869"/>
                    <a:pt x="15222" y="3692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0" name="Arc 30">
              <a:extLst>
                <a:ext uri="{FF2B5EF4-FFF2-40B4-BE49-F238E27FC236}">
                  <a16:creationId xmlns:a16="http://schemas.microsoft.com/office/drawing/2014/main" id="{68D8B2EC-430D-1B4B-9813-E0A7624CB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3" y="2709"/>
              <a:ext cx="1680" cy="699"/>
            </a:xfrm>
            <a:custGeom>
              <a:avLst/>
              <a:gdLst>
                <a:gd name="G0" fmla="+- 13458 0 0"/>
                <a:gd name="G1" fmla="+- 13367 0 0"/>
                <a:gd name="G2" fmla="+- 21600 0 0"/>
                <a:gd name="T0" fmla="*/ 30425 w 35058"/>
                <a:gd name="T1" fmla="*/ 0 h 34967"/>
                <a:gd name="T2" fmla="*/ 0 w 35058"/>
                <a:gd name="T3" fmla="*/ 30262 h 34967"/>
                <a:gd name="T4" fmla="*/ 13458 w 35058"/>
                <a:gd name="T5" fmla="*/ 13367 h 34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058" h="34967" fill="none" extrusionOk="0">
                  <a:moveTo>
                    <a:pt x="30425" y="-1"/>
                  </a:moveTo>
                  <a:cubicBezTo>
                    <a:pt x="33426" y="3809"/>
                    <a:pt x="35058" y="8517"/>
                    <a:pt x="35058" y="13367"/>
                  </a:cubicBezTo>
                  <a:cubicBezTo>
                    <a:pt x="35058" y="25296"/>
                    <a:pt x="25387" y="34967"/>
                    <a:pt x="13458" y="34967"/>
                  </a:cubicBezTo>
                  <a:cubicBezTo>
                    <a:pt x="8568" y="34967"/>
                    <a:pt x="3824" y="33308"/>
                    <a:pt x="-1" y="30262"/>
                  </a:cubicBezTo>
                </a:path>
                <a:path w="35058" h="34967" stroke="0" extrusionOk="0">
                  <a:moveTo>
                    <a:pt x="30425" y="-1"/>
                  </a:moveTo>
                  <a:cubicBezTo>
                    <a:pt x="33426" y="3809"/>
                    <a:pt x="35058" y="8517"/>
                    <a:pt x="35058" y="13367"/>
                  </a:cubicBezTo>
                  <a:cubicBezTo>
                    <a:pt x="35058" y="25296"/>
                    <a:pt x="25387" y="34967"/>
                    <a:pt x="13458" y="34967"/>
                  </a:cubicBezTo>
                  <a:cubicBezTo>
                    <a:pt x="8568" y="34967"/>
                    <a:pt x="3824" y="33308"/>
                    <a:pt x="-1" y="30262"/>
                  </a:cubicBezTo>
                  <a:lnTo>
                    <a:pt x="13458" y="1336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1" name="Arc 31">
              <a:extLst>
                <a:ext uri="{FF2B5EF4-FFF2-40B4-BE49-F238E27FC236}">
                  <a16:creationId xmlns:a16="http://schemas.microsoft.com/office/drawing/2014/main" id="{AA00CC12-94DF-CB4D-A5D9-E7E11A2CE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3072"/>
              <a:ext cx="1288" cy="438"/>
            </a:xfrm>
            <a:custGeom>
              <a:avLst/>
              <a:gdLst>
                <a:gd name="G0" fmla="+- 21600 0 0"/>
                <a:gd name="G1" fmla="+- 303 0 0"/>
                <a:gd name="G2" fmla="+- 21600 0 0"/>
                <a:gd name="T0" fmla="*/ 37898 w 37898"/>
                <a:gd name="T1" fmla="*/ 14478 h 21903"/>
                <a:gd name="T2" fmla="*/ 2 w 37898"/>
                <a:gd name="T3" fmla="*/ 0 h 21903"/>
                <a:gd name="T4" fmla="*/ 21600 w 37898"/>
                <a:gd name="T5" fmla="*/ 303 h 21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898" h="21903" fill="none" extrusionOk="0">
                  <a:moveTo>
                    <a:pt x="37898" y="14478"/>
                  </a:moveTo>
                  <a:cubicBezTo>
                    <a:pt x="33795" y="19194"/>
                    <a:pt x="27851" y="21903"/>
                    <a:pt x="21600" y="21903"/>
                  </a:cubicBezTo>
                  <a:cubicBezTo>
                    <a:pt x="9670" y="21903"/>
                    <a:pt x="0" y="12232"/>
                    <a:pt x="0" y="303"/>
                  </a:cubicBezTo>
                  <a:cubicBezTo>
                    <a:pt x="0" y="201"/>
                    <a:pt x="0" y="100"/>
                    <a:pt x="2" y="0"/>
                  </a:cubicBezTo>
                </a:path>
                <a:path w="37898" h="21903" stroke="0" extrusionOk="0">
                  <a:moveTo>
                    <a:pt x="37898" y="14478"/>
                  </a:moveTo>
                  <a:cubicBezTo>
                    <a:pt x="33795" y="19194"/>
                    <a:pt x="27851" y="21903"/>
                    <a:pt x="21600" y="21903"/>
                  </a:cubicBezTo>
                  <a:cubicBezTo>
                    <a:pt x="9670" y="21903"/>
                    <a:pt x="0" y="12232"/>
                    <a:pt x="0" y="303"/>
                  </a:cubicBezTo>
                  <a:cubicBezTo>
                    <a:pt x="0" y="201"/>
                    <a:pt x="0" y="100"/>
                    <a:pt x="2" y="0"/>
                  </a:cubicBezTo>
                  <a:lnTo>
                    <a:pt x="21600" y="30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92" name="Line 32">
            <a:extLst>
              <a:ext uri="{FF2B5EF4-FFF2-40B4-BE49-F238E27FC236}">
                <a16:creationId xmlns:a16="http://schemas.microsoft.com/office/drawing/2014/main" id="{01FA7DEE-5AD5-D44A-BE53-A8A0F2F75A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5791200"/>
            <a:ext cx="609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93" name="Line 33">
            <a:extLst>
              <a:ext uri="{FF2B5EF4-FFF2-40B4-BE49-F238E27FC236}">
                <a16:creationId xmlns:a16="http://schemas.microsoft.com/office/drawing/2014/main" id="{5ED1DF96-0B9F-CF45-860F-83D0599D90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4648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94" name="Line 34">
            <a:extLst>
              <a:ext uri="{FF2B5EF4-FFF2-40B4-BE49-F238E27FC236}">
                <a16:creationId xmlns:a16="http://schemas.microsoft.com/office/drawing/2014/main" id="{8CAAD541-D776-0F48-ADDF-2333B04F75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2438400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95" name="Line 35">
            <a:extLst>
              <a:ext uri="{FF2B5EF4-FFF2-40B4-BE49-F238E27FC236}">
                <a16:creationId xmlns:a16="http://schemas.microsoft.com/office/drawing/2014/main" id="{AE48BD3A-3D76-3649-A425-BF85E9B9F4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4400" y="21336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96" name="Text Box 36">
            <a:extLst>
              <a:ext uri="{FF2B5EF4-FFF2-40B4-BE49-F238E27FC236}">
                <a16:creationId xmlns:a16="http://schemas.microsoft.com/office/drawing/2014/main" id="{721DF4DC-549E-F74E-97FC-34536A20C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057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Public Internet</a:t>
            </a:r>
          </a:p>
        </p:txBody>
      </p:sp>
      <p:sp>
        <p:nvSpPr>
          <p:cNvPr id="41001" name="Line 41">
            <a:extLst>
              <a:ext uri="{FF2B5EF4-FFF2-40B4-BE49-F238E27FC236}">
                <a16:creationId xmlns:a16="http://schemas.microsoft.com/office/drawing/2014/main" id="{1587A25B-A7B3-A146-9B81-2F2B927B26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3886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002" name="Line 42">
            <a:extLst>
              <a:ext uri="{FF2B5EF4-FFF2-40B4-BE49-F238E27FC236}">
                <a16:creationId xmlns:a16="http://schemas.microsoft.com/office/drawing/2014/main" id="{2AA34897-D036-7946-9C30-7BE6DC568D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3352800"/>
            <a:ext cx="990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003" name="Line 43">
            <a:extLst>
              <a:ext uri="{FF2B5EF4-FFF2-40B4-BE49-F238E27FC236}">
                <a16:creationId xmlns:a16="http://schemas.microsoft.com/office/drawing/2014/main" id="{71AADC1B-4F84-2845-9205-5DEC0F4B22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2971800"/>
            <a:ext cx="7620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004" name="Text Box 44">
            <a:extLst>
              <a:ext uri="{FF2B5EF4-FFF2-40B4-BE49-F238E27FC236}">
                <a16:creationId xmlns:a16="http://schemas.microsoft.com/office/drawing/2014/main" id="{DF527A32-939C-9245-A4D6-C928F594D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1" y="5334000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Client Access Network </a:t>
            </a:r>
          </a:p>
        </p:txBody>
      </p:sp>
      <p:sp>
        <p:nvSpPr>
          <p:cNvPr id="41005" name="Text Box 45">
            <a:extLst>
              <a:ext uri="{FF2B5EF4-FFF2-40B4-BE49-F238E27FC236}">
                <a16:creationId xmlns:a16="http://schemas.microsoft.com/office/drawing/2014/main" id="{A56F3EE4-D2A1-C446-BB58-6C2A69D50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1295400"/>
            <a:ext cx="325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Server Access Network</a:t>
            </a:r>
          </a:p>
        </p:txBody>
      </p:sp>
      <p:sp>
        <p:nvSpPr>
          <p:cNvPr id="41007" name="Text Box 47">
            <a:extLst>
              <a:ext uri="{FF2B5EF4-FFF2-40B4-BE49-F238E27FC236}">
                <a16:creationId xmlns:a16="http://schemas.microsoft.com/office/drawing/2014/main" id="{8AD9D298-D5FE-1349-BC75-FAD06B85C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1" y="1752601"/>
            <a:ext cx="10906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latin typeface="Tahoma" panose="020B0604030504040204" pitchFamily="34" charset="0"/>
              </a:rPr>
              <a:t>CNN</a:t>
            </a:r>
          </a:p>
          <a:p>
            <a:pPr algn="ctr"/>
            <a:r>
              <a:rPr lang="en-US" altLang="en-US" sz="2000"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41008" name="Text Box 48">
            <a:extLst>
              <a:ext uri="{FF2B5EF4-FFF2-40B4-BE49-F238E27FC236}">
                <a16:creationId xmlns:a16="http://schemas.microsoft.com/office/drawing/2014/main" id="{606DF92A-057A-9E48-A38C-0D95B5420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5291138"/>
            <a:ext cx="852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eecis</a:t>
            </a:r>
          </a:p>
        </p:txBody>
      </p:sp>
      <p:sp>
        <p:nvSpPr>
          <p:cNvPr id="41009" name="Text Box 49">
            <a:extLst>
              <a:ext uri="{FF2B5EF4-FFF2-40B4-BE49-F238E27FC236}">
                <a16:creationId xmlns:a16="http://schemas.microsoft.com/office/drawing/2014/main" id="{DE77A226-1C02-9146-93AE-FF5D9D654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181601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ren.cis</a:t>
            </a:r>
          </a:p>
        </p:txBody>
      </p:sp>
      <p:sp>
        <p:nvSpPr>
          <p:cNvPr id="41010" name="Text Box 50">
            <a:extLst>
              <a:ext uri="{FF2B5EF4-FFF2-40B4-BE49-F238E27FC236}">
                <a16:creationId xmlns:a16="http://schemas.microsoft.com/office/drawing/2014/main" id="{3AA85669-EBB5-584A-A462-1F17C6381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2971801"/>
            <a:ext cx="1220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CNN.com</a:t>
            </a:r>
          </a:p>
        </p:txBody>
      </p:sp>
      <p:sp>
        <p:nvSpPr>
          <p:cNvPr id="41011" name="Text Box 51">
            <a:extLst>
              <a:ext uri="{FF2B5EF4-FFF2-40B4-BE49-F238E27FC236}">
                <a16:creationId xmlns:a16="http://schemas.microsoft.com/office/drawing/2014/main" id="{F6841E26-372A-DF4C-869D-F4D9CAEC5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1" y="4648200"/>
            <a:ext cx="2701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D7211D"/>
                </a:solidFill>
                <a:latin typeface="Tahoma" panose="020B0604030504040204" pitchFamily="34" charset="0"/>
              </a:rPr>
              <a:t>low bandwidth link</a:t>
            </a:r>
          </a:p>
        </p:txBody>
      </p:sp>
      <p:sp>
        <p:nvSpPr>
          <p:cNvPr id="41012" name="Line 52">
            <a:extLst>
              <a:ext uri="{FF2B5EF4-FFF2-40B4-BE49-F238E27FC236}">
                <a16:creationId xmlns:a16="http://schemas.microsoft.com/office/drawing/2014/main" id="{1FE7EE54-282E-BA43-ACC9-0EE089A2B5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1046" name="Group 86">
            <a:extLst>
              <a:ext uri="{FF2B5EF4-FFF2-40B4-BE49-F238E27FC236}">
                <a16:creationId xmlns:a16="http://schemas.microsoft.com/office/drawing/2014/main" id="{77811E10-23F1-ED4C-8002-D6C5736D4275}"/>
              </a:ext>
            </a:extLst>
          </p:cNvPr>
          <p:cNvGrpSpPr>
            <a:grpSpLocks/>
          </p:cNvGrpSpPr>
          <p:nvPr/>
        </p:nvGrpSpPr>
        <p:grpSpPr bwMode="auto">
          <a:xfrm>
            <a:off x="4876801" y="3352800"/>
            <a:ext cx="2874963" cy="457200"/>
            <a:chOff x="2112" y="2112"/>
            <a:chExt cx="1811" cy="288"/>
          </a:xfrm>
        </p:grpSpPr>
        <p:sp>
          <p:nvSpPr>
            <p:cNvPr id="41013" name="Line 53">
              <a:extLst>
                <a:ext uri="{FF2B5EF4-FFF2-40B4-BE49-F238E27FC236}">
                  <a16:creationId xmlns:a16="http://schemas.microsoft.com/office/drawing/2014/main" id="{F35FB006-740C-7D49-B2F6-BC2411AC8F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14" name="Text Box 54">
              <a:extLst>
                <a:ext uri="{FF2B5EF4-FFF2-40B4-BE49-F238E27FC236}">
                  <a16:creationId xmlns:a16="http://schemas.microsoft.com/office/drawing/2014/main" id="{7A3FF303-A6D2-C245-A39D-6A4C3BD86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112"/>
              <a:ext cx="13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D7211D"/>
                  </a:solidFill>
                  <a:latin typeface="Tahoma" panose="020B0604030504040204" pitchFamily="34" charset="0"/>
                </a:rPr>
                <a:t>congested link</a:t>
              </a:r>
            </a:p>
          </p:txBody>
        </p:sp>
      </p:grpSp>
      <p:grpSp>
        <p:nvGrpSpPr>
          <p:cNvPr id="41026" name="Group 66">
            <a:extLst>
              <a:ext uri="{FF2B5EF4-FFF2-40B4-BE49-F238E27FC236}">
                <a16:creationId xmlns:a16="http://schemas.microsoft.com/office/drawing/2014/main" id="{07E7C325-B24B-B74F-AC1C-BF3FE1E6B333}"/>
              </a:ext>
            </a:extLst>
          </p:cNvPr>
          <p:cNvGrpSpPr>
            <a:grpSpLocks/>
          </p:cNvGrpSpPr>
          <p:nvPr/>
        </p:nvGrpSpPr>
        <p:grpSpPr bwMode="auto">
          <a:xfrm>
            <a:off x="8229601" y="304800"/>
            <a:ext cx="1401763" cy="1676400"/>
            <a:chOff x="4416" y="2160"/>
            <a:chExt cx="883" cy="1056"/>
          </a:xfrm>
        </p:grpSpPr>
        <p:pic>
          <p:nvPicPr>
            <p:cNvPr id="41022" name="Picture 62">
              <a:extLst>
                <a:ext uri="{FF2B5EF4-FFF2-40B4-BE49-F238E27FC236}">
                  <a16:creationId xmlns:a16="http://schemas.microsoft.com/office/drawing/2014/main" id="{946AE362-270A-AB4F-B9A2-10E19E646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 contras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2496"/>
              <a:ext cx="307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0000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23" name="Picture 63">
              <a:extLst>
                <a:ext uri="{FF2B5EF4-FFF2-40B4-BE49-F238E27FC236}">
                  <a16:creationId xmlns:a16="http://schemas.microsoft.com/office/drawing/2014/main" id="{93FAF80D-2376-4C4E-BC94-5FE905FB7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 contras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160"/>
              <a:ext cx="307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0000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24" name="Line 64">
              <a:extLst>
                <a:ext uri="{FF2B5EF4-FFF2-40B4-BE49-F238E27FC236}">
                  <a16:creationId xmlns:a16="http://schemas.microsoft.com/office/drawing/2014/main" id="{96D5A03B-6031-8D4A-B569-09306D0B9F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2784"/>
              <a:ext cx="28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25" name="Line 65">
              <a:extLst>
                <a:ext uri="{FF2B5EF4-FFF2-40B4-BE49-F238E27FC236}">
                  <a16:creationId xmlns:a16="http://schemas.microsoft.com/office/drawing/2014/main" id="{B29AB7E8-0D11-B940-8A0D-784065CEA8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3072"/>
              <a:ext cx="5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1021" name="Group 61">
            <a:extLst>
              <a:ext uri="{FF2B5EF4-FFF2-40B4-BE49-F238E27FC236}">
                <a16:creationId xmlns:a16="http://schemas.microsoft.com/office/drawing/2014/main" id="{986EA651-7C13-A449-BD79-55DE331E6797}"/>
              </a:ext>
            </a:extLst>
          </p:cNvPr>
          <p:cNvGrpSpPr>
            <a:grpSpLocks/>
          </p:cNvGrpSpPr>
          <p:nvPr/>
        </p:nvGrpSpPr>
        <p:grpSpPr bwMode="auto">
          <a:xfrm>
            <a:off x="8953500" y="1371600"/>
            <a:ext cx="1663700" cy="1219200"/>
            <a:chOff x="4560" y="2544"/>
            <a:chExt cx="1048" cy="768"/>
          </a:xfrm>
        </p:grpSpPr>
        <p:grpSp>
          <p:nvGrpSpPr>
            <p:cNvPr id="41018" name="Group 58">
              <a:extLst>
                <a:ext uri="{FF2B5EF4-FFF2-40B4-BE49-F238E27FC236}">
                  <a16:creationId xmlns:a16="http://schemas.microsoft.com/office/drawing/2014/main" id="{869BA718-B23B-1A4B-88E2-47951195E9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0" y="3024"/>
              <a:ext cx="384" cy="288"/>
              <a:chOff x="4608" y="2880"/>
              <a:chExt cx="480" cy="288"/>
            </a:xfrm>
          </p:grpSpPr>
          <p:sp>
            <p:nvSpPr>
              <p:cNvPr id="41016" name="Line 56">
                <a:extLst>
                  <a:ext uri="{FF2B5EF4-FFF2-40B4-BE49-F238E27FC236}">
                    <a16:creationId xmlns:a16="http://schemas.microsoft.com/office/drawing/2014/main" id="{99900DAE-B948-7348-B8D1-26556D70F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08" y="2880"/>
                <a:ext cx="480" cy="288"/>
              </a:xfrm>
              <a:prstGeom prst="line">
                <a:avLst/>
              </a:prstGeom>
              <a:noFill/>
              <a:ln w="38100">
                <a:solidFill>
                  <a:srgbClr val="D7211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017" name="Line 57">
                <a:extLst>
                  <a:ext uri="{FF2B5EF4-FFF2-40B4-BE49-F238E27FC236}">
                    <a16:creationId xmlns:a16="http://schemas.microsoft.com/office/drawing/2014/main" id="{6EDF0DA5-8E7C-BD4A-9B3C-9997DC6567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2880"/>
                <a:ext cx="480" cy="288"/>
              </a:xfrm>
              <a:prstGeom prst="line">
                <a:avLst/>
              </a:prstGeom>
              <a:noFill/>
              <a:ln w="38100">
                <a:solidFill>
                  <a:srgbClr val="D7211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1020" name="Text Box 60">
              <a:extLst>
                <a:ext uri="{FF2B5EF4-FFF2-40B4-BE49-F238E27FC236}">
                  <a16:creationId xmlns:a16="http://schemas.microsoft.com/office/drawing/2014/main" id="{4F4D2EB2-7175-B040-8E0B-640150EA1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544"/>
              <a:ext cx="10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D7211D"/>
                  </a:solidFill>
                  <a:latin typeface="Tahoma" panose="020B0604030504040204" pitchFamily="34" charset="0"/>
                </a:rPr>
                <a:t>overloaded</a:t>
              </a:r>
            </a:p>
          </p:txBody>
        </p:sp>
      </p:grpSp>
      <p:grpSp>
        <p:nvGrpSpPr>
          <p:cNvPr id="41032" name="Group 72">
            <a:extLst>
              <a:ext uri="{FF2B5EF4-FFF2-40B4-BE49-F238E27FC236}">
                <a16:creationId xmlns:a16="http://schemas.microsoft.com/office/drawing/2014/main" id="{E1ECE0E4-6EA5-764E-94EB-18A6FA49A7E4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4343400"/>
            <a:ext cx="533400" cy="304800"/>
            <a:chOff x="4224" y="2880"/>
            <a:chExt cx="768" cy="528"/>
          </a:xfrm>
        </p:grpSpPr>
        <p:sp>
          <p:nvSpPr>
            <p:cNvPr id="41028" name="AutoShape 68">
              <a:extLst>
                <a:ext uri="{FF2B5EF4-FFF2-40B4-BE49-F238E27FC236}">
                  <a16:creationId xmlns:a16="http://schemas.microsoft.com/office/drawing/2014/main" id="{C271A5CC-C646-6642-9D13-53BF169FB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880"/>
              <a:ext cx="768" cy="528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0" name="Line 70">
              <a:extLst>
                <a:ext uri="{FF2B5EF4-FFF2-40B4-BE49-F238E27FC236}">
                  <a16:creationId xmlns:a16="http://schemas.microsoft.com/office/drawing/2014/main" id="{A07D1B99-D2D1-C945-BF42-9AA047650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92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31" name="Line 71">
              <a:extLst>
                <a:ext uri="{FF2B5EF4-FFF2-40B4-BE49-F238E27FC236}">
                  <a16:creationId xmlns:a16="http://schemas.microsoft.com/office/drawing/2014/main" id="{BB1F48AC-F7B3-9A4F-923B-A032510CD4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292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1033" name="Group 73">
            <a:extLst>
              <a:ext uri="{FF2B5EF4-FFF2-40B4-BE49-F238E27FC236}">
                <a16:creationId xmlns:a16="http://schemas.microsoft.com/office/drawing/2014/main" id="{C258259A-D412-8C4E-8CEC-701DAA1E1CBB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667000"/>
            <a:ext cx="533400" cy="304800"/>
            <a:chOff x="4224" y="2880"/>
            <a:chExt cx="768" cy="528"/>
          </a:xfrm>
        </p:grpSpPr>
        <p:sp>
          <p:nvSpPr>
            <p:cNvPr id="41034" name="AutoShape 74">
              <a:extLst>
                <a:ext uri="{FF2B5EF4-FFF2-40B4-BE49-F238E27FC236}">
                  <a16:creationId xmlns:a16="http://schemas.microsoft.com/office/drawing/2014/main" id="{09499FB0-8009-8846-8D77-198FEC26C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880"/>
              <a:ext cx="768" cy="528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5" name="Line 75">
              <a:extLst>
                <a:ext uri="{FF2B5EF4-FFF2-40B4-BE49-F238E27FC236}">
                  <a16:creationId xmlns:a16="http://schemas.microsoft.com/office/drawing/2014/main" id="{9F19BBF0-E22A-9F47-AE5C-439E1BB00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92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36" name="Line 76">
              <a:extLst>
                <a:ext uri="{FF2B5EF4-FFF2-40B4-BE49-F238E27FC236}">
                  <a16:creationId xmlns:a16="http://schemas.microsoft.com/office/drawing/2014/main" id="{45647EF9-CA93-494B-B0BC-27370499A0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292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1037" name="Group 77">
            <a:extLst>
              <a:ext uri="{FF2B5EF4-FFF2-40B4-BE49-F238E27FC236}">
                <a16:creationId xmlns:a16="http://schemas.microsoft.com/office/drawing/2014/main" id="{E8D0E275-16A4-CF40-9A3E-46861C926603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048000"/>
            <a:ext cx="533400" cy="304800"/>
            <a:chOff x="4224" y="2880"/>
            <a:chExt cx="768" cy="528"/>
          </a:xfrm>
        </p:grpSpPr>
        <p:sp>
          <p:nvSpPr>
            <p:cNvPr id="41038" name="AutoShape 78">
              <a:extLst>
                <a:ext uri="{FF2B5EF4-FFF2-40B4-BE49-F238E27FC236}">
                  <a16:creationId xmlns:a16="http://schemas.microsoft.com/office/drawing/2014/main" id="{4C5921B3-C52F-D546-AAEB-976BD5768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880"/>
              <a:ext cx="768" cy="528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9" name="Line 79">
              <a:extLst>
                <a:ext uri="{FF2B5EF4-FFF2-40B4-BE49-F238E27FC236}">
                  <a16:creationId xmlns:a16="http://schemas.microsoft.com/office/drawing/2014/main" id="{7EA91658-C0D8-9D46-88B3-8FC81E01C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92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40" name="Line 80">
              <a:extLst>
                <a:ext uri="{FF2B5EF4-FFF2-40B4-BE49-F238E27FC236}">
                  <a16:creationId xmlns:a16="http://schemas.microsoft.com/office/drawing/2014/main" id="{E7A7027F-FE90-1443-93B8-5FE37BC6A7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292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1041" name="Group 81">
            <a:extLst>
              <a:ext uri="{FF2B5EF4-FFF2-40B4-BE49-F238E27FC236}">
                <a16:creationId xmlns:a16="http://schemas.microsoft.com/office/drawing/2014/main" id="{817ACF7C-02AB-014F-A6D8-D1470D2DCA92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3581400"/>
            <a:ext cx="533400" cy="304800"/>
            <a:chOff x="4224" y="2880"/>
            <a:chExt cx="768" cy="528"/>
          </a:xfrm>
        </p:grpSpPr>
        <p:sp>
          <p:nvSpPr>
            <p:cNvPr id="41042" name="AutoShape 82">
              <a:extLst>
                <a:ext uri="{FF2B5EF4-FFF2-40B4-BE49-F238E27FC236}">
                  <a16:creationId xmlns:a16="http://schemas.microsoft.com/office/drawing/2014/main" id="{DA33EE8D-A5E8-B341-BF6F-07E2E48D0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880"/>
              <a:ext cx="768" cy="528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3" name="Line 83">
              <a:extLst>
                <a:ext uri="{FF2B5EF4-FFF2-40B4-BE49-F238E27FC236}">
                  <a16:creationId xmlns:a16="http://schemas.microsoft.com/office/drawing/2014/main" id="{F587B9C8-FBE8-5A4E-B65C-6A9172E16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92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44" name="Line 84">
              <a:extLst>
                <a:ext uri="{FF2B5EF4-FFF2-40B4-BE49-F238E27FC236}">
                  <a16:creationId xmlns:a16="http://schemas.microsoft.com/office/drawing/2014/main" id="{80CF6B79-57FF-7743-BF19-96BA9F16B7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292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0975" name="Group 15">
            <a:extLst>
              <a:ext uri="{FF2B5EF4-FFF2-40B4-BE49-F238E27FC236}">
                <a16:creationId xmlns:a16="http://schemas.microsoft.com/office/drawing/2014/main" id="{F4E57E1F-D6B3-634F-ACC9-AD7F141ED880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5181600"/>
            <a:ext cx="1981200" cy="762000"/>
            <a:chOff x="816" y="1584"/>
            <a:chExt cx="3024" cy="1926"/>
          </a:xfrm>
        </p:grpSpPr>
        <p:sp>
          <p:nvSpPr>
            <p:cNvPr id="40966" name="Arc 6">
              <a:extLst>
                <a:ext uri="{FF2B5EF4-FFF2-40B4-BE49-F238E27FC236}">
                  <a16:creationId xmlns:a16="http://schemas.microsoft.com/office/drawing/2014/main" id="{2F56ABD7-6C44-DA42-95FF-0E05623FD01A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16" y="2351"/>
              <a:ext cx="672" cy="817"/>
            </a:xfrm>
            <a:custGeom>
              <a:avLst/>
              <a:gdLst>
                <a:gd name="G0" fmla="+- 0 0 0"/>
                <a:gd name="G1" fmla="+- 21348 0 0"/>
                <a:gd name="G2" fmla="+- 21600 0 0"/>
                <a:gd name="T0" fmla="*/ 3288 w 21600"/>
                <a:gd name="T1" fmla="*/ 0 h 41692"/>
                <a:gd name="T2" fmla="*/ 7258 w 21600"/>
                <a:gd name="T3" fmla="*/ 41692 h 41692"/>
                <a:gd name="T4" fmla="*/ 0 w 21600"/>
                <a:gd name="T5" fmla="*/ 21348 h 4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692" fill="none" extrusionOk="0">
                  <a:moveTo>
                    <a:pt x="3288" y="-1"/>
                  </a:moveTo>
                  <a:cubicBezTo>
                    <a:pt x="13823" y="1622"/>
                    <a:pt x="21600" y="10688"/>
                    <a:pt x="21600" y="21348"/>
                  </a:cubicBezTo>
                  <a:cubicBezTo>
                    <a:pt x="21600" y="30479"/>
                    <a:pt x="15858" y="38623"/>
                    <a:pt x="7258" y="41692"/>
                  </a:cubicBezTo>
                </a:path>
                <a:path w="21600" h="41692" stroke="0" extrusionOk="0">
                  <a:moveTo>
                    <a:pt x="3288" y="-1"/>
                  </a:moveTo>
                  <a:cubicBezTo>
                    <a:pt x="13823" y="1622"/>
                    <a:pt x="21600" y="10688"/>
                    <a:pt x="21600" y="21348"/>
                  </a:cubicBezTo>
                  <a:cubicBezTo>
                    <a:pt x="21600" y="30479"/>
                    <a:pt x="15858" y="38623"/>
                    <a:pt x="7258" y="41692"/>
                  </a:cubicBezTo>
                  <a:lnTo>
                    <a:pt x="0" y="2134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Arc 7">
              <a:extLst>
                <a:ext uri="{FF2B5EF4-FFF2-40B4-BE49-F238E27FC236}">
                  <a16:creationId xmlns:a16="http://schemas.microsoft.com/office/drawing/2014/main" id="{46D087E3-93E0-9748-95DC-90D1DD493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766"/>
              <a:ext cx="778" cy="68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960 w 21878"/>
                <a:gd name="T1" fmla="*/ 34066 h 34066"/>
                <a:gd name="T2" fmla="*/ 21878 w 21878"/>
                <a:gd name="T3" fmla="*/ 2 h 34066"/>
                <a:gd name="T4" fmla="*/ 21600 w 21878"/>
                <a:gd name="T5" fmla="*/ 21600 h 34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78" h="34066" fill="none" extrusionOk="0">
                  <a:moveTo>
                    <a:pt x="3960" y="34065"/>
                  </a:moveTo>
                  <a:cubicBezTo>
                    <a:pt x="1383" y="30419"/>
                    <a:pt x="0" y="2606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92" y="0"/>
                    <a:pt x="21785" y="0"/>
                    <a:pt x="21878" y="1"/>
                  </a:cubicBezTo>
                </a:path>
                <a:path w="21878" h="34066" stroke="0" extrusionOk="0">
                  <a:moveTo>
                    <a:pt x="3960" y="34065"/>
                  </a:moveTo>
                  <a:cubicBezTo>
                    <a:pt x="1383" y="30419"/>
                    <a:pt x="0" y="2606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92" y="0"/>
                    <a:pt x="21785" y="0"/>
                    <a:pt x="21878" y="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Arc 8">
              <a:extLst>
                <a:ext uri="{FF2B5EF4-FFF2-40B4-BE49-F238E27FC236}">
                  <a16:creationId xmlns:a16="http://schemas.microsoft.com/office/drawing/2014/main" id="{61569A3A-AF0C-7B4E-BA1F-9DDC717CA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1584"/>
              <a:ext cx="1296" cy="432"/>
            </a:xfrm>
            <a:custGeom>
              <a:avLst/>
              <a:gdLst>
                <a:gd name="G0" fmla="+- 17816 0 0"/>
                <a:gd name="G1" fmla="+- 21600 0 0"/>
                <a:gd name="G2" fmla="+- 21600 0 0"/>
                <a:gd name="T0" fmla="*/ 0 w 34225"/>
                <a:gd name="T1" fmla="*/ 9387 h 21600"/>
                <a:gd name="T2" fmla="*/ 34225 w 34225"/>
                <a:gd name="T3" fmla="*/ 7554 h 21600"/>
                <a:gd name="T4" fmla="*/ 17816 w 3422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225" h="21600" fill="none" extrusionOk="0">
                  <a:moveTo>
                    <a:pt x="0" y="9387"/>
                  </a:moveTo>
                  <a:cubicBezTo>
                    <a:pt x="4027" y="3511"/>
                    <a:pt x="10692" y="0"/>
                    <a:pt x="17816" y="0"/>
                  </a:cubicBezTo>
                  <a:cubicBezTo>
                    <a:pt x="24126" y="0"/>
                    <a:pt x="30121" y="2759"/>
                    <a:pt x="34225" y="7553"/>
                  </a:cubicBezTo>
                </a:path>
                <a:path w="34225" h="21600" stroke="0" extrusionOk="0">
                  <a:moveTo>
                    <a:pt x="0" y="9387"/>
                  </a:moveTo>
                  <a:cubicBezTo>
                    <a:pt x="4027" y="3511"/>
                    <a:pt x="10692" y="0"/>
                    <a:pt x="17816" y="0"/>
                  </a:cubicBezTo>
                  <a:cubicBezTo>
                    <a:pt x="24126" y="0"/>
                    <a:pt x="30121" y="2759"/>
                    <a:pt x="34225" y="7553"/>
                  </a:cubicBezTo>
                  <a:lnTo>
                    <a:pt x="17816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Arc 9">
              <a:extLst>
                <a:ext uri="{FF2B5EF4-FFF2-40B4-BE49-F238E27FC236}">
                  <a16:creationId xmlns:a16="http://schemas.microsoft.com/office/drawing/2014/main" id="{FB83931C-1D4E-5C4D-9C91-8D25E0712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2" y="1634"/>
              <a:ext cx="958" cy="543"/>
            </a:xfrm>
            <a:custGeom>
              <a:avLst/>
              <a:gdLst>
                <a:gd name="G0" fmla="+- 5923 0 0"/>
                <a:gd name="G1" fmla="+- 21600 0 0"/>
                <a:gd name="G2" fmla="+- 21600 0 0"/>
                <a:gd name="T0" fmla="*/ 0 w 27488"/>
                <a:gd name="T1" fmla="*/ 828 h 21600"/>
                <a:gd name="T2" fmla="*/ 27488 w 27488"/>
                <a:gd name="T3" fmla="*/ 20377 h 21600"/>
                <a:gd name="T4" fmla="*/ 5923 w 2748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488" h="21600" fill="none" extrusionOk="0">
                  <a:moveTo>
                    <a:pt x="-1" y="827"/>
                  </a:moveTo>
                  <a:cubicBezTo>
                    <a:pt x="1926" y="278"/>
                    <a:pt x="3919" y="0"/>
                    <a:pt x="5923" y="0"/>
                  </a:cubicBezTo>
                  <a:cubicBezTo>
                    <a:pt x="17377" y="0"/>
                    <a:pt x="26839" y="8941"/>
                    <a:pt x="27488" y="20376"/>
                  </a:cubicBezTo>
                </a:path>
                <a:path w="27488" h="21600" stroke="0" extrusionOk="0">
                  <a:moveTo>
                    <a:pt x="-1" y="827"/>
                  </a:moveTo>
                  <a:cubicBezTo>
                    <a:pt x="1926" y="278"/>
                    <a:pt x="3919" y="0"/>
                    <a:pt x="5923" y="0"/>
                  </a:cubicBezTo>
                  <a:cubicBezTo>
                    <a:pt x="17377" y="0"/>
                    <a:pt x="26839" y="8941"/>
                    <a:pt x="27488" y="20376"/>
                  </a:cubicBezTo>
                  <a:lnTo>
                    <a:pt x="5923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Arc 10">
              <a:extLst>
                <a:ext uri="{FF2B5EF4-FFF2-40B4-BE49-F238E27FC236}">
                  <a16:creationId xmlns:a16="http://schemas.microsoft.com/office/drawing/2014/main" id="{A556CC9D-01F4-0343-8DB8-2F6868EE9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113"/>
              <a:ext cx="384" cy="7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36924"/>
                <a:gd name="T2" fmla="*/ 15223 w 21600"/>
                <a:gd name="T3" fmla="*/ 36924 h 36924"/>
                <a:gd name="T4" fmla="*/ 0 w 21600"/>
                <a:gd name="T5" fmla="*/ 21600 h 36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6924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353"/>
                    <a:pt x="19304" y="32869"/>
                    <a:pt x="15222" y="36923"/>
                  </a:cubicBezTo>
                </a:path>
                <a:path w="21600" h="36924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353"/>
                    <a:pt x="19304" y="32869"/>
                    <a:pt x="15222" y="3692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Arc 11">
              <a:extLst>
                <a:ext uri="{FF2B5EF4-FFF2-40B4-BE49-F238E27FC236}">
                  <a16:creationId xmlns:a16="http://schemas.microsoft.com/office/drawing/2014/main" id="{45111058-6D0C-8F4A-9E8A-536A2A2D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3" y="2709"/>
              <a:ext cx="1680" cy="699"/>
            </a:xfrm>
            <a:custGeom>
              <a:avLst/>
              <a:gdLst>
                <a:gd name="G0" fmla="+- 13458 0 0"/>
                <a:gd name="G1" fmla="+- 13367 0 0"/>
                <a:gd name="G2" fmla="+- 21600 0 0"/>
                <a:gd name="T0" fmla="*/ 30425 w 35058"/>
                <a:gd name="T1" fmla="*/ 0 h 34967"/>
                <a:gd name="T2" fmla="*/ 0 w 35058"/>
                <a:gd name="T3" fmla="*/ 30262 h 34967"/>
                <a:gd name="T4" fmla="*/ 13458 w 35058"/>
                <a:gd name="T5" fmla="*/ 13367 h 34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058" h="34967" fill="none" extrusionOk="0">
                  <a:moveTo>
                    <a:pt x="30425" y="-1"/>
                  </a:moveTo>
                  <a:cubicBezTo>
                    <a:pt x="33426" y="3809"/>
                    <a:pt x="35058" y="8517"/>
                    <a:pt x="35058" y="13367"/>
                  </a:cubicBezTo>
                  <a:cubicBezTo>
                    <a:pt x="35058" y="25296"/>
                    <a:pt x="25387" y="34967"/>
                    <a:pt x="13458" y="34967"/>
                  </a:cubicBezTo>
                  <a:cubicBezTo>
                    <a:pt x="8568" y="34967"/>
                    <a:pt x="3824" y="33308"/>
                    <a:pt x="-1" y="30262"/>
                  </a:cubicBezTo>
                </a:path>
                <a:path w="35058" h="34967" stroke="0" extrusionOk="0">
                  <a:moveTo>
                    <a:pt x="30425" y="-1"/>
                  </a:moveTo>
                  <a:cubicBezTo>
                    <a:pt x="33426" y="3809"/>
                    <a:pt x="35058" y="8517"/>
                    <a:pt x="35058" y="13367"/>
                  </a:cubicBezTo>
                  <a:cubicBezTo>
                    <a:pt x="35058" y="25296"/>
                    <a:pt x="25387" y="34967"/>
                    <a:pt x="13458" y="34967"/>
                  </a:cubicBezTo>
                  <a:cubicBezTo>
                    <a:pt x="8568" y="34967"/>
                    <a:pt x="3824" y="33308"/>
                    <a:pt x="-1" y="30262"/>
                  </a:cubicBezTo>
                  <a:lnTo>
                    <a:pt x="13458" y="1336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Arc 14">
              <a:extLst>
                <a:ext uri="{FF2B5EF4-FFF2-40B4-BE49-F238E27FC236}">
                  <a16:creationId xmlns:a16="http://schemas.microsoft.com/office/drawing/2014/main" id="{F24CB2B9-B2CF-E444-B1F3-23D3388F6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3072"/>
              <a:ext cx="1288" cy="438"/>
            </a:xfrm>
            <a:custGeom>
              <a:avLst/>
              <a:gdLst>
                <a:gd name="G0" fmla="+- 21600 0 0"/>
                <a:gd name="G1" fmla="+- 303 0 0"/>
                <a:gd name="G2" fmla="+- 21600 0 0"/>
                <a:gd name="T0" fmla="*/ 37898 w 37898"/>
                <a:gd name="T1" fmla="*/ 14478 h 21903"/>
                <a:gd name="T2" fmla="*/ 2 w 37898"/>
                <a:gd name="T3" fmla="*/ 0 h 21903"/>
                <a:gd name="T4" fmla="*/ 21600 w 37898"/>
                <a:gd name="T5" fmla="*/ 303 h 21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898" h="21903" fill="none" extrusionOk="0">
                  <a:moveTo>
                    <a:pt x="37898" y="14478"/>
                  </a:moveTo>
                  <a:cubicBezTo>
                    <a:pt x="33795" y="19194"/>
                    <a:pt x="27851" y="21903"/>
                    <a:pt x="21600" y="21903"/>
                  </a:cubicBezTo>
                  <a:cubicBezTo>
                    <a:pt x="9670" y="21903"/>
                    <a:pt x="0" y="12232"/>
                    <a:pt x="0" y="303"/>
                  </a:cubicBezTo>
                  <a:cubicBezTo>
                    <a:pt x="0" y="201"/>
                    <a:pt x="0" y="100"/>
                    <a:pt x="2" y="0"/>
                  </a:cubicBezTo>
                </a:path>
                <a:path w="37898" h="21903" stroke="0" extrusionOk="0">
                  <a:moveTo>
                    <a:pt x="37898" y="14478"/>
                  </a:moveTo>
                  <a:cubicBezTo>
                    <a:pt x="33795" y="19194"/>
                    <a:pt x="27851" y="21903"/>
                    <a:pt x="21600" y="21903"/>
                  </a:cubicBezTo>
                  <a:cubicBezTo>
                    <a:pt x="9670" y="21903"/>
                    <a:pt x="0" y="12232"/>
                    <a:pt x="0" y="303"/>
                  </a:cubicBezTo>
                  <a:cubicBezTo>
                    <a:pt x="0" y="201"/>
                    <a:pt x="0" y="100"/>
                    <a:pt x="2" y="0"/>
                  </a:cubicBezTo>
                  <a:lnTo>
                    <a:pt x="21600" y="30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41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41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5D2F76F9-C1DF-3B4A-88C4-8387E70C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4A8B-5645-1E4F-A041-B2F6C2AD9AF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E39C3177-27C1-D547-B053-F36960171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7772400" cy="1143000"/>
          </a:xfrm>
        </p:spPr>
        <p:txBody>
          <a:bodyPr/>
          <a:lstStyle/>
          <a:p>
            <a:r>
              <a:rPr lang="en-US" altLang="en-US"/>
              <a:t>Server Farm</a:t>
            </a:r>
          </a:p>
        </p:txBody>
      </p:sp>
      <p:grpSp>
        <p:nvGrpSpPr>
          <p:cNvPr id="90116" name="Group 4">
            <a:extLst>
              <a:ext uri="{FF2B5EF4-FFF2-40B4-BE49-F238E27FC236}">
                <a16:creationId xmlns:a16="http://schemas.microsoft.com/office/drawing/2014/main" id="{1133D0F4-4CC7-D74C-B416-40C0D2176B03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495800"/>
            <a:ext cx="3886200" cy="1371600"/>
            <a:chOff x="816" y="1584"/>
            <a:chExt cx="3024" cy="1926"/>
          </a:xfrm>
        </p:grpSpPr>
        <p:sp>
          <p:nvSpPr>
            <p:cNvPr id="90117" name="Arc 5">
              <a:extLst>
                <a:ext uri="{FF2B5EF4-FFF2-40B4-BE49-F238E27FC236}">
                  <a16:creationId xmlns:a16="http://schemas.microsoft.com/office/drawing/2014/main" id="{63F18C6A-68E8-8340-835E-A9FE82D4A1EF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16" y="2351"/>
              <a:ext cx="672" cy="817"/>
            </a:xfrm>
            <a:custGeom>
              <a:avLst/>
              <a:gdLst>
                <a:gd name="G0" fmla="+- 0 0 0"/>
                <a:gd name="G1" fmla="+- 21348 0 0"/>
                <a:gd name="G2" fmla="+- 21600 0 0"/>
                <a:gd name="T0" fmla="*/ 3288 w 21600"/>
                <a:gd name="T1" fmla="*/ 0 h 41692"/>
                <a:gd name="T2" fmla="*/ 7258 w 21600"/>
                <a:gd name="T3" fmla="*/ 41692 h 41692"/>
                <a:gd name="T4" fmla="*/ 0 w 21600"/>
                <a:gd name="T5" fmla="*/ 21348 h 4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692" fill="none" extrusionOk="0">
                  <a:moveTo>
                    <a:pt x="3288" y="-1"/>
                  </a:moveTo>
                  <a:cubicBezTo>
                    <a:pt x="13823" y="1622"/>
                    <a:pt x="21600" y="10688"/>
                    <a:pt x="21600" y="21348"/>
                  </a:cubicBezTo>
                  <a:cubicBezTo>
                    <a:pt x="21600" y="30479"/>
                    <a:pt x="15858" y="38623"/>
                    <a:pt x="7258" y="41692"/>
                  </a:cubicBezTo>
                </a:path>
                <a:path w="21600" h="41692" stroke="0" extrusionOk="0">
                  <a:moveTo>
                    <a:pt x="3288" y="-1"/>
                  </a:moveTo>
                  <a:cubicBezTo>
                    <a:pt x="13823" y="1622"/>
                    <a:pt x="21600" y="10688"/>
                    <a:pt x="21600" y="21348"/>
                  </a:cubicBezTo>
                  <a:cubicBezTo>
                    <a:pt x="21600" y="30479"/>
                    <a:pt x="15858" y="38623"/>
                    <a:pt x="7258" y="41692"/>
                  </a:cubicBezTo>
                  <a:lnTo>
                    <a:pt x="0" y="2134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18" name="Arc 6">
              <a:extLst>
                <a:ext uri="{FF2B5EF4-FFF2-40B4-BE49-F238E27FC236}">
                  <a16:creationId xmlns:a16="http://schemas.microsoft.com/office/drawing/2014/main" id="{6113E8FD-8D8D-A64E-9B00-287A022F4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766"/>
              <a:ext cx="778" cy="68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960 w 21878"/>
                <a:gd name="T1" fmla="*/ 34066 h 34066"/>
                <a:gd name="T2" fmla="*/ 21878 w 21878"/>
                <a:gd name="T3" fmla="*/ 2 h 34066"/>
                <a:gd name="T4" fmla="*/ 21600 w 21878"/>
                <a:gd name="T5" fmla="*/ 21600 h 34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78" h="34066" fill="none" extrusionOk="0">
                  <a:moveTo>
                    <a:pt x="3960" y="34065"/>
                  </a:moveTo>
                  <a:cubicBezTo>
                    <a:pt x="1383" y="30419"/>
                    <a:pt x="0" y="2606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92" y="0"/>
                    <a:pt x="21785" y="0"/>
                    <a:pt x="21878" y="1"/>
                  </a:cubicBezTo>
                </a:path>
                <a:path w="21878" h="34066" stroke="0" extrusionOk="0">
                  <a:moveTo>
                    <a:pt x="3960" y="34065"/>
                  </a:moveTo>
                  <a:cubicBezTo>
                    <a:pt x="1383" y="30419"/>
                    <a:pt x="0" y="2606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92" y="0"/>
                    <a:pt x="21785" y="0"/>
                    <a:pt x="21878" y="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19" name="Arc 7">
              <a:extLst>
                <a:ext uri="{FF2B5EF4-FFF2-40B4-BE49-F238E27FC236}">
                  <a16:creationId xmlns:a16="http://schemas.microsoft.com/office/drawing/2014/main" id="{E4868119-7015-E042-ABF2-36D7389FA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1584"/>
              <a:ext cx="1296" cy="432"/>
            </a:xfrm>
            <a:custGeom>
              <a:avLst/>
              <a:gdLst>
                <a:gd name="G0" fmla="+- 17816 0 0"/>
                <a:gd name="G1" fmla="+- 21600 0 0"/>
                <a:gd name="G2" fmla="+- 21600 0 0"/>
                <a:gd name="T0" fmla="*/ 0 w 34225"/>
                <a:gd name="T1" fmla="*/ 9387 h 21600"/>
                <a:gd name="T2" fmla="*/ 34225 w 34225"/>
                <a:gd name="T3" fmla="*/ 7554 h 21600"/>
                <a:gd name="T4" fmla="*/ 17816 w 3422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225" h="21600" fill="none" extrusionOk="0">
                  <a:moveTo>
                    <a:pt x="0" y="9387"/>
                  </a:moveTo>
                  <a:cubicBezTo>
                    <a:pt x="4027" y="3511"/>
                    <a:pt x="10692" y="0"/>
                    <a:pt x="17816" y="0"/>
                  </a:cubicBezTo>
                  <a:cubicBezTo>
                    <a:pt x="24126" y="0"/>
                    <a:pt x="30121" y="2759"/>
                    <a:pt x="34225" y="7553"/>
                  </a:cubicBezTo>
                </a:path>
                <a:path w="34225" h="21600" stroke="0" extrusionOk="0">
                  <a:moveTo>
                    <a:pt x="0" y="9387"/>
                  </a:moveTo>
                  <a:cubicBezTo>
                    <a:pt x="4027" y="3511"/>
                    <a:pt x="10692" y="0"/>
                    <a:pt x="17816" y="0"/>
                  </a:cubicBezTo>
                  <a:cubicBezTo>
                    <a:pt x="24126" y="0"/>
                    <a:pt x="30121" y="2759"/>
                    <a:pt x="34225" y="7553"/>
                  </a:cubicBezTo>
                  <a:lnTo>
                    <a:pt x="17816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20" name="Arc 8">
              <a:extLst>
                <a:ext uri="{FF2B5EF4-FFF2-40B4-BE49-F238E27FC236}">
                  <a16:creationId xmlns:a16="http://schemas.microsoft.com/office/drawing/2014/main" id="{8C5CB0AC-CBAD-EE40-8A1C-FF429AF89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2" y="1634"/>
              <a:ext cx="958" cy="543"/>
            </a:xfrm>
            <a:custGeom>
              <a:avLst/>
              <a:gdLst>
                <a:gd name="G0" fmla="+- 5923 0 0"/>
                <a:gd name="G1" fmla="+- 21600 0 0"/>
                <a:gd name="G2" fmla="+- 21600 0 0"/>
                <a:gd name="T0" fmla="*/ 0 w 27488"/>
                <a:gd name="T1" fmla="*/ 828 h 21600"/>
                <a:gd name="T2" fmla="*/ 27488 w 27488"/>
                <a:gd name="T3" fmla="*/ 20377 h 21600"/>
                <a:gd name="T4" fmla="*/ 5923 w 2748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488" h="21600" fill="none" extrusionOk="0">
                  <a:moveTo>
                    <a:pt x="-1" y="827"/>
                  </a:moveTo>
                  <a:cubicBezTo>
                    <a:pt x="1926" y="278"/>
                    <a:pt x="3919" y="0"/>
                    <a:pt x="5923" y="0"/>
                  </a:cubicBezTo>
                  <a:cubicBezTo>
                    <a:pt x="17377" y="0"/>
                    <a:pt x="26839" y="8941"/>
                    <a:pt x="27488" y="20376"/>
                  </a:cubicBezTo>
                </a:path>
                <a:path w="27488" h="21600" stroke="0" extrusionOk="0">
                  <a:moveTo>
                    <a:pt x="-1" y="827"/>
                  </a:moveTo>
                  <a:cubicBezTo>
                    <a:pt x="1926" y="278"/>
                    <a:pt x="3919" y="0"/>
                    <a:pt x="5923" y="0"/>
                  </a:cubicBezTo>
                  <a:cubicBezTo>
                    <a:pt x="17377" y="0"/>
                    <a:pt x="26839" y="8941"/>
                    <a:pt x="27488" y="20376"/>
                  </a:cubicBezTo>
                  <a:lnTo>
                    <a:pt x="5923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21" name="Arc 9">
              <a:extLst>
                <a:ext uri="{FF2B5EF4-FFF2-40B4-BE49-F238E27FC236}">
                  <a16:creationId xmlns:a16="http://schemas.microsoft.com/office/drawing/2014/main" id="{5025D100-72A8-A045-9CAD-2350B1ECF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113"/>
              <a:ext cx="384" cy="7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36924"/>
                <a:gd name="T2" fmla="*/ 15223 w 21600"/>
                <a:gd name="T3" fmla="*/ 36924 h 36924"/>
                <a:gd name="T4" fmla="*/ 0 w 21600"/>
                <a:gd name="T5" fmla="*/ 21600 h 36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6924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353"/>
                    <a:pt x="19304" y="32869"/>
                    <a:pt x="15222" y="36923"/>
                  </a:cubicBezTo>
                </a:path>
                <a:path w="21600" h="36924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353"/>
                    <a:pt x="19304" y="32869"/>
                    <a:pt x="15222" y="3692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22" name="Arc 10">
              <a:extLst>
                <a:ext uri="{FF2B5EF4-FFF2-40B4-BE49-F238E27FC236}">
                  <a16:creationId xmlns:a16="http://schemas.microsoft.com/office/drawing/2014/main" id="{97995018-6D42-774E-8D6A-429410B15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3" y="2709"/>
              <a:ext cx="1680" cy="699"/>
            </a:xfrm>
            <a:custGeom>
              <a:avLst/>
              <a:gdLst>
                <a:gd name="G0" fmla="+- 13458 0 0"/>
                <a:gd name="G1" fmla="+- 13367 0 0"/>
                <a:gd name="G2" fmla="+- 21600 0 0"/>
                <a:gd name="T0" fmla="*/ 30425 w 35058"/>
                <a:gd name="T1" fmla="*/ 0 h 34967"/>
                <a:gd name="T2" fmla="*/ 0 w 35058"/>
                <a:gd name="T3" fmla="*/ 30262 h 34967"/>
                <a:gd name="T4" fmla="*/ 13458 w 35058"/>
                <a:gd name="T5" fmla="*/ 13367 h 34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058" h="34967" fill="none" extrusionOk="0">
                  <a:moveTo>
                    <a:pt x="30425" y="-1"/>
                  </a:moveTo>
                  <a:cubicBezTo>
                    <a:pt x="33426" y="3809"/>
                    <a:pt x="35058" y="8517"/>
                    <a:pt x="35058" y="13367"/>
                  </a:cubicBezTo>
                  <a:cubicBezTo>
                    <a:pt x="35058" y="25296"/>
                    <a:pt x="25387" y="34967"/>
                    <a:pt x="13458" y="34967"/>
                  </a:cubicBezTo>
                  <a:cubicBezTo>
                    <a:pt x="8568" y="34967"/>
                    <a:pt x="3824" y="33308"/>
                    <a:pt x="-1" y="30262"/>
                  </a:cubicBezTo>
                </a:path>
                <a:path w="35058" h="34967" stroke="0" extrusionOk="0">
                  <a:moveTo>
                    <a:pt x="30425" y="-1"/>
                  </a:moveTo>
                  <a:cubicBezTo>
                    <a:pt x="33426" y="3809"/>
                    <a:pt x="35058" y="8517"/>
                    <a:pt x="35058" y="13367"/>
                  </a:cubicBezTo>
                  <a:cubicBezTo>
                    <a:pt x="35058" y="25296"/>
                    <a:pt x="25387" y="34967"/>
                    <a:pt x="13458" y="34967"/>
                  </a:cubicBezTo>
                  <a:cubicBezTo>
                    <a:pt x="8568" y="34967"/>
                    <a:pt x="3824" y="33308"/>
                    <a:pt x="-1" y="30262"/>
                  </a:cubicBezTo>
                  <a:lnTo>
                    <a:pt x="13458" y="1336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23" name="Arc 11">
              <a:extLst>
                <a:ext uri="{FF2B5EF4-FFF2-40B4-BE49-F238E27FC236}">
                  <a16:creationId xmlns:a16="http://schemas.microsoft.com/office/drawing/2014/main" id="{5935168A-8B48-3D42-967E-9531C3A5E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3072"/>
              <a:ext cx="1288" cy="438"/>
            </a:xfrm>
            <a:custGeom>
              <a:avLst/>
              <a:gdLst>
                <a:gd name="G0" fmla="+- 21600 0 0"/>
                <a:gd name="G1" fmla="+- 303 0 0"/>
                <a:gd name="G2" fmla="+- 21600 0 0"/>
                <a:gd name="T0" fmla="*/ 37898 w 37898"/>
                <a:gd name="T1" fmla="*/ 14478 h 21903"/>
                <a:gd name="T2" fmla="*/ 2 w 37898"/>
                <a:gd name="T3" fmla="*/ 0 h 21903"/>
                <a:gd name="T4" fmla="*/ 21600 w 37898"/>
                <a:gd name="T5" fmla="*/ 303 h 21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898" h="21903" fill="none" extrusionOk="0">
                  <a:moveTo>
                    <a:pt x="37898" y="14478"/>
                  </a:moveTo>
                  <a:cubicBezTo>
                    <a:pt x="33795" y="19194"/>
                    <a:pt x="27851" y="21903"/>
                    <a:pt x="21600" y="21903"/>
                  </a:cubicBezTo>
                  <a:cubicBezTo>
                    <a:pt x="9670" y="21903"/>
                    <a:pt x="0" y="12232"/>
                    <a:pt x="0" y="303"/>
                  </a:cubicBezTo>
                  <a:cubicBezTo>
                    <a:pt x="0" y="201"/>
                    <a:pt x="0" y="100"/>
                    <a:pt x="2" y="0"/>
                  </a:cubicBezTo>
                </a:path>
                <a:path w="37898" h="21903" stroke="0" extrusionOk="0">
                  <a:moveTo>
                    <a:pt x="37898" y="14478"/>
                  </a:moveTo>
                  <a:cubicBezTo>
                    <a:pt x="33795" y="19194"/>
                    <a:pt x="27851" y="21903"/>
                    <a:pt x="21600" y="21903"/>
                  </a:cubicBezTo>
                  <a:cubicBezTo>
                    <a:pt x="9670" y="21903"/>
                    <a:pt x="0" y="12232"/>
                    <a:pt x="0" y="303"/>
                  </a:cubicBezTo>
                  <a:cubicBezTo>
                    <a:pt x="0" y="201"/>
                    <a:pt x="0" y="100"/>
                    <a:pt x="2" y="0"/>
                  </a:cubicBezTo>
                  <a:lnTo>
                    <a:pt x="21600" y="30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124" name="Line 12">
            <a:extLst>
              <a:ext uri="{FF2B5EF4-FFF2-40B4-BE49-F238E27FC236}">
                <a16:creationId xmlns:a16="http://schemas.microsoft.com/office/drawing/2014/main" id="{33790F2C-FAB1-F34C-8F98-AC5A9BD54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438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0125" name="Line 13">
            <a:extLst>
              <a:ext uri="{FF2B5EF4-FFF2-40B4-BE49-F238E27FC236}">
                <a16:creationId xmlns:a16="http://schemas.microsoft.com/office/drawing/2014/main" id="{1C867838-9822-E845-ACAF-5D994B93F0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43434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0126" name="Line 14">
            <a:extLst>
              <a:ext uri="{FF2B5EF4-FFF2-40B4-BE49-F238E27FC236}">
                <a16:creationId xmlns:a16="http://schemas.microsoft.com/office/drawing/2014/main" id="{FB52AE7F-DF69-0C46-A939-8F237E456A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04800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0127" name="Line 15">
            <a:extLst>
              <a:ext uri="{FF2B5EF4-FFF2-40B4-BE49-F238E27FC236}">
                <a16:creationId xmlns:a16="http://schemas.microsoft.com/office/drawing/2014/main" id="{D7D9B211-9134-FD41-B240-027E45C705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048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0128" name="Line 16">
            <a:extLst>
              <a:ext uri="{FF2B5EF4-FFF2-40B4-BE49-F238E27FC236}">
                <a16:creationId xmlns:a16="http://schemas.microsoft.com/office/drawing/2014/main" id="{D49DCA97-7CD5-9C46-A163-8F5B48E81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2133600"/>
            <a:ext cx="1752600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90130" name="Picture 18">
            <a:extLst>
              <a:ext uri="{FF2B5EF4-FFF2-40B4-BE49-F238E27FC236}">
                <a16:creationId xmlns:a16="http://schemas.microsoft.com/office/drawing/2014/main" id="{73F439A8-79F2-A941-BA52-6557E8193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17526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32" name="Picture 20">
            <a:extLst>
              <a:ext uri="{FF2B5EF4-FFF2-40B4-BE49-F238E27FC236}">
                <a16:creationId xmlns:a16="http://schemas.microsoft.com/office/drawing/2014/main" id="{06470692-BE39-2140-A043-F76F74C0C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33528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33" name="Line 21">
            <a:extLst>
              <a:ext uri="{FF2B5EF4-FFF2-40B4-BE49-F238E27FC236}">
                <a16:creationId xmlns:a16="http://schemas.microsoft.com/office/drawing/2014/main" id="{1F1E34E9-54D0-F146-B645-A2514D42D7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514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90129" name="Picture 17">
            <a:extLst>
              <a:ext uri="{FF2B5EF4-FFF2-40B4-BE49-F238E27FC236}">
                <a16:creationId xmlns:a16="http://schemas.microsoft.com/office/drawing/2014/main" id="{ED0A602A-0543-4548-B437-3E14B43DC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17526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34" name="Line 22">
            <a:extLst>
              <a:ext uri="{FF2B5EF4-FFF2-40B4-BE49-F238E27FC236}">
                <a16:creationId xmlns:a16="http://schemas.microsoft.com/office/drawing/2014/main" id="{308DEFD0-ECA4-7E41-AF2E-3244CAC4EC36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0" y="2514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90131" name="Picture 19">
            <a:extLst>
              <a:ext uri="{FF2B5EF4-FFF2-40B4-BE49-F238E27FC236}">
                <a16:creationId xmlns:a16="http://schemas.microsoft.com/office/drawing/2014/main" id="{C516D08B-1AD6-4D40-90F5-058066BEA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1" y="17526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35" name="Text Box 23">
            <a:extLst>
              <a:ext uri="{FF2B5EF4-FFF2-40B4-BE49-F238E27FC236}">
                <a16:creationId xmlns:a16="http://schemas.microsoft.com/office/drawing/2014/main" id="{EDD736F1-C550-6C44-B545-85B6E61B0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25" y="3689350"/>
            <a:ext cx="22113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L4-L7 Switch</a:t>
            </a:r>
          </a:p>
          <a:p>
            <a:endParaRPr lang="en-US" altLang="en-US">
              <a:latin typeface="Tahoma" panose="020B0604030504040204" pitchFamily="34" charset="0"/>
            </a:endParaRPr>
          </a:p>
          <a:p>
            <a:r>
              <a:rPr lang="en-US" altLang="en-US">
                <a:latin typeface="Tahoma" panose="020B0604030504040204" pitchFamily="34" charset="0"/>
              </a:rPr>
              <a:t>Does load balancing</a:t>
            </a:r>
          </a:p>
        </p:txBody>
      </p:sp>
      <p:sp>
        <p:nvSpPr>
          <p:cNvPr id="90136" name="Text Box 24">
            <a:extLst>
              <a:ext uri="{FF2B5EF4-FFF2-40B4-BE49-F238E27FC236}">
                <a16:creationId xmlns:a16="http://schemas.microsoft.com/office/drawing/2014/main" id="{F4EE4403-54C4-814C-A541-D387A4842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130800"/>
            <a:ext cx="1271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Internet</a:t>
            </a:r>
          </a:p>
        </p:txBody>
      </p:sp>
      <p:sp>
        <p:nvSpPr>
          <p:cNvPr id="90137" name="Text Box 25">
            <a:extLst>
              <a:ext uri="{FF2B5EF4-FFF2-40B4-BE49-F238E27FC236}">
                <a16:creationId xmlns:a16="http://schemas.microsoft.com/office/drawing/2014/main" id="{8A855DEB-E7FB-7E40-B505-2EE9B2938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6" y="1377951"/>
            <a:ext cx="113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Server-1</a:t>
            </a:r>
          </a:p>
        </p:txBody>
      </p:sp>
      <p:sp>
        <p:nvSpPr>
          <p:cNvPr id="90138" name="Text Box 26">
            <a:extLst>
              <a:ext uri="{FF2B5EF4-FFF2-40B4-BE49-F238E27FC236}">
                <a16:creationId xmlns:a16="http://schemas.microsoft.com/office/drawing/2014/main" id="{6B72A866-B79A-ED42-B927-709E1AD0A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1" y="1371601"/>
            <a:ext cx="113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Server-2</a:t>
            </a:r>
          </a:p>
        </p:txBody>
      </p:sp>
      <p:sp>
        <p:nvSpPr>
          <p:cNvPr id="90139" name="Text Box 27">
            <a:extLst>
              <a:ext uri="{FF2B5EF4-FFF2-40B4-BE49-F238E27FC236}">
                <a16:creationId xmlns:a16="http://schemas.microsoft.com/office/drawing/2014/main" id="{8C5C7FD1-C34F-C94B-8BBF-990CB5952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0" y="1371601"/>
            <a:ext cx="1136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Server-n</a:t>
            </a:r>
          </a:p>
        </p:txBody>
      </p:sp>
      <p:sp>
        <p:nvSpPr>
          <p:cNvPr id="90140" name="Freeform 28">
            <a:extLst>
              <a:ext uri="{FF2B5EF4-FFF2-40B4-BE49-F238E27FC236}">
                <a16:creationId xmlns:a16="http://schemas.microsoft.com/office/drawing/2014/main" id="{858ABCFD-2916-2E4D-AF5D-F8F6396A55EA}"/>
              </a:ext>
            </a:extLst>
          </p:cNvPr>
          <p:cNvSpPr>
            <a:spLocks/>
          </p:cNvSpPr>
          <p:nvPr/>
        </p:nvSpPr>
        <p:spPr bwMode="auto">
          <a:xfrm>
            <a:off x="6299200" y="2819400"/>
            <a:ext cx="1092200" cy="533400"/>
          </a:xfrm>
          <a:custGeom>
            <a:avLst/>
            <a:gdLst>
              <a:gd name="T0" fmla="*/ 688 w 688"/>
              <a:gd name="T1" fmla="*/ 288 h 336"/>
              <a:gd name="T2" fmla="*/ 112 w 688"/>
              <a:gd name="T3" fmla="*/ 288 h 336"/>
              <a:gd name="T4" fmla="*/ 16 w 688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8" h="336">
                <a:moveTo>
                  <a:pt x="688" y="288"/>
                </a:moveTo>
                <a:cubicBezTo>
                  <a:pt x="456" y="312"/>
                  <a:pt x="224" y="336"/>
                  <a:pt x="112" y="288"/>
                </a:cubicBezTo>
                <a:cubicBezTo>
                  <a:pt x="0" y="240"/>
                  <a:pt x="8" y="120"/>
                  <a:pt x="16" y="0"/>
                </a:cubicBezTo>
              </a:path>
            </a:pathLst>
          </a:custGeom>
          <a:noFill/>
          <a:ln w="38100" cmpd="sng">
            <a:solidFill>
              <a:srgbClr val="19DB19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0141" name="Freeform 29">
            <a:extLst>
              <a:ext uri="{FF2B5EF4-FFF2-40B4-BE49-F238E27FC236}">
                <a16:creationId xmlns:a16="http://schemas.microsoft.com/office/drawing/2014/main" id="{F3514825-00BA-9541-975C-1DB482765406}"/>
              </a:ext>
            </a:extLst>
          </p:cNvPr>
          <p:cNvSpPr>
            <a:spLocks/>
          </p:cNvSpPr>
          <p:nvPr/>
        </p:nvSpPr>
        <p:spPr bwMode="auto">
          <a:xfrm>
            <a:off x="7772400" y="2819400"/>
            <a:ext cx="1588" cy="457200"/>
          </a:xfrm>
          <a:custGeom>
            <a:avLst/>
            <a:gdLst>
              <a:gd name="T0" fmla="*/ 0 w 1"/>
              <a:gd name="T1" fmla="*/ 288 h 288"/>
              <a:gd name="T2" fmla="*/ 0 w 1"/>
              <a:gd name="T3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88">
                <a:moveTo>
                  <a:pt x="0" y="288"/>
                </a:moveTo>
                <a:cubicBezTo>
                  <a:pt x="0" y="168"/>
                  <a:pt x="0" y="48"/>
                  <a:pt x="0" y="0"/>
                </a:cubicBezTo>
              </a:path>
            </a:pathLst>
          </a:custGeom>
          <a:noFill/>
          <a:ln w="38100" cmpd="sng">
            <a:solidFill>
              <a:srgbClr val="19DB19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0142" name="Freeform 30">
            <a:extLst>
              <a:ext uri="{FF2B5EF4-FFF2-40B4-BE49-F238E27FC236}">
                <a16:creationId xmlns:a16="http://schemas.microsoft.com/office/drawing/2014/main" id="{330DE327-096B-2B48-9F41-C54AC15E92C4}"/>
              </a:ext>
            </a:extLst>
          </p:cNvPr>
          <p:cNvSpPr>
            <a:spLocks/>
          </p:cNvSpPr>
          <p:nvPr/>
        </p:nvSpPr>
        <p:spPr bwMode="auto">
          <a:xfrm>
            <a:off x="8001000" y="2895600"/>
            <a:ext cx="2260600" cy="444500"/>
          </a:xfrm>
          <a:custGeom>
            <a:avLst/>
            <a:gdLst>
              <a:gd name="T0" fmla="*/ 0 w 1424"/>
              <a:gd name="T1" fmla="*/ 240 h 280"/>
              <a:gd name="T2" fmla="*/ 1200 w 1424"/>
              <a:gd name="T3" fmla="*/ 240 h 280"/>
              <a:gd name="T4" fmla="*/ 1344 w 1424"/>
              <a:gd name="T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24" h="280">
                <a:moveTo>
                  <a:pt x="0" y="240"/>
                </a:moveTo>
                <a:cubicBezTo>
                  <a:pt x="488" y="260"/>
                  <a:pt x="976" y="280"/>
                  <a:pt x="1200" y="240"/>
                </a:cubicBezTo>
                <a:cubicBezTo>
                  <a:pt x="1424" y="200"/>
                  <a:pt x="1384" y="100"/>
                  <a:pt x="1344" y="0"/>
                </a:cubicBezTo>
              </a:path>
            </a:pathLst>
          </a:custGeom>
          <a:noFill/>
          <a:ln w="28575" cmpd="sng">
            <a:solidFill>
              <a:srgbClr val="19DB19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0143" name="Line 31">
            <a:extLst>
              <a:ext uri="{FF2B5EF4-FFF2-40B4-BE49-F238E27FC236}">
                <a16:creationId xmlns:a16="http://schemas.microsoft.com/office/drawing/2014/main" id="{859BB6D4-186D-1543-BB58-5DDA41C3D5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4572000"/>
            <a:ext cx="1066800" cy="381000"/>
          </a:xfrm>
          <a:prstGeom prst="line">
            <a:avLst/>
          </a:prstGeom>
          <a:noFill/>
          <a:ln w="76200">
            <a:solidFill>
              <a:srgbClr val="19DB1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0144" name="Text Box 32">
            <a:extLst>
              <a:ext uri="{FF2B5EF4-FFF2-40B4-BE49-F238E27FC236}">
                <a16:creationId xmlns:a16="http://schemas.microsoft.com/office/drawing/2014/main" id="{22CD98FA-C395-4647-B0FF-638A88BD4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6" y="4730751"/>
            <a:ext cx="1700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Requests = R</a:t>
            </a:r>
          </a:p>
        </p:txBody>
      </p:sp>
      <p:sp>
        <p:nvSpPr>
          <p:cNvPr id="90145" name="Text Box 33">
            <a:extLst>
              <a:ext uri="{FF2B5EF4-FFF2-40B4-BE49-F238E27FC236}">
                <a16:creationId xmlns:a16="http://schemas.microsoft.com/office/drawing/2014/main" id="{FB8983DF-A705-D442-99B1-8C57CFCA1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048001"/>
            <a:ext cx="1938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Requests = R/n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E202B0EB-BC43-CA45-B396-EDBF3154C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0452-FDDD-8B44-92C0-709C51FA641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9F46413C-2F23-E24E-814F-2CE7065AC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5562600" cy="533400"/>
          </a:xfrm>
        </p:spPr>
        <p:txBody>
          <a:bodyPr/>
          <a:lstStyle/>
          <a:p>
            <a:r>
              <a:rPr lang="en-US" altLang="en-US" sz="2800"/>
              <a:t>Client Network without a Web Cache</a:t>
            </a:r>
          </a:p>
        </p:txBody>
      </p:sp>
      <p:pic>
        <p:nvPicPr>
          <p:cNvPr id="41988" name="Picture 4">
            <a:extLst>
              <a:ext uri="{FF2B5EF4-FFF2-40B4-BE49-F238E27FC236}">
                <a16:creationId xmlns:a16="http://schemas.microsoft.com/office/drawing/2014/main" id="{9EC82029-D54A-2C46-B2E5-551CB4A95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1" y="9144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989" name="Group 5">
            <a:extLst>
              <a:ext uri="{FF2B5EF4-FFF2-40B4-BE49-F238E27FC236}">
                <a16:creationId xmlns:a16="http://schemas.microsoft.com/office/drawing/2014/main" id="{96E9C3CF-61A8-314C-9B9C-16A5ED9D7F46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905000"/>
            <a:ext cx="4800600" cy="1371600"/>
            <a:chOff x="816" y="1584"/>
            <a:chExt cx="3024" cy="1926"/>
          </a:xfrm>
        </p:grpSpPr>
        <p:sp>
          <p:nvSpPr>
            <p:cNvPr id="41990" name="Arc 6">
              <a:extLst>
                <a:ext uri="{FF2B5EF4-FFF2-40B4-BE49-F238E27FC236}">
                  <a16:creationId xmlns:a16="http://schemas.microsoft.com/office/drawing/2014/main" id="{495CC2CE-8B72-2A41-A207-D31E77B32C4E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16" y="2351"/>
              <a:ext cx="672" cy="817"/>
            </a:xfrm>
            <a:custGeom>
              <a:avLst/>
              <a:gdLst>
                <a:gd name="G0" fmla="+- 0 0 0"/>
                <a:gd name="G1" fmla="+- 21348 0 0"/>
                <a:gd name="G2" fmla="+- 21600 0 0"/>
                <a:gd name="T0" fmla="*/ 3288 w 21600"/>
                <a:gd name="T1" fmla="*/ 0 h 41692"/>
                <a:gd name="T2" fmla="*/ 7258 w 21600"/>
                <a:gd name="T3" fmla="*/ 41692 h 41692"/>
                <a:gd name="T4" fmla="*/ 0 w 21600"/>
                <a:gd name="T5" fmla="*/ 21348 h 4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692" fill="none" extrusionOk="0">
                  <a:moveTo>
                    <a:pt x="3288" y="-1"/>
                  </a:moveTo>
                  <a:cubicBezTo>
                    <a:pt x="13823" y="1622"/>
                    <a:pt x="21600" y="10688"/>
                    <a:pt x="21600" y="21348"/>
                  </a:cubicBezTo>
                  <a:cubicBezTo>
                    <a:pt x="21600" y="30479"/>
                    <a:pt x="15858" y="38623"/>
                    <a:pt x="7258" y="41692"/>
                  </a:cubicBezTo>
                </a:path>
                <a:path w="21600" h="41692" stroke="0" extrusionOk="0">
                  <a:moveTo>
                    <a:pt x="3288" y="-1"/>
                  </a:moveTo>
                  <a:cubicBezTo>
                    <a:pt x="13823" y="1622"/>
                    <a:pt x="21600" y="10688"/>
                    <a:pt x="21600" y="21348"/>
                  </a:cubicBezTo>
                  <a:cubicBezTo>
                    <a:pt x="21600" y="30479"/>
                    <a:pt x="15858" y="38623"/>
                    <a:pt x="7258" y="41692"/>
                  </a:cubicBezTo>
                  <a:lnTo>
                    <a:pt x="0" y="2134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1" name="Arc 7">
              <a:extLst>
                <a:ext uri="{FF2B5EF4-FFF2-40B4-BE49-F238E27FC236}">
                  <a16:creationId xmlns:a16="http://schemas.microsoft.com/office/drawing/2014/main" id="{3C38587D-610D-C846-8176-76DFC0155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766"/>
              <a:ext cx="778" cy="68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960 w 21878"/>
                <a:gd name="T1" fmla="*/ 34066 h 34066"/>
                <a:gd name="T2" fmla="*/ 21878 w 21878"/>
                <a:gd name="T3" fmla="*/ 2 h 34066"/>
                <a:gd name="T4" fmla="*/ 21600 w 21878"/>
                <a:gd name="T5" fmla="*/ 21600 h 34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78" h="34066" fill="none" extrusionOk="0">
                  <a:moveTo>
                    <a:pt x="3960" y="34065"/>
                  </a:moveTo>
                  <a:cubicBezTo>
                    <a:pt x="1383" y="30419"/>
                    <a:pt x="0" y="2606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92" y="0"/>
                    <a:pt x="21785" y="0"/>
                    <a:pt x="21878" y="1"/>
                  </a:cubicBezTo>
                </a:path>
                <a:path w="21878" h="34066" stroke="0" extrusionOk="0">
                  <a:moveTo>
                    <a:pt x="3960" y="34065"/>
                  </a:moveTo>
                  <a:cubicBezTo>
                    <a:pt x="1383" y="30419"/>
                    <a:pt x="0" y="2606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92" y="0"/>
                    <a:pt x="21785" y="0"/>
                    <a:pt x="21878" y="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2" name="Arc 8">
              <a:extLst>
                <a:ext uri="{FF2B5EF4-FFF2-40B4-BE49-F238E27FC236}">
                  <a16:creationId xmlns:a16="http://schemas.microsoft.com/office/drawing/2014/main" id="{6A330065-2613-0A41-8182-2B4DFEB6F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1584"/>
              <a:ext cx="1296" cy="432"/>
            </a:xfrm>
            <a:custGeom>
              <a:avLst/>
              <a:gdLst>
                <a:gd name="G0" fmla="+- 17816 0 0"/>
                <a:gd name="G1" fmla="+- 21600 0 0"/>
                <a:gd name="G2" fmla="+- 21600 0 0"/>
                <a:gd name="T0" fmla="*/ 0 w 34225"/>
                <a:gd name="T1" fmla="*/ 9387 h 21600"/>
                <a:gd name="T2" fmla="*/ 34225 w 34225"/>
                <a:gd name="T3" fmla="*/ 7554 h 21600"/>
                <a:gd name="T4" fmla="*/ 17816 w 3422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225" h="21600" fill="none" extrusionOk="0">
                  <a:moveTo>
                    <a:pt x="0" y="9387"/>
                  </a:moveTo>
                  <a:cubicBezTo>
                    <a:pt x="4027" y="3511"/>
                    <a:pt x="10692" y="0"/>
                    <a:pt x="17816" y="0"/>
                  </a:cubicBezTo>
                  <a:cubicBezTo>
                    <a:pt x="24126" y="0"/>
                    <a:pt x="30121" y="2759"/>
                    <a:pt x="34225" y="7553"/>
                  </a:cubicBezTo>
                </a:path>
                <a:path w="34225" h="21600" stroke="0" extrusionOk="0">
                  <a:moveTo>
                    <a:pt x="0" y="9387"/>
                  </a:moveTo>
                  <a:cubicBezTo>
                    <a:pt x="4027" y="3511"/>
                    <a:pt x="10692" y="0"/>
                    <a:pt x="17816" y="0"/>
                  </a:cubicBezTo>
                  <a:cubicBezTo>
                    <a:pt x="24126" y="0"/>
                    <a:pt x="30121" y="2759"/>
                    <a:pt x="34225" y="7553"/>
                  </a:cubicBezTo>
                  <a:lnTo>
                    <a:pt x="17816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Arc 9">
              <a:extLst>
                <a:ext uri="{FF2B5EF4-FFF2-40B4-BE49-F238E27FC236}">
                  <a16:creationId xmlns:a16="http://schemas.microsoft.com/office/drawing/2014/main" id="{000DD248-A0BD-7A4A-B948-FC9B0F0C1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2" y="1634"/>
              <a:ext cx="958" cy="543"/>
            </a:xfrm>
            <a:custGeom>
              <a:avLst/>
              <a:gdLst>
                <a:gd name="G0" fmla="+- 5923 0 0"/>
                <a:gd name="G1" fmla="+- 21600 0 0"/>
                <a:gd name="G2" fmla="+- 21600 0 0"/>
                <a:gd name="T0" fmla="*/ 0 w 27488"/>
                <a:gd name="T1" fmla="*/ 828 h 21600"/>
                <a:gd name="T2" fmla="*/ 27488 w 27488"/>
                <a:gd name="T3" fmla="*/ 20377 h 21600"/>
                <a:gd name="T4" fmla="*/ 5923 w 2748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488" h="21600" fill="none" extrusionOk="0">
                  <a:moveTo>
                    <a:pt x="-1" y="827"/>
                  </a:moveTo>
                  <a:cubicBezTo>
                    <a:pt x="1926" y="278"/>
                    <a:pt x="3919" y="0"/>
                    <a:pt x="5923" y="0"/>
                  </a:cubicBezTo>
                  <a:cubicBezTo>
                    <a:pt x="17377" y="0"/>
                    <a:pt x="26839" y="8941"/>
                    <a:pt x="27488" y="20376"/>
                  </a:cubicBezTo>
                </a:path>
                <a:path w="27488" h="21600" stroke="0" extrusionOk="0">
                  <a:moveTo>
                    <a:pt x="-1" y="827"/>
                  </a:moveTo>
                  <a:cubicBezTo>
                    <a:pt x="1926" y="278"/>
                    <a:pt x="3919" y="0"/>
                    <a:pt x="5923" y="0"/>
                  </a:cubicBezTo>
                  <a:cubicBezTo>
                    <a:pt x="17377" y="0"/>
                    <a:pt x="26839" y="8941"/>
                    <a:pt x="27488" y="20376"/>
                  </a:cubicBezTo>
                  <a:lnTo>
                    <a:pt x="5923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Arc 10">
              <a:extLst>
                <a:ext uri="{FF2B5EF4-FFF2-40B4-BE49-F238E27FC236}">
                  <a16:creationId xmlns:a16="http://schemas.microsoft.com/office/drawing/2014/main" id="{D0822B3B-26FC-0347-8C0E-25975A4D8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113"/>
              <a:ext cx="384" cy="7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36924"/>
                <a:gd name="T2" fmla="*/ 15223 w 21600"/>
                <a:gd name="T3" fmla="*/ 36924 h 36924"/>
                <a:gd name="T4" fmla="*/ 0 w 21600"/>
                <a:gd name="T5" fmla="*/ 21600 h 36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6924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353"/>
                    <a:pt x="19304" y="32869"/>
                    <a:pt x="15222" y="36923"/>
                  </a:cubicBezTo>
                </a:path>
                <a:path w="21600" h="36924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353"/>
                    <a:pt x="19304" y="32869"/>
                    <a:pt x="15222" y="3692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5" name="Arc 11">
              <a:extLst>
                <a:ext uri="{FF2B5EF4-FFF2-40B4-BE49-F238E27FC236}">
                  <a16:creationId xmlns:a16="http://schemas.microsoft.com/office/drawing/2014/main" id="{4ED8D444-ED92-1D4F-A3B5-464665785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3" y="2709"/>
              <a:ext cx="1680" cy="699"/>
            </a:xfrm>
            <a:custGeom>
              <a:avLst/>
              <a:gdLst>
                <a:gd name="G0" fmla="+- 13458 0 0"/>
                <a:gd name="G1" fmla="+- 13367 0 0"/>
                <a:gd name="G2" fmla="+- 21600 0 0"/>
                <a:gd name="T0" fmla="*/ 30425 w 35058"/>
                <a:gd name="T1" fmla="*/ 0 h 34967"/>
                <a:gd name="T2" fmla="*/ 0 w 35058"/>
                <a:gd name="T3" fmla="*/ 30262 h 34967"/>
                <a:gd name="T4" fmla="*/ 13458 w 35058"/>
                <a:gd name="T5" fmla="*/ 13367 h 34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058" h="34967" fill="none" extrusionOk="0">
                  <a:moveTo>
                    <a:pt x="30425" y="-1"/>
                  </a:moveTo>
                  <a:cubicBezTo>
                    <a:pt x="33426" y="3809"/>
                    <a:pt x="35058" y="8517"/>
                    <a:pt x="35058" y="13367"/>
                  </a:cubicBezTo>
                  <a:cubicBezTo>
                    <a:pt x="35058" y="25296"/>
                    <a:pt x="25387" y="34967"/>
                    <a:pt x="13458" y="34967"/>
                  </a:cubicBezTo>
                  <a:cubicBezTo>
                    <a:pt x="8568" y="34967"/>
                    <a:pt x="3824" y="33308"/>
                    <a:pt x="-1" y="30262"/>
                  </a:cubicBezTo>
                </a:path>
                <a:path w="35058" h="34967" stroke="0" extrusionOk="0">
                  <a:moveTo>
                    <a:pt x="30425" y="-1"/>
                  </a:moveTo>
                  <a:cubicBezTo>
                    <a:pt x="33426" y="3809"/>
                    <a:pt x="35058" y="8517"/>
                    <a:pt x="35058" y="13367"/>
                  </a:cubicBezTo>
                  <a:cubicBezTo>
                    <a:pt x="35058" y="25296"/>
                    <a:pt x="25387" y="34967"/>
                    <a:pt x="13458" y="34967"/>
                  </a:cubicBezTo>
                  <a:cubicBezTo>
                    <a:pt x="8568" y="34967"/>
                    <a:pt x="3824" y="33308"/>
                    <a:pt x="-1" y="30262"/>
                  </a:cubicBezTo>
                  <a:lnTo>
                    <a:pt x="13458" y="1336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Arc 12">
              <a:extLst>
                <a:ext uri="{FF2B5EF4-FFF2-40B4-BE49-F238E27FC236}">
                  <a16:creationId xmlns:a16="http://schemas.microsoft.com/office/drawing/2014/main" id="{2F6D8D5C-F8A1-8247-A0DC-85617009C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3072"/>
              <a:ext cx="1288" cy="438"/>
            </a:xfrm>
            <a:custGeom>
              <a:avLst/>
              <a:gdLst>
                <a:gd name="G0" fmla="+- 21600 0 0"/>
                <a:gd name="G1" fmla="+- 303 0 0"/>
                <a:gd name="G2" fmla="+- 21600 0 0"/>
                <a:gd name="T0" fmla="*/ 37898 w 37898"/>
                <a:gd name="T1" fmla="*/ 14478 h 21903"/>
                <a:gd name="T2" fmla="*/ 2 w 37898"/>
                <a:gd name="T3" fmla="*/ 0 h 21903"/>
                <a:gd name="T4" fmla="*/ 21600 w 37898"/>
                <a:gd name="T5" fmla="*/ 303 h 21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898" h="21903" fill="none" extrusionOk="0">
                  <a:moveTo>
                    <a:pt x="37898" y="14478"/>
                  </a:moveTo>
                  <a:cubicBezTo>
                    <a:pt x="33795" y="19194"/>
                    <a:pt x="27851" y="21903"/>
                    <a:pt x="21600" y="21903"/>
                  </a:cubicBezTo>
                  <a:cubicBezTo>
                    <a:pt x="9670" y="21903"/>
                    <a:pt x="0" y="12232"/>
                    <a:pt x="0" y="303"/>
                  </a:cubicBezTo>
                  <a:cubicBezTo>
                    <a:pt x="0" y="201"/>
                    <a:pt x="0" y="100"/>
                    <a:pt x="2" y="0"/>
                  </a:cubicBezTo>
                </a:path>
                <a:path w="37898" h="21903" stroke="0" extrusionOk="0">
                  <a:moveTo>
                    <a:pt x="37898" y="14478"/>
                  </a:moveTo>
                  <a:cubicBezTo>
                    <a:pt x="33795" y="19194"/>
                    <a:pt x="27851" y="21903"/>
                    <a:pt x="21600" y="21903"/>
                  </a:cubicBezTo>
                  <a:cubicBezTo>
                    <a:pt x="9670" y="21903"/>
                    <a:pt x="0" y="12232"/>
                    <a:pt x="0" y="303"/>
                  </a:cubicBezTo>
                  <a:cubicBezTo>
                    <a:pt x="0" y="201"/>
                    <a:pt x="0" y="100"/>
                    <a:pt x="2" y="0"/>
                  </a:cubicBezTo>
                  <a:lnTo>
                    <a:pt x="21600" y="30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005" name="Line 21">
            <a:extLst>
              <a:ext uri="{FF2B5EF4-FFF2-40B4-BE49-F238E27FC236}">
                <a16:creationId xmlns:a16="http://schemas.microsoft.com/office/drawing/2014/main" id="{01ACC572-4FB1-E845-8983-91C4B9C11A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86800" y="1905000"/>
            <a:ext cx="990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2007" name="Group 23">
            <a:extLst>
              <a:ext uri="{FF2B5EF4-FFF2-40B4-BE49-F238E27FC236}">
                <a16:creationId xmlns:a16="http://schemas.microsoft.com/office/drawing/2014/main" id="{8EB37E2F-4419-F140-9925-7D350EA382C5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971800"/>
            <a:ext cx="533400" cy="304800"/>
            <a:chOff x="4224" y="2880"/>
            <a:chExt cx="768" cy="528"/>
          </a:xfrm>
        </p:grpSpPr>
        <p:sp>
          <p:nvSpPr>
            <p:cNvPr id="42008" name="AutoShape 24">
              <a:extLst>
                <a:ext uri="{FF2B5EF4-FFF2-40B4-BE49-F238E27FC236}">
                  <a16:creationId xmlns:a16="http://schemas.microsoft.com/office/drawing/2014/main" id="{D5A9C255-ABD4-7045-B3E7-E54414D54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880"/>
              <a:ext cx="768" cy="528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9" name="Line 25">
              <a:extLst>
                <a:ext uri="{FF2B5EF4-FFF2-40B4-BE49-F238E27FC236}">
                  <a16:creationId xmlns:a16="http://schemas.microsoft.com/office/drawing/2014/main" id="{1C8F8E20-E0D0-2640-83A3-D982A2BCB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92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10" name="Line 26">
              <a:extLst>
                <a:ext uri="{FF2B5EF4-FFF2-40B4-BE49-F238E27FC236}">
                  <a16:creationId xmlns:a16="http://schemas.microsoft.com/office/drawing/2014/main" id="{DEDA5AE1-4B81-DA4F-8246-F28F682C5B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292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2011" name="Group 27">
            <a:extLst>
              <a:ext uri="{FF2B5EF4-FFF2-40B4-BE49-F238E27FC236}">
                <a16:creationId xmlns:a16="http://schemas.microsoft.com/office/drawing/2014/main" id="{AC52CA42-66B0-DE44-973A-3564A6EF1721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267200"/>
            <a:ext cx="533400" cy="304800"/>
            <a:chOff x="4224" y="2880"/>
            <a:chExt cx="768" cy="528"/>
          </a:xfrm>
        </p:grpSpPr>
        <p:sp>
          <p:nvSpPr>
            <p:cNvPr id="42012" name="AutoShape 28">
              <a:extLst>
                <a:ext uri="{FF2B5EF4-FFF2-40B4-BE49-F238E27FC236}">
                  <a16:creationId xmlns:a16="http://schemas.microsoft.com/office/drawing/2014/main" id="{57B697E1-9A27-BD4E-921E-22E1AB9E9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880"/>
              <a:ext cx="768" cy="528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3" name="Line 29">
              <a:extLst>
                <a:ext uri="{FF2B5EF4-FFF2-40B4-BE49-F238E27FC236}">
                  <a16:creationId xmlns:a16="http://schemas.microsoft.com/office/drawing/2014/main" id="{47BD9AED-6B5C-D345-8F3F-C9522AE80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92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14" name="Line 30">
              <a:extLst>
                <a:ext uri="{FF2B5EF4-FFF2-40B4-BE49-F238E27FC236}">
                  <a16:creationId xmlns:a16="http://schemas.microsoft.com/office/drawing/2014/main" id="{2DAF5C79-9B93-5F4A-A69F-0503FA80B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292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2015" name="Line 31">
            <a:extLst>
              <a:ext uri="{FF2B5EF4-FFF2-40B4-BE49-F238E27FC236}">
                <a16:creationId xmlns:a16="http://schemas.microsoft.com/office/drawing/2014/main" id="{7D7BF778-3790-E346-BE8E-6030F7B169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276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16" name="Line 32">
            <a:extLst>
              <a:ext uri="{FF2B5EF4-FFF2-40B4-BE49-F238E27FC236}">
                <a16:creationId xmlns:a16="http://schemas.microsoft.com/office/drawing/2014/main" id="{07712D4D-4B73-2A44-840E-A6C4DA6654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5720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17" name="Line 33">
            <a:extLst>
              <a:ext uri="{FF2B5EF4-FFF2-40B4-BE49-F238E27FC236}">
                <a16:creationId xmlns:a16="http://schemas.microsoft.com/office/drawing/2014/main" id="{341DDDF0-E297-984A-AE3B-B9C53CE6E7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257800"/>
            <a:ext cx="472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42018" name="Picture 34">
            <a:extLst>
              <a:ext uri="{FF2B5EF4-FFF2-40B4-BE49-F238E27FC236}">
                <a16:creationId xmlns:a16="http://schemas.microsoft.com/office/drawing/2014/main" id="{8769F456-FEA3-1341-A216-23F4979C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4864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19" name="Picture 35">
            <a:extLst>
              <a:ext uri="{FF2B5EF4-FFF2-40B4-BE49-F238E27FC236}">
                <a16:creationId xmlns:a16="http://schemas.microsoft.com/office/drawing/2014/main" id="{5D24AC71-6E63-184C-85A5-C8899B276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4864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20" name="Picture 36">
            <a:extLst>
              <a:ext uri="{FF2B5EF4-FFF2-40B4-BE49-F238E27FC236}">
                <a16:creationId xmlns:a16="http://schemas.microsoft.com/office/drawing/2014/main" id="{3BDA0BA2-D27C-FB43-8DDC-2CEFC2CAB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4864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22" name="Picture 38">
            <a:extLst>
              <a:ext uri="{FF2B5EF4-FFF2-40B4-BE49-F238E27FC236}">
                <a16:creationId xmlns:a16="http://schemas.microsoft.com/office/drawing/2014/main" id="{DF6DCFD2-6A17-2941-87BF-CFF7A2A43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4864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23" name="Picture 39">
            <a:extLst>
              <a:ext uri="{FF2B5EF4-FFF2-40B4-BE49-F238E27FC236}">
                <a16:creationId xmlns:a16="http://schemas.microsoft.com/office/drawing/2014/main" id="{981738C0-37B2-0440-A6FF-BD730BEA6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4864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24" name="Picture 40">
            <a:extLst>
              <a:ext uri="{FF2B5EF4-FFF2-40B4-BE49-F238E27FC236}">
                <a16:creationId xmlns:a16="http://schemas.microsoft.com/office/drawing/2014/main" id="{6168939C-A98D-D341-981B-79ED84860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4864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025" name="Line 41">
            <a:extLst>
              <a:ext uri="{FF2B5EF4-FFF2-40B4-BE49-F238E27FC236}">
                <a16:creationId xmlns:a16="http://schemas.microsoft.com/office/drawing/2014/main" id="{D8CA9DEF-0077-7F4D-84FC-AD56B89D58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2578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27" name="Line 43">
            <a:extLst>
              <a:ext uri="{FF2B5EF4-FFF2-40B4-BE49-F238E27FC236}">
                <a16:creationId xmlns:a16="http://schemas.microsoft.com/office/drawing/2014/main" id="{14ED3275-1B8A-0C45-BD6D-42B2E2AA4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2578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28" name="Line 44">
            <a:extLst>
              <a:ext uri="{FF2B5EF4-FFF2-40B4-BE49-F238E27FC236}">
                <a16:creationId xmlns:a16="http://schemas.microsoft.com/office/drawing/2014/main" id="{76A99B44-6703-524A-80B7-6B1061120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2578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29" name="Line 45">
            <a:extLst>
              <a:ext uri="{FF2B5EF4-FFF2-40B4-BE49-F238E27FC236}">
                <a16:creationId xmlns:a16="http://schemas.microsoft.com/office/drawing/2014/main" id="{AA2929D6-145E-F140-BF50-DEDC1915E1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2578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30" name="Line 46">
            <a:extLst>
              <a:ext uri="{FF2B5EF4-FFF2-40B4-BE49-F238E27FC236}">
                <a16:creationId xmlns:a16="http://schemas.microsoft.com/office/drawing/2014/main" id="{CB837140-C603-DD48-8AFF-D3692B0D7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2578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31" name="Line 47">
            <a:extLst>
              <a:ext uri="{FF2B5EF4-FFF2-40B4-BE49-F238E27FC236}">
                <a16:creationId xmlns:a16="http://schemas.microsoft.com/office/drawing/2014/main" id="{B010FC67-35FD-7A44-AF91-DC2A9D2BA46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52578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32" name="Line 48">
            <a:extLst>
              <a:ext uri="{FF2B5EF4-FFF2-40B4-BE49-F238E27FC236}">
                <a16:creationId xmlns:a16="http://schemas.microsoft.com/office/drawing/2014/main" id="{63471D70-AEA0-8642-B421-2A2E71CA07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4191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33" name="Text Box 49">
            <a:extLst>
              <a:ext uri="{FF2B5EF4-FFF2-40B4-BE49-F238E27FC236}">
                <a16:creationId xmlns:a16="http://schemas.microsoft.com/office/drawing/2014/main" id="{7D37977A-4F7D-5D42-BB04-34131278F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962401"/>
            <a:ext cx="3352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Tahoma" panose="020B0604030504040204" pitchFamily="34" charset="0"/>
              </a:rPr>
              <a:t>1.5 Mbps access link</a:t>
            </a:r>
          </a:p>
        </p:txBody>
      </p:sp>
      <p:sp>
        <p:nvSpPr>
          <p:cNvPr id="42034" name="Text Box 50">
            <a:extLst>
              <a:ext uri="{FF2B5EF4-FFF2-40B4-BE49-F238E27FC236}">
                <a16:creationId xmlns:a16="http://schemas.microsoft.com/office/drawing/2014/main" id="{9B89D413-7EEE-D146-9DE1-C6D0840E2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029201"/>
            <a:ext cx="144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100 Mbps LAN</a:t>
            </a:r>
          </a:p>
        </p:txBody>
      </p:sp>
      <p:sp>
        <p:nvSpPr>
          <p:cNvPr id="42035" name="Line 51">
            <a:extLst>
              <a:ext uri="{FF2B5EF4-FFF2-40B4-BE49-F238E27FC236}">
                <a16:creationId xmlns:a16="http://schemas.microsoft.com/office/drawing/2014/main" id="{6D3BD403-787C-434A-A547-2C097B137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953000"/>
            <a:ext cx="2590800" cy="0"/>
          </a:xfrm>
          <a:prstGeom prst="line">
            <a:avLst/>
          </a:prstGeom>
          <a:noFill/>
          <a:ln w="9525">
            <a:solidFill>
              <a:srgbClr val="D7211D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36" name="Line 52">
            <a:extLst>
              <a:ext uri="{FF2B5EF4-FFF2-40B4-BE49-F238E27FC236}">
                <a16:creationId xmlns:a16="http://schemas.microsoft.com/office/drawing/2014/main" id="{DC6445D6-8B6C-A448-80C5-F44C08D36C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572000"/>
            <a:ext cx="0" cy="381000"/>
          </a:xfrm>
          <a:prstGeom prst="line">
            <a:avLst/>
          </a:prstGeom>
          <a:noFill/>
          <a:ln w="9525">
            <a:solidFill>
              <a:srgbClr val="D7211D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37" name="Line 53">
            <a:extLst>
              <a:ext uri="{FF2B5EF4-FFF2-40B4-BE49-F238E27FC236}">
                <a16:creationId xmlns:a16="http://schemas.microsoft.com/office/drawing/2014/main" id="{4BC39E70-E66B-0D4E-9474-63220B965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5029200"/>
            <a:ext cx="1752600" cy="0"/>
          </a:xfrm>
          <a:prstGeom prst="line">
            <a:avLst/>
          </a:prstGeom>
          <a:noFill/>
          <a:ln w="9525">
            <a:solidFill>
              <a:srgbClr val="D7211D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38" name="Line 54">
            <a:extLst>
              <a:ext uri="{FF2B5EF4-FFF2-40B4-BE49-F238E27FC236}">
                <a16:creationId xmlns:a16="http://schemas.microsoft.com/office/drawing/2014/main" id="{801FF534-B513-6D4D-9D88-32F909330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105400"/>
            <a:ext cx="609600" cy="0"/>
          </a:xfrm>
          <a:prstGeom prst="line">
            <a:avLst/>
          </a:prstGeom>
          <a:noFill/>
          <a:ln w="9525">
            <a:solidFill>
              <a:srgbClr val="D7211D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39" name="Line 55">
            <a:extLst>
              <a:ext uri="{FF2B5EF4-FFF2-40B4-BE49-F238E27FC236}">
                <a16:creationId xmlns:a16="http://schemas.microsoft.com/office/drawing/2014/main" id="{E5A6E906-9DAF-284E-B53C-CF496A2707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5181600"/>
            <a:ext cx="914400" cy="0"/>
          </a:xfrm>
          <a:prstGeom prst="line">
            <a:avLst/>
          </a:prstGeom>
          <a:noFill/>
          <a:ln w="9525">
            <a:solidFill>
              <a:srgbClr val="D7211D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41" name="Line 57">
            <a:extLst>
              <a:ext uri="{FF2B5EF4-FFF2-40B4-BE49-F238E27FC236}">
                <a16:creationId xmlns:a16="http://schemas.microsoft.com/office/drawing/2014/main" id="{B7A3DD80-66F8-9441-9AF4-06D357A604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5105400"/>
            <a:ext cx="1676400" cy="0"/>
          </a:xfrm>
          <a:prstGeom prst="line">
            <a:avLst/>
          </a:prstGeom>
          <a:noFill/>
          <a:ln w="9525">
            <a:solidFill>
              <a:srgbClr val="D7211D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42" name="Line 58">
            <a:extLst>
              <a:ext uri="{FF2B5EF4-FFF2-40B4-BE49-F238E27FC236}">
                <a16:creationId xmlns:a16="http://schemas.microsoft.com/office/drawing/2014/main" id="{179693EF-CE58-1D40-8AB9-0C605F6772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4572000"/>
            <a:ext cx="0" cy="609600"/>
          </a:xfrm>
          <a:prstGeom prst="line">
            <a:avLst/>
          </a:prstGeom>
          <a:noFill/>
          <a:ln w="9525">
            <a:solidFill>
              <a:srgbClr val="D7211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43" name="Line 59">
            <a:extLst>
              <a:ext uri="{FF2B5EF4-FFF2-40B4-BE49-F238E27FC236}">
                <a16:creationId xmlns:a16="http://schemas.microsoft.com/office/drawing/2014/main" id="{C5CD8C5B-C09A-DA44-B6B5-F05DA46297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4572000"/>
            <a:ext cx="0" cy="533400"/>
          </a:xfrm>
          <a:prstGeom prst="line">
            <a:avLst/>
          </a:prstGeom>
          <a:noFill/>
          <a:ln w="9525">
            <a:solidFill>
              <a:srgbClr val="D7211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44" name="Line 60">
            <a:extLst>
              <a:ext uri="{FF2B5EF4-FFF2-40B4-BE49-F238E27FC236}">
                <a16:creationId xmlns:a16="http://schemas.microsoft.com/office/drawing/2014/main" id="{A82E2855-6126-9345-818A-11216FBDD3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4572000"/>
            <a:ext cx="0" cy="533400"/>
          </a:xfrm>
          <a:prstGeom prst="line">
            <a:avLst/>
          </a:prstGeom>
          <a:noFill/>
          <a:ln w="9525">
            <a:solidFill>
              <a:srgbClr val="D7211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45" name="Line 61">
            <a:extLst>
              <a:ext uri="{FF2B5EF4-FFF2-40B4-BE49-F238E27FC236}">
                <a16:creationId xmlns:a16="http://schemas.microsoft.com/office/drawing/2014/main" id="{B8B401AA-0DB6-DA45-A638-40FF1C7FFF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19800" y="4572000"/>
            <a:ext cx="0" cy="457200"/>
          </a:xfrm>
          <a:prstGeom prst="line">
            <a:avLst/>
          </a:prstGeom>
          <a:noFill/>
          <a:ln w="9525">
            <a:solidFill>
              <a:srgbClr val="D7211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42048" name="Picture 64">
            <a:extLst>
              <a:ext uri="{FF2B5EF4-FFF2-40B4-BE49-F238E27FC236}">
                <a16:creationId xmlns:a16="http://schemas.microsoft.com/office/drawing/2014/main" id="{863D7705-7F68-6749-8248-BA5E95065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6096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49" name="Picture 65">
            <a:extLst>
              <a:ext uri="{FF2B5EF4-FFF2-40B4-BE49-F238E27FC236}">
                <a16:creationId xmlns:a16="http://schemas.microsoft.com/office/drawing/2014/main" id="{F28F1C6D-928B-1047-80CF-7D88CE5B4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1" y="6858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50" name="Line 66">
            <a:extLst>
              <a:ext uri="{FF2B5EF4-FFF2-40B4-BE49-F238E27FC236}">
                <a16:creationId xmlns:a16="http://schemas.microsoft.com/office/drawing/2014/main" id="{379D63F6-89E5-C145-9134-28FA806267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1600200"/>
            <a:ext cx="3810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51" name="Line 67">
            <a:extLst>
              <a:ext uri="{FF2B5EF4-FFF2-40B4-BE49-F238E27FC236}">
                <a16:creationId xmlns:a16="http://schemas.microsoft.com/office/drawing/2014/main" id="{C8A71CF6-AA28-E04F-834D-3BE84A717B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0" y="1676400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53" name="Text Box 69">
            <a:extLst>
              <a:ext uri="{FF2B5EF4-FFF2-40B4-BE49-F238E27FC236}">
                <a16:creationId xmlns:a16="http://schemas.microsoft.com/office/drawing/2014/main" id="{83C9169E-3730-DC4C-B480-B5F2AB8DB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362201"/>
            <a:ext cx="266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Internet delay=2 sec</a:t>
            </a:r>
          </a:p>
        </p:txBody>
      </p:sp>
      <p:sp>
        <p:nvSpPr>
          <p:cNvPr id="42054" name="Text Box 70">
            <a:extLst>
              <a:ext uri="{FF2B5EF4-FFF2-40B4-BE49-F238E27FC236}">
                <a16:creationId xmlns:a16="http://schemas.microsoft.com/office/drawing/2014/main" id="{EDC57525-EE34-7A4E-ADAE-30A26C350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1" y="4648200"/>
            <a:ext cx="1598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Tahoma" panose="020B0604030504040204" pitchFamily="34" charset="0"/>
              </a:rPr>
              <a:t>15 requests/sec</a:t>
            </a:r>
          </a:p>
        </p:txBody>
      </p:sp>
      <p:sp>
        <p:nvSpPr>
          <p:cNvPr id="42055" name="Text Box 71">
            <a:extLst>
              <a:ext uri="{FF2B5EF4-FFF2-40B4-BE49-F238E27FC236}">
                <a16:creationId xmlns:a16="http://schemas.microsoft.com/office/drawing/2014/main" id="{61140A33-6D7A-0F46-B831-54A44B8B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267200"/>
            <a:ext cx="289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Tahoma" panose="020B0604030504040204" pitchFamily="34" charset="0"/>
              </a:rPr>
              <a:t>Avg. object size = 100 Kbits</a:t>
            </a:r>
          </a:p>
        </p:txBody>
      </p:sp>
      <p:sp>
        <p:nvSpPr>
          <p:cNvPr id="42056" name="Line 72">
            <a:extLst>
              <a:ext uri="{FF2B5EF4-FFF2-40B4-BE49-F238E27FC236}">
                <a16:creationId xmlns:a16="http://schemas.microsoft.com/office/drawing/2014/main" id="{731E4A70-BB54-8E40-A84B-98F496C737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19050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57" name="Line 73">
            <a:extLst>
              <a:ext uri="{FF2B5EF4-FFF2-40B4-BE49-F238E27FC236}">
                <a16:creationId xmlns:a16="http://schemas.microsoft.com/office/drawing/2014/main" id="{5C7889A6-68CF-5146-8DF3-E1601E0B5C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19050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58" name="Text Box 74">
            <a:extLst>
              <a:ext uri="{FF2B5EF4-FFF2-40B4-BE49-F238E27FC236}">
                <a16:creationId xmlns:a16="http://schemas.microsoft.com/office/drawing/2014/main" id="{0334A27E-56B4-B04C-80F1-7F31E831F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505201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Tahoma" panose="020B0604030504040204" pitchFamily="34" charset="0"/>
              </a:rPr>
              <a:t>Access delay =</a:t>
            </a:r>
          </a:p>
        </p:txBody>
      </p:sp>
      <p:sp>
        <p:nvSpPr>
          <p:cNvPr id="42059" name="Text Box 75">
            <a:extLst>
              <a:ext uri="{FF2B5EF4-FFF2-40B4-BE49-F238E27FC236}">
                <a16:creationId xmlns:a16="http://schemas.microsoft.com/office/drawing/2014/main" id="{B362618C-76C6-724A-8663-EAB4B2874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724401"/>
            <a:ext cx="419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  <a:latin typeface="Arial Narrow" panose="020B0604020202020204" pitchFamily="34" charset="0"/>
              </a:rPr>
              <a:t>Δ</a:t>
            </a:r>
            <a:r>
              <a:rPr lang="en-US" altLang="en-US" baseline="-25000">
                <a:solidFill>
                  <a:schemeClr val="tx2"/>
                </a:solidFill>
                <a:latin typeface="Tahoma" panose="020B0604030504040204" pitchFamily="34" charset="0"/>
              </a:rPr>
              <a:t>LAN</a:t>
            </a:r>
            <a:r>
              <a:rPr lang="en-US" altLang="en-US">
                <a:solidFill>
                  <a:schemeClr val="tx2"/>
                </a:solidFill>
                <a:latin typeface="Arial Narrow" panose="020B0604020202020204" pitchFamily="34" charset="0"/>
              </a:rPr>
              <a:t> = 15x100 Kb/100 Mbps = 0.015</a:t>
            </a:r>
          </a:p>
        </p:txBody>
      </p:sp>
      <p:sp>
        <p:nvSpPr>
          <p:cNvPr id="42060" name="Text Box 76">
            <a:extLst>
              <a:ext uri="{FF2B5EF4-FFF2-40B4-BE49-F238E27FC236}">
                <a16:creationId xmlns:a16="http://schemas.microsoft.com/office/drawing/2014/main" id="{AE0B6A19-D5D5-B346-8C80-B53D6F12F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581401"/>
            <a:ext cx="388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  <a:latin typeface="Arial Narrow" panose="020B0604020202020204" pitchFamily="34" charset="0"/>
              </a:rPr>
              <a:t>Δ</a:t>
            </a:r>
            <a:r>
              <a:rPr lang="en-US" altLang="en-US" baseline="-25000">
                <a:solidFill>
                  <a:schemeClr val="tx2"/>
                </a:solidFill>
                <a:latin typeface="Arial Narrow" panose="020B0604020202020204" pitchFamily="34" charset="0"/>
              </a:rPr>
              <a:t>access link</a:t>
            </a:r>
            <a:r>
              <a:rPr lang="en-US" altLang="en-US">
                <a:solidFill>
                  <a:schemeClr val="tx2"/>
                </a:solidFill>
                <a:latin typeface="Arial Narrow" panose="020B0604020202020204" pitchFamily="34" charset="0"/>
              </a:rPr>
              <a:t> = 15x100 Kb/1.5 Mbps = 1</a:t>
            </a:r>
          </a:p>
        </p:txBody>
      </p:sp>
      <p:sp>
        <p:nvSpPr>
          <p:cNvPr id="42062" name="Text Box 78">
            <a:extLst>
              <a:ext uri="{FF2B5EF4-FFF2-40B4-BE49-F238E27FC236}">
                <a16:creationId xmlns:a16="http://schemas.microsoft.com/office/drawing/2014/main" id="{B0AEF782-7731-E24F-B0AB-C8B483A5A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6324600"/>
            <a:ext cx="18978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  <a:latin typeface="Arial Narrow" panose="020B0604020202020204" pitchFamily="34" charset="0"/>
              </a:rPr>
              <a:t>Δ – traffic intensity</a:t>
            </a:r>
          </a:p>
        </p:txBody>
      </p:sp>
      <p:sp>
        <p:nvSpPr>
          <p:cNvPr id="42063" name="Text Box 79">
            <a:extLst>
              <a:ext uri="{FF2B5EF4-FFF2-40B4-BE49-F238E27FC236}">
                <a16:creationId xmlns:a16="http://schemas.microsoft.com/office/drawing/2014/main" id="{D012A76E-0681-2B46-8838-E9D1FCDD8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5052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ahoma" panose="020B0604030504040204" pitchFamily="34" charset="0"/>
              </a:rPr>
              <a:t>HUGE</a:t>
            </a:r>
          </a:p>
        </p:txBody>
      </p:sp>
      <p:sp>
        <p:nvSpPr>
          <p:cNvPr id="42064" name="Text Box 80">
            <a:extLst>
              <a:ext uri="{FF2B5EF4-FFF2-40B4-BE49-F238E27FC236}">
                <a16:creationId xmlns:a16="http://schemas.microsoft.com/office/drawing/2014/main" id="{7EB78278-2324-1445-ACB8-93045D6A2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057400"/>
            <a:ext cx="2057400" cy="101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Total delay =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Internet delay +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Access delay</a:t>
            </a:r>
          </a:p>
        </p:txBody>
      </p:sp>
      <p:sp>
        <p:nvSpPr>
          <p:cNvPr id="42065" name="Line 81">
            <a:extLst>
              <a:ext uri="{FF2B5EF4-FFF2-40B4-BE49-F238E27FC236}">
                <a16:creationId xmlns:a16="http://schemas.microsoft.com/office/drawing/2014/main" id="{DBF99ADC-9ED1-1041-8FF0-7D7FC9903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257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4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4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70" decel="100000"/>
                                        <p:tgtEl>
                                          <p:spTgt spid="420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770" decel="100000"/>
                                        <p:tgtEl>
                                          <p:spTgt spid="4206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206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8" dur="770" fill="hold"/>
                                        <p:tgtEl>
                                          <p:spTgt spid="4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0" dur="770" fill="hold"/>
                                        <p:tgtEl>
                                          <p:spTgt spid="4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53" grpId="0" autoUpdateAnimBg="0"/>
      <p:bldP spid="42054" grpId="0" autoUpdateAnimBg="0"/>
      <p:bldP spid="42055" grpId="0" autoUpdateAnimBg="0"/>
      <p:bldP spid="42058" grpId="0"/>
      <p:bldP spid="42059" grpId="0" autoUpdateAnimBg="0"/>
      <p:bldP spid="42060" grpId="0" autoUpdateAnimBg="0"/>
      <p:bldP spid="42063" grpId="0"/>
      <p:bldP spid="420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8">
            <a:extLst>
              <a:ext uri="{FF2B5EF4-FFF2-40B4-BE49-F238E27FC236}">
                <a16:creationId xmlns:a16="http://schemas.microsoft.com/office/drawing/2014/main" id="{80A2073B-DF12-DE42-81F1-692C4949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B556E-34B4-C145-8916-70EE7D51195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5086" name="Line 30">
            <a:extLst>
              <a:ext uri="{FF2B5EF4-FFF2-40B4-BE49-F238E27FC236}">
                <a16:creationId xmlns:a16="http://schemas.microsoft.com/office/drawing/2014/main" id="{BA88285A-644F-8F43-B8D3-7B6EAC557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51816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85" name="Line 29">
            <a:extLst>
              <a:ext uri="{FF2B5EF4-FFF2-40B4-BE49-F238E27FC236}">
                <a16:creationId xmlns:a16="http://schemas.microsoft.com/office/drawing/2014/main" id="{4C72FE8E-66F3-044B-899B-CFCE8D8EE0EB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7800" y="51816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73" name="Rectangle 17">
            <a:extLst>
              <a:ext uri="{FF2B5EF4-FFF2-40B4-BE49-F238E27FC236}">
                <a16:creationId xmlns:a16="http://schemas.microsoft.com/office/drawing/2014/main" id="{DB1018B7-6C9A-364C-8C7F-82ECFC3C80BB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1981200" y="228600"/>
            <a:ext cx="7772400" cy="685800"/>
          </a:xfrm>
        </p:spPr>
        <p:txBody>
          <a:bodyPr/>
          <a:lstStyle/>
          <a:p>
            <a:r>
              <a:rPr lang="en-US" altLang="en-US" sz="3800"/>
              <a:t>Web Cache: Basic operation</a:t>
            </a:r>
          </a:p>
        </p:txBody>
      </p:sp>
      <p:pic>
        <p:nvPicPr>
          <p:cNvPr id="45060" name="Picture 4">
            <a:extLst>
              <a:ext uri="{FF2B5EF4-FFF2-40B4-BE49-F238E27FC236}">
                <a16:creationId xmlns:a16="http://schemas.microsoft.com/office/drawing/2014/main" id="{6768D017-3DB3-0A4B-B9F3-789B49EF128D}"/>
              </a:ext>
            </a:extLst>
          </p:cNvPr>
          <p:cNvPicPr>
            <a:picLocks noChangeAspect="1" noChangeArrowheads="1"/>
          </p:cNvPicPr>
          <p:nvPr>
            <p:ph sz="quarter" idx="1"/>
          </p:nvPr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4648200"/>
            <a:ext cx="527050" cy="1447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5084" name="Line 28">
            <a:extLst>
              <a:ext uri="{FF2B5EF4-FFF2-40B4-BE49-F238E27FC236}">
                <a16:creationId xmlns:a16="http://schemas.microsoft.com/office/drawing/2014/main" id="{7BDFADC0-5D83-A243-98FC-AE58E7067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181600"/>
            <a:ext cx="693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87" name="Line 31">
            <a:extLst>
              <a:ext uri="{FF2B5EF4-FFF2-40B4-BE49-F238E27FC236}">
                <a16:creationId xmlns:a16="http://schemas.microsoft.com/office/drawing/2014/main" id="{C814FC14-25F3-744B-8183-2BFF61915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5720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5088" name="Group 32">
            <a:extLst>
              <a:ext uri="{FF2B5EF4-FFF2-40B4-BE49-F238E27FC236}">
                <a16:creationId xmlns:a16="http://schemas.microsoft.com/office/drawing/2014/main" id="{D05B9E54-322F-4244-B57F-BADCF78DDE23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4343400"/>
            <a:ext cx="533400" cy="304800"/>
            <a:chOff x="4224" y="2880"/>
            <a:chExt cx="768" cy="528"/>
          </a:xfrm>
        </p:grpSpPr>
        <p:sp>
          <p:nvSpPr>
            <p:cNvPr id="45089" name="AutoShape 33">
              <a:extLst>
                <a:ext uri="{FF2B5EF4-FFF2-40B4-BE49-F238E27FC236}">
                  <a16:creationId xmlns:a16="http://schemas.microsoft.com/office/drawing/2014/main" id="{D40B6D8C-E184-A54A-BE0C-BE9118490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880"/>
              <a:ext cx="768" cy="528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0" name="Line 34">
              <a:extLst>
                <a:ext uri="{FF2B5EF4-FFF2-40B4-BE49-F238E27FC236}">
                  <a16:creationId xmlns:a16="http://schemas.microsoft.com/office/drawing/2014/main" id="{61DCCEC8-0458-AB40-B4FC-D7A680F1CD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92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91" name="Line 35">
              <a:extLst>
                <a:ext uri="{FF2B5EF4-FFF2-40B4-BE49-F238E27FC236}">
                  <a16:creationId xmlns:a16="http://schemas.microsoft.com/office/drawing/2014/main" id="{52C6E37C-3D1E-2146-90EE-CF0482BC24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292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5092" name="Group 36">
            <a:extLst>
              <a:ext uri="{FF2B5EF4-FFF2-40B4-BE49-F238E27FC236}">
                <a16:creationId xmlns:a16="http://schemas.microsoft.com/office/drawing/2014/main" id="{4DC36FA5-BC87-8A4C-8CA7-B20F01946783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590800"/>
            <a:ext cx="4800600" cy="1371600"/>
            <a:chOff x="816" y="1584"/>
            <a:chExt cx="3024" cy="1926"/>
          </a:xfrm>
        </p:grpSpPr>
        <p:sp>
          <p:nvSpPr>
            <p:cNvPr id="45093" name="Arc 37">
              <a:extLst>
                <a:ext uri="{FF2B5EF4-FFF2-40B4-BE49-F238E27FC236}">
                  <a16:creationId xmlns:a16="http://schemas.microsoft.com/office/drawing/2014/main" id="{28D51D3E-87A8-2D41-8BBE-D791B4377DCA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16" y="2351"/>
              <a:ext cx="672" cy="817"/>
            </a:xfrm>
            <a:custGeom>
              <a:avLst/>
              <a:gdLst>
                <a:gd name="G0" fmla="+- 0 0 0"/>
                <a:gd name="G1" fmla="+- 21348 0 0"/>
                <a:gd name="G2" fmla="+- 21600 0 0"/>
                <a:gd name="T0" fmla="*/ 3288 w 21600"/>
                <a:gd name="T1" fmla="*/ 0 h 41692"/>
                <a:gd name="T2" fmla="*/ 7258 w 21600"/>
                <a:gd name="T3" fmla="*/ 41692 h 41692"/>
                <a:gd name="T4" fmla="*/ 0 w 21600"/>
                <a:gd name="T5" fmla="*/ 21348 h 4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692" fill="none" extrusionOk="0">
                  <a:moveTo>
                    <a:pt x="3288" y="-1"/>
                  </a:moveTo>
                  <a:cubicBezTo>
                    <a:pt x="13823" y="1622"/>
                    <a:pt x="21600" y="10688"/>
                    <a:pt x="21600" y="21348"/>
                  </a:cubicBezTo>
                  <a:cubicBezTo>
                    <a:pt x="21600" y="30479"/>
                    <a:pt x="15858" y="38623"/>
                    <a:pt x="7258" y="41692"/>
                  </a:cubicBezTo>
                </a:path>
                <a:path w="21600" h="41692" stroke="0" extrusionOk="0">
                  <a:moveTo>
                    <a:pt x="3288" y="-1"/>
                  </a:moveTo>
                  <a:cubicBezTo>
                    <a:pt x="13823" y="1622"/>
                    <a:pt x="21600" y="10688"/>
                    <a:pt x="21600" y="21348"/>
                  </a:cubicBezTo>
                  <a:cubicBezTo>
                    <a:pt x="21600" y="30479"/>
                    <a:pt x="15858" y="38623"/>
                    <a:pt x="7258" y="41692"/>
                  </a:cubicBezTo>
                  <a:lnTo>
                    <a:pt x="0" y="2134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4" name="Arc 38">
              <a:extLst>
                <a:ext uri="{FF2B5EF4-FFF2-40B4-BE49-F238E27FC236}">
                  <a16:creationId xmlns:a16="http://schemas.microsoft.com/office/drawing/2014/main" id="{EC83BE40-55B8-9A4F-837C-1549E6764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766"/>
              <a:ext cx="778" cy="68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960 w 21878"/>
                <a:gd name="T1" fmla="*/ 34066 h 34066"/>
                <a:gd name="T2" fmla="*/ 21878 w 21878"/>
                <a:gd name="T3" fmla="*/ 2 h 34066"/>
                <a:gd name="T4" fmla="*/ 21600 w 21878"/>
                <a:gd name="T5" fmla="*/ 21600 h 34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78" h="34066" fill="none" extrusionOk="0">
                  <a:moveTo>
                    <a:pt x="3960" y="34065"/>
                  </a:moveTo>
                  <a:cubicBezTo>
                    <a:pt x="1383" y="30419"/>
                    <a:pt x="0" y="2606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92" y="0"/>
                    <a:pt x="21785" y="0"/>
                    <a:pt x="21878" y="1"/>
                  </a:cubicBezTo>
                </a:path>
                <a:path w="21878" h="34066" stroke="0" extrusionOk="0">
                  <a:moveTo>
                    <a:pt x="3960" y="34065"/>
                  </a:moveTo>
                  <a:cubicBezTo>
                    <a:pt x="1383" y="30419"/>
                    <a:pt x="0" y="2606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92" y="0"/>
                    <a:pt x="21785" y="0"/>
                    <a:pt x="21878" y="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5" name="Arc 39">
              <a:extLst>
                <a:ext uri="{FF2B5EF4-FFF2-40B4-BE49-F238E27FC236}">
                  <a16:creationId xmlns:a16="http://schemas.microsoft.com/office/drawing/2014/main" id="{D09FAAF5-49F7-A547-AD5D-1C3C0360A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1584"/>
              <a:ext cx="1296" cy="432"/>
            </a:xfrm>
            <a:custGeom>
              <a:avLst/>
              <a:gdLst>
                <a:gd name="G0" fmla="+- 17816 0 0"/>
                <a:gd name="G1" fmla="+- 21600 0 0"/>
                <a:gd name="G2" fmla="+- 21600 0 0"/>
                <a:gd name="T0" fmla="*/ 0 w 34225"/>
                <a:gd name="T1" fmla="*/ 9387 h 21600"/>
                <a:gd name="T2" fmla="*/ 34225 w 34225"/>
                <a:gd name="T3" fmla="*/ 7554 h 21600"/>
                <a:gd name="T4" fmla="*/ 17816 w 3422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225" h="21600" fill="none" extrusionOk="0">
                  <a:moveTo>
                    <a:pt x="0" y="9387"/>
                  </a:moveTo>
                  <a:cubicBezTo>
                    <a:pt x="4027" y="3511"/>
                    <a:pt x="10692" y="0"/>
                    <a:pt x="17816" y="0"/>
                  </a:cubicBezTo>
                  <a:cubicBezTo>
                    <a:pt x="24126" y="0"/>
                    <a:pt x="30121" y="2759"/>
                    <a:pt x="34225" y="7553"/>
                  </a:cubicBezTo>
                </a:path>
                <a:path w="34225" h="21600" stroke="0" extrusionOk="0">
                  <a:moveTo>
                    <a:pt x="0" y="9387"/>
                  </a:moveTo>
                  <a:cubicBezTo>
                    <a:pt x="4027" y="3511"/>
                    <a:pt x="10692" y="0"/>
                    <a:pt x="17816" y="0"/>
                  </a:cubicBezTo>
                  <a:cubicBezTo>
                    <a:pt x="24126" y="0"/>
                    <a:pt x="30121" y="2759"/>
                    <a:pt x="34225" y="7553"/>
                  </a:cubicBezTo>
                  <a:lnTo>
                    <a:pt x="17816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6" name="Arc 40">
              <a:extLst>
                <a:ext uri="{FF2B5EF4-FFF2-40B4-BE49-F238E27FC236}">
                  <a16:creationId xmlns:a16="http://schemas.microsoft.com/office/drawing/2014/main" id="{7C7C8607-0C75-B543-93A8-86616B8F3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2" y="1634"/>
              <a:ext cx="958" cy="543"/>
            </a:xfrm>
            <a:custGeom>
              <a:avLst/>
              <a:gdLst>
                <a:gd name="G0" fmla="+- 5923 0 0"/>
                <a:gd name="G1" fmla="+- 21600 0 0"/>
                <a:gd name="G2" fmla="+- 21600 0 0"/>
                <a:gd name="T0" fmla="*/ 0 w 27488"/>
                <a:gd name="T1" fmla="*/ 828 h 21600"/>
                <a:gd name="T2" fmla="*/ 27488 w 27488"/>
                <a:gd name="T3" fmla="*/ 20377 h 21600"/>
                <a:gd name="T4" fmla="*/ 5923 w 2748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488" h="21600" fill="none" extrusionOk="0">
                  <a:moveTo>
                    <a:pt x="-1" y="827"/>
                  </a:moveTo>
                  <a:cubicBezTo>
                    <a:pt x="1926" y="278"/>
                    <a:pt x="3919" y="0"/>
                    <a:pt x="5923" y="0"/>
                  </a:cubicBezTo>
                  <a:cubicBezTo>
                    <a:pt x="17377" y="0"/>
                    <a:pt x="26839" y="8941"/>
                    <a:pt x="27488" y="20376"/>
                  </a:cubicBezTo>
                </a:path>
                <a:path w="27488" h="21600" stroke="0" extrusionOk="0">
                  <a:moveTo>
                    <a:pt x="-1" y="827"/>
                  </a:moveTo>
                  <a:cubicBezTo>
                    <a:pt x="1926" y="278"/>
                    <a:pt x="3919" y="0"/>
                    <a:pt x="5923" y="0"/>
                  </a:cubicBezTo>
                  <a:cubicBezTo>
                    <a:pt x="17377" y="0"/>
                    <a:pt x="26839" y="8941"/>
                    <a:pt x="27488" y="20376"/>
                  </a:cubicBezTo>
                  <a:lnTo>
                    <a:pt x="5923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7" name="Arc 41">
              <a:extLst>
                <a:ext uri="{FF2B5EF4-FFF2-40B4-BE49-F238E27FC236}">
                  <a16:creationId xmlns:a16="http://schemas.microsoft.com/office/drawing/2014/main" id="{E5CC5809-16C5-C047-82BC-352613A36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113"/>
              <a:ext cx="384" cy="7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36924"/>
                <a:gd name="T2" fmla="*/ 15223 w 21600"/>
                <a:gd name="T3" fmla="*/ 36924 h 36924"/>
                <a:gd name="T4" fmla="*/ 0 w 21600"/>
                <a:gd name="T5" fmla="*/ 21600 h 36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6924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353"/>
                    <a:pt x="19304" y="32869"/>
                    <a:pt x="15222" y="36923"/>
                  </a:cubicBezTo>
                </a:path>
                <a:path w="21600" h="36924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353"/>
                    <a:pt x="19304" y="32869"/>
                    <a:pt x="15222" y="3692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8" name="Arc 42">
              <a:extLst>
                <a:ext uri="{FF2B5EF4-FFF2-40B4-BE49-F238E27FC236}">
                  <a16:creationId xmlns:a16="http://schemas.microsoft.com/office/drawing/2014/main" id="{008B7E20-B3FE-AB4E-9831-E8FFA827B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3" y="2709"/>
              <a:ext cx="1680" cy="699"/>
            </a:xfrm>
            <a:custGeom>
              <a:avLst/>
              <a:gdLst>
                <a:gd name="G0" fmla="+- 13458 0 0"/>
                <a:gd name="G1" fmla="+- 13367 0 0"/>
                <a:gd name="G2" fmla="+- 21600 0 0"/>
                <a:gd name="T0" fmla="*/ 30425 w 35058"/>
                <a:gd name="T1" fmla="*/ 0 h 34967"/>
                <a:gd name="T2" fmla="*/ 0 w 35058"/>
                <a:gd name="T3" fmla="*/ 30262 h 34967"/>
                <a:gd name="T4" fmla="*/ 13458 w 35058"/>
                <a:gd name="T5" fmla="*/ 13367 h 34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058" h="34967" fill="none" extrusionOk="0">
                  <a:moveTo>
                    <a:pt x="30425" y="-1"/>
                  </a:moveTo>
                  <a:cubicBezTo>
                    <a:pt x="33426" y="3809"/>
                    <a:pt x="35058" y="8517"/>
                    <a:pt x="35058" y="13367"/>
                  </a:cubicBezTo>
                  <a:cubicBezTo>
                    <a:pt x="35058" y="25296"/>
                    <a:pt x="25387" y="34967"/>
                    <a:pt x="13458" y="34967"/>
                  </a:cubicBezTo>
                  <a:cubicBezTo>
                    <a:pt x="8568" y="34967"/>
                    <a:pt x="3824" y="33308"/>
                    <a:pt x="-1" y="30262"/>
                  </a:cubicBezTo>
                </a:path>
                <a:path w="35058" h="34967" stroke="0" extrusionOk="0">
                  <a:moveTo>
                    <a:pt x="30425" y="-1"/>
                  </a:moveTo>
                  <a:cubicBezTo>
                    <a:pt x="33426" y="3809"/>
                    <a:pt x="35058" y="8517"/>
                    <a:pt x="35058" y="13367"/>
                  </a:cubicBezTo>
                  <a:cubicBezTo>
                    <a:pt x="35058" y="25296"/>
                    <a:pt x="25387" y="34967"/>
                    <a:pt x="13458" y="34967"/>
                  </a:cubicBezTo>
                  <a:cubicBezTo>
                    <a:pt x="8568" y="34967"/>
                    <a:pt x="3824" y="33308"/>
                    <a:pt x="-1" y="30262"/>
                  </a:cubicBezTo>
                  <a:lnTo>
                    <a:pt x="13458" y="1336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9" name="Arc 43">
              <a:extLst>
                <a:ext uri="{FF2B5EF4-FFF2-40B4-BE49-F238E27FC236}">
                  <a16:creationId xmlns:a16="http://schemas.microsoft.com/office/drawing/2014/main" id="{D21E4F05-5814-B944-8088-CBA7DF634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3072"/>
              <a:ext cx="1288" cy="438"/>
            </a:xfrm>
            <a:custGeom>
              <a:avLst/>
              <a:gdLst>
                <a:gd name="G0" fmla="+- 21600 0 0"/>
                <a:gd name="G1" fmla="+- 303 0 0"/>
                <a:gd name="G2" fmla="+- 21600 0 0"/>
                <a:gd name="T0" fmla="*/ 37898 w 37898"/>
                <a:gd name="T1" fmla="*/ 14478 h 21903"/>
                <a:gd name="T2" fmla="*/ 2 w 37898"/>
                <a:gd name="T3" fmla="*/ 0 h 21903"/>
                <a:gd name="T4" fmla="*/ 21600 w 37898"/>
                <a:gd name="T5" fmla="*/ 303 h 21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898" h="21903" fill="none" extrusionOk="0">
                  <a:moveTo>
                    <a:pt x="37898" y="14478"/>
                  </a:moveTo>
                  <a:cubicBezTo>
                    <a:pt x="33795" y="19194"/>
                    <a:pt x="27851" y="21903"/>
                    <a:pt x="21600" y="21903"/>
                  </a:cubicBezTo>
                  <a:cubicBezTo>
                    <a:pt x="9670" y="21903"/>
                    <a:pt x="0" y="12232"/>
                    <a:pt x="0" y="303"/>
                  </a:cubicBezTo>
                  <a:cubicBezTo>
                    <a:pt x="0" y="201"/>
                    <a:pt x="0" y="100"/>
                    <a:pt x="2" y="0"/>
                  </a:cubicBezTo>
                </a:path>
                <a:path w="37898" h="21903" stroke="0" extrusionOk="0">
                  <a:moveTo>
                    <a:pt x="37898" y="14478"/>
                  </a:moveTo>
                  <a:cubicBezTo>
                    <a:pt x="33795" y="19194"/>
                    <a:pt x="27851" y="21903"/>
                    <a:pt x="21600" y="21903"/>
                  </a:cubicBezTo>
                  <a:cubicBezTo>
                    <a:pt x="9670" y="21903"/>
                    <a:pt x="0" y="12232"/>
                    <a:pt x="0" y="303"/>
                  </a:cubicBezTo>
                  <a:cubicBezTo>
                    <a:pt x="0" y="201"/>
                    <a:pt x="0" y="100"/>
                    <a:pt x="2" y="0"/>
                  </a:cubicBezTo>
                  <a:lnTo>
                    <a:pt x="21600" y="30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100" name="Group 44">
            <a:extLst>
              <a:ext uri="{FF2B5EF4-FFF2-40B4-BE49-F238E27FC236}">
                <a16:creationId xmlns:a16="http://schemas.microsoft.com/office/drawing/2014/main" id="{DB893715-918B-6948-85F6-F5D5443E5E3B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657600"/>
            <a:ext cx="533400" cy="304800"/>
            <a:chOff x="4224" y="2880"/>
            <a:chExt cx="768" cy="528"/>
          </a:xfrm>
        </p:grpSpPr>
        <p:sp>
          <p:nvSpPr>
            <p:cNvPr id="45101" name="AutoShape 45">
              <a:extLst>
                <a:ext uri="{FF2B5EF4-FFF2-40B4-BE49-F238E27FC236}">
                  <a16:creationId xmlns:a16="http://schemas.microsoft.com/office/drawing/2014/main" id="{C040345C-49F1-4B4F-A6DD-55627F6C4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880"/>
              <a:ext cx="768" cy="528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2" name="Line 46">
              <a:extLst>
                <a:ext uri="{FF2B5EF4-FFF2-40B4-BE49-F238E27FC236}">
                  <a16:creationId xmlns:a16="http://schemas.microsoft.com/office/drawing/2014/main" id="{8352C59B-A225-0448-95B0-914EA3CF1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92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03" name="Line 47">
              <a:extLst>
                <a:ext uri="{FF2B5EF4-FFF2-40B4-BE49-F238E27FC236}">
                  <a16:creationId xmlns:a16="http://schemas.microsoft.com/office/drawing/2014/main" id="{92A4620D-5976-3E4C-B885-FC8CAA2566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292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104" name="Line 48">
            <a:extLst>
              <a:ext uri="{FF2B5EF4-FFF2-40B4-BE49-F238E27FC236}">
                <a16:creationId xmlns:a16="http://schemas.microsoft.com/office/drawing/2014/main" id="{EAF37096-1B5D-F246-ADE8-9A6D6B993CC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62600" y="3962400"/>
            <a:ext cx="685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121" name="Line 65">
            <a:extLst>
              <a:ext uri="{FF2B5EF4-FFF2-40B4-BE49-F238E27FC236}">
                <a16:creationId xmlns:a16="http://schemas.microsoft.com/office/drawing/2014/main" id="{6DB1A105-CA08-2C4E-9586-045728BB7F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5908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45142" name="Picture 86">
            <a:extLst>
              <a:ext uri="{FF2B5EF4-FFF2-40B4-BE49-F238E27FC236}">
                <a16:creationId xmlns:a16="http://schemas.microsoft.com/office/drawing/2014/main" id="{3C80EC77-E4A1-0B43-8AB0-82032644C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066800"/>
            <a:ext cx="5270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44" name="Text Box 88">
            <a:extLst>
              <a:ext uri="{FF2B5EF4-FFF2-40B4-BE49-F238E27FC236}">
                <a16:creationId xmlns:a16="http://schemas.microsoft.com/office/drawing/2014/main" id="{DF1F3270-F16D-0F41-8370-268EC38C6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5257801"/>
            <a:ext cx="644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GET</a:t>
            </a:r>
          </a:p>
        </p:txBody>
      </p:sp>
      <p:sp>
        <p:nvSpPr>
          <p:cNvPr id="45145" name="Text Box 89">
            <a:extLst>
              <a:ext uri="{FF2B5EF4-FFF2-40B4-BE49-F238E27FC236}">
                <a16:creationId xmlns:a16="http://schemas.microsoft.com/office/drawing/2014/main" id="{7E9F9B91-C814-504F-9759-B710D874F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200400"/>
            <a:ext cx="213360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  <a:latin typeface="Tahoma" panose="020B0604030504040204" pitchFamily="34" charset="0"/>
              </a:rPr>
              <a:t>Object present ? </a:t>
            </a:r>
          </a:p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chemeClr val="hlink"/>
                </a:solidFill>
                <a:latin typeface="Tahoma" panose="020B0604030504040204" pitchFamily="34" charset="0"/>
              </a:rPr>
              <a:t>No-&gt; Fetch Object</a:t>
            </a:r>
          </a:p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chemeClr val="hlink"/>
                </a:solidFill>
                <a:latin typeface="Tahoma" panose="020B0604030504040204" pitchFamily="34" charset="0"/>
              </a:rPr>
              <a:t>Yes-&gt; Send Object</a:t>
            </a:r>
          </a:p>
        </p:txBody>
      </p:sp>
      <p:sp>
        <p:nvSpPr>
          <p:cNvPr id="45146" name="Line 90">
            <a:extLst>
              <a:ext uri="{FF2B5EF4-FFF2-40B4-BE49-F238E27FC236}">
                <a16:creationId xmlns:a16="http://schemas.microsoft.com/office/drawing/2014/main" id="{3F1CCA74-94FD-0841-8263-92A018808B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1905000"/>
            <a:ext cx="2971800" cy="2667000"/>
          </a:xfrm>
          <a:prstGeom prst="line">
            <a:avLst/>
          </a:prstGeom>
          <a:noFill/>
          <a:ln w="28575">
            <a:solidFill>
              <a:srgbClr val="D7211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147" name="Line 91">
            <a:extLst>
              <a:ext uri="{FF2B5EF4-FFF2-40B4-BE49-F238E27FC236}">
                <a16:creationId xmlns:a16="http://schemas.microsoft.com/office/drawing/2014/main" id="{FF780C09-833E-6F46-81DC-D29B089CBE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2057400"/>
            <a:ext cx="3048000" cy="2667000"/>
          </a:xfrm>
          <a:prstGeom prst="line">
            <a:avLst/>
          </a:prstGeom>
          <a:noFill/>
          <a:ln w="28575">
            <a:solidFill>
              <a:srgbClr val="19DB1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149" name="Text Box 93">
            <a:extLst>
              <a:ext uri="{FF2B5EF4-FFF2-40B4-BE49-F238E27FC236}">
                <a16:creationId xmlns:a16="http://schemas.microsoft.com/office/drawing/2014/main" id="{EF34D00D-4528-8441-86E1-A18877049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2286001"/>
            <a:ext cx="644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GET</a:t>
            </a:r>
          </a:p>
        </p:txBody>
      </p:sp>
      <p:sp>
        <p:nvSpPr>
          <p:cNvPr id="45150" name="Text Box 94">
            <a:extLst>
              <a:ext uri="{FF2B5EF4-FFF2-40B4-BE49-F238E27FC236}">
                <a16:creationId xmlns:a16="http://schemas.microsoft.com/office/drawing/2014/main" id="{51EFFDF9-E5C1-0E49-9AAC-EC25E9063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886201"/>
            <a:ext cx="1398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RESPONSE</a:t>
            </a:r>
          </a:p>
        </p:txBody>
      </p:sp>
      <p:sp>
        <p:nvSpPr>
          <p:cNvPr id="45151" name="Text Box 95">
            <a:extLst>
              <a:ext uri="{FF2B5EF4-FFF2-40B4-BE49-F238E27FC236}">
                <a16:creationId xmlns:a16="http://schemas.microsoft.com/office/drawing/2014/main" id="{A6F1E518-F1FC-4948-B25C-53BF16035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2484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45152" name="Text Box 96">
            <a:extLst>
              <a:ext uri="{FF2B5EF4-FFF2-40B4-BE49-F238E27FC236}">
                <a16:creationId xmlns:a16="http://schemas.microsoft.com/office/drawing/2014/main" id="{52FD59F2-55FD-874A-841D-2C5B672CD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562600"/>
            <a:ext cx="99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Cache</a:t>
            </a:r>
          </a:p>
        </p:txBody>
      </p:sp>
      <p:sp>
        <p:nvSpPr>
          <p:cNvPr id="45160" name="Line 104">
            <a:extLst>
              <a:ext uri="{FF2B5EF4-FFF2-40B4-BE49-F238E27FC236}">
                <a16:creationId xmlns:a16="http://schemas.microsoft.com/office/drawing/2014/main" id="{2D64A8F1-1E44-8945-A36A-FE2DF459BC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24200" y="5334000"/>
            <a:ext cx="2438400" cy="0"/>
          </a:xfrm>
          <a:prstGeom prst="line">
            <a:avLst/>
          </a:prstGeom>
          <a:noFill/>
          <a:ln w="28575">
            <a:solidFill>
              <a:srgbClr val="D7211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161" name="Line 105">
            <a:extLst>
              <a:ext uri="{FF2B5EF4-FFF2-40B4-BE49-F238E27FC236}">
                <a16:creationId xmlns:a16="http://schemas.microsoft.com/office/drawing/2014/main" id="{CF33E17A-6C36-554D-ADD9-A93914541C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876800"/>
            <a:ext cx="2514600" cy="0"/>
          </a:xfrm>
          <a:prstGeom prst="line">
            <a:avLst/>
          </a:prstGeom>
          <a:noFill/>
          <a:ln w="28575">
            <a:solidFill>
              <a:srgbClr val="19DB1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162" name="Text Box 106">
            <a:extLst>
              <a:ext uri="{FF2B5EF4-FFF2-40B4-BE49-F238E27FC236}">
                <a16:creationId xmlns:a16="http://schemas.microsoft.com/office/drawing/2014/main" id="{59406738-ADB9-3344-963D-FA4E5D27E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495801"/>
            <a:ext cx="1398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RESPONSE</a:t>
            </a:r>
          </a:p>
        </p:txBody>
      </p:sp>
      <p:sp>
        <p:nvSpPr>
          <p:cNvPr id="45166" name="Line 110">
            <a:extLst>
              <a:ext uri="{FF2B5EF4-FFF2-40B4-BE49-F238E27FC236}">
                <a16:creationId xmlns:a16="http://schemas.microsoft.com/office/drawing/2014/main" id="{4436D856-5387-6E4E-9D3D-C950D53C46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5105400"/>
            <a:ext cx="6019800" cy="0"/>
          </a:xfrm>
          <a:prstGeom prst="line">
            <a:avLst/>
          </a:prstGeom>
          <a:noFill/>
          <a:ln w="28575">
            <a:solidFill>
              <a:srgbClr val="D7211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167" name="Text Box 111">
            <a:extLst>
              <a:ext uri="{FF2B5EF4-FFF2-40B4-BE49-F238E27FC236}">
                <a16:creationId xmlns:a16="http://schemas.microsoft.com/office/drawing/2014/main" id="{1A08364B-82C1-EA42-8848-A4D4F2AD4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1" y="5181601"/>
            <a:ext cx="644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GET</a:t>
            </a:r>
          </a:p>
        </p:txBody>
      </p:sp>
      <p:sp>
        <p:nvSpPr>
          <p:cNvPr id="45168" name="Line 112">
            <a:extLst>
              <a:ext uri="{FF2B5EF4-FFF2-40B4-BE49-F238E27FC236}">
                <a16:creationId xmlns:a16="http://schemas.microsoft.com/office/drawing/2014/main" id="{26E755A2-B34B-624A-9A96-8E4E363B9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953000"/>
            <a:ext cx="6019800" cy="0"/>
          </a:xfrm>
          <a:prstGeom prst="line">
            <a:avLst/>
          </a:prstGeom>
          <a:noFill/>
          <a:ln w="28575">
            <a:solidFill>
              <a:srgbClr val="19DB1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169" name="Text Box 113">
            <a:extLst>
              <a:ext uri="{FF2B5EF4-FFF2-40B4-BE49-F238E27FC236}">
                <a16:creationId xmlns:a16="http://schemas.microsoft.com/office/drawing/2014/main" id="{80F1C669-C3F1-5A42-B410-78DBF43A2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572001"/>
            <a:ext cx="1398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RESPONSE</a:t>
            </a:r>
          </a:p>
        </p:txBody>
      </p:sp>
      <p:grpSp>
        <p:nvGrpSpPr>
          <p:cNvPr id="45170" name="Group 114">
            <a:extLst>
              <a:ext uri="{FF2B5EF4-FFF2-40B4-BE49-F238E27FC236}">
                <a16:creationId xmlns:a16="http://schemas.microsoft.com/office/drawing/2014/main" id="{8FA88151-10DC-264E-AB1D-E011F4C40455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438400"/>
            <a:ext cx="533400" cy="304800"/>
            <a:chOff x="4224" y="2880"/>
            <a:chExt cx="768" cy="528"/>
          </a:xfrm>
        </p:grpSpPr>
        <p:sp>
          <p:nvSpPr>
            <p:cNvPr id="45171" name="AutoShape 115">
              <a:extLst>
                <a:ext uri="{FF2B5EF4-FFF2-40B4-BE49-F238E27FC236}">
                  <a16:creationId xmlns:a16="http://schemas.microsoft.com/office/drawing/2014/main" id="{69590BA7-1A2D-134E-BB35-E517B2CD0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880"/>
              <a:ext cx="768" cy="528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72" name="Line 116">
              <a:extLst>
                <a:ext uri="{FF2B5EF4-FFF2-40B4-BE49-F238E27FC236}">
                  <a16:creationId xmlns:a16="http://schemas.microsoft.com/office/drawing/2014/main" id="{30018963-93F5-1249-8BBC-F6206661B3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92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73" name="Line 117">
              <a:extLst>
                <a:ext uri="{FF2B5EF4-FFF2-40B4-BE49-F238E27FC236}">
                  <a16:creationId xmlns:a16="http://schemas.microsoft.com/office/drawing/2014/main" id="{A7B54B05-CECF-6940-8A0F-E3B57FB343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292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174" name="Line 118">
            <a:extLst>
              <a:ext uri="{FF2B5EF4-FFF2-40B4-BE49-F238E27FC236}">
                <a16:creationId xmlns:a16="http://schemas.microsoft.com/office/drawing/2014/main" id="{00ACC269-890F-DD4D-B3E6-0E52B8686A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2362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45178" name="Picture 122">
            <a:extLst>
              <a:ext uri="{FF2B5EF4-FFF2-40B4-BE49-F238E27FC236}">
                <a16:creationId xmlns:a16="http://schemas.microsoft.com/office/drawing/2014/main" id="{4643EC79-12FF-5449-B5A9-DC753B48F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4102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179" name="Picture 123">
            <a:extLst>
              <a:ext uri="{FF2B5EF4-FFF2-40B4-BE49-F238E27FC236}">
                <a16:creationId xmlns:a16="http://schemas.microsoft.com/office/drawing/2014/main" id="{F9F71542-9A55-B945-A079-48031B193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102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180" name="Picture 124">
            <a:extLst>
              <a:ext uri="{FF2B5EF4-FFF2-40B4-BE49-F238E27FC236}">
                <a16:creationId xmlns:a16="http://schemas.microsoft.com/office/drawing/2014/main" id="{D5C55CE1-26A2-D245-98A7-463B522F9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4102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181" name="Picture 125">
            <a:extLst>
              <a:ext uri="{FF2B5EF4-FFF2-40B4-BE49-F238E27FC236}">
                <a16:creationId xmlns:a16="http://schemas.microsoft.com/office/drawing/2014/main" id="{C59EB532-B610-424E-B24A-089B1B609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4102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182" name="Picture 126">
            <a:extLst>
              <a:ext uri="{FF2B5EF4-FFF2-40B4-BE49-F238E27FC236}">
                <a16:creationId xmlns:a16="http://schemas.microsoft.com/office/drawing/2014/main" id="{6D05518B-4FCB-4B49-84B2-0B8BD16FB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54102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183" name="Picture 127">
            <a:extLst>
              <a:ext uri="{FF2B5EF4-FFF2-40B4-BE49-F238E27FC236}">
                <a16:creationId xmlns:a16="http://schemas.microsoft.com/office/drawing/2014/main" id="{F9E4A11B-1BD2-244E-AEB6-A81588BD0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54102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184" name="Line 128">
            <a:extLst>
              <a:ext uri="{FF2B5EF4-FFF2-40B4-BE49-F238E27FC236}">
                <a16:creationId xmlns:a16="http://schemas.microsoft.com/office/drawing/2014/main" id="{6D46CEF0-0EB2-F043-A1AA-EADC22BE2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1816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185" name="Line 129">
            <a:extLst>
              <a:ext uri="{FF2B5EF4-FFF2-40B4-BE49-F238E27FC236}">
                <a16:creationId xmlns:a16="http://schemas.microsoft.com/office/drawing/2014/main" id="{7F42BE9D-C17E-1A4D-88E4-337A46BC5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51816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186" name="Line 130">
            <a:extLst>
              <a:ext uri="{FF2B5EF4-FFF2-40B4-BE49-F238E27FC236}">
                <a16:creationId xmlns:a16="http://schemas.microsoft.com/office/drawing/2014/main" id="{D6FCD706-4D38-C042-A3A2-CF884EAD04D0}"/>
              </a:ext>
            </a:extLst>
          </p:cNvPr>
          <p:cNvSpPr>
            <a:spLocks noChangeShapeType="1"/>
          </p:cNvSpPr>
          <p:nvPr/>
        </p:nvSpPr>
        <p:spPr bwMode="auto">
          <a:xfrm>
            <a:off x="9829800" y="51816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187" name="Line 131">
            <a:extLst>
              <a:ext uri="{FF2B5EF4-FFF2-40B4-BE49-F238E27FC236}">
                <a16:creationId xmlns:a16="http://schemas.microsoft.com/office/drawing/2014/main" id="{AB4B6018-43B7-FA44-A9E3-08C4519E6F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51816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188" name="Text Box 132">
            <a:extLst>
              <a:ext uri="{FF2B5EF4-FFF2-40B4-BE49-F238E27FC236}">
                <a16:creationId xmlns:a16="http://schemas.microsoft.com/office/drawing/2014/main" id="{09B582FA-0047-504E-978B-A2AD8F4A5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943601"/>
            <a:ext cx="6577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Client 1</a:t>
            </a:r>
          </a:p>
        </p:txBody>
      </p:sp>
      <p:sp>
        <p:nvSpPr>
          <p:cNvPr id="45189" name="Text Box 133">
            <a:extLst>
              <a:ext uri="{FF2B5EF4-FFF2-40B4-BE49-F238E27FC236}">
                <a16:creationId xmlns:a16="http://schemas.microsoft.com/office/drawing/2014/main" id="{0EAA9F46-2A43-5942-ADA4-2CAB908EF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981200"/>
            <a:ext cx="1256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Web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45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45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45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45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45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45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45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45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44" grpId="0"/>
      <p:bldP spid="45144" grpId="1"/>
      <p:bldP spid="45145" grpId="0"/>
      <p:bldP spid="45149" grpId="0"/>
      <p:bldP spid="45149" grpId="1"/>
      <p:bldP spid="45150" grpId="0"/>
      <p:bldP spid="45150" grpId="1"/>
      <p:bldP spid="45162" grpId="0"/>
      <p:bldP spid="45162" grpId="1"/>
      <p:bldP spid="45167" grpId="0"/>
      <p:bldP spid="451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>
            <a:extLst>
              <a:ext uri="{FF2B5EF4-FFF2-40B4-BE49-F238E27FC236}">
                <a16:creationId xmlns:a16="http://schemas.microsoft.com/office/drawing/2014/main" id="{65143C98-A66A-CD45-AB32-A31E59BA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3544-C92B-8640-8826-FF770D2A165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8355CC9C-25D3-8F44-99FE-3348C0DE7C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1143000"/>
          </a:xfrm>
        </p:spPr>
        <p:txBody>
          <a:bodyPr/>
          <a:lstStyle/>
          <a:p>
            <a:r>
              <a:rPr lang="en-US" altLang="en-US"/>
              <a:t>Web Cache </a:t>
            </a:r>
          </a:p>
        </p:txBody>
      </p:sp>
      <p:pic>
        <p:nvPicPr>
          <p:cNvPr id="44035" name="Picture 3">
            <a:extLst>
              <a:ext uri="{FF2B5EF4-FFF2-40B4-BE49-F238E27FC236}">
                <a16:creationId xmlns:a16="http://schemas.microsoft.com/office/drawing/2014/main" id="{9D749E44-DC85-6244-9300-3E333EAA5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1" y="9144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036" name="Group 4">
            <a:extLst>
              <a:ext uri="{FF2B5EF4-FFF2-40B4-BE49-F238E27FC236}">
                <a16:creationId xmlns:a16="http://schemas.microsoft.com/office/drawing/2014/main" id="{D6BD3BC7-ACE6-FF40-A318-10E35394296E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905000"/>
            <a:ext cx="4800600" cy="1371600"/>
            <a:chOff x="816" y="1584"/>
            <a:chExt cx="3024" cy="1926"/>
          </a:xfrm>
        </p:grpSpPr>
        <p:sp>
          <p:nvSpPr>
            <p:cNvPr id="44037" name="Arc 5">
              <a:extLst>
                <a:ext uri="{FF2B5EF4-FFF2-40B4-BE49-F238E27FC236}">
                  <a16:creationId xmlns:a16="http://schemas.microsoft.com/office/drawing/2014/main" id="{E33F764F-F5C1-794E-8881-E7CDA79207E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16" y="2351"/>
              <a:ext cx="672" cy="817"/>
            </a:xfrm>
            <a:custGeom>
              <a:avLst/>
              <a:gdLst>
                <a:gd name="G0" fmla="+- 0 0 0"/>
                <a:gd name="G1" fmla="+- 21348 0 0"/>
                <a:gd name="G2" fmla="+- 21600 0 0"/>
                <a:gd name="T0" fmla="*/ 3288 w 21600"/>
                <a:gd name="T1" fmla="*/ 0 h 41692"/>
                <a:gd name="T2" fmla="*/ 7258 w 21600"/>
                <a:gd name="T3" fmla="*/ 41692 h 41692"/>
                <a:gd name="T4" fmla="*/ 0 w 21600"/>
                <a:gd name="T5" fmla="*/ 21348 h 4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692" fill="none" extrusionOk="0">
                  <a:moveTo>
                    <a:pt x="3288" y="-1"/>
                  </a:moveTo>
                  <a:cubicBezTo>
                    <a:pt x="13823" y="1622"/>
                    <a:pt x="21600" y="10688"/>
                    <a:pt x="21600" y="21348"/>
                  </a:cubicBezTo>
                  <a:cubicBezTo>
                    <a:pt x="21600" y="30479"/>
                    <a:pt x="15858" y="38623"/>
                    <a:pt x="7258" y="41692"/>
                  </a:cubicBezTo>
                </a:path>
                <a:path w="21600" h="41692" stroke="0" extrusionOk="0">
                  <a:moveTo>
                    <a:pt x="3288" y="-1"/>
                  </a:moveTo>
                  <a:cubicBezTo>
                    <a:pt x="13823" y="1622"/>
                    <a:pt x="21600" y="10688"/>
                    <a:pt x="21600" y="21348"/>
                  </a:cubicBezTo>
                  <a:cubicBezTo>
                    <a:pt x="21600" y="30479"/>
                    <a:pt x="15858" y="38623"/>
                    <a:pt x="7258" y="41692"/>
                  </a:cubicBezTo>
                  <a:lnTo>
                    <a:pt x="0" y="2134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8" name="Arc 6">
              <a:extLst>
                <a:ext uri="{FF2B5EF4-FFF2-40B4-BE49-F238E27FC236}">
                  <a16:creationId xmlns:a16="http://schemas.microsoft.com/office/drawing/2014/main" id="{BC110342-40D7-634C-A814-DCFF96E6D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766"/>
              <a:ext cx="778" cy="68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960 w 21878"/>
                <a:gd name="T1" fmla="*/ 34066 h 34066"/>
                <a:gd name="T2" fmla="*/ 21878 w 21878"/>
                <a:gd name="T3" fmla="*/ 2 h 34066"/>
                <a:gd name="T4" fmla="*/ 21600 w 21878"/>
                <a:gd name="T5" fmla="*/ 21600 h 34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78" h="34066" fill="none" extrusionOk="0">
                  <a:moveTo>
                    <a:pt x="3960" y="34065"/>
                  </a:moveTo>
                  <a:cubicBezTo>
                    <a:pt x="1383" y="30419"/>
                    <a:pt x="0" y="2606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92" y="0"/>
                    <a:pt x="21785" y="0"/>
                    <a:pt x="21878" y="1"/>
                  </a:cubicBezTo>
                </a:path>
                <a:path w="21878" h="34066" stroke="0" extrusionOk="0">
                  <a:moveTo>
                    <a:pt x="3960" y="34065"/>
                  </a:moveTo>
                  <a:cubicBezTo>
                    <a:pt x="1383" y="30419"/>
                    <a:pt x="0" y="2606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92" y="0"/>
                    <a:pt x="21785" y="0"/>
                    <a:pt x="21878" y="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9" name="Arc 7">
              <a:extLst>
                <a:ext uri="{FF2B5EF4-FFF2-40B4-BE49-F238E27FC236}">
                  <a16:creationId xmlns:a16="http://schemas.microsoft.com/office/drawing/2014/main" id="{4BFD7205-9EC2-C24F-87B1-A43B18F8E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1584"/>
              <a:ext cx="1296" cy="432"/>
            </a:xfrm>
            <a:custGeom>
              <a:avLst/>
              <a:gdLst>
                <a:gd name="G0" fmla="+- 17816 0 0"/>
                <a:gd name="G1" fmla="+- 21600 0 0"/>
                <a:gd name="G2" fmla="+- 21600 0 0"/>
                <a:gd name="T0" fmla="*/ 0 w 34225"/>
                <a:gd name="T1" fmla="*/ 9387 h 21600"/>
                <a:gd name="T2" fmla="*/ 34225 w 34225"/>
                <a:gd name="T3" fmla="*/ 7554 h 21600"/>
                <a:gd name="T4" fmla="*/ 17816 w 3422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225" h="21600" fill="none" extrusionOk="0">
                  <a:moveTo>
                    <a:pt x="0" y="9387"/>
                  </a:moveTo>
                  <a:cubicBezTo>
                    <a:pt x="4027" y="3511"/>
                    <a:pt x="10692" y="0"/>
                    <a:pt x="17816" y="0"/>
                  </a:cubicBezTo>
                  <a:cubicBezTo>
                    <a:pt x="24126" y="0"/>
                    <a:pt x="30121" y="2759"/>
                    <a:pt x="34225" y="7553"/>
                  </a:cubicBezTo>
                </a:path>
                <a:path w="34225" h="21600" stroke="0" extrusionOk="0">
                  <a:moveTo>
                    <a:pt x="0" y="9387"/>
                  </a:moveTo>
                  <a:cubicBezTo>
                    <a:pt x="4027" y="3511"/>
                    <a:pt x="10692" y="0"/>
                    <a:pt x="17816" y="0"/>
                  </a:cubicBezTo>
                  <a:cubicBezTo>
                    <a:pt x="24126" y="0"/>
                    <a:pt x="30121" y="2759"/>
                    <a:pt x="34225" y="7553"/>
                  </a:cubicBezTo>
                  <a:lnTo>
                    <a:pt x="17816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0" name="Arc 8">
              <a:extLst>
                <a:ext uri="{FF2B5EF4-FFF2-40B4-BE49-F238E27FC236}">
                  <a16:creationId xmlns:a16="http://schemas.microsoft.com/office/drawing/2014/main" id="{B72E0EEA-7FFA-1647-90D3-6C2329632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2" y="1634"/>
              <a:ext cx="958" cy="543"/>
            </a:xfrm>
            <a:custGeom>
              <a:avLst/>
              <a:gdLst>
                <a:gd name="G0" fmla="+- 5923 0 0"/>
                <a:gd name="G1" fmla="+- 21600 0 0"/>
                <a:gd name="G2" fmla="+- 21600 0 0"/>
                <a:gd name="T0" fmla="*/ 0 w 27488"/>
                <a:gd name="T1" fmla="*/ 828 h 21600"/>
                <a:gd name="T2" fmla="*/ 27488 w 27488"/>
                <a:gd name="T3" fmla="*/ 20377 h 21600"/>
                <a:gd name="T4" fmla="*/ 5923 w 2748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488" h="21600" fill="none" extrusionOk="0">
                  <a:moveTo>
                    <a:pt x="-1" y="827"/>
                  </a:moveTo>
                  <a:cubicBezTo>
                    <a:pt x="1926" y="278"/>
                    <a:pt x="3919" y="0"/>
                    <a:pt x="5923" y="0"/>
                  </a:cubicBezTo>
                  <a:cubicBezTo>
                    <a:pt x="17377" y="0"/>
                    <a:pt x="26839" y="8941"/>
                    <a:pt x="27488" y="20376"/>
                  </a:cubicBezTo>
                </a:path>
                <a:path w="27488" h="21600" stroke="0" extrusionOk="0">
                  <a:moveTo>
                    <a:pt x="-1" y="827"/>
                  </a:moveTo>
                  <a:cubicBezTo>
                    <a:pt x="1926" y="278"/>
                    <a:pt x="3919" y="0"/>
                    <a:pt x="5923" y="0"/>
                  </a:cubicBezTo>
                  <a:cubicBezTo>
                    <a:pt x="17377" y="0"/>
                    <a:pt x="26839" y="8941"/>
                    <a:pt x="27488" y="20376"/>
                  </a:cubicBezTo>
                  <a:lnTo>
                    <a:pt x="5923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1" name="Arc 9">
              <a:extLst>
                <a:ext uri="{FF2B5EF4-FFF2-40B4-BE49-F238E27FC236}">
                  <a16:creationId xmlns:a16="http://schemas.microsoft.com/office/drawing/2014/main" id="{0F825241-46AC-014D-AF43-2450C497A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113"/>
              <a:ext cx="384" cy="7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36924"/>
                <a:gd name="T2" fmla="*/ 15223 w 21600"/>
                <a:gd name="T3" fmla="*/ 36924 h 36924"/>
                <a:gd name="T4" fmla="*/ 0 w 21600"/>
                <a:gd name="T5" fmla="*/ 21600 h 36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6924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353"/>
                    <a:pt x="19304" y="32869"/>
                    <a:pt x="15222" y="36923"/>
                  </a:cubicBezTo>
                </a:path>
                <a:path w="21600" h="36924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353"/>
                    <a:pt x="19304" y="32869"/>
                    <a:pt x="15222" y="3692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2" name="Arc 10">
              <a:extLst>
                <a:ext uri="{FF2B5EF4-FFF2-40B4-BE49-F238E27FC236}">
                  <a16:creationId xmlns:a16="http://schemas.microsoft.com/office/drawing/2014/main" id="{49AD1655-74B1-0548-873F-478817DF6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3" y="2709"/>
              <a:ext cx="1680" cy="699"/>
            </a:xfrm>
            <a:custGeom>
              <a:avLst/>
              <a:gdLst>
                <a:gd name="G0" fmla="+- 13458 0 0"/>
                <a:gd name="G1" fmla="+- 13367 0 0"/>
                <a:gd name="G2" fmla="+- 21600 0 0"/>
                <a:gd name="T0" fmla="*/ 30425 w 35058"/>
                <a:gd name="T1" fmla="*/ 0 h 34967"/>
                <a:gd name="T2" fmla="*/ 0 w 35058"/>
                <a:gd name="T3" fmla="*/ 30262 h 34967"/>
                <a:gd name="T4" fmla="*/ 13458 w 35058"/>
                <a:gd name="T5" fmla="*/ 13367 h 34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058" h="34967" fill="none" extrusionOk="0">
                  <a:moveTo>
                    <a:pt x="30425" y="-1"/>
                  </a:moveTo>
                  <a:cubicBezTo>
                    <a:pt x="33426" y="3809"/>
                    <a:pt x="35058" y="8517"/>
                    <a:pt x="35058" y="13367"/>
                  </a:cubicBezTo>
                  <a:cubicBezTo>
                    <a:pt x="35058" y="25296"/>
                    <a:pt x="25387" y="34967"/>
                    <a:pt x="13458" y="34967"/>
                  </a:cubicBezTo>
                  <a:cubicBezTo>
                    <a:pt x="8568" y="34967"/>
                    <a:pt x="3824" y="33308"/>
                    <a:pt x="-1" y="30262"/>
                  </a:cubicBezTo>
                </a:path>
                <a:path w="35058" h="34967" stroke="0" extrusionOk="0">
                  <a:moveTo>
                    <a:pt x="30425" y="-1"/>
                  </a:moveTo>
                  <a:cubicBezTo>
                    <a:pt x="33426" y="3809"/>
                    <a:pt x="35058" y="8517"/>
                    <a:pt x="35058" y="13367"/>
                  </a:cubicBezTo>
                  <a:cubicBezTo>
                    <a:pt x="35058" y="25296"/>
                    <a:pt x="25387" y="34967"/>
                    <a:pt x="13458" y="34967"/>
                  </a:cubicBezTo>
                  <a:cubicBezTo>
                    <a:pt x="8568" y="34967"/>
                    <a:pt x="3824" y="33308"/>
                    <a:pt x="-1" y="30262"/>
                  </a:cubicBezTo>
                  <a:lnTo>
                    <a:pt x="13458" y="1336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3" name="Arc 11">
              <a:extLst>
                <a:ext uri="{FF2B5EF4-FFF2-40B4-BE49-F238E27FC236}">
                  <a16:creationId xmlns:a16="http://schemas.microsoft.com/office/drawing/2014/main" id="{083F7E87-D436-C148-9B12-F7474F000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3072"/>
              <a:ext cx="1288" cy="438"/>
            </a:xfrm>
            <a:custGeom>
              <a:avLst/>
              <a:gdLst>
                <a:gd name="G0" fmla="+- 21600 0 0"/>
                <a:gd name="G1" fmla="+- 303 0 0"/>
                <a:gd name="G2" fmla="+- 21600 0 0"/>
                <a:gd name="T0" fmla="*/ 37898 w 37898"/>
                <a:gd name="T1" fmla="*/ 14478 h 21903"/>
                <a:gd name="T2" fmla="*/ 2 w 37898"/>
                <a:gd name="T3" fmla="*/ 0 h 21903"/>
                <a:gd name="T4" fmla="*/ 21600 w 37898"/>
                <a:gd name="T5" fmla="*/ 303 h 21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898" h="21903" fill="none" extrusionOk="0">
                  <a:moveTo>
                    <a:pt x="37898" y="14478"/>
                  </a:moveTo>
                  <a:cubicBezTo>
                    <a:pt x="33795" y="19194"/>
                    <a:pt x="27851" y="21903"/>
                    <a:pt x="21600" y="21903"/>
                  </a:cubicBezTo>
                  <a:cubicBezTo>
                    <a:pt x="9670" y="21903"/>
                    <a:pt x="0" y="12232"/>
                    <a:pt x="0" y="303"/>
                  </a:cubicBezTo>
                  <a:cubicBezTo>
                    <a:pt x="0" y="201"/>
                    <a:pt x="0" y="100"/>
                    <a:pt x="2" y="0"/>
                  </a:cubicBezTo>
                </a:path>
                <a:path w="37898" h="21903" stroke="0" extrusionOk="0">
                  <a:moveTo>
                    <a:pt x="37898" y="14478"/>
                  </a:moveTo>
                  <a:cubicBezTo>
                    <a:pt x="33795" y="19194"/>
                    <a:pt x="27851" y="21903"/>
                    <a:pt x="21600" y="21903"/>
                  </a:cubicBezTo>
                  <a:cubicBezTo>
                    <a:pt x="9670" y="21903"/>
                    <a:pt x="0" y="12232"/>
                    <a:pt x="0" y="303"/>
                  </a:cubicBezTo>
                  <a:cubicBezTo>
                    <a:pt x="0" y="201"/>
                    <a:pt x="0" y="100"/>
                    <a:pt x="2" y="0"/>
                  </a:cubicBezTo>
                  <a:lnTo>
                    <a:pt x="21600" y="30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44" name="Line 12">
            <a:extLst>
              <a:ext uri="{FF2B5EF4-FFF2-40B4-BE49-F238E27FC236}">
                <a16:creationId xmlns:a16="http://schemas.microsoft.com/office/drawing/2014/main" id="{653D3D51-5526-2944-99BF-FBCEB235F6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86800" y="1905000"/>
            <a:ext cx="990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4045" name="Group 13">
            <a:extLst>
              <a:ext uri="{FF2B5EF4-FFF2-40B4-BE49-F238E27FC236}">
                <a16:creationId xmlns:a16="http://schemas.microsoft.com/office/drawing/2014/main" id="{4D7C8510-1C8A-A740-9CCA-0C737A97DE60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971800"/>
            <a:ext cx="533400" cy="304800"/>
            <a:chOff x="4224" y="2880"/>
            <a:chExt cx="768" cy="528"/>
          </a:xfrm>
        </p:grpSpPr>
        <p:sp>
          <p:nvSpPr>
            <p:cNvPr id="44046" name="AutoShape 14">
              <a:extLst>
                <a:ext uri="{FF2B5EF4-FFF2-40B4-BE49-F238E27FC236}">
                  <a16:creationId xmlns:a16="http://schemas.microsoft.com/office/drawing/2014/main" id="{07498574-22FE-A041-86E9-BC1420D93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880"/>
              <a:ext cx="768" cy="528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7" name="Line 15">
              <a:extLst>
                <a:ext uri="{FF2B5EF4-FFF2-40B4-BE49-F238E27FC236}">
                  <a16:creationId xmlns:a16="http://schemas.microsoft.com/office/drawing/2014/main" id="{63C42BDF-77C5-8940-90C3-C103BFA8F0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92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48" name="Line 16">
              <a:extLst>
                <a:ext uri="{FF2B5EF4-FFF2-40B4-BE49-F238E27FC236}">
                  <a16:creationId xmlns:a16="http://schemas.microsoft.com/office/drawing/2014/main" id="{9A95E97B-2630-8148-9253-3D33457FB2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292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4049" name="Group 17">
            <a:extLst>
              <a:ext uri="{FF2B5EF4-FFF2-40B4-BE49-F238E27FC236}">
                <a16:creationId xmlns:a16="http://schemas.microsoft.com/office/drawing/2014/main" id="{91F4B12D-9DA2-6845-AF32-03DC47B62F3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495800"/>
            <a:ext cx="533400" cy="304800"/>
            <a:chOff x="4224" y="2880"/>
            <a:chExt cx="768" cy="528"/>
          </a:xfrm>
        </p:grpSpPr>
        <p:sp>
          <p:nvSpPr>
            <p:cNvPr id="44050" name="AutoShape 18">
              <a:extLst>
                <a:ext uri="{FF2B5EF4-FFF2-40B4-BE49-F238E27FC236}">
                  <a16:creationId xmlns:a16="http://schemas.microsoft.com/office/drawing/2014/main" id="{E5CAE6E1-A44D-5B4E-A7EA-3234D835F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880"/>
              <a:ext cx="768" cy="528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1" name="Line 19">
              <a:extLst>
                <a:ext uri="{FF2B5EF4-FFF2-40B4-BE49-F238E27FC236}">
                  <a16:creationId xmlns:a16="http://schemas.microsoft.com/office/drawing/2014/main" id="{0C3D69F7-2C1C-5D4E-92E8-BEA01CD8B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92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52" name="Line 20">
              <a:extLst>
                <a:ext uri="{FF2B5EF4-FFF2-40B4-BE49-F238E27FC236}">
                  <a16:creationId xmlns:a16="http://schemas.microsoft.com/office/drawing/2014/main" id="{32C54758-150D-A146-A93B-EF1BC0F996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292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4053" name="Line 21">
            <a:extLst>
              <a:ext uri="{FF2B5EF4-FFF2-40B4-BE49-F238E27FC236}">
                <a16:creationId xmlns:a16="http://schemas.microsoft.com/office/drawing/2014/main" id="{349E769B-0198-2048-A740-7332BF7EE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2766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54" name="Line 22">
            <a:extLst>
              <a:ext uri="{FF2B5EF4-FFF2-40B4-BE49-F238E27FC236}">
                <a16:creationId xmlns:a16="http://schemas.microsoft.com/office/drawing/2014/main" id="{CA98CA08-347D-B54A-B06A-42CB6CF61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80060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44056" name="Picture 24">
            <a:extLst>
              <a:ext uri="{FF2B5EF4-FFF2-40B4-BE49-F238E27FC236}">
                <a16:creationId xmlns:a16="http://schemas.microsoft.com/office/drawing/2014/main" id="{E1EFFA60-F340-E048-BA54-164BF502B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4864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57" name="Picture 25">
            <a:extLst>
              <a:ext uri="{FF2B5EF4-FFF2-40B4-BE49-F238E27FC236}">
                <a16:creationId xmlns:a16="http://schemas.microsoft.com/office/drawing/2014/main" id="{530573C7-BBF4-0E40-AB6C-6A3241EE1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4864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58" name="Picture 26">
            <a:extLst>
              <a:ext uri="{FF2B5EF4-FFF2-40B4-BE49-F238E27FC236}">
                <a16:creationId xmlns:a16="http://schemas.microsoft.com/office/drawing/2014/main" id="{E0E17001-9FE7-5243-995E-01408D914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4864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59" name="Picture 27">
            <a:extLst>
              <a:ext uri="{FF2B5EF4-FFF2-40B4-BE49-F238E27FC236}">
                <a16:creationId xmlns:a16="http://schemas.microsoft.com/office/drawing/2014/main" id="{9FDC251D-1D9D-C245-8B1B-F068DF332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54864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60" name="Picture 28">
            <a:extLst>
              <a:ext uri="{FF2B5EF4-FFF2-40B4-BE49-F238E27FC236}">
                <a16:creationId xmlns:a16="http://schemas.microsoft.com/office/drawing/2014/main" id="{8DF1B6E1-A59F-F04B-B943-A6739E3D9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4864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61" name="Picture 29">
            <a:extLst>
              <a:ext uri="{FF2B5EF4-FFF2-40B4-BE49-F238E27FC236}">
                <a16:creationId xmlns:a16="http://schemas.microsoft.com/office/drawing/2014/main" id="{A1674D50-245A-B149-B285-3F7C2817E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486400"/>
            <a:ext cx="6858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62" name="Line 30">
            <a:extLst>
              <a:ext uri="{FF2B5EF4-FFF2-40B4-BE49-F238E27FC236}">
                <a16:creationId xmlns:a16="http://schemas.microsoft.com/office/drawing/2014/main" id="{B9F67080-BCB4-A945-98B6-D5C38278A1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2578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3" name="Line 31">
            <a:extLst>
              <a:ext uri="{FF2B5EF4-FFF2-40B4-BE49-F238E27FC236}">
                <a16:creationId xmlns:a16="http://schemas.microsoft.com/office/drawing/2014/main" id="{B0044211-7B93-0844-96CF-8270A65D1B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52578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4" name="Line 32">
            <a:extLst>
              <a:ext uri="{FF2B5EF4-FFF2-40B4-BE49-F238E27FC236}">
                <a16:creationId xmlns:a16="http://schemas.microsoft.com/office/drawing/2014/main" id="{8DA03DDC-4EFE-004F-A81A-F57C55B007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2578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5" name="Line 33">
            <a:extLst>
              <a:ext uri="{FF2B5EF4-FFF2-40B4-BE49-F238E27FC236}">
                <a16:creationId xmlns:a16="http://schemas.microsoft.com/office/drawing/2014/main" id="{4CCD52B5-1504-2349-837B-C1CE5DF0D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52578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6" name="Line 34">
            <a:extLst>
              <a:ext uri="{FF2B5EF4-FFF2-40B4-BE49-F238E27FC236}">
                <a16:creationId xmlns:a16="http://schemas.microsoft.com/office/drawing/2014/main" id="{76D7FA0E-4254-7C4A-B661-912190FD9F13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7800" y="52578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7" name="Line 35">
            <a:extLst>
              <a:ext uri="{FF2B5EF4-FFF2-40B4-BE49-F238E27FC236}">
                <a16:creationId xmlns:a16="http://schemas.microsoft.com/office/drawing/2014/main" id="{E86C9848-C76A-C045-990E-19F2D00621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829800" y="52578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8" name="Line 36">
            <a:extLst>
              <a:ext uri="{FF2B5EF4-FFF2-40B4-BE49-F238E27FC236}">
                <a16:creationId xmlns:a16="http://schemas.microsoft.com/office/drawing/2014/main" id="{721BCEAA-FDFA-0B46-99C8-6BA5713DBE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4191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9" name="Text Box 37">
            <a:extLst>
              <a:ext uri="{FF2B5EF4-FFF2-40B4-BE49-F238E27FC236}">
                <a16:creationId xmlns:a16="http://schemas.microsoft.com/office/drawing/2014/main" id="{1973FAD3-179C-E74B-BF1A-8EB056FE2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962401"/>
            <a:ext cx="3352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Tahoma" panose="020B0604030504040204" pitchFamily="34" charset="0"/>
              </a:rPr>
              <a:t>1.5 Mbps access link</a:t>
            </a:r>
          </a:p>
        </p:txBody>
      </p:sp>
      <p:sp>
        <p:nvSpPr>
          <p:cNvPr id="44070" name="Text Box 38">
            <a:extLst>
              <a:ext uri="{FF2B5EF4-FFF2-40B4-BE49-F238E27FC236}">
                <a16:creationId xmlns:a16="http://schemas.microsoft.com/office/drawing/2014/main" id="{2E9B3AB3-D25C-7745-9982-0C3945EEE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1" y="4876801"/>
            <a:ext cx="179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100 Mbps LAN</a:t>
            </a:r>
          </a:p>
        </p:txBody>
      </p:sp>
      <p:pic>
        <p:nvPicPr>
          <p:cNvPr id="44081" name="Picture 49">
            <a:extLst>
              <a:ext uri="{FF2B5EF4-FFF2-40B4-BE49-F238E27FC236}">
                <a16:creationId xmlns:a16="http://schemas.microsoft.com/office/drawing/2014/main" id="{C7DDAC6E-713D-4E4F-A32E-FFD712FB2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5334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82" name="Picture 50">
            <a:extLst>
              <a:ext uri="{FF2B5EF4-FFF2-40B4-BE49-F238E27FC236}">
                <a16:creationId xmlns:a16="http://schemas.microsoft.com/office/drawing/2014/main" id="{3E3A3759-978C-974E-A587-7281CA2B2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1" y="6858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83" name="Line 51">
            <a:extLst>
              <a:ext uri="{FF2B5EF4-FFF2-40B4-BE49-F238E27FC236}">
                <a16:creationId xmlns:a16="http://schemas.microsoft.com/office/drawing/2014/main" id="{09E6BE0D-B088-6D40-B40F-5AFFF6789F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1524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84" name="Line 52">
            <a:extLst>
              <a:ext uri="{FF2B5EF4-FFF2-40B4-BE49-F238E27FC236}">
                <a16:creationId xmlns:a16="http://schemas.microsoft.com/office/drawing/2014/main" id="{1DA35F41-9358-1249-9F7A-EC101BB7C1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0" y="1676400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85" name="Text Box 53">
            <a:extLst>
              <a:ext uri="{FF2B5EF4-FFF2-40B4-BE49-F238E27FC236}">
                <a16:creationId xmlns:a16="http://schemas.microsoft.com/office/drawing/2014/main" id="{179BFFFC-92F4-E74F-9130-18D103038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362201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Internet delay=2 Sec</a:t>
            </a:r>
          </a:p>
        </p:txBody>
      </p:sp>
      <p:sp>
        <p:nvSpPr>
          <p:cNvPr id="44088" name="Line 56">
            <a:extLst>
              <a:ext uri="{FF2B5EF4-FFF2-40B4-BE49-F238E27FC236}">
                <a16:creationId xmlns:a16="http://schemas.microsoft.com/office/drawing/2014/main" id="{45E4AC4D-DA68-3847-80A3-ED99074A5F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19050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89" name="Line 57">
            <a:extLst>
              <a:ext uri="{FF2B5EF4-FFF2-40B4-BE49-F238E27FC236}">
                <a16:creationId xmlns:a16="http://schemas.microsoft.com/office/drawing/2014/main" id="{89E366A3-D5BE-3049-9855-2511F531B0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19050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90" name="Text Box 58">
            <a:extLst>
              <a:ext uri="{FF2B5EF4-FFF2-40B4-BE49-F238E27FC236}">
                <a16:creationId xmlns:a16="http://schemas.microsoft.com/office/drawing/2014/main" id="{B9881459-CCFC-7D4B-A761-BCB32B6FE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505201"/>
            <a:ext cx="3581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Tahoma" panose="020B0604030504040204" pitchFamily="34" charset="0"/>
              </a:rPr>
              <a:t>delay = tens of milliseconds</a:t>
            </a:r>
          </a:p>
        </p:txBody>
      </p:sp>
      <p:sp>
        <p:nvSpPr>
          <p:cNvPr id="44092" name="Text Box 60">
            <a:extLst>
              <a:ext uri="{FF2B5EF4-FFF2-40B4-BE49-F238E27FC236}">
                <a16:creationId xmlns:a16="http://schemas.microsoft.com/office/drawing/2014/main" id="{F6CB0975-518C-EE40-9A38-75E984E20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886201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  <a:latin typeface="Arial Narrow" panose="020B0604020202020204" pitchFamily="34" charset="0"/>
              </a:rPr>
              <a:t>Δ</a:t>
            </a:r>
            <a:r>
              <a:rPr lang="en-US" altLang="en-US" baseline="-25000">
                <a:solidFill>
                  <a:schemeClr val="tx2"/>
                </a:solidFill>
                <a:latin typeface="Arial Narrow" panose="020B0604020202020204" pitchFamily="34" charset="0"/>
              </a:rPr>
              <a:t>AL</a:t>
            </a:r>
            <a:r>
              <a:rPr lang="en-US" altLang="en-US">
                <a:solidFill>
                  <a:schemeClr val="tx2"/>
                </a:solidFill>
                <a:latin typeface="Arial Narrow" panose="020B0604020202020204" pitchFamily="34" charset="0"/>
              </a:rPr>
              <a:t> = 0.6</a:t>
            </a:r>
          </a:p>
        </p:txBody>
      </p:sp>
      <p:sp>
        <p:nvSpPr>
          <p:cNvPr id="44093" name="Text Box 61">
            <a:extLst>
              <a:ext uri="{FF2B5EF4-FFF2-40B4-BE49-F238E27FC236}">
                <a16:creationId xmlns:a16="http://schemas.microsoft.com/office/drawing/2014/main" id="{E9398197-C405-A84D-A4D7-470573C75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1" y="6461125"/>
            <a:ext cx="18978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  <a:latin typeface="Arial Narrow" panose="020B0604020202020204" pitchFamily="34" charset="0"/>
              </a:rPr>
              <a:t>Δ – traffic intensity</a:t>
            </a:r>
          </a:p>
        </p:txBody>
      </p:sp>
      <p:pic>
        <p:nvPicPr>
          <p:cNvPr id="44095" name="Picture 63">
            <a:extLst>
              <a:ext uri="{FF2B5EF4-FFF2-40B4-BE49-F238E27FC236}">
                <a16:creationId xmlns:a16="http://schemas.microsoft.com/office/drawing/2014/main" id="{55FC39E3-4D1A-C346-BCAD-C3717E7CA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50292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55" name="Line 23">
            <a:extLst>
              <a:ext uri="{FF2B5EF4-FFF2-40B4-BE49-F238E27FC236}">
                <a16:creationId xmlns:a16="http://schemas.microsoft.com/office/drawing/2014/main" id="{20C5079D-1AA3-7A4F-A8FC-745D26526D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257800"/>
            <a:ext cx="7086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96" name="Text Box 64">
            <a:extLst>
              <a:ext uri="{FF2B5EF4-FFF2-40B4-BE49-F238E27FC236}">
                <a16:creationId xmlns:a16="http://schemas.microsoft.com/office/drawing/2014/main" id="{58848FEC-6344-3A41-90B6-C43BC60E0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343400"/>
            <a:ext cx="145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latin typeface="Tahoma" panose="020B0604030504040204" pitchFamily="34" charset="0"/>
              </a:rPr>
              <a:t>Institutional </a:t>
            </a:r>
          </a:p>
          <a:p>
            <a:pPr algn="ctr"/>
            <a:r>
              <a:rPr lang="en-US" altLang="en-US">
                <a:latin typeface="Tahoma" panose="020B0604030504040204" pitchFamily="34" charset="0"/>
              </a:rPr>
              <a:t>cache</a:t>
            </a:r>
          </a:p>
        </p:txBody>
      </p:sp>
      <p:sp>
        <p:nvSpPr>
          <p:cNvPr id="44097" name="Text Box 65">
            <a:extLst>
              <a:ext uri="{FF2B5EF4-FFF2-40B4-BE49-F238E27FC236}">
                <a16:creationId xmlns:a16="http://schemas.microsoft.com/office/drawing/2014/main" id="{B0F8086A-F112-ED4B-9B57-DFD6E5511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1" y="4876800"/>
            <a:ext cx="11480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Arial Narrow" panose="020B0604020202020204" pitchFamily="34" charset="0"/>
              </a:rPr>
              <a:t>Hit rate = 0.4</a:t>
            </a:r>
          </a:p>
        </p:txBody>
      </p:sp>
      <p:sp>
        <p:nvSpPr>
          <p:cNvPr id="44098" name="Text Box 66">
            <a:extLst>
              <a:ext uri="{FF2B5EF4-FFF2-40B4-BE49-F238E27FC236}">
                <a16:creationId xmlns:a16="http://schemas.microsoft.com/office/drawing/2014/main" id="{AA72CC33-CB73-4F42-9EEB-71CF66064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048000"/>
            <a:ext cx="3124200" cy="86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Tahoma" panose="020B0604030504040204" pitchFamily="34" charset="0"/>
              </a:rPr>
              <a:t>Total delay = 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latin typeface="Tahoma" panose="020B0604030504040204" pitchFamily="34" charset="0"/>
              </a:rPr>
              <a:t>(2 + .01) x 0.6 = 1.2 Sec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85" grpId="0" autoUpdateAnimBg="0"/>
      <p:bldP spid="4409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85081764-A1EA-154B-82C1-F9842250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8FCF-3F06-E44D-B51C-ECCA0212513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8632" name="Oval 24">
            <a:extLst>
              <a:ext uri="{FF2B5EF4-FFF2-40B4-BE49-F238E27FC236}">
                <a16:creationId xmlns:a16="http://schemas.microsoft.com/office/drawing/2014/main" id="{D4252181-5089-4749-B0A0-E0E39BF2A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514600"/>
            <a:ext cx="8153400" cy="3581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3098C788-D9FC-F649-AFFE-C6A8AA980E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800"/>
              <a:t>Content Distribution Network of Caches</a:t>
            </a:r>
          </a:p>
        </p:txBody>
      </p:sp>
      <p:pic>
        <p:nvPicPr>
          <p:cNvPr id="68612" name="Picture 4">
            <a:extLst>
              <a:ext uri="{FF2B5EF4-FFF2-40B4-BE49-F238E27FC236}">
                <a16:creationId xmlns:a16="http://schemas.microsoft.com/office/drawing/2014/main" id="{F549D029-31F4-FD4A-B397-91063ACDC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1" y="11430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5">
            <a:extLst>
              <a:ext uri="{FF2B5EF4-FFF2-40B4-BE49-F238E27FC236}">
                <a16:creationId xmlns:a16="http://schemas.microsoft.com/office/drawing/2014/main" id="{7351562F-02C5-4A49-BA1E-A79AE0928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12192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7">
            <a:extLst>
              <a:ext uri="{FF2B5EF4-FFF2-40B4-BE49-F238E27FC236}">
                <a16:creationId xmlns:a16="http://schemas.microsoft.com/office/drawing/2014/main" id="{A3E11082-3A2A-4F40-8C9C-D3E535628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32766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6" name="Picture 8">
            <a:extLst>
              <a:ext uri="{FF2B5EF4-FFF2-40B4-BE49-F238E27FC236}">
                <a16:creationId xmlns:a16="http://schemas.microsoft.com/office/drawing/2014/main" id="{E571C0BB-6754-B342-848E-58F0C9D2E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41910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7" name="Picture 9">
            <a:extLst>
              <a:ext uri="{FF2B5EF4-FFF2-40B4-BE49-F238E27FC236}">
                <a16:creationId xmlns:a16="http://schemas.microsoft.com/office/drawing/2014/main" id="{FC275F19-413B-F349-AE21-77547ABEF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1" y="41910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8" name="Picture 10">
            <a:extLst>
              <a:ext uri="{FF2B5EF4-FFF2-40B4-BE49-F238E27FC236}">
                <a16:creationId xmlns:a16="http://schemas.microsoft.com/office/drawing/2014/main" id="{24D977BF-184A-0449-8122-193DCF31A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33528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9" name="Picture 11">
            <a:extLst>
              <a:ext uri="{FF2B5EF4-FFF2-40B4-BE49-F238E27FC236}">
                <a16:creationId xmlns:a16="http://schemas.microsoft.com/office/drawing/2014/main" id="{D2981586-CE3A-7049-A725-8C9B867EE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41148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20" name="Picture 12">
            <a:extLst>
              <a:ext uri="{FF2B5EF4-FFF2-40B4-BE49-F238E27FC236}">
                <a16:creationId xmlns:a16="http://schemas.microsoft.com/office/drawing/2014/main" id="{46DAE4C9-4D4D-6A41-82E1-45766F494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41148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23" name="Line 15">
            <a:extLst>
              <a:ext uri="{FF2B5EF4-FFF2-40B4-BE49-F238E27FC236}">
                <a16:creationId xmlns:a16="http://schemas.microsoft.com/office/drawing/2014/main" id="{792C7B04-C834-B243-8302-E112B06D62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3124200"/>
            <a:ext cx="1828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68614" name="Picture 6">
            <a:extLst>
              <a:ext uri="{FF2B5EF4-FFF2-40B4-BE49-F238E27FC236}">
                <a16:creationId xmlns:a16="http://schemas.microsoft.com/office/drawing/2014/main" id="{B0569041-E9A0-0243-A7DD-9F3437DBE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2362200"/>
            <a:ext cx="487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24" name="Line 16">
            <a:extLst>
              <a:ext uri="{FF2B5EF4-FFF2-40B4-BE49-F238E27FC236}">
                <a16:creationId xmlns:a16="http://schemas.microsoft.com/office/drawing/2014/main" id="{6913E146-A74A-4340-8216-5F1F70038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124200"/>
            <a:ext cx="1600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2" name="Line 14">
            <a:extLst>
              <a:ext uri="{FF2B5EF4-FFF2-40B4-BE49-F238E27FC236}">
                <a16:creationId xmlns:a16="http://schemas.microsoft.com/office/drawing/2014/main" id="{6C492FAC-8D73-4A44-83A4-674C4EE3A1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1905000"/>
            <a:ext cx="1219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5" name="Line 17">
            <a:extLst>
              <a:ext uri="{FF2B5EF4-FFF2-40B4-BE49-F238E27FC236}">
                <a16:creationId xmlns:a16="http://schemas.microsoft.com/office/drawing/2014/main" id="{7D85E283-7D0A-B146-943C-CB493CE988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4114800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6" name="Line 18">
            <a:extLst>
              <a:ext uri="{FF2B5EF4-FFF2-40B4-BE49-F238E27FC236}">
                <a16:creationId xmlns:a16="http://schemas.microsoft.com/office/drawing/2014/main" id="{DD32B348-D4C2-0C43-A2F1-4036BA8331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0" y="4343400"/>
            <a:ext cx="533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7" name="Line 19">
            <a:extLst>
              <a:ext uri="{FF2B5EF4-FFF2-40B4-BE49-F238E27FC236}">
                <a16:creationId xmlns:a16="http://schemas.microsoft.com/office/drawing/2014/main" id="{857F677F-4896-9F43-BAC6-16149B10FF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4343400"/>
            <a:ext cx="533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8" name="Line 20">
            <a:extLst>
              <a:ext uri="{FF2B5EF4-FFF2-40B4-BE49-F238E27FC236}">
                <a16:creationId xmlns:a16="http://schemas.microsoft.com/office/drawing/2014/main" id="{C5FA2AD9-5AC3-574D-8F4B-1DDB74CA6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038600"/>
            <a:ext cx="685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9" name="Text Box 21">
            <a:extLst>
              <a:ext uri="{FF2B5EF4-FFF2-40B4-BE49-F238E27FC236}">
                <a16:creationId xmlns:a16="http://schemas.microsoft.com/office/drawing/2014/main" id="{9D9866FC-AD64-0348-9E11-4AF3ADC8D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26" y="1633538"/>
            <a:ext cx="171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Web server</a:t>
            </a:r>
          </a:p>
        </p:txBody>
      </p:sp>
      <p:sp>
        <p:nvSpPr>
          <p:cNvPr id="68630" name="Text Box 22">
            <a:extLst>
              <a:ext uri="{FF2B5EF4-FFF2-40B4-BE49-F238E27FC236}">
                <a16:creationId xmlns:a16="http://schemas.microsoft.com/office/drawing/2014/main" id="{F9E4D96E-861F-4A4C-8B17-3068C8F1C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1676400"/>
            <a:ext cx="171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Web server</a:t>
            </a:r>
          </a:p>
        </p:txBody>
      </p:sp>
      <p:sp>
        <p:nvSpPr>
          <p:cNvPr id="68631" name="Text Box 23">
            <a:extLst>
              <a:ext uri="{FF2B5EF4-FFF2-40B4-BE49-F238E27FC236}">
                <a16:creationId xmlns:a16="http://schemas.microsoft.com/office/drawing/2014/main" id="{F3F47DCF-DB00-9A48-841A-8794983EA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1" y="3505200"/>
            <a:ext cx="289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</a:rPr>
              <a:t>Proactive replication</a:t>
            </a:r>
          </a:p>
        </p:txBody>
      </p:sp>
      <p:sp>
        <p:nvSpPr>
          <p:cNvPr id="68633" name="Text Box 25">
            <a:extLst>
              <a:ext uri="{FF2B5EF4-FFF2-40B4-BE49-F238E27FC236}">
                <a16:creationId xmlns:a16="http://schemas.microsoft.com/office/drawing/2014/main" id="{95437375-9E66-C44B-87A1-21531556A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743201"/>
            <a:ext cx="909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Parent</a:t>
            </a:r>
          </a:p>
        </p:txBody>
      </p:sp>
      <p:sp>
        <p:nvSpPr>
          <p:cNvPr id="68634" name="Text Box 26">
            <a:extLst>
              <a:ext uri="{FF2B5EF4-FFF2-40B4-BE49-F238E27FC236}">
                <a16:creationId xmlns:a16="http://schemas.microsoft.com/office/drawing/2014/main" id="{CC8DC05F-BCF7-6646-B445-364ED6CDF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657601"/>
            <a:ext cx="95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Child 1</a:t>
            </a:r>
          </a:p>
        </p:txBody>
      </p:sp>
      <p:sp>
        <p:nvSpPr>
          <p:cNvPr id="68636" name="Text Box 28">
            <a:extLst>
              <a:ext uri="{FF2B5EF4-FFF2-40B4-BE49-F238E27FC236}">
                <a16:creationId xmlns:a16="http://schemas.microsoft.com/office/drawing/2014/main" id="{248B3D4F-217C-5C43-8706-DF1E92024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3657601"/>
            <a:ext cx="95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Child 2</a:t>
            </a:r>
          </a:p>
        </p:txBody>
      </p:sp>
      <p:sp>
        <p:nvSpPr>
          <p:cNvPr id="68621" name="Line 13">
            <a:extLst>
              <a:ext uri="{FF2B5EF4-FFF2-40B4-BE49-F238E27FC236}">
                <a16:creationId xmlns:a16="http://schemas.microsoft.com/office/drawing/2014/main" id="{CE7485A2-BE2F-7848-A1E5-73A1581E4C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981200"/>
            <a:ext cx="914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E63AC33-CFC6-8D4B-BD90-2A62646C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7B63-802A-5246-A681-C1ADD5F32D3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EB00E9BE-636B-4646-9C7A-57C59EFE3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/>
              <a:t>Problems with discussed approaches:</a:t>
            </a:r>
            <a:br>
              <a:rPr lang="en-US" altLang="en-US" sz="3400"/>
            </a:br>
            <a:r>
              <a:rPr lang="en-US" altLang="en-US" sz="2500" i="1"/>
              <a:t>Server farms and Caching proxies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64DA7463-2356-664F-A139-235A6C5A33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3505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en-US" sz="1900"/>
              <a:t>Server farms do nothing about problems due to network congestion, or to improve latency issues due to the network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endParaRPr lang="en-US" altLang="en-US" sz="1900"/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en-US" sz="1900"/>
              <a:t>Caching proxies serve only their clients, not all users on the Internet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endParaRPr lang="en-US" altLang="en-US" sz="1900"/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en-US" sz="1900"/>
              <a:t>Content providers (say, Web servers) cannot rely on existence and </a:t>
            </a:r>
            <a:r>
              <a:rPr lang="en-US" altLang="en-US" sz="1900" i="1"/>
              <a:t>correct</a:t>
            </a:r>
            <a:r>
              <a:rPr lang="en-US" altLang="en-US" sz="1900"/>
              <a:t> implementation of caching proxies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endParaRPr lang="en-US" altLang="en-US" sz="1900"/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en-US" sz="1900"/>
              <a:t>Accounting issues with caching proxies.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900"/>
              <a:t>     For instance, www.cnn.com needs to know the number of hits to the advertisements displayed on the webpage.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4738</TotalTime>
  <Words>1179</Words>
  <Application>Microsoft Macintosh PowerPoint</Application>
  <PresentationFormat>Widescreen</PresentationFormat>
  <Paragraphs>291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Arial Narrow</vt:lpstr>
      <vt:lpstr>Calibri</vt:lpstr>
      <vt:lpstr>Calibri Light</vt:lpstr>
      <vt:lpstr>Courier</vt:lpstr>
      <vt:lpstr>Tahoma</vt:lpstr>
      <vt:lpstr>Times New Roman</vt:lpstr>
      <vt:lpstr>Wingdings</vt:lpstr>
      <vt:lpstr>Office Theme</vt:lpstr>
      <vt:lpstr>ESTR4120 Computer Networks   Lecture 3: CDN, Anycast</vt:lpstr>
      <vt:lpstr>More on CDN</vt:lpstr>
      <vt:lpstr>Slow Access Time Problem World Wide Wait</vt:lpstr>
      <vt:lpstr>Server Farm</vt:lpstr>
      <vt:lpstr>Client Network without a Web Cache</vt:lpstr>
      <vt:lpstr>Web Cache: Basic operation</vt:lpstr>
      <vt:lpstr>Web Cache </vt:lpstr>
      <vt:lpstr>Content Distribution Network of Caches</vt:lpstr>
      <vt:lpstr>Problems with discussed approaches: Server farms and Caching proxies</vt:lpstr>
      <vt:lpstr>CDN: Basic Idea</vt:lpstr>
      <vt:lpstr>Content Distribution Networks</vt:lpstr>
      <vt:lpstr>Terminology</vt:lpstr>
      <vt:lpstr>Players of the game</vt:lpstr>
      <vt:lpstr>CDN: Distribution</vt:lpstr>
      <vt:lpstr>CDN: Functional Components</vt:lpstr>
      <vt:lpstr>CDN: Architecture</vt:lpstr>
      <vt:lpstr>CDN: Request Routing Mechanisms</vt:lpstr>
      <vt:lpstr>CDN: DNS based Request Routing</vt:lpstr>
      <vt:lpstr>Content Modification</vt:lpstr>
      <vt:lpstr>Metrics</vt:lpstr>
      <vt:lpstr>Full site delivery vs. Partial Site Delivery</vt:lpstr>
      <vt:lpstr>Content Distribution Internetworking: CDI</vt:lpstr>
      <vt:lpstr>CDI: Architecture</vt:lpstr>
      <vt:lpstr>CDN vs. Caching Proxies</vt:lpstr>
      <vt:lpstr>Anycast [RFC4786]</vt:lpstr>
      <vt:lpstr>What’s anycast?</vt:lpstr>
      <vt:lpstr>How does it work?</vt:lpstr>
      <vt:lpstr>Why use anycast? Who uses it?</vt:lpstr>
      <vt:lpstr>Additional material</vt:lpstr>
    </vt:vector>
  </TitlesOfParts>
  <Manager/>
  <Company>CUHK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Hong Xu (CSD)</dc:creator>
  <cp:keywords/>
  <dc:description/>
  <cp:lastModifiedBy>Hong Xu (CSD)</cp:lastModifiedBy>
  <cp:revision>165</cp:revision>
  <dcterms:created xsi:type="dcterms:W3CDTF">2022-01-07T08:30:34Z</dcterms:created>
  <dcterms:modified xsi:type="dcterms:W3CDTF">2022-01-22T06:41:47Z</dcterms:modified>
  <cp:category/>
</cp:coreProperties>
</file>