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41"/>
  </p:notesMasterIdLst>
  <p:handoutMasterIdLst>
    <p:handoutMasterId r:id="rId42"/>
  </p:handoutMasterIdLst>
  <p:sldIdLst>
    <p:sldId id="638" r:id="rId2"/>
    <p:sldId id="487" r:id="rId3"/>
    <p:sldId id="539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31" r:id="rId15"/>
    <p:sldId id="525" r:id="rId16"/>
    <p:sldId id="526" r:id="rId17"/>
    <p:sldId id="532" r:id="rId18"/>
    <p:sldId id="533" r:id="rId19"/>
    <p:sldId id="534" r:id="rId20"/>
    <p:sldId id="535" r:id="rId21"/>
    <p:sldId id="530" r:id="rId22"/>
    <p:sldId id="536" r:id="rId23"/>
    <p:sldId id="537" r:id="rId24"/>
    <p:sldId id="540" r:id="rId25"/>
    <p:sldId id="541" r:id="rId26"/>
    <p:sldId id="542" r:id="rId27"/>
    <p:sldId id="543" r:id="rId28"/>
    <p:sldId id="544" r:id="rId29"/>
    <p:sldId id="545" r:id="rId30"/>
    <p:sldId id="547" r:id="rId31"/>
    <p:sldId id="548" r:id="rId32"/>
    <p:sldId id="549" r:id="rId33"/>
    <p:sldId id="550" r:id="rId34"/>
    <p:sldId id="554" r:id="rId35"/>
    <p:sldId id="552" r:id="rId36"/>
    <p:sldId id="553" r:id="rId37"/>
    <p:sldId id="557" r:id="rId38"/>
    <p:sldId id="556" r:id="rId39"/>
    <p:sldId id="512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9"/>
    <p:restoredTop sz="91429"/>
  </p:normalViewPr>
  <p:slideViewPr>
    <p:cSldViewPr>
      <p:cViewPr varScale="1">
        <p:scale>
          <a:sx n="117" d="100"/>
          <a:sy n="117" d="100"/>
        </p:scale>
        <p:origin x="8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 userDrawn="1"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 userDrawn="1"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 userDrawn="1"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81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5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027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47595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9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70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59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87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65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66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69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381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 userDrawn="1"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 userDrawn="1"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7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9: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Mo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congestion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+ 1/5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+ 2/5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+ 3/5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+ 4/5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+ 5/5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=6 + 1/6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/>
              <a:t> =</a:t>
            </a:r>
            <a:r>
              <a:rPr lang="en-US" altLang="zh-CN"/>
              <a:t>=</a:t>
            </a:r>
            <a:r>
              <a:rPr lang="en-US"/>
              <a:t>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+ 3</a:t>
            </a:r>
          </a:p>
          <a:p>
            <a:r>
              <a:rPr lang="en-US" dirty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rgbClr val="0000FF"/>
                </a:solidFill>
              </a:rPr>
              <a:t>Exit fast recovery</a:t>
            </a:r>
            <a:r>
              <a:rPr lang="en-US" dirty="0"/>
              <a:t> 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 = 5 (</a:t>
            </a:r>
            <a:r>
              <a:rPr lang="en-US" sz="2000" dirty="0" err="1">
                <a:solidFill>
                  <a:srgbClr val="0000FF"/>
                </a:solidFill>
              </a:rPr>
              <a:t>xmit</a:t>
            </a:r>
            <a:r>
              <a:rPr lang="en-US" sz="2000" dirty="0">
                <a:solidFill>
                  <a:srgbClr val="0000FF"/>
                </a:solidFill>
              </a:rPr>
              <a:t> 115)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cong.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7122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7523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22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>
                <a:solidFill>
                  <a:srgbClr val="0000FF"/>
                </a:solidFill>
                <a:latin typeface="+mn-lt"/>
              </a:rPr>
            </a:br>
            <a:r>
              <a:rPr lang="en-US" i="1" dirty="0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613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1012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C00000"/>
                </a:solidFill>
              </a:rPr>
              <a:t>TCP-</a:t>
            </a:r>
            <a:r>
              <a:rPr lang="en-US" dirty="0" err="1">
                <a:solidFill>
                  <a:srgbClr val="C00000"/>
                </a:solidFill>
              </a:rPr>
              <a:t>newReno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</a:t>
            </a:r>
            <a:r>
              <a:rPr lang="en-US" altLang="zh-CN" dirty="0"/>
              <a:t>ACK</a:t>
            </a:r>
            <a:endParaRPr lang="en-US" dirty="0"/>
          </a:p>
          <a:p>
            <a:r>
              <a:rPr lang="en-US" altLang="zh-CN" dirty="0"/>
              <a:t>TCP-</a:t>
            </a:r>
            <a:r>
              <a:rPr lang="en-US" altLang="zh-CN" dirty="0" err="1"/>
              <a:t>Vages</a:t>
            </a:r>
            <a:r>
              <a:rPr lang="en-US" dirty="0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 descr="Reno, Nevada - Wikipedia">
            <a:extLst>
              <a:ext uri="{FF2B5EF4-FFF2-40B4-BE49-F238E27FC236}">
                <a16:creationId xmlns:a16="http://schemas.microsoft.com/office/drawing/2014/main" id="{B1535B2A-D9AA-956A-5B6E-ABE0DF824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57500"/>
            <a:ext cx="1714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ke Tahoe travel - Lonely Planet | California, USA, North America">
            <a:extLst>
              <a:ext uri="{FF2B5EF4-FFF2-40B4-BE49-F238E27FC236}">
                <a16:creationId xmlns:a16="http://schemas.microsoft.com/office/drawing/2014/main" id="{9140B4E4-D22A-23DC-F1F6-70CFD41A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94757"/>
            <a:ext cx="160103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Best Time to Visit Las Vegas in 2023 | Travellers 🧳">
            <a:extLst>
              <a:ext uri="{FF2B5EF4-FFF2-40B4-BE49-F238E27FC236}">
                <a16:creationId xmlns:a16="http://schemas.microsoft.com/office/drawing/2014/main" id="{A6C5D12E-C243-1072-E3FD-93E62EE04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634037"/>
            <a:ext cx="171450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4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E60B009-79EF-AB83-E946-2EEFF3EC4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1300"/>
            <a:ext cx="3098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369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511300" progId="Equation.3">
                  <p:embed/>
                </p:oleObj>
              </mc:Choice>
              <mc:Fallback>
                <p:oleObj name="Equation" r:id="rId2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292" imgH="393359" progId="Equation.3">
                  <p:embed/>
                </p:oleObj>
              </mc:Choice>
              <mc:Fallback>
                <p:oleObj name="Equation" r:id="rId6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693804"/>
              </p:ext>
            </p:extLst>
          </p:nvPr>
        </p:nvGraphicFramePr>
        <p:xfrm>
          <a:off x="4953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[Floyd’03]: once speed is past some threshold, change equation to p</a:t>
            </a:r>
            <a:r>
              <a:rPr lang="en-US" baseline="30000" dirty="0"/>
              <a:t>-.8</a:t>
            </a:r>
            <a:r>
              <a:rPr lang="en-US" dirty="0"/>
              <a:t> rather than p</a:t>
            </a:r>
            <a:r>
              <a:rPr lang="en-US" baseline="30000" dirty="0"/>
              <a:t>-.5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rgbClr val="0000FF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throughput is swings 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12285"/>
              </p:ext>
            </p:extLst>
          </p:nvPr>
        </p:nvGraphicFramePr>
        <p:xfrm>
          <a:off x="4953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>
                <a:solidFill>
                  <a:srgbClr val="0000FF"/>
                </a:solidFill>
              </a:rPr>
              <a:t>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50% of flows have &lt; 1500B to send; 80% &lt; 100KB</a:t>
            </a:r>
          </a:p>
          <a:p>
            <a:r>
              <a:rPr lang="en-US">
                <a:sym typeface="Wingdings"/>
              </a:rPr>
              <a:t>Implications </a:t>
            </a:r>
          </a:p>
          <a:p>
            <a:pPr lvl="1"/>
            <a:r>
              <a:rPr lang="en-US">
                <a:sym typeface="Wingdings"/>
              </a:rPr>
              <a:t>Short flows never leave slow start!</a:t>
            </a:r>
          </a:p>
          <a:p>
            <a:pPr lvl="2"/>
            <a:r>
              <a:rPr lang="en-US">
                <a:sym typeface="Wingdings"/>
              </a:rPr>
              <a:t>They never attain their fair share</a:t>
            </a:r>
          </a:p>
          <a:p>
            <a:pPr lvl="1"/>
            <a:r>
              <a:rPr lang="en-US">
                <a:sym typeface="Wingdings"/>
              </a:rPr>
              <a:t>Too few packets to trigger dupACKs </a:t>
            </a:r>
          </a:p>
          <a:p>
            <a:pPr lvl="2"/>
            <a:r>
              <a:rPr lang="en-US">
                <a:sym typeface="Wingdings"/>
              </a:rPr>
              <a:t>Isolated loss may lead to timeouts</a:t>
            </a:r>
          </a:p>
          <a:p>
            <a:pPr lvl="2"/>
            <a:r>
              <a:rPr lang="en-US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5800" y="56388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Next: </a:t>
            </a:r>
            <a:r>
              <a:rPr lang="en-US" dirty="0">
                <a:solidFill>
                  <a:srgbClr val="0000FF"/>
                </a:solidFill>
              </a:rPr>
              <a:t>The Network Layer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</p:spTree>
    <p:extLst>
      <p:ext uri="{BB962C8B-B14F-4D97-AF65-F5344CB8AC3E}">
        <p14:creationId xmlns:p14="http://schemas.microsoft.com/office/powerpoint/2010/main" val="18115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</a:t>
            </a:r>
            <a:r>
              <a:rPr lang="en-US" altLang="zh-CN" dirty="0"/>
              <a:t>=</a:t>
            </a:r>
            <a:r>
              <a:rPr lang="en-US" dirty="0"/>
              <a:t>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 dirty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1490459329</TotalTime>
  <Pages>7</Pages>
  <Words>1900</Words>
  <Application>Microsoft Macintosh PowerPoint</Application>
  <PresentationFormat>On-screen Show (4:3)</PresentationFormat>
  <Paragraphs>393</Paragraphs>
  <Slides>39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Zapf Dingbats</vt:lpstr>
      <vt:lpstr>Arial</vt:lpstr>
      <vt:lpstr>Arial Black</vt:lpstr>
      <vt:lpstr>Courier New</vt:lpstr>
      <vt:lpstr>Gill Sans</vt:lpstr>
      <vt:lpstr>Helvetica Neue</vt:lpstr>
      <vt:lpstr>Monotype Sorts</vt:lpstr>
      <vt:lpstr>Tahoma</vt:lpstr>
      <vt:lpstr>Times New Roman</vt:lpstr>
      <vt:lpstr>Wingdings</vt:lpstr>
      <vt:lpstr>CSCI4430</vt:lpstr>
      <vt:lpstr>Equation</vt:lpstr>
      <vt:lpstr>CSCI4430 Computer Networks  Lecture 9: Transport Layer –  More on congestion control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1278</cp:revision>
  <cp:lastPrinted>1999-09-08T17:25:07Z</cp:lastPrinted>
  <dcterms:created xsi:type="dcterms:W3CDTF">2014-01-14T18:15:50Z</dcterms:created>
  <dcterms:modified xsi:type="dcterms:W3CDTF">2023-02-27T03:22:22Z</dcterms:modified>
  <cp:category/>
</cp:coreProperties>
</file>