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24D6E530-C0B9-47B9-A1D5-C0EEE4E4E5F0}"/>
    <pc:docChg chg="custSel modSld">
      <pc:chgData name="SONG, Qingyu" userId="498998f4-7f18-4549-a740-dcfb6e1e3d22" providerId="ADAL" clId="{24D6E530-C0B9-47B9-A1D5-C0EEE4E4E5F0}" dt="2023-01-09T07:03:14.712" v="37" actId="20577"/>
      <pc:docMkLst>
        <pc:docMk/>
      </pc:docMkLst>
      <pc:sldChg chg="modSp mod">
        <pc:chgData name="SONG, Qingyu" userId="498998f4-7f18-4549-a740-dcfb6e1e3d22" providerId="ADAL" clId="{24D6E530-C0B9-47B9-A1D5-C0EEE4E4E5F0}" dt="2023-01-09T07:01:10.522" v="1" actId="20577"/>
        <pc:sldMkLst>
          <pc:docMk/>
          <pc:sldMk cId="356419186" sldId="256"/>
        </pc:sldMkLst>
        <pc:spChg chg="mod">
          <ac:chgData name="SONG, Qingyu" userId="498998f4-7f18-4549-a740-dcfb6e1e3d22" providerId="ADAL" clId="{24D6E530-C0B9-47B9-A1D5-C0EEE4E4E5F0}" dt="2023-01-09T07:01:10.522" v="1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SONG, Qingyu" userId="498998f4-7f18-4549-a740-dcfb6e1e3d22" providerId="ADAL" clId="{24D6E530-C0B9-47B9-A1D5-C0EEE4E4E5F0}" dt="2023-01-09T07:01:35.700" v="10" actId="20577"/>
        <pc:sldMkLst>
          <pc:docMk/>
          <pc:sldMk cId="1947847713" sldId="257"/>
        </pc:sldMkLst>
        <pc:spChg chg="mod">
          <ac:chgData name="SONG, Qingyu" userId="498998f4-7f18-4549-a740-dcfb6e1e3d22" providerId="ADAL" clId="{24D6E530-C0B9-47B9-A1D5-C0EEE4E4E5F0}" dt="2023-01-09T07:01:35.700" v="10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24D6E530-C0B9-47B9-A1D5-C0EEE4E4E5F0}" dt="2023-01-09T07:03:14.712" v="37" actId="20577"/>
        <pc:sldMkLst>
          <pc:docMk/>
          <pc:sldMk cId="1871005255" sldId="270"/>
        </pc:sldMkLst>
        <pc:spChg chg="mod">
          <ac:chgData name="SONG, Qingyu" userId="498998f4-7f18-4549-a740-dcfb6e1e3d22" providerId="ADAL" clId="{24D6E530-C0B9-47B9-A1D5-C0EEE4E4E5F0}" dt="2023-01-09T07:03:14.712" v="37" actId="20577"/>
          <ac:spMkLst>
            <pc:docMk/>
            <pc:sldMk cId="1871005255" sldId="270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  <a:r>
              <a:rPr lang="en-HK" sz="2400" dirty="0"/>
              <a:t>% Address family</a:t>
            </a:r>
            <a:endParaRPr lang="en-US" sz="2400" dirty="0"/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% 0.0.0.0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% Host to network long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</a:t>
            </a:r>
            <a:r>
              <a:rPr lang="en-US" sz="2400" dirty="0" err="1"/>
              <a:t>sockfd</a:t>
            </a:r>
            <a:r>
              <a:rPr lang="en-US" sz="2400" dirty="0"/>
              <a:t>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8230"/>
          </a:xfrm>
        </p:spPr>
        <p:txBody>
          <a:bodyPr>
            <a:normAutofit fontScale="85000" lnSpcReduction="10000"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is identical to the username.)</a:t>
            </a:r>
          </a:p>
          <a:p>
            <a:r>
              <a:rPr lang="en-US" altLang="zh-CN" dirty="0"/>
              <a:t>Tip: Manually s</a:t>
            </a:r>
            <a:r>
              <a:rPr lang="en-US" dirty="0"/>
              <a:t>et shared folder between your PC/laptop and VM: </a:t>
            </a:r>
            <a:r>
              <a:rPr lang="en-US" dirty="0" err="1"/>
              <a:t>sudo</a:t>
            </a:r>
            <a:r>
              <a:rPr lang="en-US" dirty="0"/>
              <a:t> mount - t </a:t>
            </a:r>
            <a:r>
              <a:rPr lang="en-US" dirty="0" err="1"/>
              <a:t>vboxsf</a:t>
            </a:r>
            <a:r>
              <a:rPr lang="en-US" dirty="0"/>
              <a:t>   </a:t>
            </a:r>
            <a:r>
              <a:rPr lang="en-US" i="1" u="sng" dirty="0"/>
              <a:t>folder name in VirtualBox App setting</a:t>
            </a:r>
            <a:r>
              <a:rPr lang="en-US" i="1" dirty="0"/>
              <a:t>   </a:t>
            </a:r>
            <a:r>
              <a:rPr lang="en-US" i="1" u="sng" dirty="0"/>
              <a:t>folder name in VM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Mon, 13 </a:t>
            </a:r>
            <a:r>
              <a:rPr lang="en-US" altLang="zh-CN" sz="3200" dirty="0"/>
              <a:t>Feb</a:t>
            </a:r>
            <a:r>
              <a:rPr lang="en-US" sz="3200" dirty="0"/>
              <a:t>. 11:59:59 p.m.</a:t>
            </a:r>
          </a:p>
          <a:p>
            <a:r>
              <a:rPr lang="en-US" sz="3200" dirty="0"/>
              <a:t>Get yourself familiar with the basic socket programming</a:t>
            </a:r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 marL="0" indent="0">
              <a:buNone/>
            </a:pPr>
            <a:r>
              <a:rPr lang="en-US" sz="3200" dirty="0"/>
              <a:t>- Communication endpoint at the end hosts.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67" y="2193925"/>
            <a:ext cx="1955800" cy="323850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B790D8A6-3FF2-4898-8C0B-11A59837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84723"/>
              </p:ext>
            </p:extLst>
          </p:nvPr>
        </p:nvGraphicFramePr>
        <p:xfrm>
          <a:off x="8298873" y="4090988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 Box 23">
            <a:extLst>
              <a:ext uri="{FF2B5EF4-FFF2-40B4-BE49-F238E27FC236}">
                <a16:creationId xmlns:a16="http://schemas.microsoft.com/office/drawing/2014/main" id="{7A54562F-34E2-483C-B5CF-18BB05D38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473" y="6553200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B349E0B2-B1CC-4E2B-8A05-26F655F0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273" y="1731963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socket()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F967E97-62E0-49CC-9B1F-80CF9AFA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073" y="1731963"/>
            <a:ext cx="1322388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connect()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6394CA4-56E8-4F71-BF9C-8942D3D9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23" y="15795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4F254A27-E9B8-4605-B129-6E3DCF15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7523" y="2193925"/>
            <a:ext cx="1071563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E022D9B-70C9-49F4-867D-EB2F6CE9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08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C981432-1053-4886-994D-96FD62A4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73" y="1731963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D03A8788-6318-45CC-ABD4-27871781E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473" y="1898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BC02E92-741B-4076-9CA5-EE3BF3B45A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7073" y="17462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02BCE078-78EF-4D78-8F82-5AFC53B73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273" y="19748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54855DA5-3B7B-400A-85BC-4B77A3CA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073" y="24272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nsolas" pitchFamily="49" charset="0"/>
              </a:rPr>
              <a:t>Client flow chart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0BA18B2A-53F2-429B-94D1-4347D91C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98" y="3205163"/>
            <a:ext cx="4054475" cy="6778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(1).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socket()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Create a socket.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4FD705B2-E615-4486-8E51-8D9E8906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4029075"/>
            <a:ext cx="4054475" cy="1169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(2).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bind() [optional]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Assign the socket a port number.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Skip this step and will have a random port number assigned.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425660A0-F0FC-4EAD-8E96-5425A334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3" y="5327650"/>
            <a:ext cx="4054475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Step (3). </a:t>
            </a:r>
            <a:r>
              <a:rPr kumimoji="0" lang="en-US" altLang="zh-TW" sz="1600" b="1" kern="0" dirty="0">
                <a:solidFill>
                  <a:sysClr val="windowText" lastClr="000000"/>
                </a:solidFill>
                <a:latin typeface="Calibri" pitchFamily="34" charset="0"/>
              </a:rPr>
              <a:t>connect()</a:t>
            </a:r>
            <a:endParaRPr kumimoji="0" lang="en-US" altLang="zh-TW" sz="1600" kern="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Connect to the remote server.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kern="0" dirty="0">
                <a:solidFill>
                  <a:sysClr val="windowText" lastClr="000000"/>
                </a:solidFill>
                <a:latin typeface="Calibri" pitchFamily="34" charset="0"/>
              </a:rPr>
              <a:t>- It is a blocking system call.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B79A84F8-8051-49DE-BB9D-732F6E4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473" y="3111500"/>
            <a:ext cx="25003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read()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receive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write()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send data.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kern="0">
                <a:solidFill>
                  <a:sysClr val="windowText" lastClr="000000"/>
                </a:solidFill>
                <a:latin typeface="Calibri" pitchFamily="34" charset="0"/>
              </a:rPr>
              <a:t>close()</a:t>
            </a:r>
            <a:r>
              <a:rPr kumimoji="0" lang="en-US" altLang="zh-TW" sz="1600" kern="0">
                <a:solidFill>
                  <a:sysClr val="windowText" lastClr="000000"/>
                </a:solidFill>
                <a:latin typeface="Calibri" pitchFamily="34" charset="0"/>
              </a:rPr>
              <a:t> – to close the socket</a:t>
            </a:r>
          </a:p>
        </p:txBody>
      </p:sp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9" y="1555113"/>
            <a:ext cx="1863856" cy="4824100"/>
          </a:xfrm>
          <a:prstGeom prst="rect">
            <a:avLst/>
          </a:prstGeom>
        </p:spPr>
      </p:pic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EE5234C-2895-47D5-BEE5-B6EAF2F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475"/>
              </p:ext>
            </p:extLst>
          </p:nvPr>
        </p:nvGraphicFramePr>
        <p:xfrm>
          <a:off x="8548688" y="4102101"/>
          <a:ext cx="3505200" cy="23774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Important System calls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Client side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Server side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socket()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bind()*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bind()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connect()</a:t>
                      </a:r>
                    </a:p>
                  </a:txBody>
                  <a:tcPr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新細明體" pitchFamily="18" charset="-120"/>
                        </a:rPr>
                        <a:t>listen() and accept()</a:t>
                      </a:r>
                    </a:p>
                  </a:txBody>
                  <a:tcPr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25">
            <a:extLst>
              <a:ext uri="{FF2B5EF4-FFF2-40B4-BE49-F238E27FC236}">
                <a16:creationId xmlns:a16="http://schemas.microsoft.com/office/drawing/2014/main" id="{70714A64-A22E-499D-A5F9-BAEE59F85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AAB19A18-9873-4911-BFDE-D5B965E3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17430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CF6365C8-AAD7-4AC0-926D-27E0580F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9738" y="17621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8E3C78D9-C6DE-4941-94EF-0B59567E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2138" y="2371726"/>
            <a:ext cx="10715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write()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0DE6630A-B88D-4468-AE78-131AE81A1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6E1491DA-84FF-46FE-BA55-02D6CCEF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174307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74017E5F-A164-46D4-BAF4-B71F5C6CD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288" y="1909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D4D59AC5-37F2-42FD-86C4-59E687C70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1985963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EAFD17E-38D0-4DFE-971D-79CE4A8F3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259556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DC2F8C2D-A59B-4E45-8FA5-FC56637B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438401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76BDD808-3BFD-433E-BDE6-FC23921E9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3216276"/>
            <a:ext cx="4054475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(1) &amp; Step(2) [ you know them now. ]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E17C543E-AA26-4EE5-B6E2-E51CDE5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052763"/>
            <a:ext cx="3505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BE8C8833-AB35-4972-8EB1-3911354D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040188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>
                <a:latin typeface="Calibri" pitchFamily="34" charset="0"/>
              </a:rPr>
              <a:t>Step (3). </a:t>
            </a:r>
            <a:r>
              <a:rPr lang="en-US" altLang="zh-TW" sz="1600" b="1">
                <a:latin typeface="Calibri" pitchFamily="34" charset="0"/>
              </a:rPr>
              <a:t>listen()</a:t>
            </a:r>
            <a:endParaRPr lang="en-US" altLang="zh-TW" sz="1600">
              <a:latin typeface="Calibri" pitchFamily="34" charset="0"/>
            </a:endParaRPr>
          </a:p>
          <a:p>
            <a:r>
              <a:rPr lang="en-US" altLang="zh-TW" sz="1600">
                <a:latin typeface="Calibri" pitchFamily="34" charset="0"/>
              </a:rPr>
              <a:t>- It sets the port to be listening to incoming connections, for TCP only.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B21DE8A7-EBC6-4163-AA06-1C09A09EF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5338763"/>
            <a:ext cx="4054475" cy="92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Step (4).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- Accept incoming connections.</a:t>
            </a:r>
          </a:p>
          <a:p>
            <a:r>
              <a:rPr lang="en-US" altLang="zh-TW" sz="1600" dirty="0">
                <a:latin typeface="Calibri" pitchFamily="34" charset="0"/>
              </a:rPr>
              <a:t>- A blocking system call.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D4F89D13-3D02-4B3F-8DD3-7BA63D583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88" y="235267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23" name="Text Box 40">
            <a:extLst>
              <a:ext uri="{FF2B5EF4-FFF2-40B4-BE49-F238E27FC236}">
                <a16:creationId xmlns:a16="http://schemas.microsoft.com/office/drawing/2014/main" id="{DCAF029B-4F63-43FF-AECF-8F6DF0248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288" y="3122613"/>
            <a:ext cx="2490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alibri" pitchFamily="34" charset="0"/>
              </a:rPr>
              <a:t>read()</a:t>
            </a:r>
            <a:r>
              <a:rPr lang="en-US" altLang="zh-TW" sz="1600">
                <a:latin typeface="Calibri" pitchFamily="34" charset="0"/>
              </a:rPr>
              <a:t> – to receive data.</a:t>
            </a:r>
          </a:p>
          <a:p>
            <a:r>
              <a:rPr lang="en-US" altLang="zh-TW" sz="1600" b="1">
                <a:latin typeface="Calibri" pitchFamily="34" charset="0"/>
              </a:rPr>
              <a:t>write()</a:t>
            </a:r>
            <a:r>
              <a:rPr lang="en-US" altLang="zh-TW" sz="1600">
                <a:latin typeface="Calibri" pitchFamily="34" charset="0"/>
              </a:rPr>
              <a:t> – to send data.</a:t>
            </a:r>
          </a:p>
          <a:p>
            <a:r>
              <a:rPr lang="en-US" altLang="zh-TW" sz="1600" b="1">
                <a:latin typeface="Calibri" pitchFamily="34" charset="0"/>
              </a:rPr>
              <a:t>close()</a:t>
            </a:r>
            <a:r>
              <a:rPr lang="en-US" altLang="zh-TW" sz="1600">
                <a:latin typeface="Calibri" pitchFamily="34" charset="0"/>
              </a:rPr>
              <a:t> – to close the socket</a:t>
            </a:r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5DCD6942-DE13-4EFB-BEEB-67FAF2ED9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2138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12AC3EE-D825-46FE-82E0-FBAB52551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288" y="6564313"/>
            <a:ext cx="16240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 b="1">
                <a:latin typeface="Consolas" pitchFamily="49" charset="0"/>
              </a:rPr>
              <a:t>* means optional.</a:t>
            </a: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6AFE687-0492-4A55-AB34-D24ED6DC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onsolas" pitchFamily="49" charset="0"/>
              </a:rPr>
              <a:t>socket()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4CEA3E1-E825-4190-BA28-33FC42C3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18764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listen()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EDF3584-74B0-4730-AA57-AAA168C8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2271713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E83C4907-AB29-4059-8561-579811A2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44D6EC8-8247-47DF-AB89-82CCA350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1876426"/>
            <a:ext cx="94615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bind()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C0B79DC-7211-46C9-9B05-933BEAB4A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2043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3E296AB-0EEF-4E91-94A8-7EBF3F964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6177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BCF302D-B88D-477B-8D98-50193122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709988"/>
            <a:ext cx="18669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Consolas" pitchFamily="49" charset="0"/>
              </a:rPr>
              <a:t>Server flow chart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17F0FCD2-C122-43FA-A96E-A2EF64DB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2486026"/>
            <a:ext cx="11969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accept()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D023969-95A2-468A-A3E0-B675ED65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175" y="22717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89FA5-0234-4100-9377-F65B26C0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latin typeface="Consolas" pitchFamily="49" charset="0"/>
              </a:rPr>
              <a:t>Socket FD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8A21C-1E7E-4D09-B905-8CE711B8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21955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4EDB-4E65-4E1D-A28A-5B6B4ED8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15859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E2CC8E-EDB7-4393-86A1-74F25FC28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2805113"/>
            <a:ext cx="990600" cy="304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>
                <a:latin typeface="Consolas" pitchFamily="49" charset="0"/>
              </a:rPr>
              <a:t>Socket FD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9CEC58-E6BE-4C40-8200-5922040D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2008188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98D6C-E4AD-4590-AE5B-B0B3DBE4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3373438"/>
            <a:ext cx="12192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>
                <a:latin typeface="Consolas" pitchFamily="49" charset="0"/>
              </a:rPr>
              <a:t>read() &amp; write()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70D0AA2-BFA6-4BC7-AE67-50825652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288131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BC3896-39BA-478F-BF56-19FA3C55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109913"/>
            <a:ext cx="9906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itchFamily="49" charset="0"/>
              </a:rPr>
              <a:t>Accept FD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4EEB0F-761A-4404-822C-C1CEB3CD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728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2683EF-7905-4295-8288-A7DF6297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28813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A9B143-8954-45B1-B481-3D090FB5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0337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0B5B28B-72D4-4E80-87A2-4986B998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329113"/>
            <a:ext cx="7696200" cy="43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dirty="0">
                <a:latin typeface="Calibri" pitchFamily="34" charset="0"/>
              </a:rPr>
              <a:t>An interesting thing about </a:t>
            </a:r>
            <a:r>
              <a:rPr lang="en-US" altLang="zh-TW" sz="1600" b="1" dirty="0">
                <a:latin typeface="Calibri" pitchFamily="34" charset="0"/>
              </a:rPr>
              <a:t>accept()</a:t>
            </a:r>
            <a:r>
              <a:rPr lang="en-US" altLang="zh-TW" sz="1600" dirty="0">
                <a:latin typeface="Calibri" pitchFamily="34" charset="0"/>
              </a:rPr>
              <a:t> is the creation of a </a:t>
            </a:r>
            <a:r>
              <a:rPr lang="en-US" altLang="zh-TW" sz="1600" b="1" dirty="0">
                <a:solidFill>
                  <a:srgbClr val="FF3300"/>
                </a:solidFill>
                <a:latin typeface="Calibri" pitchFamily="34" charset="0"/>
              </a:rPr>
              <a:t>new file descriptor</a:t>
            </a:r>
            <a:r>
              <a:rPr lang="en-US" altLang="zh-TW" sz="1600" dirty="0">
                <a:latin typeface="Calibri" pitchFamily="34" charset="0"/>
              </a:rPr>
              <a:t>!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3BF08CE2-AE43-465C-8504-4E22C3A2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Application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Good!  It provides each connection a new handler and we can distinguish every connection!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9ADE9-9816-4B60-9622-82270D1B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1955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872B7-6D75-4EF2-A03D-2B66163D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3414713"/>
            <a:ext cx="12954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1200" b="1">
                <a:latin typeface="Consolas" pitchFamily="49" charset="0"/>
              </a:rPr>
              <a:t>connection #n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2FED377-0EC2-45E9-8638-AA6034CD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938713"/>
            <a:ext cx="3733800" cy="1416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r>
              <a:rPr lang="en-US" altLang="zh-TW" sz="1600" b="1" u="sng" dirty="0">
                <a:latin typeface="Calibri" pitchFamily="34" charset="0"/>
              </a:rPr>
              <a:t>Transport layer’s point of view.</a:t>
            </a:r>
          </a:p>
          <a:p>
            <a:endParaRPr lang="en-US" altLang="zh-TW" sz="1600" dirty="0">
              <a:latin typeface="Calibri" pitchFamily="34" charset="0"/>
            </a:endParaRPr>
          </a:p>
          <a:p>
            <a:r>
              <a:rPr lang="en-US" altLang="zh-TW" sz="1600" dirty="0">
                <a:latin typeface="Calibri" pitchFamily="34" charset="0"/>
              </a:rPr>
              <a:t>Well, for TCP, every FD points to </a:t>
            </a:r>
            <a:r>
              <a:rPr lang="en-US" altLang="zh-TW" sz="1600" b="1" dirty="0">
                <a:solidFill>
                  <a:srgbClr val="C00000"/>
                </a:solidFill>
                <a:latin typeface="Calibri" pitchFamily="34" charset="0"/>
              </a:rPr>
              <a:t>a unique TCP control structure</a:t>
            </a:r>
            <a:r>
              <a:rPr lang="en-US" altLang="zh-TW" sz="1600" dirty="0">
                <a:latin typeface="Calibri" pitchFamily="34" charset="0"/>
              </a:rPr>
              <a:t>. It is a necessary for reliable data transfer!</a:t>
            </a:r>
          </a:p>
        </p:txBody>
      </p:sp>
    </p:spTree>
    <p:extLst>
      <p:ext uri="{BB962C8B-B14F-4D97-AF65-F5344CB8AC3E}">
        <p14:creationId xmlns:p14="http://schemas.microsoft.com/office/powerpoint/2010/main" val="22878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852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CSCI 4430 - Spring 23</vt:lpstr>
      <vt:lpstr>Assignment 1 is out!</vt:lpstr>
      <vt:lpstr>Outline</vt:lpstr>
      <vt:lpstr>Socket Programming: Intro</vt:lpstr>
      <vt:lpstr>Socket Programming: Client Side</vt:lpstr>
      <vt:lpstr>Socket Programming: Server Side</vt:lpstr>
      <vt:lpstr>Socket Programming: Complete Flow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42</cp:revision>
  <dcterms:created xsi:type="dcterms:W3CDTF">2022-01-09T08:27:06Z</dcterms:created>
  <dcterms:modified xsi:type="dcterms:W3CDTF">2023-01-17T13:49:33Z</dcterms:modified>
</cp:coreProperties>
</file>