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9" r:id="rId1"/>
  </p:sldMasterIdLst>
  <p:notesMasterIdLst>
    <p:notesMasterId r:id="rId41"/>
  </p:notesMasterIdLst>
  <p:handoutMasterIdLst>
    <p:handoutMasterId r:id="rId42"/>
  </p:handoutMasterIdLst>
  <p:sldIdLst>
    <p:sldId id="638" r:id="rId2"/>
    <p:sldId id="487" r:id="rId3"/>
    <p:sldId id="539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31" r:id="rId15"/>
    <p:sldId id="525" r:id="rId16"/>
    <p:sldId id="526" r:id="rId17"/>
    <p:sldId id="532" r:id="rId18"/>
    <p:sldId id="533" r:id="rId19"/>
    <p:sldId id="534" r:id="rId20"/>
    <p:sldId id="535" r:id="rId21"/>
    <p:sldId id="530" r:id="rId22"/>
    <p:sldId id="536" r:id="rId23"/>
    <p:sldId id="537" r:id="rId24"/>
    <p:sldId id="540" r:id="rId25"/>
    <p:sldId id="541" r:id="rId26"/>
    <p:sldId id="542" r:id="rId27"/>
    <p:sldId id="543" r:id="rId28"/>
    <p:sldId id="544" r:id="rId29"/>
    <p:sldId id="545" r:id="rId30"/>
    <p:sldId id="547" r:id="rId31"/>
    <p:sldId id="548" r:id="rId32"/>
    <p:sldId id="549" r:id="rId33"/>
    <p:sldId id="550" r:id="rId34"/>
    <p:sldId id="554" r:id="rId35"/>
    <p:sldId id="552" r:id="rId36"/>
    <p:sldId id="553" r:id="rId37"/>
    <p:sldId id="557" r:id="rId38"/>
    <p:sldId id="556" r:id="rId39"/>
    <p:sldId id="512" r:id="rId4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5"/>
    <p:restoredTop sz="96591"/>
  </p:normalViewPr>
  <p:slideViewPr>
    <p:cSldViewPr>
      <p:cViewPr varScale="1">
        <p:scale>
          <a:sx n="139" d="100"/>
          <a:sy n="139" d="100"/>
        </p:scale>
        <p:origin x="96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2T14:41:49.114"/>
    </inkml:context>
    <inkml:brush xml:id="br0">
      <inkml:brushProperty name="height" value="0.053" units="cm"/>
      <inkml:brushProperty name="color" value="#FF0000"/>
    </inkml:brush>
  </inkml:definitions>
  <inkml:trace contextRef="#ctx0" brushRef="#br0">13147 16660 7853,'-11'36'781,"-1"5"1,-1-5 0,-8 6 0,-6 0 0,-3 2 0,-7 2 297,1 0 1,0-16-1799,1-1 0,9-10 90,3-8 0,3-3 0,3-8 629,0 0 0,0-15 0,0-4 0</inkml:trace>
  <inkml:trace contextRef="#ctx0" brushRef="#br0" timeOffset="1">12803 15646 8073,'0'-35'401,"0"9"1,-2 3 0,-3 6 2089,-7 5-1147,-3 4 0,-2 16-598,-1 4 0,3 10-119,4 7 1,1 4-190,4 1 0,4 6 98,-3 0 0,3 14-95,2-3 1,0 7-164,0-1 0,2 12-290,3 11 0,-3 12 129,1-44 0,0 1 0,-2 1 0,0-1-193,-1 49 0,6-5 153,-1-7 0,3-4-807,-2-7 1,-2-12-308,7-23 13,-7 0-34,11-21 0,-13-9 382,4-16 0,2-22-129,-3-13 1,3-20 327,-2-7 1,-4-13 153,3 1 1,-1 4 244,2 1 0,-4 12 228,4 6 0,-5 3 563,-1 3 0,0 7-280,0 4 1,0 11 954,0 6-532,0 4 2295,0 9-2315,0 3 1,0 9 132,0 3 1,8-1-496,4 8 0,9-7-276,2 7 0,9-6-307,2 5 1,3 2 142,9 10 1,-8-2-16,2 8 1,-4 2 157,-1 9 0,-8 0-503,-4 11 0,-12-1 68,-5 13 1,-14 0-199,-9 6 0,-8 2-284,-9 3 0,-8-9-9,-4 4 1,-2-14-23,2-3 0,-2-10-458,8-13 0,2-14-301,9-15 1,6-25 746,12-21 1,3-21 782,8-19 0,8 0 0,1-7 0</inkml:trace>
  <inkml:trace contextRef="#ctx0" brushRef="#br0" timeOffset="2">13750 16574 8086,'17'-34'-494,"-8"7"0,5-4 0,-8 7 1483,-3-3 1,-1 4-493,-2-6 0,0 3 0,0-3 1,0-2-199,0 8 1,-5-7-55,-1 1 1,-2 2 269,2-1 1,-1 7 171,-5-2-435,-3 4 0,6 7 128,-9 1 1,1 7-3,0-2 0,0 6-69,-1 6 0,1 4 52,0 7 0,-6 8-86,0 3 0,2 7 220,10 5 0,-5 4-55,5 7 0,-2 1-5,1-1 0,4 1-96,8 0 1,-5 5-109,-1 0 1,0 1-72,6-7 1,6 1 99,0-1 0,7-1-311,-1-4 0,5-10 112,6-7 1,-2-16 33,7-1 0,-7-9-20,2-3 1,2-3-81,-2-9 0,6-5-51,-6-12 0,5-5-68,-5 0 0,0-1-278,-5-5 0,-1 2 187,0-2 0,0 3-166,0-3 0,-5 4 113,-1 2 1,-7 5-182,2 0 1,-4 8 55,-2-2 0,0 4-64,0 2 1,0 6-667,0-1 741,-8 8 1,4-1-141,-7 10 0,7 5 88,-2 7 0,4 6 206,2 0 1,0 7-19,0-1 0,0 4-152,0 1 1,6-5 20,0-1 0,5-1-107,-5 2 0,7 1 99,-1-7 0,1 6 154,-1-6 0,3-6-200,-3-6 1,5-7 73,6 2 1,-4-4 7,4-2 0,2-10 349,-2-7 0,7-8 0,-1-9 0,-4-8 0,0-2 0,-8-8 0</inkml:trace>
  <inkml:trace contextRef="#ctx0" brushRef="#br0" timeOffset="3">14490 16248 8047,'7'-25'0,"-3"6"-723,8-4 0,-9 9 1006,3 3 1,-6 7 2524,-6-2-981,-3 4 0,-8 2-943,-1 0 1,1 8 990,0 3 0,0 12-929,0 6 0,-1 9-188,1 2 1,6 8-289,-1-2 1,7 4-318,-7 1 1,8 1-347,-1-1 1,5 1-413,5 0 1,7-9-1174,11-2 0,3-9 974,9-9 1,-1-8-1471,1-15 0,1-9 1166,4-8 0,-2-16-214,8-13 0,-7-3 628,1-3 1,-4 0 693,-2 1 0,1-1 0,-1 1 0</inkml:trace>
  <inkml:trace contextRef="#ctx0" brushRef="#br0" timeOffset="4">15075 15353 7974,'0'-17'837,"-8"2"1563,-3 4 0,1 3-791,-1 8 0,7 8-863,-2 3 1,4 18 961,2 5 1,0 14-816,0 3 1,2 11-416,4 12 0,-2 8-707,1-34 0,1 2 0,-3 2 0,0 3 276,3 7 1,-1 2-1,-2-1 1,-2 0-192,2 0 1,0 0 0,-1-3 0,0-2 122,1-5 1,-1-3-1,0 31-1310,4-13 953,-4-10 1,0-30-2068,4-10 1623,-4-13 0,5-20 224,-7-8 1,0-11 248,0-12 1,0-8-400,0-14 1,0-13 140,0 1 1,0-6 298,0 12 1,0 1 235,0 10 0,0 0-16,0 11 0,0 7 550,0 16 0,0 4-280,0 8 1923,0 7-1021,0 3-730,0 7 0,8 2 275,3 3 1,-1-3-98,1 4 1,1-4-3,5-2 0,2 0-166,4 0 0,-4 0-1110,4 0 0,-4 2 468,-1 4 0,-7-3-399,0 9 0,-1-6 117,1 5 0,-3 6-25,-8 6 1,0 6 89,0-6 0,-2 5 76,-4-5 0,3 6-96,-9-6 1,1 6 124,-6-7 0,5 7-91,1-6 1,-1 8 97,-5-3 0,0-3 354,-1-2 1,1-2 89,0 2 1,6-8 1,-1 8 1,6-13 1456,-5 7-943,7-11 256,-4 9 1,16-13-325,4 4 0,3-5 1295,2-1 1,8 0-871,4 0 0,-3 0-478,3 0 0,5 0-612,7 0 0,-1 0-609,-6 0 1,3 0-1408,3 0 0,-4 0 1147,4 0 0,-9 0 1025,-3 0 0,1 0 0,6 0 0</inkml:trace>
  <inkml:trace contextRef="#ctx0" brushRef="#br0" timeOffset="5">17209 15886 7974,'0'-34'390,"0"0"0,-6 7 1,-2 2 948,-1 0 0,-1 6 625,-1-4-1262,-5 12 1,13 3 32,-9 8 0,8 10-661,-1 7 0,3 8 82,2 9 0,0 10-242,0 8 0,0 7 107,0 10 1,2-1-196,3 1 0,-1 0-390,8 0 1,-3 5-864,3 1 0,3-3 389,-4-9 1,3-11-1724,-3-12 1421,5-4 1340,-15-17 0,7-11 0,-8-17 0</inkml:trace>
  <inkml:trace contextRef="#ctx0" brushRef="#br0" timeOffset="6">17002 16282 7974,'-51'-8'0,"7"6"3111,3-3-2249,13 3 1,5 4 2606,11 3-2603,5-3 1,9 6 195,3-8 0,13-2-429,10-4 0,5-9-174,1-8 0,6-2-296,0 2 1,8-2 74,-2-3 0,-2-3-396,2 8 1,-8 0 204,2 6 1,-9 6-452,-2-1 0,-8 8 207,2-1 1,-6 10-617,-6 7 1,-3 11 311,-8 5 0,0 5 140,0 1 1,0 3-576,0 3 0,0-4 356,0 4 0,0-9 479,0-3 1,0-1-23,0 2 0,8 3 483,3-3 0,6-4-288,6-2 1,2-6 826,4-6 0,5 3-264,1-9 0,-3 1-11,3-6 0,-1-13-551,-5-4 1,1-14 109,-1-3 1,-4-3-1043,-8-8 0,-7 4 492,-5-4 0,-3 4-658,-2-4 0,-9 6 401,-9-1 1,-6 12-1164,-11 5 0,-1 5-1444,-4 7 3231,3 3 0,-12 8 0,5 0 0</inkml:trace>
  <inkml:trace contextRef="#ctx0" brushRef="#br0" timeOffset="7">19239 15474 7974,'-28'0'-45,"-1"0"1,2 0-1,-3 2 1,1 3 1820,-2 7 0,5 7 1071,-3 10-2188,-7-1 1,5 22-1,-2-2 551,7 7 1,-3 8-622,6 12 1,8 1-323,9 4 0,4-5 20,2-12 0,8-4-206,3-7 1,14-3-175,9-3 1,3-11-489,9-12 0,1-12-1054,11-5 1,-5-6 714,5-6 1,1-13-674,-2-15 0,3-5 777,-3-12 0,-2 1-749,9-13 0,-9 2 1565,2-2 0,-5-4 0,-2 4 0,1-4 0,5-2 0</inkml:trace>
  <inkml:trace contextRef="#ctx0" brushRef="#br0" timeOffset="8">20031 15233 7974,'-2'-11'0,"-4"-1"0,2 1 0,-7-6 0,5 5 0,-5 1 0,-1 7 0,-5-2 0,0 4 0,-2 12 3278,-4 7 1,4 8-1404,-4 9 1,4 8-1297,1 4 1,-1 6-290,-4 5 1,4 4-507,-4 8 0,-2 3-216,2 9 1,1 1 175,12-34 0,2 1 0,-3 33 174,-1-1 1,9-9-1488,-3-3 1,4-8-2312,2-4 3027,8-18 1,1-15-101,8-18 0,1-13 392,-1-11 0,0-14 258,0-14 0,0-6 303,1-5 0,-1-12 0,0-11 0,0 4 0,-3-6 0,-1 3 0,0-5 0,-1-6 0</inkml:trace>
  <inkml:trace contextRef="#ctx0" brushRef="#br0" timeOffset="9">19910 15353 7974,'0'-42'0,"0"0"0,0-3 0,0 8 1404,0 9 0,0 7 212,0-2 709,0 4-1112,8 9 1,-4 18 474,7 15 0,-1 17-858,1 11 1,5 10-384,-5 14 1,4 5-726,3 12 1,-10-42 0,1 1 287,0 3 0,-1 1 0,0 0 0,-1-1-546,-1-2 0,0-1 0,2 1 0,-1-1 47,-1 1 1,0-1 0,1-1 0,1 0-1196,9 41 1,-2-10 739,-3-24 1,1-7-525,-7-16 434,0-7 1,-6-12 469,0-15 0,0-10-537,0-12 1,-2-11 1100,-4-7 0,4-8 0,-5 4 0</inkml:trace>
  <inkml:trace contextRef="#ctx0" brushRef="#br0" timeOffset="10">19876 15852 7974,'-42'17'0,"11"6"1920,-3 0 0,13 0-921,4-6 1,7 0 1508,10 1 0,2-7-1267,4 1 0,13-3 220,15 3 0,8-5-1114,10-7 1,7-7-834,4-5 0,2-9-982,-1-2 0,-5 0 1468,-8 6 0,1-15 0,0-5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6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8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0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 userDrawn="1"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 userDrawn="1"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 userDrawn="1"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81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5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0274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475958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9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670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59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87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365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66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69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381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 userDrawn="1"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 userDrawn="1"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7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9: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Transport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Mo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on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congestion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control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Not done yet!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congestion avoidance too slow in recovering from an isolated loss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7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dupACK#1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dupACK#2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dupACK#3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5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=5 + 1/5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=5 + 2/5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=5 + 3/5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=5 + 4/5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=5 + 5/5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=6 + 1/6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only now can we transmit new packets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Plus no packets in flight so ACK “clocking” (to increase CWND) stalls for another RTT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Solution: Fast recovery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Grant the sender temporary “credit” for each dupACK so as to keep packets in flight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/>
              <a:t> =</a:t>
            </a:r>
            <a:r>
              <a:rPr lang="en-US" altLang="zh-CN"/>
              <a:t>=</a:t>
            </a:r>
            <a:r>
              <a:rPr lang="en-US"/>
              <a:t> </a:t>
            </a:r>
            <a:r>
              <a:rPr lang="en-US" dirty="0"/>
              <a:t>3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/>
              <a:t> CWND = </a:t>
            </a:r>
            <a:r>
              <a:rPr lang="en-US" dirty="0" err="1"/>
              <a:t>ssthresh</a:t>
            </a:r>
            <a:r>
              <a:rPr lang="en-US" dirty="0">
                <a:solidFill>
                  <a:srgbClr val="0000FF"/>
                </a:solidFill>
              </a:rPr>
              <a:t> + 3</a:t>
            </a:r>
          </a:p>
          <a:p>
            <a:r>
              <a:rPr lang="en-US" dirty="0">
                <a:solidFill>
                  <a:srgbClr val="0000FF"/>
                </a:solidFill>
              </a:rPr>
              <a:t>While in fast recovery</a:t>
            </a:r>
          </a:p>
          <a:p>
            <a:pPr lvl="1"/>
            <a:r>
              <a:rPr lang="en-US" dirty="0"/>
              <a:t>CWND = CWND + 1 for each additional dupACK</a:t>
            </a:r>
          </a:p>
          <a:p>
            <a:r>
              <a:rPr lang="en-US" dirty="0">
                <a:solidFill>
                  <a:srgbClr val="0000FF"/>
                </a:solidFill>
              </a:rPr>
              <a:t>Exit fast recovery</a:t>
            </a:r>
            <a:r>
              <a:rPr lang="en-US" dirty="0"/>
              <a:t> after receiving new ACK</a:t>
            </a:r>
          </a:p>
          <a:p>
            <a:pPr lvl="1"/>
            <a:r>
              <a:rPr lang="en-US" dirty="0"/>
              <a:t>set CWND = </a:t>
            </a:r>
            <a:r>
              <a:rPr lang="en-US" dirty="0" err="1"/>
              <a:t>ssthresh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89E173-B62F-5C01-062F-7B295EA464D7}"/>
                  </a:ext>
                </a:extLst>
              </p14:cNvPr>
              <p14:cNvContentPartPr/>
              <p14:nvPr/>
            </p14:nvContentPartPr>
            <p14:xfrm>
              <a:off x="4565880" y="5430960"/>
              <a:ext cx="2757240" cy="730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89E173-B62F-5C01-062F-7B295EA464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6520" y="5421600"/>
                <a:ext cx="2775960" cy="74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24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dup#1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dup#2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dup#3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8 (5+3)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 9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=10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=11 (</a:t>
            </a:r>
            <a:r>
              <a:rPr lang="en-US" sz="2000" dirty="0" err="1"/>
              <a:t>xmit</a:t>
            </a:r>
            <a:r>
              <a:rPr lang="en-US" sz="2000" dirty="0"/>
              <a:t> 111)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=12 (</a:t>
            </a:r>
            <a:r>
              <a:rPr lang="en-US" sz="2000" dirty="0" err="1"/>
              <a:t>xmit</a:t>
            </a:r>
            <a:r>
              <a:rPr lang="en-US" sz="2000" dirty="0"/>
              <a:t> 112)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=13 (</a:t>
            </a:r>
            <a:r>
              <a:rPr lang="en-US" sz="2000" dirty="0" err="1"/>
              <a:t>xmit</a:t>
            </a:r>
            <a:r>
              <a:rPr lang="en-US" sz="2000" dirty="0"/>
              <a:t> 113)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=14 (</a:t>
            </a:r>
            <a:r>
              <a:rPr lang="en-US" sz="2000" dirty="0" err="1"/>
              <a:t>xmit</a:t>
            </a:r>
            <a:r>
              <a:rPr lang="en-US" sz="2000" dirty="0"/>
              <a:t> 114)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 = 5 (</a:t>
            </a:r>
            <a:r>
              <a:rPr lang="en-US" sz="2000" dirty="0" err="1">
                <a:solidFill>
                  <a:srgbClr val="0000FF"/>
                </a:solidFill>
              </a:rPr>
              <a:t>xmit</a:t>
            </a:r>
            <a:r>
              <a:rPr lang="en-US" sz="2000" dirty="0">
                <a:solidFill>
                  <a:srgbClr val="0000FF"/>
                </a:solidFill>
              </a:rPr>
              <a:t> 115)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exiting fast recovery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Packets 111-114 already in flight</a:t>
            </a:r>
          </a:p>
          <a:p>
            <a:r>
              <a:rPr lang="en-US" sz="2000" dirty="0">
                <a:sym typeface="Wingdings"/>
              </a:rPr>
              <a:t>ACK 112 (due to 111) </a:t>
            </a:r>
            <a:r>
              <a:rPr lang="en-US" sz="2000" dirty="0" err="1">
                <a:sym typeface="Wingdings"/>
              </a:rPr>
              <a:t>cwnd</a:t>
            </a:r>
            <a:r>
              <a:rPr lang="en-US" sz="2000" dirty="0">
                <a:sym typeface="Wingdings"/>
              </a:rPr>
              <a:t> = 5 + 1/5   back in cong. avoidance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8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71226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Timeouts ➔ Slow Start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75235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dupACKs ➔ Fast Recovery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0" y="2209800"/>
            <a:ext cx="103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00FF"/>
                </a:solidFill>
                <a:latin typeface="+mn-lt"/>
              </a:rPr>
              <a:t>dupACK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1220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ACK changes state ONLY from Fast Recovery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</a:t>
            </a:r>
            <a:br>
              <a:rPr lang="en-US" i="1" dirty="0">
                <a:solidFill>
                  <a:srgbClr val="0000FF"/>
                </a:solidFill>
                <a:latin typeface="+mn-lt"/>
              </a:rPr>
            </a:br>
            <a:r>
              <a:rPr lang="en-US" i="1" dirty="0">
                <a:solidFill>
                  <a:srgbClr val="0000FF"/>
                </a:solidFill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26133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congestion control wrap-up</a:t>
            </a:r>
          </a:p>
          <a:p>
            <a:r>
              <a:rPr lang="en-US" dirty="0"/>
              <a:t>TCP throughput equation</a:t>
            </a:r>
          </a:p>
          <a:p>
            <a:r>
              <a:rPr lang="en-US" dirty="0"/>
              <a:t>Problems with congestion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9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CWND &gt; </a:t>
            </a:r>
            <a:r>
              <a:rPr lang="en-US" i="1" dirty="0" err="1">
                <a:solidFill>
                  <a:srgbClr val="0000FF"/>
                </a:solidFill>
                <a:latin typeface="+mn-lt"/>
              </a:rPr>
              <a:t>ssthresh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210126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TCP-Tahoe</a:t>
            </a:r>
          </a:p>
          <a:p>
            <a:pPr lvl="1"/>
            <a:r>
              <a:rPr lang="en-US" dirty="0"/>
              <a:t>CWND =1 on 3 dupACKs</a:t>
            </a:r>
          </a:p>
          <a:p>
            <a:r>
              <a:rPr lang="en-US" dirty="0"/>
              <a:t>TCP-Reno</a:t>
            </a:r>
          </a:p>
          <a:p>
            <a:pPr lvl="1"/>
            <a:r>
              <a:rPr lang="en-US" dirty="0"/>
              <a:t>CWND =1 on timeout</a:t>
            </a:r>
          </a:p>
          <a:p>
            <a:pPr lvl="1"/>
            <a:r>
              <a:rPr lang="en-US" dirty="0"/>
              <a:t>CWND = CWND/2 on 3 dupACKs</a:t>
            </a:r>
          </a:p>
          <a:p>
            <a:r>
              <a:rPr lang="en-US" dirty="0">
                <a:solidFill>
                  <a:srgbClr val="C00000"/>
                </a:solidFill>
              </a:rPr>
              <a:t>TCP-</a:t>
            </a:r>
            <a:r>
              <a:rPr lang="en-US" dirty="0" err="1">
                <a:solidFill>
                  <a:srgbClr val="C00000"/>
                </a:solidFill>
              </a:rPr>
              <a:t>newReno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TCP-Reno + improved fast recovery</a:t>
            </a:r>
          </a:p>
          <a:p>
            <a:r>
              <a:rPr lang="en-US" dirty="0"/>
              <a:t>TCP-SACK</a:t>
            </a:r>
          </a:p>
          <a:p>
            <a:pPr lvl="1"/>
            <a:r>
              <a:rPr lang="en-US" dirty="0"/>
              <a:t>Incorporates selective </a:t>
            </a:r>
            <a:r>
              <a:rPr lang="en-US" altLang="zh-CN" dirty="0"/>
              <a:t>ACK</a:t>
            </a:r>
            <a:endParaRPr lang="en-US" dirty="0"/>
          </a:p>
          <a:p>
            <a:r>
              <a:rPr lang="en-US" altLang="zh-CN" dirty="0"/>
              <a:t>TCP-</a:t>
            </a:r>
            <a:r>
              <a:rPr lang="en-US" altLang="zh-CN" dirty="0" err="1"/>
              <a:t>Vages</a:t>
            </a:r>
            <a:r>
              <a:rPr lang="en-US" dirty="0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 descr="Reno, Nevada - Wikipedia">
            <a:extLst>
              <a:ext uri="{FF2B5EF4-FFF2-40B4-BE49-F238E27FC236}">
                <a16:creationId xmlns:a16="http://schemas.microsoft.com/office/drawing/2014/main" id="{B1535B2A-D9AA-956A-5B6E-ABE0DF824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57500"/>
            <a:ext cx="1714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ke Tahoe travel - Lonely Planet | California, USA, North America">
            <a:extLst>
              <a:ext uri="{FF2B5EF4-FFF2-40B4-BE49-F238E27FC236}">
                <a16:creationId xmlns:a16="http://schemas.microsoft.com/office/drawing/2014/main" id="{9140B4E4-D22A-23DC-F1F6-70CFD41AC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594757"/>
            <a:ext cx="1601034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Best Time to Visit Las Vegas in 2023 | Travellers 🧳">
            <a:extLst>
              <a:ext uri="{FF2B5EF4-FFF2-40B4-BE49-F238E27FC236}">
                <a16:creationId xmlns:a16="http://schemas.microsoft.com/office/drawing/2014/main" id="{A6C5D12E-C243-1072-E3FD-93E62EE04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634037"/>
            <a:ext cx="1714500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41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How can they coexist? 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follow the same principle</a:t>
            </a:r>
          </a:p>
          <a:p>
            <a:pPr lvl="1"/>
            <a:r>
              <a:rPr lang="en-US" dirty="0"/>
              <a:t>Increase CWND on good news</a:t>
            </a:r>
          </a:p>
          <a:p>
            <a:pPr lvl="1"/>
            <a:r>
              <a:rPr lang="en-US" dirty="0"/>
              <a:t>Decrease CWND on bad news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Throughput Equation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8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362" imgH="228501" progId="Equation.3">
                  <p:embed/>
                </p:oleObj>
              </mc:Choice>
              <mc:Fallback>
                <p:oleObj name="Equation" r:id="rId2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292" imgH="393359" progId="Equation.3">
                  <p:embed/>
                </p:oleObj>
              </mc:Choice>
              <mc:Fallback>
                <p:oleObj name="Equation" r:id="rId4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E60B009-79EF-AB83-E946-2EEFF3EC4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1300"/>
            <a:ext cx="30988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792BE-4556-A84C-88DC-CC3CE7143D3B}"/>
              </a:ext>
            </a:extLst>
          </p:cNvPr>
          <p:cNvSpPr txBox="1"/>
          <p:nvPr/>
        </p:nvSpPr>
        <p:spPr>
          <a:xfrm>
            <a:off x="3200400" y="629084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in MSS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863698"/>
              </p:ext>
            </p:extLst>
          </p:nvPr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800" imgH="1511300" progId="Equation.3">
                  <p:embed/>
                </p:oleObj>
              </mc:Choice>
              <mc:Fallback>
                <p:oleObj name="Equation" r:id="rId2" imgW="2717800" imgH="151130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362" imgH="228501" progId="Equation.3">
                  <p:embed/>
                </p:oleObj>
              </mc:Choice>
              <mc:Fallback>
                <p:oleObj name="Equation" r:id="rId4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292" imgH="393359" progId="Equation.3">
                  <p:embed/>
                </p:oleObj>
              </mc:Choice>
              <mc:Fallback>
                <p:oleObj name="Equation" r:id="rId6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72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(1): </a:t>
            </a:r>
            <a:br>
              <a:rPr lang="en-US" dirty="0"/>
            </a:br>
            <a:r>
              <a:rPr lang="en-US" dirty="0"/>
              <a:t>Different RTTs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667000"/>
            <a:ext cx="8229600" cy="1219200"/>
          </a:xfrm>
        </p:spPr>
        <p:txBody>
          <a:bodyPr/>
          <a:lstStyle/>
          <a:p>
            <a:r>
              <a:rPr lang="en-US" sz="2400" dirty="0"/>
              <a:t>Flows get throughput inversely proportional to RTT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TCP unfair in the face of heterogeneous RTTs!</a:t>
            </a:r>
            <a:endParaRPr lang="en-US" sz="2000" dirty="0">
              <a:solidFill>
                <a:srgbClr val="0000FF"/>
              </a:solidFill>
            </a:endParaRPr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28925" y="1600200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469900" progId="Equation.3">
                  <p:embed/>
                </p:oleObj>
              </mc:Choice>
              <mc:Fallback>
                <p:oleObj name="Equation" r:id="rId2" imgW="1663700" imgH="4699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600200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524000" y="3743325"/>
            <a:ext cx="6324600" cy="2286000"/>
            <a:chOff x="1152" y="1728"/>
            <a:chExt cx="3984" cy="14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736" y="2442"/>
              <a:ext cx="611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A2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B2</a:t>
              </a: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B1</a:t>
              </a: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3072" y="2448"/>
              <a:ext cx="0" cy="282"/>
            </a:xfrm>
            <a:prstGeom prst="line">
              <a:avLst/>
            </a:prstGeom>
            <a:noFill/>
            <a:ln w="12700">
              <a:solidFill>
                <a:srgbClr val="000090"/>
              </a:solidFill>
              <a:prstDash val="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2400" y="5343525"/>
            <a:ext cx="12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bottleneck</a:t>
            </a:r>
          </a:p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link</a:t>
            </a:r>
          </a:p>
        </p:txBody>
      </p:sp>
      <p:sp>
        <p:nvSpPr>
          <p:cNvPr id="44" name="Freeform 43"/>
          <p:cNvSpPr/>
          <p:nvPr/>
        </p:nvSpPr>
        <p:spPr>
          <a:xfrm>
            <a:off x="1877020" y="4152943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rgbClr val="D3A600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1765690" y="4991142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6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94909" y="404812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rgbClr val="D3A600"/>
                </a:solidFill>
                <a:latin typeface="+mn-lt"/>
              </a:rPr>
              <a:t>100ms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67400" y="5202793"/>
            <a:ext cx="95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accent6"/>
                </a:solidFill>
                <a:latin typeface="+mn-lt"/>
              </a:rPr>
              <a:t>200ms</a:t>
            </a:r>
          </a:p>
        </p:txBody>
      </p:sp>
    </p:spTree>
    <p:extLst>
      <p:ext uri="{BB962C8B-B14F-4D97-AF65-F5344CB8AC3E}">
        <p14:creationId xmlns:p14="http://schemas.microsoft.com/office/powerpoint/2010/main" val="131162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Implications (2): </a:t>
            </a:r>
            <a:br>
              <a:rPr lang="en-US"/>
            </a:br>
            <a:r>
              <a:rPr lang="en-US"/>
              <a:t>High-speed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RTT = 100ms, MSS=1500bytes, BW=100Gbps</a:t>
            </a:r>
          </a:p>
          <a:p>
            <a:r>
              <a:rPr lang="en-US" dirty="0"/>
              <a:t>What value of p is required to reach 100Gbps throughput?</a:t>
            </a:r>
          </a:p>
          <a:p>
            <a:pPr lvl="1"/>
            <a:r>
              <a:rPr lang="en-US" dirty="0"/>
              <a:t>~ 2 x 10</a:t>
            </a:r>
            <a:r>
              <a:rPr lang="en-US" baseline="30000" dirty="0"/>
              <a:t>-12</a:t>
            </a:r>
          </a:p>
          <a:p>
            <a:r>
              <a:rPr lang="en-US" dirty="0"/>
              <a:t>How long between drops?</a:t>
            </a:r>
          </a:p>
          <a:p>
            <a:pPr lvl="1"/>
            <a:r>
              <a:rPr lang="en-US" dirty="0"/>
              <a:t>~ 16.6 hours</a:t>
            </a:r>
          </a:p>
          <a:p>
            <a:r>
              <a:rPr lang="en-US" dirty="0"/>
              <a:t>How much data has been sent in this time?</a:t>
            </a:r>
          </a:p>
          <a:p>
            <a:pPr lvl="1"/>
            <a:r>
              <a:rPr lang="en-US" dirty="0"/>
              <a:t>~ 6 </a:t>
            </a:r>
            <a:r>
              <a:rPr lang="en-US" dirty="0" err="1"/>
              <a:t>petabits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693804"/>
              </p:ext>
            </p:extLst>
          </p:nvPr>
        </p:nvGraphicFramePr>
        <p:xfrm>
          <a:off x="4953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469900" progId="Equation.3">
                  <p:embed/>
                </p:oleObj>
              </mc:Choice>
              <mc:Fallback>
                <p:oleObj name="Equation" r:id="rId2" imgW="1663700" imgH="4699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99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Adapting TCP to high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past a threshold speed, increase CWND faster </a:t>
            </a:r>
          </a:p>
          <a:p>
            <a:pPr lvl="1"/>
            <a:r>
              <a:rPr lang="en-US" dirty="0"/>
              <a:t>A proposed standard [Floyd’03]: once speed is past some threshold, change equation to p</a:t>
            </a:r>
            <a:r>
              <a:rPr lang="en-US" baseline="30000" dirty="0"/>
              <a:t>-.8</a:t>
            </a:r>
            <a:r>
              <a:rPr lang="en-US" dirty="0"/>
              <a:t> rather than p</a:t>
            </a:r>
            <a:r>
              <a:rPr lang="en-US" baseline="30000" dirty="0"/>
              <a:t>-.5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Let the additive constant in AIMD depend on CWND</a:t>
            </a:r>
          </a:p>
          <a:p>
            <a:r>
              <a:rPr lang="en-US" dirty="0"/>
              <a:t>Other approaches?</a:t>
            </a:r>
          </a:p>
          <a:p>
            <a:pPr lvl="1"/>
            <a:r>
              <a:rPr lang="en-US" dirty="0"/>
              <a:t>Multiple simultaneous connections (</a:t>
            </a:r>
            <a:r>
              <a:rPr lang="en-US" dirty="0">
                <a:solidFill>
                  <a:srgbClr val="0000FF"/>
                </a:solidFill>
              </a:rPr>
              <a:t>hack but works today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Router-assisted approaches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Implications (3): </a:t>
            </a:r>
            <a:br>
              <a:rPr lang="en-US" dirty="0"/>
            </a:br>
            <a:r>
              <a:rPr lang="en-US" dirty="0"/>
              <a:t>Rate-based 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throughput is swings between W/2 to W</a:t>
            </a:r>
          </a:p>
          <a:p>
            <a:r>
              <a:rPr lang="en-US" dirty="0"/>
              <a:t>Apps may prefer steady rates (e.g., streaming)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Equation-Based Congestion Control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Ignore TCP’s increase/decrease rules and just follow the equation</a:t>
            </a:r>
          </a:p>
          <a:p>
            <a:pPr lvl="1"/>
            <a:r>
              <a:rPr lang="en-US" dirty="0"/>
              <a:t>Measure drop percentage p, and set rate accordingly</a:t>
            </a:r>
          </a:p>
          <a:p>
            <a:r>
              <a:rPr lang="en-US" dirty="0"/>
              <a:t>Following the TCP equation ensures “TCP friendliness”</a:t>
            </a:r>
          </a:p>
          <a:p>
            <a:pPr lvl="1"/>
            <a:r>
              <a:rPr lang="en-US" dirty="0"/>
              <a:t>i.e., use no more than TCP does in similar setting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12285"/>
              </p:ext>
            </p:extLst>
          </p:nvPr>
        </p:nvGraphicFramePr>
        <p:xfrm>
          <a:off x="4953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469900" progId="Equation.3">
                  <p:embed/>
                </p:oleObj>
              </mc:Choice>
              <mc:Fallback>
                <p:oleObj name="Equation" r:id="rId2" imgW="1663700" imgH="4699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16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Restrict window to RWND to make sure that the receiver isn’t overwhelmed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Restrict window to CWND to make sure that the network isn’t overwhelmed</a:t>
            </a:r>
          </a:p>
          <a:p>
            <a:r>
              <a:rPr lang="en-US" dirty="0"/>
              <a:t>Together</a:t>
            </a:r>
          </a:p>
          <a:p>
            <a:pPr lvl="1"/>
            <a:r>
              <a:rPr lang="en-US" dirty="0"/>
              <a:t>Restrict window to </a:t>
            </a:r>
            <a:r>
              <a:rPr lang="en-US" dirty="0">
                <a:solidFill>
                  <a:srgbClr val="0000FF"/>
                </a:solidFill>
              </a:rPr>
              <a:t>min{RWND, CWND}</a:t>
            </a:r>
            <a:r>
              <a:rPr lang="en-US" dirty="0"/>
              <a:t> to make sure that neither the receiver nor the network are overwhelmed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Implications (4): </a:t>
            </a:r>
            <a:br>
              <a:rPr lang="en-US" dirty="0"/>
            </a:br>
            <a:r>
              <a:rPr lang="en-US" dirty="0"/>
              <a:t>Loss not due to congestion?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will confuse corruption with congestion</a:t>
            </a:r>
          </a:p>
          <a:p>
            <a:r>
              <a:rPr lang="en-US" dirty="0"/>
              <a:t>Flow will cut its rate</a:t>
            </a:r>
          </a:p>
          <a:p>
            <a:pPr lvl="1"/>
            <a:r>
              <a:rPr lang="en-US" dirty="0"/>
              <a:t>Throughput ~ 1/</a:t>
            </a:r>
            <a:r>
              <a:rPr lang="en-US" dirty="0" err="1"/>
              <a:t>sqrt</a:t>
            </a:r>
            <a:r>
              <a:rPr lang="en-US" dirty="0"/>
              <a:t>(p) where p is loss prob.</a:t>
            </a:r>
          </a:p>
          <a:p>
            <a:pPr lvl="1"/>
            <a:r>
              <a:rPr lang="en-US" dirty="0"/>
              <a:t>Applies even for non-congestion losses!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Implications (5): </a:t>
            </a:r>
            <a:br>
              <a:rPr lang="en-US" dirty="0"/>
            </a:br>
            <a:r>
              <a:rPr lang="en-US" dirty="0"/>
              <a:t>Short flows cannot ramp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50% of flows have &lt; 1500B to send; 80% &lt; 100KB</a:t>
            </a:r>
          </a:p>
          <a:p>
            <a:r>
              <a:rPr lang="en-US" dirty="0">
                <a:sym typeface="Wingdings"/>
              </a:rPr>
              <a:t>Implications </a:t>
            </a:r>
          </a:p>
          <a:p>
            <a:pPr lvl="1"/>
            <a:r>
              <a:rPr lang="en-US" dirty="0">
                <a:sym typeface="Wingdings"/>
              </a:rPr>
              <a:t>Short flows never leave slow start!</a:t>
            </a:r>
          </a:p>
          <a:p>
            <a:pPr lvl="2"/>
            <a:r>
              <a:rPr lang="en-US" dirty="0">
                <a:sym typeface="Wingdings"/>
              </a:rPr>
              <a:t>They never attain their fair share</a:t>
            </a:r>
          </a:p>
          <a:p>
            <a:pPr lvl="1"/>
            <a:r>
              <a:rPr lang="en-US" dirty="0">
                <a:sym typeface="Wingdings"/>
              </a:rPr>
              <a:t>Too few packets to trigger </a:t>
            </a:r>
            <a:r>
              <a:rPr lang="en-US" dirty="0" err="1">
                <a:sym typeface="Wingdings"/>
              </a:rPr>
              <a:t>dupACKs</a:t>
            </a:r>
            <a:r>
              <a:rPr lang="en-US" dirty="0">
                <a:sym typeface="Wingdings"/>
              </a:rPr>
              <a:t> </a:t>
            </a:r>
          </a:p>
          <a:p>
            <a:pPr lvl="2"/>
            <a:r>
              <a:rPr lang="en-US" dirty="0">
                <a:sym typeface="Wingdings"/>
              </a:rPr>
              <a:t>Isolated loss may lead to timeouts</a:t>
            </a:r>
          </a:p>
          <a:p>
            <a:pPr lvl="2"/>
            <a:r>
              <a:rPr lang="en-US">
                <a:sym typeface="Wingdings"/>
              </a:rPr>
              <a:t>At typical timeout values of ~500ms, might severely impact flow completion time</a:t>
            </a:r>
          </a:p>
          <a:p>
            <a:pPr lvl="1"/>
            <a:endParaRPr lang="en-US" dirty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Implications (6): </a:t>
            </a:r>
            <a:br>
              <a:rPr lang="en-US" dirty="0"/>
            </a:br>
            <a:r>
              <a:rPr lang="en-US" dirty="0"/>
              <a:t>Short flows share long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flow deliberately overshoots capacity, until it experiences a drop</a:t>
            </a:r>
          </a:p>
          <a:p>
            <a:r>
              <a:rPr lang="en-US" dirty="0"/>
              <a:t>Means that delays are large, and are large for everyone</a:t>
            </a:r>
          </a:p>
          <a:p>
            <a:pPr lvl="1"/>
            <a:r>
              <a:rPr lang="en-US" dirty="0"/>
              <a:t>Consider a flow transferring a 10GB file sharing a  </a:t>
            </a:r>
            <a:br>
              <a:rPr lang="en-US" dirty="0"/>
            </a:br>
            <a:r>
              <a:rPr lang="en-US" dirty="0"/>
              <a:t>bottleneck link with 10 flows transferring 100B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Larger flows dominate smaller ones</a:t>
            </a:r>
          </a:p>
          <a:p>
            <a:endParaRPr lang="en-US" dirty="0"/>
          </a:p>
          <a:p>
            <a:pPr lvl="3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7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Implications (7): </a:t>
            </a:r>
            <a:br>
              <a:rPr lang="en-US"/>
            </a:br>
            <a:r>
              <a:rPr lang="en-US"/>
              <a:t>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  <a:p>
            <a:pPr lvl="1"/>
            <a:r>
              <a:rPr lang="en-US" dirty="0"/>
              <a:t>Opening many connections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0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Open many connections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 </a:t>
            </a:r>
          </a:p>
          <a:p>
            <a:pPr lvl="1"/>
            <a:r>
              <a:rPr lang="en-US" dirty="0"/>
              <a:t>A starts 10 connections to B</a:t>
            </a:r>
          </a:p>
          <a:p>
            <a:pPr lvl="1"/>
            <a:r>
              <a:rPr lang="en-US" dirty="0"/>
              <a:t>D starts 1 connection to E</a:t>
            </a:r>
          </a:p>
          <a:p>
            <a:pPr lvl="1"/>
            <a:r>
              <a:rPr lang="en-US" dirty="0"/>
              <a:t>Each connection gets about the same throughput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Then A gets 10 times more throughput than 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600200" y="1527175"/>
            <a:ext cx="5264150" cy="1673225"/>
            <a:chOff x="1309" y="834"/>
            <a:chExt cx="3316" cy="1054"/>
          </a:xfrm>
        </p:grpSpPr>
        <p:sp>
          <p:nvSpPr>
            <p:cNvPr id="1054725" name="Rectangle 5"/>
            <p:cNvSpPr>
              <a:spLocks noChangeArrowheads="1"/>
            </p:cNvSpPr>
            <p:nvPr/>
          </p:nvSpPr>
          <p:spPr bwMode="auto">
            <a:xfrm>
              <a:off x="1309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A</a:t>
              </a:r>
            </a:p>
          </p:txBody>
        </p:sp>
        <p:sp>
          <p:nvSpPr>
            <p:cNvPr id="1054726" name="Rectangle 6"/>
            <p:cNvSpPr>
              <a:spLocks noChangeArrowheads="1"/>
            </p:cNvSpPr>
            <p:nvPr/>
          </p:nvSpPr>
          <p:spPr bwMode="auto">
            <a:xfrm>
              <a:off x="2443" y="1180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7" name="Rectangle 7"/>
            <p:cNvSpPr>
              <a:spLocks noChangeArrowheads="1"/>
            </p:cNvSpPr>
            <p:nvPr/>
          </p:nvSpPr>
          <p:spPr bwMode="auto">
            <a:xfrm>
              <a:off x="4320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B</a:t>
              </a:r>
            </a:p>
          </p:txBody>
        </p:sp>
        <p:sp>
          <p:nvSpPr>
            <p:cNvPr id="1054728" name="Line 8"/>
            <p:cNvSpPr>
              <a:spLocks noChangeShapeType="1"/>
            </p:cNvSpPr>
            <p:nvPr/>
          </p:nvSpPr>
          <p:spPr bwMode="auto">
            <a:xfrm>
              <a:off x="1614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9" name="Line 9"/>
            <p:cNvSpPr>
              <a:spLocks noChangeShapeType="1"/>
            </p:cNvSpPr>
            <p:nvPr/>
          </p:nvSpPr>
          <p:spPr bwMode="auto">
            <a:xfrm flipV="1">
              <a:off x="3491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0" name="Text Box 10"/>
            <p:cNvSpPr txBox="1">
              <a:spLocks noChangeArrowheads="1"/>
            </p:cNvSpPr>
            <p:nvPr/>
          </p:nvSpPr>
          <p:spPr bwMode="auto">
            <a:xfrm>
              <a:off x="3578" y="891"/>
              <a:ext cx="10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200" b="0">
                <a:latin typeface="Tahoma" charset="0"/>
                <a:cs typeface="+mn-cs"/>
              </a:endParaRPr>
            </a:p>
          </p:txBody>
        </p:sp>
        <p:sp>
          <p:nvSpPr>
            <p:cNvPr id="1054731" name="Text Box 11"/>
            <p:cNvSpPr txBox="1">
              <a:spLocks noChangeArrowheads="1"/>
            </p:cNvSpPr>
            <p:nvPr/>
          </p:nvSpPr>
          <p:spPr bwMode="auto">
            <a:xfrm>
              <a:off x="1833" y="834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CC0000"/>
                  </a:solidFill>
                  <a:latin typeface="Tahoma" charset="0"/>
                  <a:cs typeface="+mn-cs"/>
                </a:rPr>
                <a:t>x</a:t>
              </a:r>
            </a:p>
          </p:txBody>
        </p:sp>
        <p:sp>
          <p:nvSpPr>
            <p:cNvPr id="1054732" name="Rectangle 12"/>
            <p:cNvSpPr>
              <a:spLocks noChangeArrowheads="1"/>
            </p:cNvSpPr>
            <p:nvPr/>
          </p:nvSpPr>
          <p:spPr bwMode="auto">
            <a:xfrm>
              <a:off x="1309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D</a:t>
              </a:r>
            </a:p>
          </p:txBody>
        </p:sp>
        <p:sp>
          <p:nvSpPr>
            <p:cNvPr id="1054733" name="Rectangle 13"/>
            <p:cNvSpPr>
              <a:spLocks noChangeArrowheads="1"/>
            </p:cNvSpPr>
            <p:nvPr/>
          </p:nvSpPr>
          <p:spPr bwMode="auto">
            <a:xfrm>
              <a:off x="4320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E</a:t>
              </a:r>
            </a:p>
          </p:txBody>
        </p:sp>
        <p:sp>
          <p:nvSpPr>
            <p:cNvPr id="1054734" name="Line 14"/>
            <p:cNvSpPr>
              <a:spLocks noChangeShapeType="1"/>
            </p:cNvSpPr>
            <p:nvPr/>
          </p:nvSpPr>
          <p:spPr bwMode="auto">
            <a:xfrm flipV="1">
              <a:off x="1614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5" name="Line 15"/>
            <p:cNvSpPr>
              <a:spLocks noChangeShapeType="1"/>
            </p:cNvSpPr>
            <p:nvPr/>
          </p:nvSpPr>
          <p:spPr bwMode="auto">
            <a:xfrm>
              <a:off x="3491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6" name="Text Box 16"/>
            <p:cNvSpPr txBox="1">
              <a:spLocks noChangeArrowheads="1"/>
            </p:cNvSpPr>
            <p:nvPr/>
          </p:nvSpPr>
          <p:spPr bwMode="auto">
            <a:xfrm>
              <a:off x="1954" y="1566"/>
              <a:ext cx="10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900" b="0">
                <a:latin typeface="Tahoma" charset="0"/>
                <a:cs typeface="+mn-cs"/>
              </a:endParaRPr>
            </a:p>
          </p:txBody>
        </p:sp>
        <p:sp>
          <p:nvSpPr>
            <p:cNvPr id="1054737" name="Text Box 17"/>
            <p:cNvSpPr txBox="1">
              <a:spLocks noChangeArrowheads="1"/>
            </p:cNvSpPr>
            <p:nvPr/>
          </p:nvSpPr>
          <p:spPr bwMode="auto">
            <a:xfrm>
              <a:off x="1833" y="1223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0000FF"/>
                  </a:solidFill>
                  <a:latin typeface="Tahoma" charset="0"/>
                  <a:cs typeface="+mn-cs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675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Implications (8): </a:t>
            </a:r>
            <a:br>
              <a:rPr lang="en-US" dirty="0"/>
            </a:br>
            <a:r>
              <a:rPr lang="en-US" dirty="0"/>
              <a:t>CC intertwined with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adjusted based on ACKs and timeouts</a:t>
            </a:r>
          </a:p>
          <a:p>
            <a:r>
              <a:rPr lang="en-US" dirty="0"/>
              <a:t>Cumulative ACKs and fast retransmit/recovery rules</a:t>
            </a:r>
          </a:p>
          <a:p>
            <a:r>
              <a:rPr lang="en-US" dirty="0"/>
              <a:t>Complicates evolution </a:t>
            </a:r>
          </a:p>
          <a:p>
            <a:pPr lvl="1"/>
            <a:r>
              <a:rPr lang="en-US" dirty="0"/>
              <a:t>Changing from cumulative to selective ACKs is hard</a:t>
            </a:r>
          </a:p>
          <a:p>
            <a:r>
              <a:rPr lang="en-US" dirty="0"/>
              <a:t>Sometimes we want CC but not reliability </a:t>
            </a:r>
          </a:p>
          <a:p>
            <a:pPr lvl="1"/>
            <a:r>
              <a:rPr lang="en-US" dirty="0"/>
              <a:t>e.g., real-time applications</a:t>
            </a:r>
          </a:p>
          <a:p>
            <a:r>
              <a:rPr lang="en-US" dirty="0"/>
              <a:t>We may also want </a:t>
            </a:r>
            <a:r>
              <a:rPr lang="en-US"/>
              <a:t>reliability without CC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 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>
                <a:solidFill>
                  <a:srgbClr val="0000FF"/>
                </a:solidFill>
                <a:latin typeface="+mn-lt"/>
              </a:rPr>
            </a:br>
            <a:r>
              <a:rPr lang="en-US" b="0" dirty="0">
                <a:solidFill>
                  <a:srgbClr val="0000FF"/>
                </a:solidFill>
                <a:latin typeface="+mn-lt"/>
              </a:rPr>
              <a:t>fair sharing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5800" y="56388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9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works even though it has many flaws</a:t>
            </a:r>
          </a:p>
          <a:p>
            <a:r>
              <a:rPr lang="en-US" dirty="0"/>
              <a:t>Many of them can be fixed via assistance from the network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Next: The Network Layer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</a:t>
            </a:r>
            <a:r>
              <a:rPr lang="en-US" dirty="0"/>
              <a:t> (initialized to a small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 (initialized to a large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dupACKcount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timer</a:t>
            </a:r>
            <a:endParaRPr lang="en-US" dirty="0"/>
          </a:p>
          <a:p>
            <a:r>
              <a:rPr lang="en-US" dirty="0"/>
              <a:t>Events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ACK</a:t>
            </a:r>
            <a:r>
              <a:rPr lang="en-US" dirty="0"/>
              <a:t> (new data)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dupACK</a:t>
            </a:r>
            <a:r>
              <a:rPr lang="en-US" dirty="0"/>
              <a:t> (duplicate ACK for old data)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Timeout</a:t>
            </a:r>
            <a:r>
              <a:rPr lang="en-US" dirty="0"/>
              <a:t>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Hence, after one RTT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with no drops: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solidFill>
                  <a:srgbClr val="0000FF"/>
                </a:solidFill>
                <a:latin typeface="+mn-lt"/>
              </a:rPr>
              <a:t>    CWND = 2xCWND</a:t>
            </a:r>
          </a:p>
        </p:txBody>
      </p:sp>
    </p:spTree>
    <p:extLst>
      <p:ext uri="{BB962C8B-B14F-4D97-AF65-F5344CB8AC3E}">
        <p14:creationId xmlns:p14="http://schemas.microsoft.com/office/powerpoint/2010/main" val="61561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CWND &lt;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/>
              <a:t>CWND += 1</a:t>
            </a:r>
          </a:p>
          <a:p>
            <a:pPr lvl="1"/>
            <a:endParaRPr lang="en-US" dirty="0"/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phase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Hence, after one RTT 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latin typeface="+mn-lt"/>
                </a:rPr>
                <a:t>with no drops: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solidFill>
                    <a:srgbClr val="0000FF"/>
                  </a:solidFill>
                  <a:latin typeface="+mn-lt"/>
                </a:rPr>
                <a:t>    CWND = CWND + 1</a:t>
              </a: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 dirty="0">
                <a:solidFill>
                  <a:srgbClr val="0000FF"/>
                </a:solidFill>
                <a:latin typeface="+mn-lt"/>
              </a:rPr>
            </a:br>
            <a:r>
              <a:rPr lang="en-US" sz="2400" i="1" dirty="0">
                <a:solidFill>
                  <a:srgbClr val="0000FF"/>
                </a:solidFill>
                <a:latin typeface="+mn-lt"/>
              </a:rPr>
              <a:t>avoidance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phase</a:t>
            </a:r>
          </a:p>
        </p:txBody>
      </p:sp>
    </p:spTree>
    <p:extLst>
      <p:ext uri="{BB962C8B-B14F-4D97-AF65-F5344CB8AC3E}">
        <p14:creationId xmlns:p14="http://schemas.microsoft.com/office/powerpoint/2010/main" val="181159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Timeout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</a:t>
            </a:r>
            <a:r>
              <a:rPr lang="en-US" dirty="0">
                <a:solidFill>
                  <a:srgbClr val="0000FF"/>
                </a:solidFill>
              </a:rPr>
              <a:t>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dupACKcount</a:t>
            </a:r>
            <a:r>
              <a:rPr lang="en-US" dirty="0"/>
              <a:t> ++ 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</a:t>
            </a:r>
            <a:r>
              <a:rPr lang="en-US" altLang="zh-CN" dirty="0"/>
              <a:t>=</a:t>
            </a:r>
            <a:r>
              <a:rPr lang="en-US" dirty="0"/>
              <a:t> 3 </a:t>
            </a:r>
            <a:r>
              <a:rPr lang="en-US" dirty="0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solidFill>
                  <a:srgbClr val="0000FF"/>
                </a:solidFill>
                <a:latin typeface="Arial" charset="0"/>
              </a:rPr>
              <a:t>Slow-start restart:</a:t>
            </a:r>
            <a:r>
              <a:rPr lang="en-US" sz="2400" b="0" dirty="0">
                <a:latin typeface="Arial" charset="0"/>
              </a:rPr>
              <a:t>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1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1490459348</TotalTime>
  <Pages>7</Pages>
  <Words>1900</Words>
  <Application>Microsoft Macintosh PowerPoint</Application>
  <PresentationFormat>On-screen Show (4:3)</PresentationFormat>
  <Paragraphs>393</Paragraphs>
  <Slides>39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Zapf Dingbats</vt:lpstr>
      <vt:lpstr>Arial</vt:lpstr>
      <vt:lpstr>Arial Black</vt:lpstr>
      <vt:lpstr>Courier New</vt:lpstr>
      <vt:lpstr>Gill Sans</vt:lpstr>
      <vt:lpstr>Helvetica Neue</vt:lpstr>
      <vt:lpstr>Monotype Sorts</vt:lpstr>
      <vt:lpstr>Tahoma</vt:lpstr>
      <vt:lpstr>Times New Roman</vt:lpstr>
      <vt:lpstr>Wingdings</vt:lpstr>
      <vt:lpstr>CSCI4430</vt:lpstr>
      <vt:lpstr>Equation</vt:lpstr>
      <vt:lpstr>CSCI4430 Computer Networks  Lecture 9: Transport Layer –  More on congestion control</vt:lpstr>
      <vt:lpstr>Agenda</vt:lpstr>
      <vt:lpstr>Recap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Not done yet!</vt:lpstr>
      <vt:lpstr>Example</vt:lpstr>
      <vt:lpstr>Timeline: [101, 102, …, 110]</vt:lpstr>
      <vt:lpstr>Solution: Fast recovery</vt:lpstr>
      <vt:lpstr>Example</vt:lpstr>
      <vt:lpstr>Timeline: [101, 102, …, 110]</vt:lpstr>
      <vt:lpstr> TCP state machine</vt:lpstr>
      <vt:lpstr>Timeouts ➔ Slow Start</vt:lpstr>
      <vt:lpstr>dupACKs ➔ Fast Recovery</vt:lpstr>
      <vt:lpstr>New ACK changes state ONLY from Fast Recovery</vt:lpstr>
      <vt:lpstr> TCP state machine</vt:lpstr>
      <vt:lpstr>TCP flavors </vt:lpstr>
      <vt:lpstr>How can they coexist? </vt:lpstr>
      <vt:lpstr>TCP Throughput Equation</vt:lpstr>
      <vt:lpstr>A simple model for TCP throughput</vt:lpstr>
      <vt:lpstr>A simple model for TCP throughput</vt:lpstr>
      <vt:lpstr>Implications (1):  Different RTTs</vt:lpstr>
      <vt:lpstr>Implications (2):  High-speed TCP</vt:lpstr>
      <vt:lpstr>Adapting TCP to high speed</vt:lpstr>
      <vt:lpstr>Implications (3):  Rate-based CC</vt:lpstr>
      <vt:lpstr>Implications (4):  Loss not due to congestion?</vt:lpstr>
      <vt:lpstr>Implications (5):  Short flows cannot ramp up</vt:lpstr>
      <vt:lpstr>Implications (6):  Short flows share long delays</vt:lpstr>
      <vt:lpstr>Implications (7):  Cheating</vt:lpstr>
      <vt:lpstr>Implications (7):  Cheating</vt:lpstr>
      <vt:lpstr>Implications (7):  Cheating</vt:lpstr>
      <vt:lpstr>Open many connections</vt:lpstr>
      <vt:lpstr>Implications (8):  CC intertwined with reliability</vt:lpstr>
      <vt:lpstr>Recap: TCP problems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1281</cp:revision>
  <cp:lastPrinted>1999-09-08T17:25:07Z</cp:lastPrinted>
  <dcterms:created xsi:type="dcterms:W3CDTF">2014-01-14T18:15:50Z</dcterms:created>
  <dcterms:modified xsi:type="dcterms:W3CDTF">2023-03-13T02:36:38Z</dcterms:modified>
  <cp:category/>
</cp:coreProperties>
</file>