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1196" r:id="rId3"/>
    <p:sldId id="1097" r:id="rId4"/>
    <p:sldId id="1100" r:id="rId5"/>
    <p:sldId id="1098" r:id="rId6"/>
    <p:sldId id="1099" r:id="rId7"/>
    <p:sldId id="1160" r:id="rId8"/>
    <p:sldId id="1197" r:id="rId9"/>
    <p:sldId id="1198" r:id="rId10"/>
    <p:sldId id="1199" r:id="rId11"/>
    <p:sldId id="1200" r:id="rId12"/>
    <p:sldId id="1201" r:id="rId13"/>
    <p:sldId id="1165" r:id="rId14"/>
    <p:sldId id="1127" r:id="rId15"/>
    <p:sldId id="1126" r:id="rId16"/>
    <p:sldId id="1128" r:id="rId17"/>
    <p:sldId id="1129" r:id="rId18"/>
    <p:sldId id="1130" r:id="rId19"/>
    <p:sldId id="1131" r:id="rId20"/>
    <p:sldId id="1132" r:id="rId21"/>
    <p:sldId id="1133" r:id="rId22"/>
    <p:sldId id="113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7D3AA-8300-9049-A69D-2D2E45D1295F}" type="datetimeFigureOut">
              <a:rPr lang="en-US" smtClean="0"/>
              <a:t>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818E1-8930-5E42-88C4-7AD4EC0B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8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292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41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9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69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41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7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1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70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394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shortest job first: decreased average delay!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729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080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682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97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9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AE39-8A0C-B24C-BAD1-9E890A8C0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83DE8-E37D-C843-8E93-CDBFD2A1B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83BB6-32D2-B443-A821-892C8186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02BB0-C445-C343-8B6F-8AFE01C1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A8872-755A-9444-9F7D-CB9C671A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2F27-40BB-AE45-B10F-EB8A7ABE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0444D-CEDA-1642-816A-B2C3BE667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7AF10-F5C5-F54B-8E4E-D482F56F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C1736-7AAA-474C-8E9B-90135767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5E549-E8B7-B64F-939A-0B1B280A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0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D703D-9125-314F-8D95-458DD1E5C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79FFA-69AE-6F43-9436-74AA880FE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6027F-EACB-0C46-8C5A-EB8245DA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E9680-A97B-024A-A24C-27DC0471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B3479-1DA9-2E40-A788-391C5EFD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1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8C3E-7A69-3145-9F28-B5EC7F0E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768EE-4EDB-6C41-941C-1AB31B5E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5693F-B3A7-0043-9B51-CC67DDDE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7D657-1A11-3C4D-BBC5-505D3BEB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18877-E73B-EE45-80AE-3B9520D6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0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96D5-D070-AF4C-B076-4875B349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ED2B5-BBE3-8744-B35B-836CFD7DB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CDAA4-4E2F-8144-A98A-703E3107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70C8C-1225-3740-881A-5F729970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4B2B5-D0B3-C447-BA0E-00A138ED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3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DF04-381C-FE4C-B707-16D4520D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7576D-BD8D-BC49-9D81-C48D4D805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49345-22E4-104E-9FB3-4065B570C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C3955-BE2F-3146-9780-64C8BCC9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9901D-CBC3-0C48-9C30-CBD5DDEB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CC7B5-B259-DD47-9C52-BEC77A5C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774E-D320-9547-ABB0-6BFFA828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1B336-813B-2B41-8AC0-9DE19F042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1D3DB-B71E-B34A-9788-86EBF3F83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83FF2-D49B-D145-8BAE-91998DC44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E15FB-5AD4-C242-AAFE-3FFD33B3A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5DFD7-FFC9-F14D-88D1-CD28E8F0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C0517-0212-4544-8749-E45A8809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4137C-7AD6-A846-B895-5DC058A7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0F31-24C0-3F41-8551-CA66BB8B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A9012-091E-6F44-8FF9-318E5F86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768A3-0E11-944D-8DDA-A4EDD197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3592B-8637-9640-9666-103536BB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8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76EED-1FAC-D242-9B03-73268370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1C6F0-85F0-9F48-A038-2347977A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4B27-78C7-4E47-8531-2FDA501A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8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1967-49F4-1E4D-B4F1-CD4FC830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7331B-057E-4941-8245-AA79C797B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25C6B-13C7-9540-A3D2-166BCDB68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7F000-4789-5344-850E-AEEA1AD6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0099A-0369-8A49-886A-C2364929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4679B-4472-B84B-96DA-E86A8C1C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3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1044-2D21-6E48-B4A4-B6C3D3D7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A0782-6E68-7A4C-AECB-F1369BFD4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B9E61-7B2C-9D43-8ABB-DB861FCC1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76E9A-4A83-5143-9AA1-EF5D794E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61F87-0822-B54E-AAD7-CEA5C5FF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A79D3-CFC6-F74C-8F8A-F445262D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3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9E724-BD4B-1548-AD2D-64A1E1AA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5CF47-DFFD-1040-A93E-47880B591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BA907-BF00-6348-892A-ACBB91FC1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9D1EE-A1D1-694C-80C1-6E001F76F09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135C8-7D55-6C43-AFFA-E80F9ECF4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7B3D9-1E7F-F549-B84E-183085127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learning/ssl/what-is-https/" TargetMode="External"/><Relationship Id="rId2" Type="http://schemas.openxmlformats.org/officeDocument/2006/relationships/hyperlink" Target="https://httpwg.org/spe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loudflare.com/learning/ssl/transport-layer-security-tl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21.png"/><Relationship Id="rId3" Type="http://schemas.openxmlformats.org/officeDocument/2006/relationships/image" Target="../media/image4.png"/><Relationship Id="rId21" Type="http://schemas.openxmlformats.org/officeDocument/2006/relationships/image" Target="../media/image2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8.png"/><Relationship Id="rId23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7.png"/><Relationship Id="rId2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844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C38A-34EF-8B47-BA00-689DC84A9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330" y="1142240"/>
            <a:ext cx="9687339" cy="2793655"/>
          </a:xfrm>
        </p:spPr>
        <p:txBody>
          <a:bodyPr/>
          <a:lstStyle/>
          <a:p>
            <a:r>
              <a:rPr lang="en-US" dirty="0"/>
              <a:t>ESTR</a:t>
            </a:r>
            <a:r>
              <a:rPr lang="en-US" altLang="zh-CN" dirty="0"/>
              <a:t>4120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r>
              <a:rPr lang="zh-CN" altLang="en-US" dirty="0"/>
              <a:t> </a:t>
            </a:r>
            <a:br>
              <a:rPr lang="en-HK" altLang="zh-CN" dirty="0"/>
            </a:br>
            <a:br>
              <a:rPr lang="en-HK" altLang="zh-CN" dirty="0"/>
            </a:b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HTTP/2,</a:t>
            </a:r>
            <a:r>
              <a:rPr lang="zh-CN" altLang="en-US" dirty="0"/>
              <a:t> </a:t>
            </a:r>
            <a:r>
              <a:rPr lang="en-US" altLang="zh-CN" dirty="0"/>
              <a:t>HTTPS,</a:t>
            </a:r>
            <a:r>
              <a:rPr lang="zh-CN" altLang="en-US" dirty="0"/>
              <a:t> </a:t>
            </a:r>
            <a:r>
              <a:rPr lang="en-US" altLang="zh-CN" dirty="0"/>
              <a:t>P2P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F108A-5CD3-974F-9A89-B3F461DFA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4400" dirty="0"/>
          </a:p>
          <a:p>
            <a:r>
              <a:rPr lang="en-US" altLang="zh-CN" sz="4400" dirty="0"/>
              <a:t>Hong</a:t>
            </a:r>
            <a:r>
              <a:rPr lang="zh-CN" altLang="en-US" sz="4400" dirty="0"/>
              <a:t> </a:t>
            </a:r>
            <a:r>
              <a:rPr lang="en-US" altLang="zh-CN" sz="4400" dirty="0"/>
              <a:t>Xu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0782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B7CF-EB42-5449-AC0E-4DA10EAE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(for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app)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BA337-2C24-4741-B1C7-3D7F2FFFD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10" y="1461052"/>
            <a:ext cx="6072809" cy="5031823"/>
          </a:xfrm>
        </p:spPr>
        <p:txBody>
          <a:bodyPr>
            <a:norm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valid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certificate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installed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origin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[demo]</a:t>
            </a:r>
          </a:p>
          <a:p>
            <a:pPr lvl="1"/>
            <a:r>
              <a:rPr lang="en-US" altLang="zh-CN" dirty="0"/>
              <a:t>Issued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certificate</a:t>
            </a:r>
            <a:r>
              <a:rPr lang="zh-CN" altLang="en-US" dirty="0"/>
              <a:t> </a:t>
            </a:r>
            <a:r>
              <a:rPr lang="en-US" altLang="zh-CN" dirty="0"/>
              <a:t>authority</a:t>
            </a:r>
            <a:r>
              <a:rPr lang="zh-CN" altLang="en-US" dirty="0"/>
              <a:t> </a:t>
            </a:r>
            <a:r>
              <a:rPr lang="en-US" altLang="zh-CN" dirty="0"/>
              <a:t>(CA)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domain</a:t>
            </a:r>
            <a:r>
              <a:rPr lang="zh-CN" altLang="en-US" dirty="0"/>
              <a:t> </a:t>
            </a:r>
            <a:r>
              <a:rPr lang="en-US" altLang="zh-CN" dirty="0"/>
              <a:t>owner</a:t>
            </a:r>
          </a:p>
          <a:p>
            <a:r>
              <a:rPr lang="en-US" altLang="zh-CN" dirty="0"/>
              <a:t>Client</a:t>
            </a:r>
            <a:r>
              <a:rPr lang="zh-CN" altLang="en-US" dirty="0"/>
              <a:t> </a:t>
            </a:r>
            <a:r>
              <a:rPr lang="en-US" altLang="zh-CN" dirty="0"/>
              <a:t>connects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TLS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handshake</a:t>
            </a:r>
          </a:p>
          <a:p>
            <a:pPr lvl="1"/>
            <a:r>
              <a:rPr lang="en-US" altLang="zh-CN" dirty="0"/>
              <a:t>Agree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TLS</a:t>
            </a:r>
            <a:r>
              <a:rPr lang="zh-CN" altLang="en-US" dirty="0"/>
              <a:t> </a:t>
            </a:r>
            <a:r>
              <a:rPr lang="en-US" altLang="zh-CN" dirty="0"/>
              <a:t>version,</a:t>
            </a:r>
            <a:r>
              <a:rPr lang="zh-CN" altLang="en-US" dirty="0"/>
              <a:t> </a:t>
            </a:r>
            <a:r>
              <a:rPr lang="en-US" altLang="zh-CN" dirty="0"/>
              <a:t>cipher</a:t>
            </a:r>
            <a:r>
              <a:rPr lang="zh-CN" altLang="en-US" dirty="0"/>
              <a:t> </a:t>
            </a:r>
            <a:r>
              <a:rPr lang="en-US" altLang="zh-CN" dirty="0"/>
              <a:t>suites</a:t>
            </a:r>
          </a:p>
          <a:p>
            <a:pPr lvl="1"/>
            <a:r>
              <a:rPr lang="en-US" altLang="zh-CN" dirty="0"/>
              <a:t>Authenticate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identity</a:t>
            </a:r>
          </a:p>
          <a:p>
            <a:pPr lvl="1"/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session</a:t>
            </a:r>
            <a:r>
              <a:rPr lang="zh-CN" altLang="en-US" dirty="0"/>
              <a:t> </a:t>
            </a:r>
            <a:r>
              <a:rPr lang="en-US" altLang="zh-CN" dirty="0"/>
              <a:t>keys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encrypted,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signed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/>
              <a:t>authentication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integrity</a:t>
            </a:r>
            <a:endParaRPr lang="en-US" dirty="0"/>
          </a:p>
        </p:txBody>
      </p:sp>
      <p:pic>
        <p:nvPicPr>
          <p:cNvPr id="4098" name="Picture 2" descr="The TCP Handshake">
            <a:extLst>
              <a:ext uri="{FF2B5EF4-FFF2-40B4-BE49-F238E27FC236}">
                <a16:creationId xmlns:a16="http://schemas.microsoft.com/office/drawing/2014/main" id="{A3BE4D7D-C642-A54E-9D6D-23C030087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497" y="1903341"/>
            <a:ext cx="5622235" cy="340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AA8C0F-437F-544B-9A19-10672C42E533}"/>
              </a:ext>
            </a:extLst>
          </p:cNvPr>
          <p:cNvSpPr txBox="1"/>
          <p:nvPr/>
        </p:nvSpPr>
        <p:spPr>
          <a:xfrm>
            <a:off x="10600741" y="5307494"/>
            <a:ext cx="1506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</a:rPr>
              <a:t>Copyright: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</a:rPr>
              <a:t>Cloudflare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676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11B5-D691-174E-8EDA-2DBEB6F8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7D9EA-43FE-CB49-89A2-04513F16D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87017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RFCs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IETF</a:t>
            </a:r>
          </a:p>
          <a:p>
            <a:pPr lvl="1"/>
            <a:r>
              <a:rPr lang="en-HK" dirty="0"/>
              <a:t>RFC7230: HTTP/1.1</a:t>
            </a:r>
          </a:p>
          <a:p>
            <a:pPr lvl="1"/>
            <a:r>
              <a:rPr lang="en-HK" dirty="0"/>
              <a:t>RFC7540: HTTP/2</a:t>
            </a:r>
          </a:p>
          <a:p>
            <a:pPr lvl="1"/>
            <a:r>
              <a:rPr lang="en-HK" dirty="0"/>
              <a:t>RFC8740: HTTP/2 with TLS 1.3</a:t>
            </a:r>
          </a:p>
          <a:p>
            <a:pPr lvl="1"/>
            <a:r>
              <a:rPr lang="en-US" altLang="zh-CN" dirty="0"/>
              <a:t>RFC8446:</a:t>
            </a:r>
            <a:r>
              <a:rPr lang="zh-CN" altLang="en-US" dirty="0"/>
              <a:t> </a:t>
            </a:r>
            <a:r>
              <a:rPr lang="en-US" altLang="zh-CN" dirty="0"/>
              <a:t>TLS</a:t>
            </a:r>
            <a:r>
              <a:rPr lang="zh-CN" altLang="en-US" dirty="0"/>
              <a:t> </a:t>
            </a:r>
            <a:r>
              <a:rPr lang="en-US" altLang="zh-CN" dirty="0"/>
              <a:t>1.3</a:t>
            </a:r>
          </a:p>
          <a:p>
            <a:pPr lvl="1"/>
            <a:r>
              <a:rPr lang="en-HK" dirty="0">
                <a:hlinkClick r:id="rId2"/>
              </a:rPr>
              <a:t>https://httpwg.org/specs/</a:t>
            </a:r>
            <a:endParaRPr lang="en-HK" dirty="0"/>
          </a:p>
          <a:p>
            <a:r>
              <a:rPr lang="en-US" altLang="zh-CN" dirty="0"/>
              <a:t>Cloudflare</a:t>
            </a:r>
            <a:r>
              <a:rPr lang="zh-CN" altLang="en-US" dirty="0"/>
              <a:t> </a:t>
            </a:r>
            <a:r>
              <a:rPr lang="en-US" altLang="zh-CN" dirty="0"/>
              <a:t>provides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nice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easy-to-read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articles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HTTPS,</a:t>
            </a:r>
            <a:r>
              <a:rPr lang="zh-CN" altLang="en-US" dirty="0"/>
              <a:t> </a:t>
            </a:r>
            <a:r>
              <a:rPr lang="en-US" altLang="zh-CN" dirty="0"/>
              <a:t>TLS,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technologies</a:t>
            </a:r>
          </a:p>
          <a:p>
            <a:pPr lvl="1"/>
            <a:r>
              <a:rPr lang="en-US" altLang="zh-CN" dirty="0">
                <a:hlinkClick r:id="rId3"/>
              </a:rPr>
              <a:t>https://www.cloudflare.com/learning/ssl/what-is-https/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https://www.cloudflare.com/learning/ssl/transport-layer-security-tls/</a:t>
            </a:r>
            <a:endParaRPr lang="en-US" altLang="zh-CN" dirty="0"/>
          </a:p>
          <a:p>
            <a:pPr lvl="1"/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links</a:t>
            </a:r>
            <a:r>
              <a:rPr lang="zh-CN" altLang="en-US" dirty="0"/>
              <a:t> </a:t>
            </a:r>
            <a:r>
              <a:rPr lang="en-US" altLang="zh-CN" dirty="0"/>
              <a:t>within…</a:t>
            </a:r>
          </a:p>
          <a:p>
            <a:r>
              <a:rPr lang="en-US" altLang="zh-CN" dirty="0"/>
              <a:t>Cryptography/Security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01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0DAE8-A2E7-4D48-AD1C-3D411A09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Peer-to-peer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6C0EE-036E-DD4B-8459-9404EDCC0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53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418">
            <a:extLst>
              <a:ext uri="{FF2B5EF4-FFF2-40B4-BE49-F238E27FC236}">
                <a16:creationId xmlns:a16="http://schemas.microsoft.com/office/drawing/2014/main" id="{BE0D451A-5CE4-4C4B-B3DF-A408288EDA0C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369" name="Rectangle 419">
              <a:extLst>
                <a:ext uri="{FF2B5EF4-FFF2-40B4-BE49-F238E27FC236}">
                  <a16:creationId xmlns:a16="http://schemas.microsoft.com/office/drawing/2014/main" id="{F39DA03D-3BDA-2344-B3D3-3A95FB5EE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0" name="AutoShape 420">
              <a:extLst>
                <a:ext uri="{FF2B5EF4-FFF2-40B4-BE49-F238E27FC236}">
                  <a16:creationId xmlns:a16="http://schemas.microsoft.com/office/drawing/2014/main" id="{579866B0-F884-A84A-B74A-EFEA50EBF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93351559-0D4C-F04C-928E-5CDA57B5EB47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792" name="Group 791">
              <a:extLst>
                <a:ext uri="{FF2B5EF4-FFF2-40B4-BE49-F238E27FC236}">
                  <a16:creationId xmlns:a16="http://schemas.microsoft.com/office/drawing/2014/main" id="{084B6293-559E-5D43-AF2B-4CB5E09EC6C5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91" name="Picture 1115" descr="antenna_stylized">
                <a:extLst>
                  <a:ext uri="{FF2B5EF4-FFF2-40B4-BE49-F238E27FC236}">
                    <a16:creationId xmlns:a16="http://schemas.microsoft.com/office/drawing/2014/main" id="{1821BC3E-6137-D844-92B9-4BA4CFF41F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" name="Picture 1116" descr="laptop_keyboard">
                <a:extLst>
                  <a:ext uri="{FF2B5EF4-FFF2-40B4-BE49-F238E27FC236}">
                    <a16:creationId xmlns:a16="http://schemas.microsoft.com/office/drawing/2014/main" id="{7F05CE3B-E67B-1B40-9D5B-2914F0B9BF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1117">
                <a:extLst>
                  <a:ext uri="{FF2B5EF4-FFF2-40B4-BE49-F238E27FC236}">
                    <a16:creationId xmlns:a16="http://schemas.microsoft.com/office/drawing/2014/main" id="{B52A07C5-D801-5B41-BD20-C20958925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4" name="Picture 1118" descr="screen">
                <a:extLst>
                  <a:ext uri="{FF2B5EF4-FFF2-40B4-BE49-F238E27FC236}">
                    <a16:creationId xmlns:a16="http://schemas.microsoft.com/office/drawing/2014/main" id="{2EA30B4E-5447-0340-8DAD-349A843F2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" name="Freeform 1119">
                <a:extLst>
                  <a:ext uri="{FF2B5EF4-FFF2-40B4-BE49-F238E27FC236}">
                    <a16:creationId xmlns:a16="http://schemas.microsoft.com/office/drawing/2014/main" id="{1137F6C6-A7C9-9A4D-BCE3-048DB90EF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1120">
                <a:extLst>
                  <a:ext uri="{FF2B5EF4-FFF2-40B4-BE49-F238E27FC236}">
                    <a16:creationId xmlns:a16="http://schemas.microsoft.com/office/drawing/2014/main" id="{7A0060E2-767D-1545-8656-29ED1A471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1121">
                <a:extLst>
                  <a:ext uri="{FF2B5EF4-FFF2-40B4-BE49-F238E27FC236}">
                    <a16:creationId xmlns:a16="http://schemas.microsoft.com/office/drawing/2014/main" id="{15790F5A-ABAC-8D49-A4F9-E2F576550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1122">
                <a:extLst>
                  <a:ext uri="{FF2B5EF4-FFF2-40B4-BE49-F238E27FC236}">
                    <a16:creationId xmlns:a16="http://schemas.microsoft.com/office/drawing/2014/main" id="{8898B7ED-5BCF-8C4E-B1AA-B82AD50FD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1123">
                <a:extLst>
                  <a:ext uri="{FF2B5EF4-FFF2-40B4-BE49-F238E27FC236}">
                    <a16:creationId xmlns:a16="http://schemas.microsoft.com/office/drawing/2014/main" id="{5A7F91EF-AD6B-D64E-B73E-C762D73A7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1124">
                <a:extLst>
                  <a:ext uri="{FF2B5EF4-FFF2-40B4-BE49-F238E27FC236}">
                    <a16:creationId xmlns:a16="http://schemas.microsoft.com/office/drawing/2014/main" id="{BBB1B153-2E6F-7246-9B11-B68D01DF6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1" name="Group 1125">
                <a:extLst>
                  <a:ext uri="{FF2B5EF4-FFF2-40B4-BE49-F238E27FC236}">
                    <a16:creationId xmlns:a16="http://schemas.microsoft.com/office/drawing/2014/main" id="{57060979-075D-9D4D-B12E-DA0CCD4C6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140" name="Freeform 1126">
                  <a:extLst>
                    <a:ext uri="{FF2B5EF4-FFF2-40B4-BE49-F238E27FC236}">
                      <a16:creationId xmlns:a16="http://schemas.microsoft.com/office/drawing/2014/main" id="{8DFFF656-1361-C546-8336-177F79E469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127">
                  <a:extLst>
                    <a:ext uri="{FF2B5EF4-FFF2-40B4-BE49-F238E27FC236}">
                      <a16:creationId xmlns:a16="http://schemas.microsoft.com/office/drawing/2014/main" id="{60C6C6B3-72DE-664B-B4DE-3C04B0C5BF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1128">
                  <a:extLst>
                    <a:ext uri="{FF2B5EF4-FFF2-40B4-BE49-F238E27FC236}">
                      <a16:creationId xmlns:a16="http://schemas.microsoft.com/office/drawing/2014/main" id="{0D48292A-917D-D046-A974-043CEE5A41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 1129">
                  <a:extLst>
                    <a:ext uri="{FF2B5EF4-FFF2-40B4-BE49-F238E27FC236}">
                      <a16:creationId xmlns:a16="http://schemas.microsoft.com/office/drawing/2014/main" id="{DB6BAAEB-BADD-0A4F-8A9D-D72AFCA99A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130">
                  <a:extLst>
                    <a:ext uri="{FF2B5EF4-FFF2-40B4-BE49-F238E27FC236}">
                      <a16:creationId xmlns:a16="http://schemas.microsoft.com/office/drawing/2014/main" id="{05D5969F-F3B9-414D-975E-A6700098F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131">
                  <a:extLst>
                    <a:ext uri="{FF2B5EF4-FFF2-40B4-BE49-F238E27FC236}">
                      <a16:creationId xmlns:a16="http://schemas.microsoft.com/office/drawing/2014/main" id="{41BB174D-6019-384D-A5AC-1B4D92D93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2" name="Freeform 1132">
                <a:extLst>
                  <a:ext uri="{FF2B5EF4-FFF2-40B4-BE49-F238E27FC236}">
                    <a16:creationId xmlns:a16="http://schemas.microsoft.com/office/drawing/2014/main" id="{F8739864-4836-E447-8FC8-5886923FF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1133">
                <a:extLst>
                  <a:ext uri="{FF2B5EF4-FFF2-40B4-BE49-F238E27FC236}">
                    <a16:creationId xmlns:a16="http://schemas.microsoft.com/office/drawing/2014/main" id="{C59CADF3-CD09-FB48-A672-C2C50B66C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134">
                <a:extLst>
                  <a:ext uri="{FF2B5EF4-FFF2-40B4-BE49-F238E27FC236}">
                    <a16:creationId xmlns:a16="http://schemas.microsoft.com/office/drawing/2014/main" id="{628AB6FD-35F6-0345-BD13-22EAAF9E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135">
                <a:extLst>
                  <a:ext uri="{FF2B5EF4-FFF2-40B4-BE49-F238E27FC236}">
                    <a16:creationId xmlns:a16="http://schemas.microsoft.com/office/drawing/2014/main" id="{76529D44-B4FD-DE4D-812E-E461A0FCC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136">
                <a:extLst>
                  <a:ext uri="{FF2B5EF4-FFF2-40B4-BE49-F238E27FC236}">
                    <a16:creationId xmlns:a16="http://schemas.microsoft.com/office/drawing/2014/main" id="{44CD9A89-0E3B-2C40-8436-71B7526BA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 1137">
                <a:extLst>
                  <a:ext uri="{FF2B5EF4-FFF2-40B4-BE49-F238E27FC236}">
                    <a16:creationId xmlns:a16="http://schemas.microsoft.com/office/drawing/2014/main" id="{92BF681C-02FC-8F49-A2CD-8F3446ECE5D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8" name="Group 1139">
              <a:extLst>
                <a:ext uri="{FF2B5EF4-FFF2-40B4-BE49-F238E27FC236}">
                  <a16:creationId xmlns:a16="http://schemas.microsoft.com/office/drawing/2014/main" id="{904B7C12-C509-8641-BB63-56DEDB95F9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138" name="Picture 1140" descr="desktop_computer_stylized_medium">
                <a:extLst>
                  <a:ext uri="{FF2B5EF4-FFF2-40B4-BE49-F238E27FC236}">
                    <a16:creationId xmlns:a16="http://schemas.microsoft.com/office/drawing/2014/main" id="{BDC7F552-21C9-C942-90FF-0162099A3D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9" name="Freeform 1141">
                <a:extLst>
                  <a:ext uri="{FF2B5EF4-FFF2-40B4-BE49-F238E27FC236}">
                    <a16:creationId xmlns:a16="http://schemas.microsoft.com/office/drawing/2014/main" id="{654B43BA-608E-5D4D-B11B-71762CFBE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14715B6C-9A50-FE4B-A8D2-1E669BF891E3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113" name="Picture 571" descr="fridge2.png">
                <a:extLst>
                  <a:ext uri="{FF2B5EF4-FFF2-40B4-BE49-F238E27FC236}">
                    <a16:creationId xmlns:a16="http://schemas.microsoft.com/office/drawing/2014/main" id="{29DD0F98-F93B-0145-A925-F4125ED49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" name="Picture 1115" descr="antenna_stylized">
                <a:extLst>
                  <a:ext uri="{FF2B5EF4-FFF2-40B4-BE49-F238E27FC236}">
                    <a16:creationId xmlns:a16="http://schemas.microsoft.com/office/drawing/2014/main" id="{C1A64F68-4D16-AE4F-AB60-09D2C0CF0E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83029-0B46-154F-9CA3-FEA06875B8DB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AB30C9-9641-104B-9006-CB16D4919778}"/>
              </a:ext>
            </a:extLst>
          </p:cNvPr>
          <p:cNvGrpSpPr/>
          <p:nvPr/>
        </p:nvGrpSpPr>
        <p:grpSpPr>
          <a:xfrm>
            <a:off x="7680324" y="1814171"/>
            <a:ext cx="2755429" cy="4250670"/>
            <a:chOff x="7680324" y="1814171"/>
            <a:chExt cx="2755429" cy="4250670"/>
          </a:xfrm>
        </p:grpSpPr>
        <p:grpSp>
          <p:nvGrpSpPr>
            <p:cNvPr id="49" name="Group 652">
              <a:extLst>
                <a:ext uri="{FF2B5EF4-FFF2-40B4-BE49-F238E27FC236}">
                  <a16:creationId xmlns:a16="http://schemas.microsoft.com/office/drawing/2014/main" id="{F4E63F52-683B-8244-A48E-D8CF833CC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224" y="1859725"/>
              <a:ext cx="415925" cy="385763"/>
              <a:chOff x="2751" y="1851"/>
              <a:chExt cx="462" cy="478"/>
            </a:xfrm>
          </p:grpSpPr>
          <p:pic>
            <p:nvPicPr>
              <p:cNvPr id="359" name="Picture 653" descr="iphone_stylized_small">
                <a:extLst>
                  <a:ext uri="{FF2B5EF4-FFF2-40B4-BE49-F238E27FC236}">
                    <a16:creationId xmlns:a16="http://schemas.microsoft.com/office/drawing/2014/main" id="{EDF1EC93-A6E5-964F-B0D6-EE56B282A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0" name="Picture 654" descr="antenna_radiation_stylized">
                <a:extLst>
                  <a:ext uri="{FF2B5EF4-FFF2-40B4-BE49-F238E27FC236}">
                    <a16:creationId xmlns:a16="http://schemas.microsoft.com/office/drawing/2014/main" id="{0A17C594-505E-6F41-AEEB-272A31DFD2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87" name="Group 590">
              <a:extLst>
                <a:ext uri="{FF2B5EF4-FFF2-40B4-BE49-F238E27FC236}">
                  <a16:creationId xmlns:a16="http://schemas.microsoft.com/office/drawing/2014/main" id="{B2AAF0C3-BD73-634D-B492-B7CCF9735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73981" y="5281060"/>
              <a:ext cx="345630" cy="320302"/>
              <a:chOff x="2839" y="3501"/>
              <a:chExt cx="755" cy="803"/>
            </a:xfrm>
          </p:grpSpPr>
          <p:pic>
            <p:nvPicPr>
              <p:cNvPr id="488" name="Picture 591" descr="desktop_computer_stylized_medium">
                <a:extLst>
                  <a:ext uri="{FF2B5EF4-FFF2-40B4-BE49-F238E27FC236}">
                    <a16:creationId xmlns:a16="http://schemas.microsoft.com/office/drawing/2014/main" id="{1B000E5D-AA79-9741-93EF-69776E79DC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9" name="Freeform 592">
                <a:extLst>
                  <a:ext uri="{FF2B5EF4-FFF2-40B4-BE49-F238E27FC236}">
                    <a16:creationId xmlns:a16="http://schemas.microsoft.com/office/drawing/2014/main" id="{E285DBFE-A1C0-DE49-94FA-3F8D49F9A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C1E7801D-A747-164C-BE12-1FDEB3DFE743}"/>
                </a:ext>
              </a:extLst>
            </p:cNvPr>
            <p:cNvSpPr/>
            <p:nvPr/>
          </p:nvSpPr>
          <p:spPr>
            <a:xfrm>
              <a:off x="9823450" y="5554772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51" name="Line 913">
            <a:extLst>
              <a:ext uri="{FF2B5EF4-FFF2-40B4-BE49-F238E27FC236}">
                <a16:creationId xmlns:a16="http://schemas.microsoft.com/office/drawing/2014/main" id="{47A3D5AF-94CC-B24F-922A-C603CC0A5A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10623" y="5474824"/>
            <a:ext cx="1423686" cy="28936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2" name="Line 911">
            <a:extLst>
              <a:ext uri="{FF2B5EF4-FFF2-40B4-BE49-F238E27FC236}">
                <a16:creationId xmlns:a16="http://schemas.microsoft.com/office/drawing/2014/main" id="{8E6A54E5-62F1-544B-AE41-5137E62BF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0450" y="2297968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Client-server </a:t>
            </a:r>
            <a:r>
              <a:rPr lang="en-US" altLang="en-US" dirty="0">
                <a:ea typeface="ＭＳ Ｐゴシック" panose="020B0600070205080204" pitchFamily="34" charset="-128"/>
              </a:rPr>
              <a:t>p</a:t>
            </a:r>
            <a:r>
              <a:rPr lang="en-US" altLang="en-US" sz="4400" dirty="0">
                <a:ea typeface="ＭＳ Ｐゴシック" panose="020B0600070205080204" pitchFamily="34" charset="-128"/>
              </a:rPr>
              <a:t>aradigm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889178" y="1260346"/>
            <a:ext cx="5968498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server: 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always-on host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permanent IP address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often in data centers, for scaling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75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clients: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contact, communicate with server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may be intermittently connected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may have dynamic IP addresses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communicate directly with each other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examples: HTTP, IMAP, FTP</a:t>
            </a:r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571" name="Slide Number Placeholder 2">
            <a:extLst>
              <a:ext uri="{FF2B5EF4-FFF2-40B4-BE49-F238E27FC236}">
                <a16:creationId xmlns:a16="http://schemas.microsoft.com/office/drawing/2014/main" id="{96ECE80E-E07E-F54F-B7D9-AC2C33DC5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9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69" name="Rectangle 419">
            <a:extLst>
              <a:ext uri="{FF2B5EF4-FFF2-40B4-BE49-F238E27FC236}">
                <a16:creationId xmlns:a16="http://schemas.microsoft.com/office/drawing/2014/main" id="{F39DA03D-3BDA-2344-B3D3-3A95FB5EE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74" y="3553079"/>
            <a:ext cx="986999" cy="669622"/>
          </a:xfrm>
          <a:prstGeom prst="rect">
            <a:avLst/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70" name="AutoShape 420">
            <a:extLst>
              <a:ext uri="{FF2B5EF4-FFF2-40B4-BE49-F238E27FC236}">
                <a16:creationId xmlns:a16="http://schemas.microsoft.com/office/drawing/2014/main" id="{579866B0-F884-A84A-B74A-EFEA50EBF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350" y="3289251"/>
            <a:ext cx="1458912" cy="317850"/>
          </a:xfrm>
          <a:prstGeom prst="triangle">
            <a:avLst>
              <a:gd name="adj" fmla="val 50000"/>
            </a:avLst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CCFF"/>
              </a:solidFill>
              <a:latin typeface="Arial" panose="020B0604020202020204" pitchFamily="34" charset="0"/>
            </a:endParaRPr>
          </a:p>
        </p:txBody>
      </p: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enterprise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/>
              <a:t>datacenter 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content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provider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network</a:t>
            </a:r>
            <a:endParaRPr lang="en-US" sz="1000" dirty="0"/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084B6293-559E-5D43-AF2B-4CB5E09EC6C5}"/>
              </a:ext>
            </a:extLst>
          </p:cNvPr>
          <p:cNvGrpSpPr/>
          <p:nvPr/>
        </p:nvGrpSpPr>
        <p:grpSpPr>
          <a:xfrm>
            <a:off x="7493518" y="3419140"/>
            <a:ext cx="350807" cy="305517"/>
            <a:chOff x="7487144" y="3389820"/>
            <a:chExt cx="350807" cy="305517"/>
          </a:xfrm>
        </p:grpSpPr>
        <p:pic>
          <p:nvPicPr>
            <p:cNvPr id="91" name="Picture 1115" descr="antenna_stylized">
              <a:extLst>
                <a:ext uri="{FF2B5EF4-FFF2-40B4-BE49-F238E27FC236}">
                  <a16:creationId xmlns:a16="http://schemas.microsoft.com/office/drawing/2014/main" id="{1821BC3E-6137-D844-92B9-4BA4CFF4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144" y="3389820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1116" descr="laptop_keyboard">
              <a:extLst>
                <a:ext uri="{FF2B5EF4-FFF2-40B4-BE49-F238E27FC236}">
                  <a16:creationId xmlns:a16="http://schemas.microsoft.com/office/drawing/2014/main" id="{7F05CE3B-E67B-1B40-9D5B-2914F0B9B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504001" y="3575889"/>
              <a:ext cx="286699" cy="11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Freeform 1117">
              <a:extLst>
                <a:ext uri="{FF2B5EF4-FFF2-40B4-BE49-F238E27FC236}">
                  <a16:creationId xmlns:a16="http://schemas.microsoft.com/office/drawing/2014/main" id="{B52A07C5-D801-5B41-BD20-C2095892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014" y="3459979"/>
              <a:ext cx="230764" cy="155883"/>
            </a:xfrm>
            <a:custGeom>
              <a:avLst/>
              <a:gdLst>
                <a:gd name="T0" fmla="*/ 143665061 w 2982"/>
                <a:gd name="T1" fmla="*/ 0 h 2442"/>
                <a:gd name="T2" fmla="*/ 0 w 2982"/>
                <a:gd name="T3" fmla="*/ 66329557 h 2442"/>
                <a:gd name="T4" fmla="*/ 573719931 w 2982"/>
                <a:gd name="T5" fmla="*/ 82975142 h 2442"/>
                <a:gd name="T6" fmla="*/ 717384993 w 2982"/>
                <a:gd name="T7" fmla="*/ 16645585 h 2442"/>
                <a:gd name="T8" fmla="*/ 14366506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4" name="Picture 1118" descr="screen">
              <a:extLst>
                <a:ext uri="{FF2B5EF4-FFF2-40B4-BE49-F238E27FC236}">
                  <a16:creationId xmlns:a16="http://schemas.microsoft.com/office/drawing/2014/main" id="{2EA30B4E-5447-0340-8DAD-349A843F2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0380" y="3463988"/>
              <a:ext cx="209692" cy="14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119">
              <a:extLst>
                <a:ext uri="{FF2B5EF4-FFF2-40B4-BE49-F238E27FC236}">
                  <a16:creationId xmlns:a16="http://schemas.microsoft.com/office/drawing/2014/main" id="{1137F6C6-A7C9-9A4D-BCE3-048DB90EF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1029" y="3455381"/>
              <a:ext cx="195517" cy="29007"/>
            </a:xfrm>
            <a:custGeom>
              <a:avLst/>
              <a:gdLst>
                <a:gd name="T0" fmla="*/ 35620212 w 2528"/>
                <a:gd name="T1" fmla="*/ 0 h 455"/>
                <a:gd name="T2" fmla="*/ 608343257 w 2528"/>
                <a:gd name="T3" fmla="*/ 16582250 h 455"/>
                <a:gd name="T4" fmla="*/ 572256449 w 2528"/>
                <a:gd name="T5" fmla="*/ 16582250 h 455"/>
                <a:gd name="T6" fmla="*/ 0 w 2528"/>
                <a:gd name="T7" fmla="*/ 16582250 h 455"/>
                <a:gd name="T8" fmla="*/ 35620212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1120">
              <a:extLst>
                <a:ext uri="{FF2B5EF4-FFF2-40B4-BE49-F238E27FC236}">
                  <a16:creationId xmlns:a16="http://schemas.microsoft.com/office/drawing/2014/main" id="{7A0060E2-767D-1545-8656-29ED1A471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971" y="3455145"/>
              <a:ext cx="54275" cy="120745"/>
            </a:xfrm>
            <a:custGeom>
              <a:avLst/>
              <a:gdLst>
                <a:gd name="T0" fmla="*/ 142804406 w 702"/>
                <a:gd name="T1" fmla="*/ 0 h 1893"/>
                <a:gd name="T2" fmla="*/ 0 w 702"/>
                <a:gd name="T3" fmla="*/ 66174575 h 1893"/>
                <a:gd name="T4" fmla="*/ 35584530 w 702"/>
                <a:gd name="T5" fmla="*/ 66174575 h 1893"/>
                <a:gd name="T6" fmla="*/ 178855222 w 702"/>
                <a:gd name="T7" fmla="*/ 16607700 h 1893"/>
                <a:gd name="T8" fmla="*/ 142804406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1121">
              <a:extLst>
                <a:ext uri="{FF2B5EF4-FFF2-40B4-BE49-F238E27FC236}">
                  <a16:creationId xmlns:a16="http://schemas.microsoft.com/office/drawing/2014/main" id="{15790F5A-ABAC-8D49-A4F9-E2F576550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6652" y="3476723"/>
              <a:ext cx="58489" cy="139375"/>
            </a:xfrm>
            <a:custGeom>
              <a:avLst/>
              <a:gdLst>
                <a:gd name="T0" fmla="*/ 179213623 w 756"/>
                <a:gd name="T1" fmla="*/ 0 h 2184"/>
                <a:gd name="T2" fmla="*/ 35656008 w 756"/>
                <a:gd name="T3" fmla="*/ 82904513 h 2184"/>
                <a:gd name="T4" fmla="*/ 0 w 756"/>
                <a:gd name="T5" fmla="*/ 82904513 h 2184"/>
                <a:gd name="T6" fmla="*/ 143090785 w 756"/>
                <a:gd name="T7" fmla="*/ 16632211 h 2184"/>
                <a:gd name="T8" fmla="*/ 179213623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122">
              <a:extLst>
                <a:ext uri="{FF2B5EF4-FFF2-40B4-BE49-F238E27FC236}">
                  <a16:creationId xmlns:a16="http://schemas.microsoft.com/office/drawing/2014/main" id="{8898B7ED-5BCF-8C4E-B1AA-B82AD50FD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332" y="3569758"/>
              <a:ext cx="214545" cy="47048"/>
            </a:xfrm>
            <a:custGeom>
              <a:avLst/>
              <a:gdLst>
                <a:gd name="T0" fmla="*/ 35658648 w 2773"/>
                <a:gd name="T1" fmla="*/ 0 h 738"/>
                <a:gd name="T2" fmla="*/ 0 w 2773"/>
                <a:gd name="T3" fmla="*/ 16581742 h 738"/>
                <a:gd name="T4" fmla="*/ 573357470 w 2773"/>
                <a:gd name="T5" fmla="*/ 33163485 h 738"/>
                <a:gd name="T6" fmla="*/ 573357470 w 2773"/>
                <a:gd name="T7" fmla="*/ 16581742 h 738"/>
                <a:gd name="T8" fmla="*/ 35658648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123">
              <a:extLst>
                <a:ext uri="{FF2B5EF4-FFF2-40B4-BE49-F238E27FC236}">
                  <a16:creationId xmlns:a16="http://schemas.microsoft.com/office/drawing/2014/main" id="{5A7F91EF-AD6B-D64E-B73E-C762D73A7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3165" y="3477902"/>
              <a:ext cx="54786" cy="139965"/>
            </a:xfrm>
            <a:custGeom>
              <a:avLst/>
              <a:gdLst>
                <a:gd name="T0" fmla="*/ 656550006 w 637"/>
                <a:gd name="T1" fmla="*/ 0 h 1659"/>
                <a:gd name="T2" fmla="*/ 656550006 w 637"/>
                <a:gd name="T3" fmla="*/ 0 h 1659"/>
                <a:gd name="T4" fmla="*/ 54716163 w 637"/>
                <a:gd name="T5" fmla="*/ 2147483646 h 1659"/>
                <a:gd name="T6" fmla="*/ 0 w 637"/>
                <a:gd name="T7" fmla="*/ 2147483646 h 1659"/>
                <a:gd name="T8" fmla="*/ 65655000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124">
              <a:extLst>
                <a:ext uri="{FF2B5EF4-FFF2-40B4-BE49-F238E27FC236}">
                  <a16:creationId xmlns:a16="http://schemas.microsoft.com/office/drawing/2014/main" id="{BBB1B153-2E6F-7246-9B11-B68D01DF6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588" y="3576007"/>
              <a:ext cx="190792" cy="46458"/>
            </a:xfrm>
            <a:custGeom>
              <a:avLst/>
              <a:gdLst>
                <a:gd name="T0" fmla="*/ 0 w 2216"/>
                <a:gd name="T1" fmla="*/ 0 h 550"/>
                <a:gd name="T2" fmla="*/ 54884212 w 2216"/>
                <a:gd name="T3" fmla="*/ 101852492 h 550"/>
                <a:gd name="T4" fmla="*/ 2147483646 w 2216"/>
                <a:gd name="T5" fmla="*/ 1017940055 h 550"/>
                <a:gd name="T6" fmla="*/ 2147483646 w 2216"/>
                <a:gd name="T7" fmla="*/ 865464562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1" name="Group 1125">
              <a:extLst>
                <a:ext uri="{FF2B5EF4-FFF2-40B4-BE49-F238E27FC236}">
                  <a16:creationId xmlns:a16="http://schemas.microsoft.com/office/drawing/2014/main" id="{57060979-075D-9D4D-B12E-DA0CCD4C6B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3395" y="3625649"/>
              <a:ext cx="64747" cy="27592"/>
              <a:chOff x="1740" y="2642"/>
              <a:chExt cx="752" cy="327"/>
            </a:xfrm>
          </p:grpSpPr>
          <p:sp>
            <p:nvSpPr>
              <p:cNvPr id="140" name="Freeform 1126">
                <a:extLst>
                  <a:ext uri="{FF2B5EF4-FFF2-40B4-BE49-F238E27FC236}">
                    <a16:creationId xmlns:a16="http://schemas.microsoft.com/office/drawing/2014/main" id="{8DFFF656-1361-C546-8336-177F79E46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1127">
                <a:extLst>
                  <a:ext uri="{FF2B5EF4-FFF2-40B4-BE49-F238E27FC236}">
                    <a16:creationId xmlns:a16="http://schemas.microsoft.com/office/drawing/2014/main" id="{60C6C6B3-72DE-664B-B4DE-3C04B0C5B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128">
                <a:extLst>
                  <a:ext uri="{FF2B5EF4-FFF2-40B4-BE49-F238E27FC236}">
                    <a16:creationId xmlns:a16="http://schemas.microsoft.com/office/drawing/2014/main" id="{0D48292A-917D-D046-A974-043CEE5A4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129">
                <a:extLst>
                  <a:ext uri="{FF2B5EF4-FFF2-40B4-BE49-F238E27FC236}">
                    <a16:creationId xmlns:a16="http://schemas.microsoft.com/office/drawing/2014/main" id="{DB6BAAEB-BADD-0A4F-8A9D-D72AFCA99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1130">
                <a:extLst>
                  <a:ext uri="{FF2B5EF4-FFF2-40B4-BE49-F238E27FC236}">
                    <a16:creationId xmlns:a16="http://schemas.microsoft.com/office/drawing/2014/main" id="{05D5969F-F3B9-414D-975E-A6700098F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1131">
                <a:extLst>
                  <a:ext uri="{FF2B5EF4-FFF2-40B4-BE49-F238E27FC236}">
                    <a16:creationId xmlns:a16="http://schemas.microsoft.com/office/drawing/2014/main" id="{41BB174D-6019-384D-A5AC-1B4D92D93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" name="Freeform 1132">
              <a:extLst>
                <a:ext uri="{FF2B5EF4-FFF2-40B4-BE49-F238E27FC236}">
                  <a16:creationId xmlns:a16="http://schemas.microsoft.com/office/drawing/2014/main" id="{F8739864-4836-E447-8FC8-5886923FF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4243" y="3629776"/>
              <a:ext cx="78411" cy="60608"/>
            </a:xfrm>
            <a:custGeom>
              <a:avLst/>
              <a:gdLst>
                <a:gd name="T0" fmla="*/ 39250883 w 990"/>
                <a:gd name="T1" fmla="*/ 342828616 h 792"/>
                <a:gd name="T2" fmla="*/ 354255671 w 990"/>
                <a:gd name="T3" fmla="*/ 0 h 792"/>
                <a:gd name="T4" fmla="*/ 354255671 w 990"/>
                <a:gd name="T5" fmla="*/ 34504242 h 792"/>
                <a:gd name="T6" fmla="*/ 0 w 990"/>
                <a:gd name="T7" fmla="*/ 342828616 h 792"/>
                <a:gd name="T8" fmla="*/ 39250883 w 990"/>
                <a:gd name="T9" fmla="*/ 342828616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133">
              <a:extLst>
                <a:ext uri="{FF2B5EF4-FFF2-40B4-BE49-F238E27FC236}">
                  <a16:creationId xmlns:a16="http://schemas.microsoft.com/office/drawing/2014/main" id="{C59CADF3-CD09-FB48-A672-C2C50B66C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129" y="3634611"/>
              <a:ext cx="200625" cy="55302"/>
            </a:xfrm>
            <a:custGeom>
              <a:avLst/>
              <a:gdLst>
                <a:gd name="T0" fmla="*/ 39302216 w 2532"/>
                <a:gd name="T1" fmla="*/ 0 h 723"/>
                <a:gd name="T2" fmla="*/ 39302216 w 2532"/>
                <a:gd name="T3" fmla="*/ 0 h 723"/>
                <a:gd name="T4" fmla="*/ 867084690 w 2532"/>
                <a:gd name="T5" fmla="*/ 307891170 h 723"/>
                <a:gd name="T6" fmla="*/ 867084690 w 2532"/>
                <a:gd name="T7" fmla="*/ 342351506 h 723"/>
                <a:gd name="T8" fmla="*/ 0 w 2532"/>
                <a:gd name="T9" fmla="*/ 34009889 h 723"/>
                <a:gd name="T10" fmla="*/ 39302216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134">
              <a:extLst>
                <a:ext uri="{FF2B5EF4-FFF2-40B4-BE49-F238E27FC236}">
                  <a16:creationId xmlns:a16="http://schemas.microsoft.com/office/drawing/2014/main" id="{628AB6FD-35F6-0345-BD13-22EAAF9EC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257" y="3624470"/>
              <a:ext cx="2171" cy="11202"/>
            </a:xfrm>
            <a:custGeom>
              <a:avLst/>
              <a:gdLst>
                <a:gd name="T0" fmla="*/ 48903362 w 26"/>
                <a:gd name="T1" fmla="*/ 33634500 h 147"/>
                <a:gd name="T2" fmla="*/ 48903362 w 26"/>
                <a:gd name="T3" fmla="*/ 67263209 h 147"/>
                <a:gd name="T4" fmla="*/ 0 w 26"/>
                <a:gd name="T5" fmla="*/ 67263209 h 147"/>
                <a:gd name="T6" fmla="*/ 48903362 w 26"/>
                <a:gd name="T7" fmla="*/ 0 h 147"/>
                <a:gd name="T8" fmla="*/ 48903362 w 26"/>
                <a:gd name="T9" fmla="*/ 3363450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135">
              <a:extLst>
                <a:ext uri="{FF2B5EF4-FFF2-40B4-BE49-F238E27FC236}">
                  <a16:creationId xmlns:a16="http://schemas.microsoft.com/office/drawing/2014/main" id="{76529D44-B4FD-DE4D-812E-E461A0FCC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384" y="3578837"/>
              <a:ext cx="93225" cy="46340"/>
            </a:xfrm>
            <a:custGeom>
              <a:avLst/>
              <a:gdLst>
                <a:gd name="T0" fmla="*/ 395043791 w 1176"/>
                <a:gd name="T1" fmla="*/ 0 h 606"/>
                <a:gd name="T2" fmla="*/ 0 w 1176"/>
                <a:gd name="T3" fmla="*/ 273654982 h 606"/>
                <a:gd name="T4" fmla="*/ 39357994 w 1176"/>
                <a:gd name="T5" fmla="*/ 273654982 h 606"/>
                <a:gd name="T6" fmla="*/ 395043791 w 1176"/>
                <a:gd name="T7" fmla="*/ 33985420 h 606"/>
                <a:gd name="T8" fmla="*/ 39504379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136">
              <a:extLst>
                <a:ext uri="{FF2B5EF4-FFF2-40B4-BE49-F238E27FC236}">
                  <a16:creationId xmlns:a16="http://schemas.microsoft.com/office/drawing/2014/main" id="{44CD9A89-0E3B-2C40-8436-71B7526BA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642" y="3626829"/>
              <a:ext cx="190281" cy="53180"/>
            </a:xfrm>
            <a:custGeom>
              <a:avLst/>
              <a:gdLst>
                <a:gd name="T0" fmla="*/ 31829833 w 2532"/>
                <a:gd name="T1" fmla="*/ 0 h 723"/>
                <a:gd name="T2" fmla="*/ 31829833 w 2532"/>
                <a:gd name="T3" fmla="*/ 0 h 723"/>
                <a:gd name="T4" fmla="*/ 382827787 w 2532"/>
                <a:gd name="T5" fmla="*/ 175498781 h 723"/>
                <a:gd name="T6" fmla="*/ 382827787 w 2532"/>
                <a:gd name="T7" fmla="*/ 175498781 h 723"/>
                <a:gd name="T8" fmla="*/ 0 w 2532"/>
                <a:gd name="T9" fmla="*/ 29448186 h 723"/>
                <a:gd name="T10" fmla="*/ 31829833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137">
              <a:extLst>
                <a:ext uri="{FF2B5EF4-FFF2-40B4-BE49-F238E27FC236}">
                  <a16:creationId xmlns:a16="http://schemas.microsoft.com/office/drawing/2014/main" id="{92BF681C-02FC-8F49-A2CD-8F3446ECE5D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00668" y="3623055"/>
              <a:ext cx="77645" cy="5506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02641137 h 723"/>
                <a:gd name="T6" fmla="*/ 0 w 2532"/>
                <a:gd name="T7" fmla="*/ 302641137 h 723"/>
                <a:gd name="T8" fmla="*/ 0 w 2532"/>
                <a:gd name="T9" fmla="*/ 33575256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14715B6C-9A50-FE4B-A8D2-1E669BF891E3}"/>
              </a:ext>
            </a:extLst>
          </p:cNvPr>
          <p:cNvGrpSpPr/>
          <p:nvPr/>
        </p:nvGrpSpPr>
        <p:grpSpPr>
          <a:xfrm>
            <a:off x="7803435" y="3325424"/>
            <a:ext cx="347997" cy="396620"/>
            <a:chOff x="7797061" y="3296104"/>
            <a:chExt cx="347997" cy="396620"/>
          </a:xfrm>
        </p:grpSpPr>
        <p:pic>
          <p:nvPicPr>
            <p:cNvPr id="113" name="Picture 571" descr="fridge2.png">
              <a:extLst>
                <a:ext uri="{FF2B5EF4-FFF2-40B4-BE49-F238E27FC236}">
                  <a16:creationId xmlns:a16="http://schemas.microsoft.com/office/drawing/2014/main" id="{29DD0F98-F93B-0145-A925-F4125ED49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1115" descr="antenna_stylized">
              <a:extLst>
                <a:ext uri="{FF2B5EF4-FFF2-40B4-BE49-F238E27FC236}">
                  <a16:creationId xmlns:a16="http://schemas.microsoft.com/office/drawing/2014/main" id="{C1A64F68-4D16-AE4F-AB60-09D2C0CF0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Peer-to-peer </a:t>
            </a:r>
            <a:r>
              <a:rPr lang="en-US" altLang="en-US" sz="3600" dirty="0">
                <a:ea typeface="ＭＳ Ｐゴシック" panose="020B0600070205080204" pitchFamily="34" charset="-128"/>
              </a:rPr>
              <a:t>(P2P)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rchitecture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664326" y="1290326"/>
            <a:ext cx="6067848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altLang="en-US" i="1" dirty="0">
                <a:ea typeface="ＭＳ Ｐゴシック" panose="020B0600070205080204" pitchFamily="34" charset="-128"/>
              </a:rPr>
              <a:t>no</a:t>
            </a:r>
            <a:r>
              <a:rPr lang="en-US" altLang="en-US" dirty="0">
                <a:ea typeface="ＭＳ Ｐゴシック" panose="020B0600070205080204" pitchFamily="34" charset="-128"/>
              </a:rPr>
              <a:t> always-on server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arbitrary end systems directly communicate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peers request service from other peers, provide service in return to other peers</a:t>
            </a:r>
          </a:p>
          <a:p>
            <a:pPr marL="582613" lvl="1" indent="-225425"/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self scalability</a:t>
            </a: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– new peers bring new service capacity, and new service demands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peers are intermittently connected and change IP addresses</a:t>
            </a:r>
          </a:p>
          <a:p>
            <a:pPr lvl="1"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complex management</a:t>
            </a:r>
          </a:p>
          <a:p>
            <a:pPr>
              <a:spcBef>
                <a:spcPts val="400"/>
              </a:spcBef>
            </a:pPr>
            <a:r>
              <a:rPr lang="en-US" dirty="0"/>
              <a:t>examples: </a:t>
            </a:r>
            <a:r>
              <a:rPr lang="en-US" sz="2400" dirty="0"/>
              <a:t>P2P file sharing (BitTorrent), streaming (</a:t>
            </a:r>
            <a:r>
              <a:rPr lang="en-US" sz="2400" dirty="0" err="1"/>
              <a:t>KanKan</a:t>
            </a:r>
            <a:r>
              <a:rPr lang="en-US" sz="2400" dirty="0"/>
              <a:t>), VoIP (Skype)</a:t>
            </a:r>
            <a:endParaRPr lang="en-US" dirty="0"/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575" name="Rectangle 574">
            <a:extLst>
              <a:ext uri="{FF2B5EF4-FFF2-40B4-BE49-F238E27FC236}">
                <a16:creationId xmlns:a16="http://schemas.microsoft.com/office/drawing/2014/main" id="{2DA99646-DBA9-0746-9A79-29EAA25D43FE}"/>
              </a:ext>
            </a:extLst>
          </p:cNvPr>
          <p:cNvSpPr/>
          <p:nvPr/>
        </p:nvSpPr>
        <p:spPr>
          <a:xfrm>
            <a:off x="6747501" y="1488461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227275-E754-4D43-889C-5A2BD4A21205}"/>
              </a:ext>
            </a:extLst>
          </p:cNvPr>
          <p:cNvGrpSpPr/>
          <p:nvPr/>
        </p:nvGrpSpPr>
        <p:grpSpPr>
          <a:xfrm>
            <a:off x="7680324" y="1814171"/>
            <a:ext cx="1991221" cy="4482411"/>
            <a:chOff x="7680324" y="1814171"/>
            <a:chExt cx="1991221" cy="4482411"/>
          </a:xfrm>
        </p:grpSpPr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Line 913">
              <a:extLst>
                <a:ext uri="{FF2B5EF4-FFF2-40B4-BE49-F238E27FC236}">
                  <a16:creationId xmlns:a16="http://schemas.microsoft.com/office/drawing/2014/main" id="{47A3D5AF-94CC-B24F-922A-C603CC0A5A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53326" y="2438326"/>
              <a:ext cx="498897" cy="1114752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" name="Line 911">
              <a:extLst>
                <a:ext uri="{FF2B5EF4-FFF2-40B4-BE49-F238E27FC236}">
                  <a16:creationId xmlns:a16="http://schemas.microsoft.com/office/drawing/2014/main" id="{8E6A54E5-62F1-544B-AE41-5137E62BF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1176" y="2321758"/>
              <a:ext cx="1187" cy="279353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1E120312-45B0-4C42-82FC-F180847C8246}"/>
                </a:ext>
              </a:extLst>
            </p:cNvPr>
            <p:cNvSpPr/>
            <p:nvPr/>
          </p:nvSpPr>
          <p:spPr>
            <a:xfrm>
              <a:off x="8703904" y="194341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05394771-B526-F445-85E3-3C2DA3BC4892}"/>
                </a:ext>
              </a:extLst>
            </p:cNvPr>
            <p:cNvSpPr/>
            <p:nvPr/>
          </p:nvSpPr>
          <p:spPr>
            <a:xfrm>
              <a:off x="8013358" y="344089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01400376-9630-4440-8893-6D129686EE19}"/>
                </a:ext>
              </a:extLst>
            </p:cNvPr>
            <p:cNvSpPr/>
            <p:nvPr/>
          </p:nvSpPr>
          <p:spPr>
            <a:xfrm>
              <a:off x="9059242" y="5786513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Line 913">
              <a:extLst>
                <a:ext uri="{FF2B5EF4-FFF2-40B4-BE49-F238E27FC236}">
                  <a16:creationId xmlns:a16="http://schemas.microsoft.com/office/drawing/2014/main" id="{4FC33EFC-28C4-404D-91B5-F7C18E706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3664" y="2462348"/>
              <a:ext cx="228982" cy="329961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913">
              <a:extLst>
                <a:ext uri="{FF2B5EF4-FFF2-40B4-BE49-F238E27FC236}">
                  <a16:creationId xmlns:a16="http://schemas.microsoft.com/office/drawing/2014/main" id="{7602507B-BECA-7042-893E-42D6FF9E5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5044" y="3911282"/>
              <a:ext cx="764880" cy="1866664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652">
            <a:extLst>
              <a:ext uri="{FF2B5EF4-FFF2-40B4-BE49-F238E27FC236}">
                <a16:creationId xmlns:a16="http://schemas.microsoft.com/office/drawing/2014/main" id="{F4E63F52-683B-8244-A48E-D8CF833CC085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359" name="Picture 653" descr="iphone_stylized_small">
              <a:extLst>
                <a:ext uri="{FF2B5EF4-FFF2-40B4-BE49-F238E27FC236}">
                  <a16:creationId xmlns:a16="http://schemas.microsoft.com/office/drawing/2014/main" id="{EDF1EC93-A6E5-964F-B0D6-EE56B282A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0" name="Picture 654" descr="antenna_radiation_stylized">
              <a:extLst>
                <a:ext uri="{FF2B5EF4-FFF2-40B4-BE49-F238E27FC236}">
                  <a16:creationId xmlns:a16="http://schemas.microsoft.com/office/drawing/2014/main" id="{0A17C594-505E-6F41-AEEB-272A31DFD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1139">
            <a:extLst>
              <a:ext uri="{FF2B5EF4-FFF2-40B4-BE49-F238E27FC236}">
                <a16:creationId xmlns:a16="http://schemas.microsoft.com/office/drawing/2014/main" id="{904B7C12-C509-8641-BB63-56DEDB95F9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91996" y="3567143"/>
            <a:ext cx="359261" cy="342045"/>
            <a:chOff x="2839" y="3501"/>
            <a:chExt cx="755" cy="803"/>
          </a:xfrm>
        </p:grpSpPr>
        <p:pic>
          <p:nvPicPr>
            <p:cNvPr id="138" name="Picture 1140" descr="desktop_computer_stylized_medium">
              <a:extLst>
                <a:ext uri="{FF2B5EF4-FFF2-40B4-BE49-F238E27FC236}">
                  <a16:creationId xmlns:a16="http://schemas.microsoft.com/office/drawing/2014/main" id="{BDC7F552-21C9-C942-90FF-0162099A3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" name="Freeform 1141">
              <a:extLst>
                <a:ext uri="{FF2B5EF4-FFF2-40B4-BE49-F238E27FC236}">
                  <a16:creationId xmlns:a16="http://schemas.microsoft.com/office/drawing/2014/main" id="{654B43BA-608E-5D4D-B11B-71762CFBE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87" name="Group 590">
            <a:extLst>
              <a:ext uri="{FF2B5EF4-FFF2-40B4-BE49-F238E27FC236}">
                <a16:creationId xmlns:a16="http://schemas.microsoft.com/office/drawing/2014/main" id="{B2AAF0C3-BD73-634D-B492-B7CCF9735ED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88" name="Picture 591" descr="desktop_computer_stylized_medium">
              <a:extLst>
                <a:ext uri="{FF2B5EF4-FFF2-40B4-BE49-F238E27FC236}">
                  <a16:creationId xmlns:a16="http://schemas.microsoft.com/office/drawing/2014/main" id="{1B000E5D-AA79-9741-93EF-69776E79D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9" name="Freeform 592">
              <a:extLst>
                <a:ext uri="{FF2B5EF4-FFF2-40B4-BE49-F238E27FC236}">
                  <a16:creationId xmlns:a16="http://schemas.microsoft.com/office/drawing/2014/main" id="{E285DBFE-A1C0-DE49-94FA-3F8D49F9A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1" name="Slide Number Placeholder 2">
            <a:extLst>
              <a:ext uri="{FF2B5EF4-FFF2-40B4-BE49-F238E27FC236}">
                <a16:creationId xmlns:a16="http://schemas.microsoft.com/office/drawing/2014/main" id="{033BFF8E-A045-F641-9334-CFBF85BE3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4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distribution: client-server vs P2P</a:t>
            </a:r>
            <a:endParaRPr lang="en-US" sz="4400" dirty="0"/>
          </a:p>
        </p:txBody>
      </p:sp>
      <p:sp>
        <p:nvSpPr>
          <p:cNvPr id="613" name="Rectangle 3">
            <a:extLst>
              <a:ext uri="{FF2B5EF4-FFF2-40B4-BE49-F238E27FC236}">
                <a16:creationId xmlns:a16="http://schemas.microsoft.com/office/drawing/2014/main" id="{D33C12FB-7815-3541-8A29-9A4570C91901}"/>
              </a:ext>
            </a:extLst>
          </p:cNvPr>
          <p:cNvSpPr txBox="1">
            <a:spLocks noChangeArrowheads="1"/>
          </p:cNvSpPr>
          <p:nvPr/>
        </p:nvSpPr>
        <p:spPr>
          <a:xfrm>
            <a:off x="863043" y="1302088"/>
            <a:ext cx="10515600" cy="1296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8013" indent="-542925">
              <a:buFont typeface="Wingdings" pitchFamily="2" charset="2"/>
              <a:buNone/>
            </a:pPr>
            <a:r>
              <a:rPr lang="en-US" altLang="en-US" sz="3200" i="1" u="sng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Q</a:t>
            </a: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en-US" sz="3200" dirty="0">
                <a:ea typeface="ＭＳ Ｐゴシック" panose="020B0600070205080204" pitchFamily="34" charset="-128"/>
              </a:rPr>
              <a:t> how much time to distribute file (size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F</a:t>
            </a:r>
            <a:r>
              <a:rPr lang="en-US" altLang="en-US" sz="3200" dirty="0">
                <a:ea typeface="ＭＳ Ｐゴシック" panose="020B0600070205080204" pitchFamily="34" charset="-128"/>
              </a:rPr>
              <a:t>) from one server to 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N  peers</a:t>
            </a:r>
            <a:r>
              <a:rPr lang="en-US" altLang="en-US" sz="3200" dirty="0">
                <a:ea typeface="ＭＳ Ｐゴシック" panose="020B0600070205080204" pitchFamily="34" charset="-128"/>
              </a:rPr>
              <a:t>?</a:t>
            </a:r>
          </a:p>
          <a:p>
            <a:pPr marL="858838" lvl="1" indent="-238125"/>
            <a:r>
              <a:rPr lang="en-US" altLang="en-US" dirty="0">
                <a:ea typeface="ＭＳ Ｐゴシック" panose="020B0600070205080204" pitchFamily="34" charset="-128"/>
              </a:rPr>
              <a:t>peer upload/download capacity is limited resource</a:t>
            </a:r>
          </a:p>
        </p:txBody>
      </p:sp>
      <p:sp>
        <p:nvSpPr>
          <p:cNvPr id="749" name="Freeform 4">
            <a:extLst>
              <a:ext uri="{FF2B5EF4-FFF2-40B4-BE49-F238E27FC236}">
                <a16:creationId xmlns:a16="http://schemas.microsoft.com/office/drawing/2014/main" id="{5781B526-D87C-EC44-AD4E-445965AD662B}"/>
              </a:ext>
            </a:extLst>
          </p:cNvPr>
          <p:cNvSpPr>
            <a:spLocks/>
          </p:cNvSpPr>
          <p:nvPr/>
        </p:nvSpPr>
        <p:spPr bwMode="auto">
          <a:xfrm>
            <a:off x="4208462" y="4079079"/>
            <a:ext cx="3775075" cy="1755775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0" name="Line 14">
            <a:extLst>
              <a:ext uri="{FF2B5EF4-FFF2-40B4-BE49-F238E27FC236}">
                <a16:creationId xmlns:a16="http://schemas.microsoft.com/office/drawing/2014/main" id="{88305A7F-251D-B74C-8F8E-CCB1F71A8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4" y="4042566"/>
            <a:ext cx="803275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1" name="Text Box 15">
            <a:extLst>
              <a:ext uri="{FF2B5EF4-FFF2-40B4-BE49-F238E27FC236}">
                <a16:creationId xmlns:a16="http://schemas.microsoft.com/office/drawing/2014/main" id="{B8157757-C95F-CB42-9942-11A4F3D25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7" y="3840954"/>
            <a:ext cx="412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</a:t>
            </a:r>
          </a:p>
        </p:txBody>
      </p:sp>
      <p:sp>
        <p:nvSpPr>
          <p:cNvPr id="752" name="Line 39">
            <a:extLst>
              <a:ext uri="{FF2B5EF4-FFF2-40B4-BE49-F238E27FC236}">
                <a16:creationId xmlns:a16="http://schemas.microsoft.com/office/drawing/2014/main" id="{33B391C4-AA6E-EF49-929E-18C688BE0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0412" y="4953791"/>
            <a:ext cx="101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3" name="Line 40">
            <a:extLst>
              <a:ext uri="{FF2B5EF4-FFF2-40B4-BE49-F238E27FC236}">
                <a16:creationId xmlns:a16="http://schemas.microsoft.com/office/drawing/2014/main" id="{55D5EF82-1A60-6045-9491-ACB495A754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5974" y="5101429"/>
            <a:ext cx="1003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4" name="Text Box 41">
            <a:extLst>
              <a:ext uri="{FF2B5EF4-FFF2-40B4-BE49-F238E27FC236}">
                <a16:creationId xmlns:a16="http://schemas.microsoft.com/office/drawing/2014/main" id="{551344A9-80D5-6B4D-8C5F-1C743F9C4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337" y="4564854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</a:p>
        </p:txBody>
      </p:sp>
      <p:sp>
        <p:nvSpPr>
          <p:cNvPr id="755" name="Text Box 42">
            <a:extLst>
              <a:ext uri="{FF2B5EF4-FFF2-40B4-BE49-F238E27FC236}">
                <a16:creationId xmlns:a16="http://schemas.microsoft.com/office/drawing/2014/main" id="{DA13FA8F-3C26-0B46-A3A1-BC7065C4D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287" y="5079204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</a:t>
            </a:r>
            <a:r>
              <a:rPr kumimoji="0" lang="en-US" altLang="en-US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</a:p>
        </p:txBody>
      </p:sp>
      <p:sp>
        <p:nvSpPr>
          <p:cNvPr id="756" name="Text Box 43">
            <a:extLst>
              <a:ext uri="{FF2B5EF4-FFF2-40B4-BE49-F238E27FC236}">
                <a16:creationId xmlns:a16="http://schemas.microsoft.com/office/drawing/2014/main" id="{1E15BC0C-6AFB-CF4C-B899-707280EA4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224" y="4063204"/>
            <a:ext cx="1173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server</a:t>
            </a:r>
            <a:endParaRPr kumimoji="0" lang="en-US" altLang="en-US" b="0" i="0" u="none" strike="noStrike" kern="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" name="Text Box 44">
            <a:extLst>
              <a:ext uri="{FF2B5EF4-FFF2-40B4-BE49-F238E27FC236}">
                <a16:creationId xmlns:a16="http://schemas.microsoft.com/office/drawing/2014/main" id="{B744D31B-0064-CC4C-813B-2342EBCCC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759" y="4590254"/>
            <a:ext cx="28344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network (with abundant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bandwidth)</a:t>
            </a:r>
          </a:p>
        </p:txBody>
      </p:sp>
      <p:sp>
        <p:nvSpPr>
          <p:cNvPr id="758" name="Text Box 47">
            <a:extLst>
              <a:ext uri="{FF2B5EF4-FFF2-40B4-BE49-F238E27FC236}">
                <a16:creationId xmlns:a16="http://schemas.microsoft.com/office/drawing/2014/main" id="{3CFD7627-4852-C14C-83FC-5338E04E2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049" y="3815554"/>
            <a:ext cx="139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file, size F</a:t>
            </a:r>
            <a:endParaRPr kumimoji="0" lang="en-US" altLang="en-US" sz="1800" b="0" i="1" u="none" strike="noStrike" kern="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9" name="Text Box 49">
            <a:extLst>
              <a:ext uri="{FF2B5EF4-FFF2-40B4-BE49-F238E27FC236}">
                <a16:creationId xmlns:a16="http://schemas.microsoft.com/office/drawing/2014/main" id="{59DA6353-13D5-E042-BEEE-6FF767E86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953" y="2641737"/>
            <a:ext cx="248651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u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s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server upload capacity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760" name="Text Box 50">
            <a:extLst>
              <a:ext uri="{FF2B5EF4-FFF2-40B4-BE49-F238E27FC236}">
                <a16:creationId xmlns:a16="http://schemas.microsoft.com/office/drawing/2014/main" id="{51F84BDF-7DCA-0A43-ACDB-9BE708391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1024" y="5482429"/>
            <a:ext cx="259080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u</a:t>
            </a:r>
            <a:r>
              <a:rPr kumimoji="0" lang="en-US" altLang="en-US" sz="2400" b="1" i="1" u="none" strike="noStrike" kern="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peer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upload capacity</a:t>
            </a:r>
          </a:p>
        </p:txBody>
      </p:sp>
      <p:sp>
        <p:nvSpPr>
          <p:cNvPr id="761" name="Text Box 51">
            <a:extLst>
              <a:ext uri="{FF2B5EF4-FFF2-40B4-BE49-F238E27FC236}">
                <a16:creationId xmlns:a16="http://schemas.microsoft.com/office/drawing/2014/main" id="{A5D79A43-11C7-6349-BEB0-7438447D9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3868" y="3463243"/>
            <a:ext cx="274320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d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peer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download capacity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762" name="AutoShape 327">
            <a:extLst>
              <a:ext uri="{FF2B5EF4-FFF2-40B4-BE49-F238E27FC236}">
                <a16:creationId xmlns:a16="http://schemas.microsoft.com/office/drawing/2014/main" id="{369AE872-BFBD-8443-A484-E1FE4F07B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7" y="3261516"/>
            <a:ext cx="592137" cy="581025"/>
          </a:xfrm>
          <a:prstGeom prst="can">
            <a:avLst>
              <a:gd name="adj" fmla="val 2021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763" name="Group 76">
            <a:extLst>
              <a:ext uri="{FF2B5EF4-FFF2-40B4-BE49-F238E27FC236}">
                <a16:creationId xmlns:a16="http://schemas.microsoft.com/office/drawing/2014/main" id="{1E070762-6E91-C249-87E6-742CA28F4553}"/>
              </a:ext>
            </a:extLst>
          </p:cNvPr>
          <p:cNvGrpSpPr>
            <a:grpSpLocks/>
          </p:cNvGrpSpPr>
          <p:nvPr/>
        </p:nvGrpSpPr>
        <p:grpSpPr bwMode="auto">
          <a:xfrm>
            <a:off x="5422899" y="3539329"/>
            <a:ext cx="2138363" cy="903287"/>
            <a:chOff x="2204" y="2030"/>
            <a:chExt cx="1347" cy="774"/>
          </a:xfrm>
        </p:grpSpPr>
        <p:sp>
          <p:nvSpPr>
            <p:cNvPr id="764" name="Text Box 19">
              <a:extLst>
                <a:ext uri="{FF2B5EF4-FFF2-40B4-BE49-F238E27FC236}">
                  <a16:creationId xmlns:a16="http://schemas.microsoft.com/office/drawing/2014/main" id="{616B15BE-44B0-0344-B31F-91A938627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2271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u</a:t>
              </a:r>
              <a:r>
                <a:rPr kumimoji="0" lang="en-US" altLang="en-US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765" name="Line 22">
              <a:extLst>
                <a:ext uri="{FF2B5EF4-FFF2-40B4-BE49-F238E27FC236}">
                  <a16:creationId xmlns:a16="http://schemas.microsoft.com/office/drawing/2014/main" id="{468AACC5-62A5-624B-8074-C32AC02B5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7" y="2133"/>
              <a:ext cx="200" cy="6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66" name="Line 23">
              <a:extLst>
                <a:ext uri="{FF2B5EF4-FFF2-40B4-BE49-F238E27FC236}">
                  <a16:creationId xmlns:a16="http://schemas.microsoft.com/office/drawing/2014/main" id="{6ADDCF08-0E06-944A-88C1-8C3B5B0B51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2" y="2141"/>
              <a:ext cx="208" cy="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67" name="Text Box 24">
              <a:extLst>
                <a:ext uri="{FF2B5EF4-FFF2-40B4-BE49-F238E27FC236}">
                  <a16:creationId xmlns:a16="http://schemas.microsoft.com/office/drawing/2014/main" id="{0F3475ED-2A92-4E41-84C3-7C019E7EF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7" y="2332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</a:t>
              </a:r>
              <a:r>
                <a:rPr kumimoji="0" lang="en-US" altLang="en-US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768" name="Text Box 19">
              <a:extLst>
                <a:ext uri="{FF2B5EF4-FFF2-40B4-BE49-F238E27FC236}">
                  <a16:creationId xmlns:a16="http://schemas.microsoft.com/office/drawing/2014/main" id="{0B070290-50F4-544A-8EB8-39FD5D707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4" y="2167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u</a:t>
              </a:r>
              <a:r>
                <a:rPr kumimoji="0" lang="en-US" altLang="en-US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769" name="Line 22">
              <a:extLst>
                <a:ext uri="{FF2B5EF4-FFF2-40B4-BE49-F238E27FC236}">
                  <a16:creationId xmlns:a16="http://schemas.microsoft.com/office/drawing/2014/main" id="{EDD90978-FEC1-EC4A-9B82-FE08AA8821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5" y="2030"/>
              <a:ext cx="200" cy="6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0" name="Line 23">
              <a:extLst>
                <a:ext uri="{FF2B5EF4-FFF2-40B4-BE49-F238E27FC236}">
                  <a16:creationId xmlns:a16="http://schemas.microsoft.com/office/drawing/2014/main" id="{D06A7A37-85E1-7F49-8794-07F8D4C65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0" y="2038"/>
              <a:ext cx="208" cy="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1" name="Text Box 24">
              <a:extLst>
                <a:ext uri="{FF2B5EF4-FFF2-40B4-BE49-F238E27FC236}">
                  <a16:creationId xmlns:a16="http://schemas.microsoft.com/office/drawing/2014/main" id="{EB274E98-7508-9441-B445-9BFA8D56F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2229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</a:t>
              </a:r>
              <a:r>
                <a:rPr kumimoji="0" lang="en-US" altLang="en-US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</p:grpSp>
      <p:sp>
        <p:nvSpPr>
          <p:cNvPr id="772" name="Line 72">
            <a:extLst>
              <a:ext uri="{FF2B5EF4-FFF2-40B4-BE49-F238E27FC236}">
                <a16:creationId xmlns:a16="http://schemas.microsoft.com/office/drawing/2014/main" id="{47A84A96-E7A3-1843-B72F-6E2E41F4E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62" y="4758529"/>
            <a:ext cx="1165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3" name="Line 73">
            <a:extLst>
              <a:ext uri="{FF2B5EF4-FFF2-40B4-BE49-F238E27FC236}">
                <a16:creationId xmlns:a16="http://schemas.microsoft.com/office/drawing/2014/main" id="{13604104-CB34-D540-BE37-408B7E700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899" y="4910929"/>
            <a:ext cx="1165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4" name="Text Box 41">
            <a:extLst>
              <a:ext uri="{FF2B5EF4-FFF2-40B4-BE49-F238E27FC236}">
                <a16:creationId xmlns:a16="http://schemas.microsoft.com/office/drawing/2014/main" id="{6AECF13A-63DD-6440-9CEA-60EFAAE2D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299" y="4347366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</a:t>
            </a:r>
            <a:r>
              <a:rPr kumimoji="0" lang="en-US" altLang="en-US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</a:t>
            </a:r>
          </a:p>
        </p:txBody>
      </p:sp>
      <p:sp>
        <p:nvSpPr>
          <p:cNvPr id="775" name="Text Box 41">
            <a:extLst>
              <a:ext uri="{FF2B5EF4-FFF2-40B4-BE49-F238E27FC236}">
                <a16:creationId xmlns:a16="http://schemas.microsoft.com/office/drawing/2014/main" id="{B1B85AB8-3F48-6B40-9E0F-095E131AC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112" y="4880766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</a:t>
            </a:r>
          </a:p>
        </p:txBody>
      </p:sp>
      <p:sp>
        <p:nvSpPr>
          <p:cNvPr id="776" name="Line 77">
            <a:extLst>
              <a:ext uri="{FF2B5EF4-FFF2-40B4-BE49-F238E27FC236}">
                <a16:creationId xmlns:a16="http://schemas.microsoft.com/office/drawing/2014/main" id="{04740FC7-F24A-9E49-ABD5-CC405E4D6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2" y="3223416"/>
            <a:ext cx="0" cy="663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7" name="Line 78">
            <a:extLst>
              <a:ext uri="{FF2B5EF4-FFF2-40B4-BE49-F238E27FC236}">
                <a16:creationId xmlns:a16="http://schemas.microsoft.com/office/drawing/2014/main" id="{644C7641-7528-D04F-B35B-B86B81EEAE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02637" y="4137816"/>
            <a:ext cx="369887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8" name="Line 79">
            <a:extLst>
              <a:ext uri="{FF2B5EF4-FFF2-40B4-BE49-F238E27FC236}">
                <a16:creationId xmlns:a16="http://schemas.microsoft.com/office/drawing/2014/main" id="{21210937-40A2-D945-A261-60D041388D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2799" y="5083966"/>
            <a:ext cx="369888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779" name="Group 81">
            <a:extLst>
              <a:ext uri="{FF2B5EF4-FFF2-40B4-BE49-F238E27FC236}">
                <a16:creationId xmlns:a16="http://schemas.microsoft.com/office/drawing/2014/main" id="{70E00E57-2D7F-E34A-A62C-8B64AA1FAC60}"/>
              </a:ext>
            </a:extLst>
          </p:cNvPr>
          <p:cNvGrpSpPr>
            <a:grpSpLocks/>
          </p:cNvGrpSpPr>
          <p:nvPr/>
        </p:nvGrpSpPr>
        <p:grpSpPr bwMode="auto">
          <a:xfrm>
            <a:off x="3459162" y="3323429"/>
            <a:ext cx="465137" cy="803275"/>
            <a:chOff x="4140" y="429"/>
            <a:chExt cx="1425" cy="2396"/>
          </a:xfrm>
        </p:grpSpPr>
        <p:sp>
          <p:nvSpPr>
            <p:cNvPr id="780" name="Freeform 82">
              <a:extLst>
                <a:ext uri="{FF2B5EF4-FFF2-40B4-BE49-F238E27FC236}">
                  <a16:creationId xmlns:a16="http://schemas.microsoft.com/office/drawing/2014/main" id="{79E2F9B0-711F-DE4C-965B-924CC303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1" name="Rectangle 83">
              <a:extLst>
                <a:ext uri="{FF2B5EF4-FFF2-40B4-BE49-F238E27FC236}">
                  <a16:creationId xmlns:a16="http://schemas.microsoft.com/office/drawing/2014/main" id="{F06DAE2F-17DE-D941-923C-E70BDCB41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6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2" name="Freeform 84">
              <a:extLst>
                <a:ext uri="{FF2B5EF4-FFF2-40B4-BE49-F238E27FC236}">
                  <a16:creationId xmlns:a16="http://schemas.microsoft.com/office/drawing/2014/main" id="{946A9E21-9E85-934A-A686-0A8D135B2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3" name="Freeform 85">
              <a:extLst>
                <a:ext uri="{FF2B5EF4-FFF2-40B4-BE49-F238E27FC236}">
                  <a16:creationId xmlns:a16="http://schemas.microsoft.com/office/drawing/2014/main" id="{72BE6A9C-0FBC-364A-A7ED-A2A6F0179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4" name="Rectangle 86">
              <a:extLst>
                <a:ext uri="{FF2B5EF4-FFF2-40B4-BE49-F238E27FC236}">
                  <a16:creationId xmlns:a16="http://schemas.microsoft.com/office/drawing/2014/main" id="{6408A6CA-7347-8E43-98E8-BCFA04384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4"/>
              <a:ext cx="593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87" name="Group 87">
              <a:extLst>
                <a:ext uri="{FF2B5EF4-FFF2-40B4-BE49-F238E27FC236}">
                  <a16:creationId xmlns:a16="http://schemas.microsoft.com/office/drawing/2014/main" id="{3BB80181-EFB9-654A-9C2B-37611F58AC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2" name="AutoShape 88">
                <a:extLst>
                  <a:ext uri="{FF2B5EF4-FFF2-40B4-BE49-F238E27FC236}">
                    <a16:creationId xmlns:a16="http://schemas.microsoft.com/office/drawing/2014/main" id="{755E2639-6DC2-B445-8BA7-4A95A040D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24" name="AutoShape 89">
                <a:extLst>
                  <a:ext uri="{FF2B5EF4-FFF2-40B4-BE49-F238E27FC236}">
                    <a16:creationId xmlns:a16="http://schemas.microsoft.com/office/drawing/2014/main" id="{60B2F854-EFB8-E64E-8D27-5F6F8D396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88" name="Rectangle 90">
              <a:extLst>
                <a:ext uri="{FF2B5EF4-FFF2-40B4-BE49-F238E27FC236}">
                  <a16:creationId xmlns:a16="http://schemas.microsoft.com/office/drawing/2014/main" id="{57F9C28A-1132-144B-9916-B507ADCE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1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89" name="Group 91">
              <a:extLst>
                <a:ext uri="{FF2B5EF4-FFF2-40B4-BE49-F238E27FC236}">
                  <a16:creationId xmlns:a16="http://schemas.microsoft.com/office/drawing/2014/main" id="{5E2EEB51-C433-4146-9A07-B904C9EFB0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0" name="AutoShape 92">
                <a:extLst>
                  <a:ext uri="{FF2B5EF4-FFF2-40B4-BE49-F238E27FC236}">
                    <a16:creationId xmlns:a16="http://schemas.microsoft.com/office/drawing/2014/main" id="{3A27EE24-9EA3-5849-AF8B-3DE9ED4D0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2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21" name="AutoShape 93">
                <a:extLst>
                  <a:ext uri="{FF2B5EF4-FFF2-40B4-BE49-F238E27FC236}">
                    <a16:creationId xmlns:a16="http://schemas.microsoft.com/office/drawing/2014/main" id="{6AFF8567-F6C4-0747-BA7C-166259544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1"/>
                <a:ext cx="68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0" name="Rectangle 94">
              <a:extLst>
                <a:ext uri="{FF2B5EF4-FFF2-40B4-BE49-F238E27FC236}">
                  <a16:creationId xmlns:a16="http://schemas.microsoft.com/office/drawing/2014/main" id="{481071F4-7660-1F49-867C-3C721C3F0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3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1" name="Rectangle 95">
              <a:extLst>
                <a:ext uri="{FF2B5EF4-FFF2-40B4-BE49-F238E27FC236}">
                  <a16:creationId xmlns:a16="http://schemas.microsoft.com/office/drawing/2014/main" id="{F9E573B0-F1E0-0244-84F0-5D9DC86D8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5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93" name="Group 96">
              <a:extLst>
                <a:ext uri="{FF2B5EF4-FFF2-40B4-BE49-F238E27FC236}">
                  <a16:creationId xmlns:a16="http://schemas.microsoft.com/office/drawing/2014/main" id="{60F43234-7837-E047-B8D9-B93960C93F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15" name="AutoShape 97">
                <a:extLst>
                  <a:ext uri="{FF2B5EF4-FFF2-40B4-BE49-F238E27FC236}">
                    <a16:creationId xmlns:a16="http://schemas.microsoft.com/office/drawing/2014/main" id="{AA061C9E-39EE-B14D-A8E3-104E27013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17" name="AutoShape 98">
                <a:extLst>
                  <a:ext uri="{FF2B5EF4-FFF2-40B4-BE49-F238E27FC236}">
                    <a16:creationId xmlns:a16="http://schemas.microsoft.com/office/drawing/2014/main" id="{12C304B6-6E69-644F-91BB-9F1C86D1D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4" name="Freeform 99">
              <a:extLst>
                <a:ext uri="{FF2B5EF4-FFF2-40B4-BE49-F238E27FC236}">
                  <a16:creationId xmlns:a16="http://schemas.microsoft.com/office/drawing/2014/main" id="{D5358657-0340-9248-AA9C-2F41E4340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96" name="Group 100">
              <a:extLst>
                <a:ext uri="{FF2B5EF4-FFF2-40B4-BE49-F238E27FC236}">
                  <a16:creationId xmlns:a16="http://schemas.microsoft.com/office/drawing/2014/main" id="{87CDCAD0-C1B4-8646-B58D-6CD9FF243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12" name="AutoShape 101">
                <a:extLst>
                  <a:ext uri="{FF2B5EF4-FFF2-40B4-BE49-F238E27FC236}">
                    <a16:creationId xmlns:a16="http://schemas.microsoft.com/office/drawing/2014/main" id="{53F473DF-D46D-0345-9F7F-49F5BE50C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14" name="AutoShape 102">
                <a:extLst>
                  <a:ext uri="{FF2B5EF4-FFF2-40B4-BE49-F238E27FC236}">
                    <a16:creationId xmlns:a16="http://schemas.microsoft.com/office/drawing/2014/main" id="{EF047A49-61C2-3A41-8A53-6F24E9E5C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7" name="Rectangle 103">
              <a:extLst>
                <a:ext uri="{FF2B5EF4-FFF2-40B4-BE49-F238E27FC236}">
                  <a16:creationId xmlns:a16="http://schemas.microsoft.com/office/drawing/2014/main" id="{0DC41427-3FCF-3949-97B5-7D608D26F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8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8" name="Freeform 104">
              <a:extLst>
                <a:ext uri="{FF2B5EF4-FFF2-40B4-BE49-F238E27FC236}">
                  <a16:creationId xmlns:a16="http://schemas.microsoft.com/office/drawing/2014/main" id="{8F8A38B2-57F8-E945-BFD5-DF65BDBFA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9" name="Freeform 105">
              <a:extLst>
                <a:ext uri="{FF2B5EF4-FFF2-40B4-BE49-F238E27FC236}">
                  <a16:creationId xmlns:a16="http://schemas.microsoft.com/office/drawing/2014/main" id="{0F08B7AC-3180-754D-94CE-9FA5F6748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1" name="Oval 106">
              <a:extLst>
                <a:ext uri="{FF2B5EF4-FFF2-40B4-BE49-F238E27FC236}">
                  <a16:creationId xmlns:a16="http://schemas.microsoft.com/office/drawing/2014/main" id="{C5F7D344-4D6F-D646-8C93-A97BAB8C4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2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2" name="Freeform 107">
              <a:extLst>
                <a:ext uri="{FF2B5EF4-FFF2-40B4-BE49-F238E27FC236}">
                  <a16:creationId xmlns:a16="http://schemas.microsoft.com/office/drawing/2014/main" id="{BE829AA4-D020-7348-B510-9FB2A8536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4" name="AutoShape 108">
              <a:extLst>
                <a:ext uri="{FF2B5EF4-FFF2-40B4-BE49-F238E27FC236}">
                  <a16:creationId xmlns:a16="http://schemas.microsoft.com/office/drawing/2014/main" id="{35AAD988-1211-1E40-91C0-3937CD2EC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5" name="AutoShape 109">
              <a:extLst>
                <a:ext uri="{FF2B5EF4-FFF2-40B4-BE49-F238E27FC236}">
                  <a16:creationId xmlns:a16="http://schemas.microsoft.com/office/drawing/2014/main" id="{4305931D-5D5C-9D4F-AAD7-AB64D64AD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1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6" name="Oval 110">
              <a:extLst>
                <a:ext uri="{FF2B5EF4-FFF2-40B4-BE49-F238E27FC236}">
                  <a16:creationId xmlns:a16="http://schemas.microsoft.com/office/drawing/2014/main" id="{83363F10-1097-A54D-ADAB-24C8B3E21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5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7" name="Oval 111">
              <a:extLst>
                <a:ext uri="{FF2B5EF4-FFF2-40B4-BE49-F238E27FC236}">
                  <a16:creationId xmlns:a16="http://schemas.microsoft.com/office/drawing/2014/main" id="{B44F4B51-7681-9C40-9F0A-A4B645261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09" name="Oval 112">
              <a:extLst>
                <a:ext uri="{FF2B5EF4-FFF2-40B4-BE49-F238E27FC236}">
                  <a16:creationId xmlns:a16="http://schemas.microsoft.com/office/drawing/2014/main" id="{5582586B-92B3-3A4A-8CAC-510211950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0"/>
              <a:ext cx="160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10" name="Rectangle 113">
              <a:extLst>
                <a:ext uri="{FF2B5EF4-FFF2-40B4-BE49-F238E27FC236}">
                  <a16:creationId xmlns:a16="http://schemas.microsoft.com/office/drawing/2014/main" id="{5238CEC3-5101-4E45-98C3-C884DC620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26" name="Group 114">
            <a:extLst>
              <a:ext uri="{FF2B5EF4-FFF2-40B4-BE49-F238E27FC236}">
                <a16:creationId xmlns:a16="http://schemas.microsoft.com/office/drawing/2014/main" id="{CE9E5FE1-98E9-5B4B-A4A4-DFCEF9DD2F2A}"/>
              </a:ext>
            </a:extLst>
          </p:cNvPr>
          <p:cNvGrpSpPr>
            <a:grpSpLocks/>
          </p:cNvGrpSpPr>
          <p:nvPr/>
        </p:nvGrpSpPr>
        <p:grpSpPr bwMode="auto">
          <a:xfrm>
            <a:off x="2368549" y="4626766"/>
            <a:ext cx="925513" cy="795338"/>
            <a:chOff x="-44" y="1473"/>
            <a:chExt cx="981" cy="1105"/>
          </a:xfrm>
        </p:grpSpPr>
        <p:pic>
          <p:nvPicPr>
            <p:cNvPr id="828" name="Picture 115" descr="desktop_computer_stylized_medium">
              <a:extLst>
                <a:ext uri="{FF2B5EF4-FFF2-40B4-BE49-F238E27FC236}">
                  <a16:creationId xmlns:a16="http://schemas.microsoft.com/office/drawing/2014/main" id="{EA6E5654-65B1-E143-93FC-22FF8A007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" name="Freeform 116">
              <a:extLst>
                <a:ext uri="{FF2B5EF4-FFF2-40B4-BE49-F238E27FC236}">
                  <a16:creationId xmlns:a16="http://schemas.microsoft.com/office/drawing/2014/main" id="{2A3D29B4-8BC4-A546-9C7A-F25B946004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1" name="Group 117">
            <a:extLst>
              <a:ext uri="{FF2B5EF4-FFF2-40B4-BE49-F238E27FC236}">
                <a16:creationId xmlns:a16="http://schemas.microsoft.com/office/drawing/2014/main" id="{9E284045-6147-7B47-BC5C-5CC7FF81FE0A}"/>
              </a:ext>
            </a:extLst>
          </p:cNvPr>
          <p:cNvGrpSpPr>
            <a:grpSpLocks/>
          </p:cNvGrpSpPr>
          <p:nvPr/>
        </p:nvGrpSpPr>
        <p:grpSpPr bwMode="auto">
          <a:xfrm>
            <a:off x="5589587" y="2807491"/>
            <a:ext cx="925512" cy="795338"/>
            <a:chOff x="-44" y="1473"/>
            <a:chExt cx="981" cy="1105"/>
          </a:xfrm>
        </p:grpSpPr>
        <p:pic>
          <p:nvPicPr>
            <p:cNvPr id="832" name="Picture 118" descr="desktop_computer_stylized_medium">
              <a:extLst>
                <a:ext uri="{FF2B5EF4-FFF2-40B4-BE49-F238E27FC236}">
                  <a16:creationId xmlns:a16="http://schemas.microsoft.com/office/drawing/2014/main" id="{ED57643D-213A-0D48-ACB2-47375B1F69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3" name="Freeform 119">
              <a:extLst>
                <a:ext uri="{FF2B5EF4-FFF2-40B4-BE49-F238E27FC236}">
                  <a16:creationId xmlns:a16="http://schemas.microsoft.com/office/drawing/2014/main" id="{C945A6F0-C64A-034A-808B-026CA37D3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4" name="Group 120">
            <a:extLst>
              <a:ext uri="{FF2B5EF4-FFF2-40B4-BE49-F238E27FC236}">
                <a16:creationId xmlns:a16="http://schemas.microsoft.com/office/drawing/2014/main" id="{DC1F1924-84C9-2D4F-BED7-1D7A99AAAF5D}"/>
              </a:ext>
            </a:extLst>
          </p:cNvPr>
          <p:cNvGrpSpPr>
            <a:grpSpLocks/>
          </p:cNvGrpSpPr>
          <p:nvPr/>
        </p:nvGrpSpPr>
        <p:grpSpPr bwMode="auto">
          <a:xfrm>
            <a:off x="6634162" y="2948779"/>
            <a:ext cx="925512" cy="795337"/>
            <a:chOff x="-44" y="1473"/>
            <a:chExt cx="981" cy="1105"/>
          </a:xfrm>
        </p:grpSpPr>
        <p:pic>
          <p:nvPicPr>
            <p:cNvPr id="835" name="Picture 121" descr="desktop_computer_stylized_medium">
              <a:extLst>
                <a:ext uri="{FF2B5EF4-FFF2-40B4-BE49-F238E27FC236}">
                  <a16:creationId xmlns:a16="http://schemas.microsoft.com/office/drawing/2014/main" id="{5CB3D6E4-1267-BA47-946E-11A72D2BB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6" name="Freeform 122">
              <a:extLst>
                <a:ext uri="{FF2B5EF4-FFF2-40B4-BE49-F238E27FC236}">
                  <a16:creationId xmlns:a16="http://schemas.microsoft.com/office/drawing/2014/main" id="{0260D56A-2D23-4B40-82DB-9E620FF6E8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7" name="Group 123">
            <a:extLst>
              <a:ext uri="{FF2B5EF4-FFF2-40B4-BE49-F238E27FC236}">
                <a16:creationId xmlns:a16="http://schemas.microsoft.com/office/drawing/2014/main" id="{7F9A075B-9EA6-8048-A759-51935B47F74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104312" y="4396579"/>
            <a:ext cx="925512" cy="795337"/>
            <a:chOff x="-44" y="1473"/>
            <a:chExt cx="981" cy="1105"/>
          </a:xfrm>
        </p:grpSpPr>
        <p:pic>
          <p:nvPicPr>
            <p:cNvPr id="838" name="Picture 124" descr="desktop_computer_stylized_medium">
              <a:extLst>
                <a:ext uri="{FF2B5EF4-FFF2-40B4-BE49-F238E27FC236}">
                  <a16:creationId xmlns:a16="http://schemas.microsoft.com/office/drawing/2014/main" id="{BECC09C1-57D5-7847-8F83-B0BFE5CF6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9" name="Freeform 125">
              <a:extLst>
                <a:ext uri="{FF2B5EF4-FFF2-40B4-BE49-F238E27FC236}">
                  <a16:creationId xmlns:a16="http://schemas.microsoft.com/office/drawing/2014/main" id="{7D172349-8EB7-C043-850F-2ACA8BB1C8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81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 time: client-server</a:t>
            </a:r>
            <a:endParaRPr lang="en-US" sz="4400" dirty="0"/>
          </a:p>
        </p:txBody>
      </p:sp>
      <p:sp>
        <p:nvSpPr>
          <p:cNvPr id="80" name="Rectangle 47">
            <a:extLst>
              <a:ext uri="{FF2B5EF4-FFF2-40B4-BE49-F238E27FC236}">
                <a16:creationId xmlns:a16="http://schemas.microsoft.com/office/drawing/2014/main" id="{B88328AA-6216-394D-8D58-0ECC1E0888AE}"/>
              </a:ext>
            </a:extLst>
          </p:cNvPr>
          <p:cNvSpPr txBox="1">
            <a:spLocks noChangeArrowheads="1"/>
          </p:cNvSpPr>
          <p:nvPr/>
        </p:nvSpPr>
        <p:spPr>
          <a:xfrm>
            <a:off x="545123" y="1309462"/>
            <a:ext cx="6098355" cy="201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server transmission: </a:t>
            </a:r>
            <a:r>
              <a:rPr lang="en-US" altLang="en-US" dirty="0">
                <a:ea typeface="ＭＳ Ｐゴシック" panose="020B0600070205080204" pitchFamily="34" charset="-128"/>
              </a:rPr>
              <a:t>must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sequentially send (upload) </a:t>
            </a:r>
            <a:r>
              <a:rPr lang="en-US" altLang="en-US" i="1" dirty="0">
                <a:ea typeface="ＭＳ Ｐゴシック" panose="020B0600070205080204" pitchFamily="34" charset="-128"/>
              </a:rPr>
              <a:t>N </a:t>
            </a:r>
            <a:r>
              <a:rPr lang="en-US" altLang="en-US" dirty="0">
                <a:ea typeface="ＭＳ Ｐゴシック" panose="020B0600070205080204" pitchFamily="34" charset="-128"/>
              </a:rPr>
              <a:t>file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copies: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one copy: </a:t>
            </a:r>
            <a:r>
              <a:rPr lang="en-US" altLang="en-US" i="1" dirty="0">
                <a:ea typeface="ＭＳ Ｐゴシック" panose="020B0600070205080204" pitchFamily="34" charset="-128"/>
              </a:rPr>
              <a:t>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copies: </a:t>
            </a:r>
            <a:r>
              <a:rPr lang="en-US" altLang="en-US" i="1" dirty="0">
                <a:ea typeface="ＭＳ Ｐゴシック" panose="020B0600070205080204" pitchFamily="34" charset="-128"/>
              </a:rPr>
              <a:t>NF/u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1" name="Rectangle 47">
            <a:extLst>
              <a:ext uri="{FF2B5EF4-FFF2-40B4-BE49-F238E27FC236}">
                <a16:creationId xmlns:a16="http://schemas.microsoft.com/office/drawing/2014/main" id="{646323ED-CAE9-B942-8F14-B61CB770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99" y="3219848"/>
            <a:ext cx="5773736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client: </a:t>
            </a:r>
            <a:r>
              <a:rPr lang="en-US" altLang="en-US" sz="2800" dirty="0">
                <a:latin typeface="+mn-lt"/>
              </a:rPr>
              <a:t>each client must download file copy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i="1" dirty="0" err="1">
                <a:latin typeface="+mn-lt"/>
              </a:rPr>
              <a:t>d</a:t>
            </a:r>
            <a:r>
              <a:rPr lang="en-US" altLang="en-US" sz="2400" i="1" baseline="-25000" dirty="0" err="1">
                <a:latin typeface="+mn-lt"/>
              </a:rPr>
              <a:t>mi</a:t>
            </a:r>
            <a:r>
              <a:rPr lang="en-US" altLang="en-US" sz="2400" baseline="-25000" dirty="0" err="1">
                <a:latin typeface="+mn-lt"/>
              </a:rPr>
              <a:t>n</a:t>
            </a:r>
            <a:r>
              <a:rPr lang="en-US" altLang="en-US" sz="2400" dirty="0">
                <a:latin typeface="+mn-lt"/>
              </a:rPr>
              <a:t> = min client download rate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min client download time: </a:t>
            </a:r>
            <a:r>
              <a:rPr lang="en-US" altLang="en-US" sz="2400" i="1" dirty="0">
                <a:latin typeface="+mn-lt"/>
              </a:rPr>
              <a:t>F/</a:t>
            </a:r>
            <a:r>
              <a:rPr lang="en-US" altLang="en-US" sz="2400" i="1" dirty="0" err="1">
                <a:latin typeface="+mn-lt"/>
              </a:rPr>
              <a:t>d</a:t>
            </a:r>
            <a:r>
              <a:rPr lang="en-US" altLang="en-US" sz="2400" i="1" baseline="-25000" dirty="0" err="1">
                <a:latin typeface="+mn-lt"/>
              </a:rPr>
              <a:t>min</a:t>
            </a: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 </a:t>
            </a:r>
            <a:endParaRPr lang="en-US" altLang="en-US" sz="2400" i="1" dirty="0">
              <a:latin typeface="+mn-lt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193E6F0-6AB2-EC43-BC1A-D75808C2FB26}"/>
              </a:ext>
            </a:extLst>
          </p:cNvPr>
          <p:cNvGrpSpPr/>
          <p:nvPr/>
        </p:nvGrpSpPr>
        <p:grpSpPr>
          <a:xfrm>
            <a:off x="6796266" y="1727769"/>
            <a:ext cx="4518025" cy="2036762"/>
            <a:chOff x="4471988" y="1284288"/>
            <a:chExt cx="4518025" cy="2036762"/>
          </a:xfrm>
        </p:grpSpPr>
        <p:sp>
          <p:nvSpPr>
            <p:cNvPr id="84" name="Freeform 4">
              <a:extLst>
                <a:ext uri="{FF2B5EF4-FFF2-40B4-BE49-F238E27FC236}">
                  <a16:creationId xmlns:a16="http://schemas.microsoft.com/office/drawing/2014/main" id="{64409998-6B21-6843-AEE3-D4B2D80FE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2111375"/>
              <a:ext cx="2136775" cy="1209675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85" name="Line 14">
              <a:extLst>
                <a:ext uri="{FF2B5EF4-FFF2-40B4-BE49-F238E27FC236}">
                  <a16:creationId xmlns:a16="http://schemas.microsoft.com/office/drawing/2014/main" id="{05D67BD2-8DEF-EC43-87F6-22A4D3E1D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8763" y="2085975"/>
              <a:ext cx="455612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6" name="Text Box 15">
              <a:extLst>
                <a:ext uri="{FF2B5EF4-FFF2-40B4-BE49-F238E27FC236}">
                  <a16:creationId xmlns:a16="http://schemas.microsoft.com/office/drawing/2014/main" id="{B5B6E9F6-DA21-FF49-8DD4-F3C6E1FE6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1763713"/>
              <a:ext cx="362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u</a:t>
              </a:r>
              <a:r>
                <a:rPr lang="en-US" altLang="en-US" sz="1800" i="1" baseline="-25000">
                  <a:latin typeface="+mn-lt"/>
                </a:rPr>
                <a:t>s</a:t>
              </a:r>
            </a:p>
          </p:txBody>
        </p:sp>
        <p:sp>
          <p:nvSpPr>
            <p:cNvPr id="87" name="Line 39">
              <a:extLst>
                <a:ext uri="{FF2B5EF4-FFF2-40B4-BE49-F238E27FC236}">
                  <a16:creationId xmlns:a16="http://schemas.microsoft.com/office/drawing/2014/main" id="{31CED78D-7737-214B-BCE4-DCAB761FE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9525" y="2713038"/>
              <a:ext cx="574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8" name="Line 40">
              <a:extLst>
                <a:ext uri="{FF2B5EF4-FFF2-40B4-BE49-F238E27FC236}">
                  <a16:creationId xmlns:a16="http://schemas.microsoft.com/office/drawing/2014/main" id="{FD1ACD18-F196-1746-9009-0670E710D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9688" y="2814638"/>
              <a:ext cx="566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9" name="Text Box 44">
              <a:extLst>
                <a:ext uri="{FF2B5EF4-FFF2-40B4-BE49-F238E27FC236}">
                  <a16:creationId xmlns:a16="http://schemas.microsoft.com/office/drawing/2014/main" id="{4F15E7E5-19D5-AE49-B8AC-295EC6160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3696" y="2460625"/>
              <a:ext cx="10545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</a:rPr>
                <a:t>network</a:t>
              </a:r>
              <a:endParaRPr lang="en-US" alt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0" name="AutoShape 327">
              <a:extLst>
                <a:ext uri="{FF2B5EF4-FFF2-40B4-BE49-F238E27FC236}">
                  <a16:creationId xmlns:a16="http://schemas.microsoft.com/office/drawing/2014/main" id="{F1CA6701-3613-AE49-BD0C-998D6498E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1562100"/>
              <a:ext cx="334963" cy="401638"/>
            </a:xfrm>
            <a:prstGeom prst="can">
              <a:avLst>
                <a:gd name="adj" fmla="val 24242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9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7769C7C9-ADC5-B848-B48C-F422C7EBE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0875" y="1819275"/>
              <a:ext cx="18097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2" name="Line 23">
              <a:extLst>
                <a:ext uri="{FF2B5EF4-FFF2-40B4-BE49-F238E27FC236}">
                  <a16:creationId xmlns:a16="http://schemas.microsoft.com/office/drawing/2014/main" id="{E579FF7F-DE73-E14A-8EE9-65BCC9EF0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8663" y="1825625"/>
              <a:ext cx="187325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3" name="Line 22">
              <a:extLst>
                <a:ext uri="{FF2B5EF4-FFF2-40B4-BE49-F238E27FC236}">
                  <a16:creationId xmlns:a16="http://schemas.microsoft.com/office/drawing/2014/main" id="{6407598A-1198-B046-ACD6-89FFBAE9F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6675" y="1736725"/>
              <a:ext cx="179388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AA613AE8-B26B-304E-9B36-0E639788D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2875" y="1743075"/>
              <a:ext cx="185738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5" name="Line 138">
              <a:extLst>
                <a:ext uri="{FF2B5EF4-FFF2-40B4-BE49-F238E27FC236}">
                  <a16:creationId xmlns:a16="http://schemas.microsoft.com/office/drawing/2014/main" id="{6F964BD8-116B-D445-82F9-8C9897E3E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3188" y="2579688"/>
              <a:ext cx="658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6" name="Line 139">
              <a:extLst>
                <a:ext uri="{FF2B5EF4-FFF2-40B4-BE49-F238E27FC236}">
                  <a16:creationId xmlns:a16="http://schemas.microsoft.com/office/drawing/2014/main" id="{A562798A-3EC4-1E41-99DB-FA81FB640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6363" y="2682875"/>
              <a:ext cx="660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7" name="Text Box 41">
              <a:extLst>
                <a:ext uri="{FF2B5EF4-FFF2-40B4-BE49-F238E27FC236}">
                  <a16:creationId xmlns:a16="http://schemas.microsoft.com/office/drawing/2014/main" id="{FEE3AD0E-92A3-9E48-8C36-9A0805BC8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675" y="2146300"/>
              <a:ext cx="45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d</a:t>
              </a:r>
              <a:r>
                <a:rPr lang="en-US" altLang="en-US" sz="1800" i="1" baseline="-25000">
                  <a:latin typeface="+mn-lt"/>
                </a:rPr>
                <a:t>i</a:t>
              </a:r>
            </a:p>
          </p:txBody>
        </p:sp>
        <p:sp>
          <p:nvSpPr>
            <p:cNvPr id="98" name="Text Box 41">
              <a:extLst>
                <a:ext uri="{FF2B5EF4-FFF2-40B4-BE49-F238E27FC236}">
                  <a16:creationId xmlns:a16="http://schemas.microsoft.com/office/drawing/2014/main" id="{0D2E1DAB-DBC4-2B41-8914-2E86878AE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9550" y="2663825"/>
              <a:ext cx="5064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u</a:t>
              </a:r>
              <a:r>
                <a:rPr lang="en-US" altLang="en-US" sz="1800" i="1" baseline="-25000">
                  <a:latin typeface="+mn-lt"/>
                </a:rPr>
                <a:t>i</a:t>
              </a:r>
            </a:p>
          </p:txBody>
        </p:sp>
        <p:sp>
          <p:nvSpPr>
            <p:cNvPr id="99" name="Text Box 47">
              <a:extLst>
                <a:ext uri="{FF2B5EF4-FFF2-40B4-BE49-F238E27FC236}">
                  <a16:creationId xmlns:a16="http://schemas.microsoft.com/office/drawing/2014/main" id="{A5050569-3116-8F4C-B19A-31999F9F2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975" y="1616075"/>
              <a:ext cx="7905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+mn-lt"/>
                </a:rPr>
                <a:t>F</a:t>
              </a:r>
              <a:endParaRPr lang="en-US" altLang="en-US" sz="1600" i="1" baseline="-25000">
                <a:latin typeface="+mn-lt"/>
              </a:endParaRPr>
            </a:p>
          </p:txBody>
        </p:sp>
        <p:grpSp>
          <p:nvGrpSpPr>
            <p:cNvPr id="100" name="Group 143">
              <a:extLst>
                <a:ext uri="{FF2B5EF4-FFF2-40B4-BE49-F238E27FC236}">
                  <a16:creationId xmlns:a16="http://schemas.microsoft.com/office/drawing/2014/main" id="{479599EE-E0AC-5747-8F3A-66F7F72E8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4925" y="1690688"/>
              <a:ext cx="292100" cy="517525"/>
              <a:chOff x="4140" y="429"/>
              <a:chExt cx="1425" cy="2396"/>
            </a:xfrm>
          </p:grpSpPr>
          <p:sp>
            <p:nvSpPr>
              <p:cNvPr id="113" name="Freeform 144">
                <a:extLst>
                  <a:ext uri="{FF2B5EF4-FFF2-40B4-BE49-F238E27FC236}">
                    <a16:creationId xmlns:a16="http://schemas.microsoft.com/office/drawing/2014/main" id="{6A822DAE-E587-7E49-A7EE-6F64DAB03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4" name="Rectangle 145">
                <a:extLst>
                  <a:ext uri="{FF2B5EF4-FFF2-40B4-BE49-F238E27FC236}">
                    <a16:creationId xmlns:a16="http://schemas.microsoft.com/office/drawing/2014/main" id="{5A81F0A7-6B44-1748-BC35-BE178F0E1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15" name="Freeform 146">
                <a:extLst>
                  <a:ext uri="{FF2B5EF4-FFF2-40B4-BE49-F238E27FC236}">
                    <a16:creationId xmlns:a16="http://schemas.microsoft.com/office/drawing/2014/main" id="{918EEC88-C8A9-2846-970B-50B7E9833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6" name="Freeform 147">
                <a:extLst>
                  <a:ext uri="{FF2B5EF4-FFF2-40B4-BE49-F238E27FC236}">
                    <a16:creationId xmlns:a16="http://schemas.microsoft.com/office/drawing/2014/main" id="{AFDAC2FD-EE20-3E45-9DA1-1D9100AA9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7" name="Rectangle 148">
                <a:extLst>
                  <a:ext uri="{FF2B5EF4-FFF2-40B4-BE49-F238E27FC236}">
                    <a16:creationId xmlns:a16="http://schemas.microsoft.com/office/drawing/2014/main" id="{E97CC808-FCA7-0341-9D5A-7F9EC0853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118" name="Group 149">
                <a:extLst>
                  <a:ext uri="{FF2B5EF4-FFF2-40B4-BE49-F238E27FC236}">
                    <a16:creationId xmlns:a16="http://schemas.microsoft.com/office/drawing/2014/main" id="{FC0B1F07-1C50-E64F-B63B-8D1C420C1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3" name="AutoShape 150">
                  <a:extLst>
                    <a:ext uri="{FF2B5EF4-FFF2-40B4-BE49-F238E27FC236}">
                      <a16:creationId xmlns:a16="http://schemas.microsoft.com/office/drawing/2014/main" id="{5F68B800-F174-0B4B-9F2F-A2B1F0AC8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44" name="AutoShape 151">
                  <a:extLst>
                    <a:ext uri="{FF2B5EF4-FFF2-40B4-BE49-F238E27FC236}">
                      <a16:creationId xmlns:a16="http://schemas.microsoft.com/office/drawing/2014/main" id="{66170CD7-30F0-104F-9FDE-D6C6D3ADF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19" name="Rectangle 152">
                <a:extLst>
                  <a:ext uri="{FF2B5EF4-FFF2-40B4-BE49-F238E27FC236}">
                    <a16:creationId xmlns:a16="http://schemas.microsoft.com/office/drawing/2014/main" id="{D5D7F168-5271-A741-AF1D-3A72BD2B5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120" name="Group 153">
                <a:extLst>
                  <a:ext uri="{FF2B5EF4-FFF2-40B4-BE49-F238E27FC236}">
                    <a16:creationId xmlns:a16="http://schemas.microsoft.com/office/drawing/2014/main" id="{9BE27AD1-B49A-CD43-AEEF-1EB19E35FB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1" name="AutoShape 154">
                  <a:extLst>
                    <a:ext uri="{FF2B5EF4-FFF2-40B4-BE49-F238E27FC236}">
                      <a16:creationId xmlns:a16="http://schemas.microsoft.com/office/drawing/2014/main" id="{772812CA-D08B-5644-9C8E-95F457081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42" name="AutoShape 155">
                  <a:extLst>
                    <a:ext uri="{FF2B5EF4-FFF2-40B4-BE49-F238E27FC236}">
                      <a16:creationId xmlns:a16="http://schemas.microsoft.com/office/drawing/2014/main" id="{3D32E2F5-24C6-A54D-954E-F3C1A48499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21" name="Rectangle 156">
                <a:extLst>
                  <a:ext uri="{FF2B5EF4-FFF2-40B4-BE49-F238E27FC236}">
                    <a16:creationId xmlns:a16="http://schemas.microsoft.com/office/drawing/2014/main" id="{59BDA1ED-A7F9-324D-9FF2-5D9F73B3B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22" name="Rectangle 157">
                <a:extLst>
                  <a:ext uri="{FF2B5EF4-FFF2-40B4-BE49-F238E27FC236}">
                    <a16:creationId xmlns:a16="http://schemas.microsoft.com/office/drawing/2014/main" id="{C0BFAB3F-AC35-F648-8105-682E59ADB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123" name="Group 158">
                <a:extLst>
                  <a:ext uri="{FF2B5EF4-FFF2-40B4-BE49-F238E27FC236}">
                    <a16:creationId xmlns:a16="http://schemas.microsoft.com/office/drawing/2014/main" id="{8FF69078-E28B-AD46-85BF-C0BBF789E7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9" name="AutoShape 159">
                  <a:extLst>
                    <a:ext uri="{FF2B5EF4-FFF2-40B4-BE49-F238E27FC236}">
                      <a16:creationId xmlns:a16="http://schemas.microsoft.com/office/drawing/2014/main" id="{9B0DD67E-9E17-0249-BE4A-653C3A8D28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40" name="AutoShape 160">
                  <a:extLst>
                    <a:ext uri="{FF2B5EF4-FFF2-40B4-BE49-F238E27FC236}">
                      <a16:creationId xmlns:a16="http://schemas.microsoft.com/office/drawing/2014/main" id="{5D2A256B-AF19-C745-A1FF-3A72EC87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24" name="Freeform 161">
                <a:extLst>
                  <a:ext uri="{FF2B5EF4-FFF2-40B4-BE49-F238E27FC236}">
                    <a16:creationId xmlns:a16="http://schemas.microsoft.com/office/drawing/2014/main" id="{A83F5805-F3B3-3346-A9B8-FDEF2D105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125" name="Group 162">
                <a:extLst>
                  <a:ext uri="{FF2B5EF4-FFF2-40B4-BE49-F238E27FC236}">
                    <a16:creationId xmlns:a16="http://schemas.microsoft.com/office/drawing/2014/main" id="{A2204E45-948E-A34A-A108-2294B7FAFA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7" name="AutoShape 163">
                  <a:extLst>
                    <a:ext uri="{FF2B5EF4-FFF2-40B4-BE49-F238E27FC236}">
                      <a16:creationId xmlns:a16="http://schemas.microsoft.com/office/drawing/2014/main" id="{3CCECF35-2FC0-5E40-B1DA-1DB0D6F7B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38" name="AutoShape 164">
                  <a:extLst>
                    <a:ext uri="{FF2B5EF4-FFF2-40B4-BE49-F238E27FC236}">
                      <a16:creationId xmlns:a16="http://schemas.microsoft.com/office/drawing/2014/main" id="{8B74FE84-F46F-BD45-B59C-4B4E221C6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26" name="Rectangle 165">
                <a:extLst>
                  <a:ext uri="{FF2B5EF4-FFF2-40B4-BE49-F238E27FC236}">
                    <a16:creationId xmlns:a16="http://schemas.microsoft.com/office/drawing/2014/main" id="{EFB8CB6A-6447-D24D-BD88-7D176E410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27" name="Freeform 166">
                <a:extLst>
                  <a:ext uri="{FF2B5EF4-FFF2-40B4-BE49-F238E27FC236}">
                    <a16:creationId xmlns:a16="http://schemas.microsoft.com/office/drawing/2014/main" id="{7DA25C04-818C-944B-AA5E-5C80E73C0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8" name="Freeform 167">
                <a:extLst>
                  <a:ext uri="{FF2B5EF4-FFF2-40B4-BE49-F238E27FC236}">
                    <a16:creationId xmlns:a16="http://schemas.microsoft.com/office/drawing/2014/main" id="{047480B1-08CE-354D-B27C-4B6428A5A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9" name="Oval 168">
                <a:extLst>
                  <a:ext uri="{FF2B5EF4-FFF2-40B4-BE49-F238E27FC236}">
                    <a16:creationId xmlns:a16="http://schemas.microsoft.com/office/drawing/2014/main" id="{809BB7F4-67B7-B54C-A450-898CD1825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0" name="Freeform 169">
                <a:extLst>
                  <a:ext uri="{FF2B5EF4-FFF2-40B4-BE49-F238E27FC236}">
                    <a16:creationId xmlns:a16="http://schemas.microsoft.com/office/drawing/2014/main" id="{DA683EDC-F6BF-7C4C-8A71-32D3320CA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1" name="AutoShape 170">
                <a:extLst>
                  <a:ext uri="{FF2B5EF4-FFF2-40B4-BE49-F238E27FC236}">
                    <a16:creationId xmlns:a16="http://schemas.microsoft.com/office/drawing/2014/main" id="{96EA98F8-F846-2A44-824F-71FAA477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2" name="AutoShape 171">
                <a:extLst>
                  <a:ext uri="{FF2B5EF4-FFF2-40B4-BE49-F238E27FC236}">
                    <a16:creationId xmlns:a16="http://schemas.microsoft.com/office/drawing/2014/main" id="{23E7F763-52E6-DF40-9EB6-F8624D7B1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3" name="Oval 172">
                <a:extLst>
                  <a:ext uri="{FF2B5EF4-FFF2-40B4-BE49-F238E27FC236}">
                    <a16:creationId xmlns:a16="http://schemas.microsoft.com/office/drawing/2014/main" id="{99202063-5BB9-474C-B3CE-B9C1D5A1B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4" name="Oval 173">
                <a:extLst>
                  <a:ext uri="{FF2B5EF4-FFF2-40B4-BE49-F238E27FC236}">
                    <a16:creationId xmlns:a16="http://schemas.microsoft.com/office/drawing/2014/main" id="{B09AE0A9-5898-4647-9779-E5BDE41A5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135" name="Oval 174">
                <a:extLst>
                  <a:ext uri="{FF2B5EF4-FFF2-40B4-BE49-F238E27FC236}">
                    <a16:creationId xmlns:a16="http://schemas.microsoft.com/office/drawing/2014/main" id="{8844CEFC-6420-264F-A5ED-01CEFDBE7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6" name="Rectangle 175">
                <a:extLst>
                  <a:ext uri="{FF2B5EF4-FFF2-40B4-BE49-F238E27FC236}">
                    <a16:creationId xmlns:a16="http://schemas.microsoft.com/office/drawing/2014/main" id="{C4C6A502-6F38-784C-A809-5E5499386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</p:grpSp>
        <p:grpSp>
          <p:nvGrpSpPr>
            <p:cNvPr id="101" name="Group 176">
              <a:extLst>
                <a:ext uri="{FF2B5EF4-FFF2-40B4-BE49-F238E27FC236}">
                  <a16:creationId xmlns:a16="http://schemas.microsoft.com/office/drawing/2014/main" id="{7458836E-953E-904B-914D-ECEC36221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1988" y="2492375"/>
              <a:ext cx="620712" cy="512763"/>
              <a:chOff x="-44" y="1473"/>
              <a:chExt cx="981" cy="1105"/>
            </a:xfrm>
          </p:grpSpPr>
          <p:pic>
            <p:nvPicPr>
              <p:cNvPr id="111" name="Picture 177" descr="desktop_computer_stylized_medium">
                <a:extLst>
                  <a:ext uri="{FF2B5EF4-FFF2-40B4-BE49-F238E27FC236}">
                    <a16:creationId xmlns:a16="http://schemas.microsoft.com/office/drawing/2014/main" id="{176B8344-E22D-204D-807C-E9CE58B1B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" name="Freeform 178">
                <a:extLst>
                  <a:ext uri="{FF2B5EF4-FFF2-40B4-BE49-F238E27FC236}">
                    <a16:creationId xmlns:a16="http://schemas.microsoft.com/office/drawing/2014/main" id="{1A078022-91F2-3F4E-9EA0-44DFCAF22D0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02" name="Group 179">
              <a:extLst>
                <a:ext uri="{FF2B5EF4-FFF2-40B4-BE49-F238E27FC236}">
                  <a16:creationId xmlns:a16="http://schemas.microsoft.com/office/drawing/2014/main" id="{B3CDB5E9-406A-8D48-A50D-C935BF4A5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788" y="1284288"/>
              <a:ext cx="620712" cy="512762"/>
              <a:chOff x="-44" y="1473"/>
              <a:chExt cx="981" cy="1105"/>
            </a:xfrm>
          </p:grpSpPr>
          <p:pic>
            <p:nvPicPr>
              <p:cNvPr id="109" name="Picture 180" descr="desktop_computer_stylized_medium">
                <a:extLst>
                  <a:ext uri="{FF2B5EF4-FFF2-40B4-BE49-F238E27FC236}">
                    <a16:creationId xmlns:a16="http://schemas.microsoft.com/office/drawing/2014/main" id="{9E1583F0-4FBC-314F-B2AB-B24E50144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181">
                <a:extLst>
                  <a:ext uri="{FF2B5EF4-FFF2-40B4-BE49-F238E27FC236}">
                    <a16:creationId xmlns:a16="http://schemas.microsoft.com/office/drawing/2014/main" id="{6E0AAFA3-AC83-6048-B318-2420EC961D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03" name="Group 182">
              <a:extLst>
                <a:ext uri="{FF2B5EF4-FFF2-40B4-BE49-F238E27FC236}">
                  <a16:creationId xmlns:a16="http://schemas.microsoft.com/office/drawing/2014/main" id="{DCBBB39F-5E4C-C245-BE28-58A83FA44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0388" y="1360488"/>
              <a:ext cx="620712" cy="512762"/>
              <a:chOff x="-44" y="1473"/>
              <a:chExt cx="981" cy="1105"/>
            </a:xfrm>
          </p:grpSpPr>
          <p:pic>
            <p:nvPicPr>
              <p:cNvPr id="107" name="Picture 183" descr="desktop_computer_stylized_medium">
                <a:extLst>
                  <a:ext uri="{FF2B5EF4-FFF2-40B4-BE49-F238E27FC236}">
                    <a16:creationId xmlns:a16="http://schemas.microsoft.com/office/drawing/2014/main" id="{E5D20624-0F1B-4B43-A13C-C75A9292C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Freeform 184">
                <a:extLst>
                  <a:ext uri="{FF2B5EF4-FFF2-40B4-BE49-F238E27FC236}">
                    <a16:creationId xmlns:a16="http://schemas.microsoft.com/office/drawing/2014/main" id="{35980134-57CB-D848-8F7C-C5F772511B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04" name="Group 185">
              <a:extLst>
                <a:ext uri="{FF2B5EF4-FFF2-40B4-BE49-F238E27FC236}">
                  <a16:creationId xmlns:a16="http://schemas.microsoft.com/office/drawing/2014/main" id="{CAAE67A0-6730-B94B-A304-CFA3F109B65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369300" y="2362200"/>
              <a:ext cx="620713" cy="512763"/>
              <a:chOff x="-44" y="1473"/>
              <a:chExt cx="981" cy="1105"/>
            </a:xfrm>
          </p:grpSpPr>
          <p:pic>
            <p:nvPicPr>
              <p:cNvPr id="105" name="Picture 186" descr="desktop_computer_stylized_medium">
                <a:extLst>
                  <a:ext uri="{FF2B5EF4-FFF2-40B4-BE49-F238E27FC236}">
                    <a16:creationId xmlns:a16="http://schemas.microsoft.com/office/drawing/2014/main" id="{374F131D-15C0-B347-9AFE-5A5EEADA4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Freeform 187">
                <a:extLst>
                  <a:ext uri="{FF2B5EF4-FFF2-40B4-BE49-F238E27FC236}">
                    <a16:creationId xmlns:a16="http://schemas.microsoft.com/office/drawing/2014/main" id="{D81A3509-0DD0-1042-A6A3-8C677E9DCC5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</p:grpSp>
      <p:sp>
        <p:nvSpPr>
          <p:cNvPr id="145" name="Line 53">
            <a:extLst>
              <a:ext uri="{FF2B5EF4-FFF2-40B4-BE49-F238E27FC236}">
                <a16:creationId xmlns:a16="http://schemas.microsoft.com/office/drawing/2014/main" id="{5B4F3401-24CB-7648-BD89-1A7CFF5341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6884" y="5742831"/>
            <a:ext cx="430213" cy="692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46" name="Text Box 54">
            <a:extLst>
              <a:ext uri="{FF2B5EF4-FFF2-40B4-BE49-F238E27FC236}">
                <a16:creationId xmlns:a16="http://schemas.microsoft.com/office/drawing/2014/main" id="{5BD0C7E9-770D-0B41-BE6E-3ADF84797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784" y="6271469"/>
            <a:ext cx="2905732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>
                <a:latin typeface="+mn-lt"/>
              </a:rPr>
              <a:t>increases linearly in N</a:t>
            </a:r>
          </a:p>
        </p:txBody>
      </p:sp>
      <p:sp>
        <p:nvSpPr>
          <p:cNvPr id="147" name="Text Box 51">
            <a:extLst>
              <a:ext uri="{FF2B5EF4-FFF2-40B4-BE49-F238E27FC236}">
                <a16:creationId xmlns:a16="http://schemas.microsoft.com/office/drawing/2014/main" id="{49B83A0D-0FBE-7E43-85D0-C80B2E74D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226" y="5036394"/>
            <a:ext cx="3049233" cy="103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en-US" sz="2400" i="1">
                <a:latin typeface="+mn-lt"/>
              </a:rPr>
              <a:t>time to  distribute F </a:t>
            </a:r>
          </a:p>
          <a:p>
            <a:pPr algn="r">
              <a:lnSpc>
                <a:spcPct val="80000"/>
              </a:lnSpc>
            </a:pPr>
            <a:r>
              <a:rPr lang="en-US" altLang="en-US" sz="2400" i="1">
                <a:latin typeface="+mn-lt"/>
              </a:rPr>
              <a:t>to N clients using </a:t>
            </a:r>
          </a:p>
          <a:p>
            <a:pPr algn="r">
              <a:lnSpc>
                <a:spcPct val="80000"/>
              </a:lnSpc>
            </a:pPr>
            <a:r>
              <a:rPr lang="en-US" altLang="en-US" sz="2400" i="1">
                <a:latin typeface="+mn-lt"/>
              </a:rPr>
              <a:t>client-server approach</a:t>
            </a:r>
            <a:r>
              <a:rPr lang="en-US" altLang="en-US" sz="2800">
                <a:latin typeface="+mn-lt"/>
              </a:rPr>
              <a:t> </a:t>
            </a:r>
            <a:endParaRPr lang="en-US" altLang="en-US" sz="3200">
              <a:latin typeface="+mn-lt"/>
            </a:endParaRPr>
          </a:p>
        </p:txBody>
      </p:sp>
      <p:sp>
        <p:nvSpPr>
          <p:cNvPr id="148" name="Rectangle 55">
            <a:extLst>
              <a:ext uri="{FF2B5EF4-FFF2-40B4-BE49-F238E27FC236}">
                <a16:creationId xmlns:a16="http://schemas.microsoft.com/office/drawing/2014/main" id="{01D3C4E1-DA80-A24C-A094-D590BCC34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348" y="4964956"/>
            <a:ext cx="7421599" cy="12350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149" name="Text Box 96">
            <a:extLst>
              <a:ext uri="{FF2B5EF4-FFF2-40B4-BE49-F238E27FC236}">
                <a16:creationId xmlns:a16="http://schemas.microsoft.com/office/drawing/2014/main" id="{11EFB657-3D70-CB41-8FB4-5E358070D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559" y="5279281"/>
            <a:ext cx="43436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i="1">
                <a:latin typeface="+mn-lt"/>
              </a:rPr>
              <a:t> D</a:t>
            </a:r>
            <a:r>
              <a:rPr lang="en-US" altLang="en-US" sz="3200" i="1" baseline="-25000">
                <a:latin typeface="+mn-lt"/>
              </a:rPr>
              <a:t>c-s</a:t>
            </a:r>
            <a:r>
              <a:rPr lang="en-US" altLang="en-US" sz="3200" i="1">
                <a:latin typeface="+mn-lt"/>
              </a:rPr>
              <a:t> &gt; max{NF/u</a:t>
            </a:r>
            <a:r>
              <a:rPr lang="en-US" altLang="en-US" sz="3200" i="1" baseline="-25000">
                <a:latin typeface="+mn-lt"/>
              </a:rPr>
              <a:t>s,</a:t>
            </a:r>
            <a:r>
              <a:rPr lang="en-US" altLang="en-US" sz="3200" i="1">
                <a:latin typeface="+mn-lt"/>
              </a:rPr>
              <a:t>,F/d</a:t>
            </a:r>
            <a:r>
              <a:rPr lang="en-US" altLang="en-US" sz="3200" i="1" baseline="-25000">
                <a:latin typeface="+mn-lt"/>
              </a:rPr>
              <a:t>min</a:t>
            </a:r>
            <a:r>
              <a:rPr lang="en-US" altLang="en-US" sz="3200" i="1">
                <a:latin typeface="+mn-lt"/>
              </a:rPr>
              <a:t>}</a:t>
            </a:r>
            <a:r>
              <a:rPr lang="en-US" altLang="en-US" sz="3200" i="1">
                <a:solidFill>
                  <a:srgbClr val="CC0000"/>
                </a:solidFill>
                <a:latin typeface="+mn-lt"/>
              </a:rPr>
              <a:t> </a:t>
            </a:r>
          </a:p>
        </p:txBody>
      </p:sp>
      <p:sp>
        <p:nvSpPr>
          <p:cNvPr id="150" name="Line 120">
            <a:extLst>
              <a:ext uri="{FF2B5EF4-FFF2-40B4-BE49-F238E27FC236}">
                <a16:creationId xmlns:a16="http://schemas.microsoft.com/office/drawing/2014/main" id="{804EF034-3125-A746-B994-CD76FEE71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3497" y="5707906"/>
            <a:ext cx="174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319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 time: P2P</a:t>
            </a:r>
            <a:endParaRPr lang="en-US" sz="4400" dirty="0"/>
          </a:p>
        </p:txBody>
      </p:sp>
      <p:sp>
        <p:nvSpPr>
          <p:cNvPr id="80" name="Rectangle 47">
            <a:extLst>
              <a:ext uri="{FF2B5EF4-FFF2-40B4-BE49-F238E27FC236}">
                <a16:creationId xmlns:a16="http://schemas.microsoft.com/office/drawing/2014/main" id="{B88328AA-6216-394D-8D58-0ECC1E0888AE}"/>
              </a:ext>
            </a:extLst>
          </p:cNvPr>
          <p:cNvSpPr txBox="1">
            <a:spLocks noChangeArrowheads="1"/>
          </p:cNvSpPr>
          <p:nvPr/>
        </p:nvSpPr>
        <p:spPr>
          <a:xfrm>
            <a:off x="755629" y="1323701"/>
            <a:ext cx="6098355" cy="201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server transmission: </a:t>
            </a:r>
            <a:r>
              <a:rPr lang="en-US" altLang="en-US" dirty="0">
                <a:ea typeface="ＭＳ Ｐゴシック" panose="020B0600070205080204" pitchFamily="34" charset="-128"/>
              </a:rPr>
              <a:t>must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upload at least one copy: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one copy: </a:t>
            </a:r>
            <a:r>
              <a:rPr lang="en-US" altLang="en-US" i="1" dirty="0">
                <a:ea typeface="ＭＳ Ｐゴシック" panose="020B0600070205080204" pitchFamily="34" charset="-128"/>
              </a:rPr>
              <a:t>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 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1" name="Rectangle 47">
            <a:extLst>
              <a:ext uri="{FF2B5EF4-FFF2-40B4-BE49-F238E27FC236}">
                <a16:creationId xmlns:a16="http://schemas.microsoft.com/office/drawing/2014/main" id="{646323ED-CAE9-B942-8F14-B61CB770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66" y="2707749"/>
            <a:ext cx="5773736" cy="120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client: </a:t>
            </a:r>
            <a:r>
              <a:rPr lang="en-US" altLang="en-US" sz="2800" dirty="0">
                <a:latin typeface="+mn-lt"/>
              </a:rPr>
              <a:t>each client must download file copy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min client download time: </a:t>
            </a:r>
            <a:r>
              <a:rPr lang="en-US" altLang="en-US" sz="2400" i="1" dirty="0">
                <a:latin typeface="+mn-lt"/>
              </a:rPr>
              <a:t>F/</a:t>
            </a:r>
            <a:r>
              <a:rPr lang="en-US" altLang="en-US" sz="2400" i="1" dirty="0" err="1">
                <a:latin typeface="+mn-lt"/>
              </a:rPr>
              <a:t>d</a:t>
            </a:r>
            <a:r>
              <a:rPr lang="en-US" altLang="en-US" sz="2400" i="1" baseline="-25000" dirty="0" err="1">
                <a:latin typeface="+mn-lt"/>
              </a:rPr>
              <a:t>min</a:t>
            </a: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 </a:t>
            </a:r>
            <a:endParaRPr lang="en-US" altLang="en-US" sz="2400" i="1" dirty="0">
              <a:latin typeface="+mn-lt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193E6F0-6AB2-EC43-BC1A-D75808C2FB26}"/>
              </a:ext>
            </a:extLst>
          </p:cNvPr>
          <p:cNvGrpSpPr/>
          <p:nvPr/>
        </p:nvGrpSpPr>
        <p:grpSpPr>
          <a:xfrm>
            <a:off x="7006772" y="1790995"/>
            <a:ext cx="4518025" cy="2036762"/>
            <a:chOff x="4471988" y="1284288"/>
            <a:chExt cx="4518025" cy="2036762"/>
          </a:xfrm>
        </p:grpSpPr>
        <p:sp>
          <p:nvSpPr>
            <p:cNvPr id="84" name="Freeform 4">
              <a:extLst>
                <a:ext uri="{FF2B5EF4-FFF2-40B4-BE49-F238E27FC236}">
                  <a16:creationId xmlns:a16="http://schemas.microsoft.com/office/drawing/2014/main" id="{64409998-6B21-6843-AEE3-D4B2D80FE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2111375"/>
              <a:ext cx="2136775" cy="1209675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85" name="Line 14">
              <a:extLst>
                <a:ext uri="{FF2B5EF4-FFF2-40B4-BE49-F238E27FC236}">
                  <a16:creationId xmlns:a16="http://schemas.microsoft.com/office/drawing/2014/main" id="{05D67BD2-8DEF-EC43-87F6-22A4D3E1D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8763" y="2085975"/>
              <a:ext cx="455612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6" name="Text Box 15">
              <a:extLst>
                <a:ext uri="{FF2B5EF4-FFF2-40B4-BE49-F238E27FC236}">
                  <a16:creationId xmlns:a16="http://schemas.microsoft.com/office/drawing/2014/main" id="{B5B6E9F6-DA21-FF49-8DD4-F3C6E1FE6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1763713"/>
              <a:ext cx="362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u</a:t>
              </a:r>
              <a:r>
                <a:rPr lang="en-US" altLang="en-US" sz="1800" i="1" baseline="-25000">
                  <a:latin typeface="+mn-lt"/>
                </a:rPr>
                <a:t>s</a:t>
              </a:r>
            </a:p>
          </p:txBody>
        </p:sp>
        <p:sp>
          <p:nvSpPr>
            <p:cNvPr id="87" name="Line 39">
              <a:extLst>
                <a:ext uri="{FF2B5EF4-FFF2-40B4-BE49-F238E27FC236}">
                  <a16:creationId xmlns:a16="http://schemas.microsoft.com/office/drawing/2014/main" id="{31CED78D-7737-214B-BCE4-DCAB761FE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9525" y="2713038"/>
              <a:ext cx="574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8" name="Line 40">
              <a:extLst>
                <a:ext uri="{FF2B5EF4-FFF2-40B4-BE49-F238E27FC236}">
                  <a16:creationId xmlns:a16="http://schemas.microsoft.com/office/drawing/2014/main" id="{FD1ACD18-F196-1746-9009-0670E710D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9688" y="2814638"/>
              <a:ext cx="566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9" name="Text Box 44">
              <a:extLst>
                <a:ext uri="{FF2B5EF4-FFF2-40B4-BE49-F238E27FC236}">
                  <a16:creationId xmlns:a16="http://schemas.microsoft.com/office/drawing/2014/main" id="{4F15E7E5-19D5-AE49-B8AC-295EC6160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3696" y="2460625"/>
              <a:ext cx="10545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</a:rPr>
                <a:t>network</a:t>
              </a:r>
              <a:endParaRPr lang="en-US" alt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0" name="AutoShape 327">
              <a:extLst>
                <a:ext uri="{FF2B5EF4-FFF2-40B4-BE49-F238E27FC236}">
                  <a16:creationId xmlns:a16="http://schemas.microsoft.com/office/drawing/2014/main" id="{F1CA6701-3613-AE49-BD0C-998D6498E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1562100"/>
              <a:ext cx="334963" cy="401638"/>
            </a:xfrm>
            <a:prstGeom prst="can">
              <a:avLst>
                <a:gd name="adj" fmla="val 24242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9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7769C7C9-ADC5-B848-B48C-F422C7EBE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0875" y="1819275"/>
              <a:ext cx="18097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2" name="Line 23">
              <a:extLst>
                <a:ext uri="{FF2B5EF4-FFF2-40B4-BE49-F238E27FC236}">
                  <a16:creationId xmlns:a16="http://schemas.microsoft.com/office/drawing/2014/main" id="{E579FF7F-DE73-E14A-8EE9-65BCC9EF0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8663" y="1825625"/>
              <a:ext cx="187325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3" name="Line 22">
              <a:extLst>
                <a:ext uri="{FF2B5EF4-FFF2-40B4-BE49-F238E27FC236}">
                  <a16:creationId xmlns:a16="http://schemas.microsoft.com/office/drawing/2014/main" id="{6407598A-1198-B046-ACD6-89FFBAE9F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6675" y="1736725"/>
              <a:ext cx="179388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AA613AE8-B26B-304E-9B36-0E639788D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2875" y="1743075"/>
              <a:ext cx="185738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5" name="Line 138">
              <a:extLst>
                <a:ext uri="{FF2B5EF4-FFF2-40B4-BE49-F238E27FC236}">
                  <a16:creationId xmlns:a16="http://schemas.microsoft.com/office/drawing/2014/main" id="{6F964BD8-116B-D445-82F9-8C9897E3E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3188" y="2579688"/>
              <a:ext cx="658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6" name="Line 139">
              <a:extLst>
                <a:ext uri="{FF2B5EF4-FFF2-40B4-BE49-F238E27FC236}">
                  <a16:creationId xmlns:a16="http://schemas.microsoft.com/office/drawing/2014/main" id="{A562798A-3EC4-1E41-99DB-FA81FB640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6363" y="2682875"/>
              <a:ext cx="660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7" name="Text Box 41">
              <a:extLst>
                <a:ext uri="{FF2B5EF4-FFF2-40B4-BE49-F238E27FC236}">
                  <a16:creationId xmlns:a16="http://schemas.microsoft.com/office/drawing/2014/main" id="{FEE3AD0E-92A3-9E48-8C36-9A0805BC8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675" y="2146300"/>
              <a:ext cx="45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d</a:t>
              </a:r>
              <a:r>
                <a:rPr lang="en-US" altLang="en-US" sz="1800" i="1" baseline="-25000">
                  <a:latin typeface="+mn-lt"/>
                </a:rPr>
                <a:t>i</a:t>
              </a:r>
            </a:p>
          </p:txBody>
        </p:sp>
        <p:sp>
          <p:nvSpPr>
            <p:cNvPr id="98" name="Text Box 41">
              <a:extLst>
                <a:ext uri="{FF2B5EF4-FFF2-40B4-BE49-F238E27FC236}">
                  <a16:creationId xmlns:a16="http://schemas.microsoft.com/office/drawing/2014/main" id="{0D2E1DAB-DBC4-2B41-8914-2E86878AE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9550" y="2663825"/>
              <a:ext cx="5064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u</a:t>
              </a:r>
              <a:r>
                <a:rPr lang="en-US" altLang="en-US" sz="1800" i="1" baseline="-25000">
                  <a:latin typeface="+mn-lt"/>
                </a:rPr>
                <a:t>i</a:t>
              </a:r>
            </a:p>
          </p:txBody>
        </p:sp>
        <p:sp>
          <p:nvSpPr>
            <p:cNvPr id="99" name="Text Box 47">
              <a:extLst>
                <a:ext uri="{FF2B5EF4-FFF2-40B4-BE49-F238E27FC236}">
                  <a16:creationId xmlns:a16="http://schemas.microsoft.com/office/drawing/2014/main" id="{A5050569-3116-8F4C-B19A-31999F9F2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975" y="1616075"/>
              <a:ext cx="7905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+mn-lt"/>
                </a:rPr>
                <a:t>F</a:t>
              </a:r>
              <a:endParaRPr lang="en-US" altLang="en-US" sz="1600" i="1" baseline="-25000">
                <a:latin typeface="+mn-lt"/>
              </a:endParaRPr>
            </a:p>
          </p:txBody>
        </p:sp>
        <p:grpSp>
          <p:nvGrpSpPr>
            <p:cNvPr id="100" name="Group 143">
              <a:extLst>
                <a:ext uri="{FF2B5EF4-FFF2-40B4-BE49-F238E27FC236}">
                  <a16:creationId xmlns:a16="http://schemas.microsoft.com/office/drawing/2014/main" id="{479599EE-E0AC-5747-8F3A-66F7F72E8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4925" y="1690688"/>
              <a:ext cx="292100" cy="517525"/>
              <a:chOff x="4140" y="429"/>
              <a:chExt cx="1425" cy="2396"/>
            </a:xfrm>
          </p:grpSpPr>
          <p:sp>
            <p:nvSpPr>
              <p:cNvPr id="113" name="Freeform 144">
                <a:extLst>
                  <a:ext uri="{FF2B5EF4-FFF2-40B4-BE49-F238E27FC236}">
                    <a16:creationId xmlns:a16="http://schemas.microsoft.com/office/drawing/2014/main" id="{6A822DAE-E587-7E49-A7EE-6F64DAB03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4" name="Rectangle 145">
                <a:extLst>
                  <a:ext uri="{FF2B5EF4-FFF2-40B4-BE49-F238E27FC236}">
                    <a16:creationId xmlns:a16="http://schemas.microsoft.com/office/drawing/2014/main" id="{5A81F0A7-6B44-1748-BC35-BE178F0E1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15" name="Freeform 146">
                <a:extLst>
                  <a:ext uri="{FF2B5EF4-FFF2-40B4-BE49-F238E27FC236}">
                    <a16:creationId xmlns:a16="http://schemas.microsoft.com/office/drawing/2014/main" id="{918EEC88-C8A9-2846-970B-50B7E9833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6" name="Freeform 147">
                <a:extLst>
                  <a:ext uri="{FF2B5EF4-FFF2-40B4-BE49-F238E27FC236}">
                    <a16:creationId xmlns:a16="http://schemas.microsoft.com/office/drawing/2014/main" id="{AFDAC2FD-EE20-3E45-9DA1-1D9100AA9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7" name="Rectangle 148">
                <a:extLst>
                  <a:ext uri="{FF2B5EF4-FFF2-40B4-BE49-F238E27FC236}">
                    <a16:creationId xmlns:a16="http://schemas.microsoft.com/office/drawing/2014/main" id="{E97CC808-FCA7-0341-9D5A-7F9EC0853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118" name="Group 149">
                <a:extLst>
                  <a:ext uri="{FF2B5EF4-FFF2-40B4-BE49-F238E27FC236}">
                    <a16:creationId xmlns:a16="http://schemas.microsoft.com/office/drawing/2014/main" id="{FC0B1F07-1C50-E64F-B63B-8D1C420C1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3" name="AutoShape 150">
                  <a:extLst>
                    <a:ext uri="{FF2B5EF4-FFF2-40B4-BE49-F238E27FC236}">
                      <a16:creationId xmlns:a16="http://schemas.microsoft.com/office/drawing/2014/main" id="{5F68B800-F174-0B4B-9F2F-A2B1F0AC8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44" name="AutoShape 151">
                  <a:extLst>
                    <a:ext uri="{FF2B5EF4-FFF2-40B4-BE49-F238E27FC236}">
                      <a16:creationId xmlns:a16="http://schemas.microsoft.com/office/drawing/2014/main" id="{66170CD7-30F0-104F-9FDE-D6C6D3ADF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19" name="Rectangle 152">
                <a:extLst>
                  <a:ext uri="{FF2B5EF4-FFF2-40B4-BE49-F238E27FC236}">
                    <a16:creationId xmlns:a16="http://schemas.microsoft.com/office/drawing/2014/main" id="{D5D7F168-5271-A741-AF1D-3A72BD2B5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120" name="Group 153">
                <a:extLst>
                  <a:ext uri="{FF2B5EF4-FFF2-40B4-BE49-F238E27FC236}">
                    <a16:creationId xmlns:a16="http://schemas.microsoft.com/office/drawing/2014/main" id="{9BE27AD1-B49A-CD43-AEEF-1EB19E35FB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1" name="AutoShape 154">
                  <a:extLst>
                    <a:ext uri="{FF2B5EF4-FFF2-40B4-BE49-F238E27FC236}">
                      <a16:creationId xmlns:a16="http://schemas.microsoft.com/office/drawing/2014/main" id="{772812CA-D08B-5644-9C8E-95F457081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42" name="AutoShape 155">
                  <a:extLst>
                    <a:ext uri="{FF2B5EF4-FFF2-40B4-BE49-F238E27FC236}">
                      <a16:creationId xmlns:a16="http://schemas.microsoft.com/office/drawing/2014/main" id="{3D32E2F5-24C6-A54D-954E-F3C1A48499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21" name="Rectangle 156">
                <a:extLst>
                  <a:ext uri="{FF2B5EF4-FFF2-40B4-BE49-F238E27FC236}">
                    <a16:creationId xmlns:a16="http://schemas.microsoft.com/office/drawing/2014/main" id="{59BDA1ED-A7F9-324D-9FF2-5D9F73B3B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22" name="Rectangle 157">
                <a:extLst>
                  <a:ext uri="{FF2B5EF4-FFF2-40B4-BE49-F238E27FC236}">
                    <a16:creationId xmlns:a16="http://schemas.microsoft.com/office/drawing/2014/main" id="{C0BFAB3F-AC35-F648-8105-682E59ADB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123" name="Group 158">
                <a:extLst>
                  <a:ext uri="{FF2B5EF4-FFF2-40B4-BE49-F238E27FC236}">
                    <a16:creationId xmlns:a16="http://schemas.microsoft.com/office/drawing/2014/main" id="{8FF69078-E28B-AD46-85BF-C0BBF789E7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9" name="AutoShape 159">
                  <a:extLst>
                    <a:ext uri="{FF2B5EF4-FFF2-40B4-BE49-F238E27FC236}">
                      <a16:creationId xmlns:a16="http://schemas.microsoft.com/office/drawing/2014/main" id="{9B0DD67E-9E17-0249-BE4A-653C3A8D28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40" name="AutoShape 160">
                  <a:extLst>
                    <a:ext uri="{FF2B5EF4-FFF2-40B4-BE49-F238E27FC236}">
                      <a16:creationId xmlns:a16="http://schemas.microsoft.com/office/drawing/2014/main" id="{5D2A256B-AF19-C745-A1FF-3A72EC87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24" name="Freeform 161">
                <a:extLst>
                  <a:ext uri="{FF2B5EF4-FFF2-40B4-BE49-F238E27FC236}">
                    <a16:creationId xmlns:a16="http://schemas.microsoft.com/office/drawing/2014/main" id="{A83F5805-F3B3-3346-A9B8-FDEF2D105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125" name="Group 162">
                <a:extLst>
                  <a:ext uri="{FF2B5EF4-FFF2-40B4-BE49-F238E27FC236}">
                    <a16:creationId xmlns:a16="http://schemas.microsoft.com/office/drawing/2014/main" id="{A2204E45-948E-A34A-A108-2294B7FAFA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7" name="AutoShape 163">
                  <a:extLst>
                    <a:ext uri="{FF2B5EF4-FFF2-40B4-BE49-F238E27FC236}">
                      <a16:creationId xmlns:a16="http://schemas.microsoft.com/office/drawing/2014/main" id="{3CCECF35-2FC0-5E40-B1DA-1DB0D6F7B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38" name="AutoShape 164">
                  <a:extLst>
                    <a:ext uri="{FF2B5EF4-FFF2-40B4-BE49-F238E27FC236}">
                      <a16:creationId xmlns:a16="http://schemas.microsoft.com/office/drawing/2014/main" id="{8B74FE84-F46F-BD45-B59C-4B4E221C6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26" name="Rectangle 165">
                <a:extLst>
                  <a:ext uri="{FF2B5EF4-FFF2-40B4-BE49-F238E27FC236}">
                    <a16:creationId xmlns:a16="http://schemas.microsoft.com/office/drawing/2014/main" id="{EFB8CB6A-6447-D24D-BD88-7D176E410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27" name="Freeform 166">
                <a:extLst>
                  <a:ext uri="{FF2B5EF4-FFF2-40B4-BE49-F238E27FC236}">
                    <a16:creationId xmlns:a16="http://schemas.microsoft.com/office/drawing/2014/main" id="{7DA25C04-818C-944B-AA5E-5C80E73C0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8" name="Freeform 167">
                <a:extLst>
                  <a:ext uri="{FF2B5EF4-FFF2-40B4-BE49-F238E27FC236}">
                    <a16:creationId xmlns:a16="http://schemas.microsoft.com/office/drawing/2014/main" id="{047480B1-08CE-354D-B27C-4B6428A5A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9" name="Oval 168">
                <a:extLst>
                  <a:ext uri="{FF2B5EF4-FFF2-40B4-BE49-F238E27FC236}">
                    <a16:creationId xmlns:a16="http://schemas.microsoft.com/office/drawing/2014/main" id="{809BB7F4-67B7-B54C-A450-898CD1825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0" name="Freeform 169">
                <a:extLst>
                  <a:ext uri="{FF2B5EF4-FFF2-40B4-BE49-F238E27FC236}">
                    <a16:creationId xmlns:a16="http://schemas.microsoft.com/office/drawing/2014/main" id="{DA683EDC-F6BF-7C4C-8A71-32D3320CA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1" name="AutoShape 170">
                <a:extLst>
                  <a:ext uri="{FF2B5EF4-FFF2-40B4-BE49-F238E27FC236}">
                    <a16:creationId xmlns:a16="http://schemas.microsoft.com/office/drawing/2014/main" id="{96EA98F8-F846-2A44-824F-71FAA477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2" name="AutoShape 171">
                <a:extLst>
                  <a:ext uri="{FF2B5EF4-FFF2-40B4-BE49-F238E27FC236}">
                    <a16:creationId xmlns:a16="http://schemas.microsoft.com/office/drawing/2014/main" id="{23E7F763-52E6-DF40-9EB6-F8624D7B1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3" name="Oval 172">
                <a:extLst>
                  <a:ext uri="{FF2B5EF4-FFF2-40B4-BE49-F238E27FC236}">
                    <a16:creationId xmlns:a16="http://schemas.microsoft.com/office/drawing/2014/main" id="{99202063-5BB9-474C-B3CE-B9C1D5A1B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4" name="Oval 173">
                <a:extLst>
                  <a:ext uri="{FF2B5EF4-FFF2-40B4-BE49-F238E27FC236}">
                    <a16:creationId xmlns:a16="http://schemas.microsoft.com/office/drawing/2014/main" id="{B09AE0A9-5898-4647-9779-E5BDE41A5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135" name="Oval 174">
                <a:extLst>
                  <a:ext uri="{FF2B5EF4-FFF2-40B4-BE49-F238E27FC236}">
                    <a16:creationId xmlns:a16="http://schemas.microsoft.com/office/drawing/2014/main" id="{8844CEFC-6420-264F-A5ED-01CEFDBE7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6" name="Rectangle 175">
                <a:extLst>
                  <a:ext uri="{FF2B5EF4-FFF2-40B4-BE49-F238E27FC236}">
                    <a16:creationId xmlns:a16="http://schemas.microsoft.com/office/drawing/2014/main" id="{C4C6A502-6F38-784C-A809-5E5499386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</p:grpSp>
        <p:grpSp>
          <p:nvGrpSpPr>
            <p:cNvPr id="101" name="Group 176">
              <a:extLst>
                <a:ext uri="{FF2B5EF4-FFF2-40B4-BE49-F238E27FC236}">
                  <a16:creationId xmlns:a16="http://schemas.microsoft.com/office/drawing/2014/main" id="{7458836E-953E-904B-914D-ECEC36221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1988" y="2492375"/>
              <a:ext cx="620712" cy="512763"/>
              <a:chOff x="-44" y="1473"/>
              <a:chExt cx="981" cy="1105"/>
            </a:xfrm>
          </p:grpSpPr>
          <p:pic>
            <p:nvPicPr>
              <p:cNvPr id="111" name="Picture 177" descr="desktop_computer_stylized_medium">
                <a:extLst>
                  <a:ext uri="{FF2B5EF4-FFF2-40B4-BE49-F238E27FC236}">
                    <a16:creationId xmlns:a16="http://schemas.microsoft.com/office/drawing/2014/main" id="{176B8344-E22D-204D-807C-E9CE58B1B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" name="Freeform 178">
                <a:extLst>
                  <a:ext uri="{FF2B5EF4-FFF2-40B4-BE49-F238E27FC236}">
                    <a16:creationId xmlns:a16="http://schemas.microsoft.com/office/drawing/2014/main" id="{1A078022-91F2-3F4E-9EA0-44DFCAF22D0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02" name="Group 179">
              <a:extLst>
                <a:ext uri="{FF2B5EF4-FFF2-40B4-BE49-F238E27FC236}">
                  <a16:creationId xmlns:a16="http://schemas.microsoft.com/office/drawing/2014/main" id="{B3CDB5E9-406A-8D48-A50D-C935BF4A5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788" y="1284288"/>
              <a:ext cx="620712" cy="512762"/>
              <a:chOff x="-44" y="1473"/>
              <a:chExt cx="981" cy="1105"/>
            </a:xfrm>
          </p:grpSpPr>
          <p:pic>
            <p:nvPicPr>
              <p:cNvPr id="109" name="Picture 180" descr="desktop_computer_stylized_medium">
                <a:extLst>
                  <a:ext uri="{FF2B5EF4-FFF2-40B4-BE49-F238E27FC236}">
                    <a16:creationId xmlns:a16="http://schemas.microsoft.com/office/drawing/2014/main" id="{9E1583F0-4FBC-314F-B2AB-B24E50144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181">
                <a:extLst>
                  <a:ext uri="{FF2B5EF4-FFF2-40B4-BE49-F238E27FC236}">
                    <a16:creationId xmlns:a16="http://schemas.microsoft.com/office/drawing/2014/main" id="{6E0AAFA3-AC83-6048-B318-2420EC961D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03" name="Group 182">
              <a:extLst>
                <a:ext uri="{FF2B5EF4-FFF2-40B4-BE49-F238E27FC236}">
                  <a16:creationId xmlns:a16="http://schemas.microsoft.com/office/drawing/2014/main" id="{DCBBB39F-5E4C-C245-BE28-58A83FA44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0388" y="1360488"/>
              <a:ext cx="620712" cy="512762"/>
              <a:chOff x="-44" y="1473"/>
              <a:chExt cx="981" cy="1105"/>
            </a:xfrm>
          </p:grpSpPr>
          <p:pic>
            <p:nvPicPr>
              <p:cNvPr id="107" name="Picture 183" descr="desktop_computer_stylized_medium">
                <a:extLst>
                  <a:ext uri="{FF2B5EF4-FFF2-40B4-BE49-F238E27FC236}">
                    <a16:creationId xmlns:a16="http://schemas.microsoft.com/office/drawing/2014/main" id="{E5D20624-0F1B-4B43-A13C-C75A9292C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Freeform 184">
                <a:extLst>
                  <a:ext uri="{FF2B5EF4-FFF2-40B4-BE49-F238E27FC236}">
                    <a16:creationId xmlns:a16="http://schemas.microsoft.com/office/drawing/2014/main" id="{35980134-57CB-D848-8F7C-C5F772511B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04" name="Group 185">
              <a:extLst>
                <a:ext uri="{FF2B5EF4-FFF2-40B4-BE49-F238E27FC236}">
                  <a16:creationId xmlns:a16="http://schemas.microsoft.com/office/drawing/2014/main" id="{CAAE67A0-6730-B94B-A304-CFA3F109B65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369300" y="2362200"/>
              <a:ext cx="620713" cy="512763"/>
              <a:chOff x="-44" y="1473"/>
              <a:chExt cx="981" cy="1105"/>
            </a:xfrm>
          </p:grpSpPr>
          <p:pic>
            <p:nvPicPr>
              <p:cNvPr id="105" name="Picture 186" descr="desktop_computer_stylized_medium">
                <a:extLst>
                  <a:ext uri="{FF2B5EF4-FFF2-40B4-BE49-F238E27FC236}">
                    <a16:creationId xmlns:a16="http://schemas.microsoft.com/office/drawing/2014/main" id="{374F131D-15C0-B347-9AFE-5A5EEADA4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Freeform 187">
                <a:extLst>
                  <a:ext uri="{FF2B5EF4-FFF2-40B4-BE49-F238E27FC236}">
                    <a16:creationId xmlns:a16="http://schemas.microsoft.com/office/drawing/2014/main" id="{D81A3509-0DD0-1042-A6A3-8C677E9DCC5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</p:grpSp>
      <p:sp>
        <p:nvSpPr>
          <p:cNvPr id="74" name="Rectangle 47">
            <a:extLst>
              <a:ext uri="{FF2B5EF4-FFF2-40B4-BE49-F238E27FC236}">
                <a16:creationId xmlns:a16="http://schemas.microsoft.com/office/drawing/2014/main" id="{26E15167-D083-564B-BF0B-913CAA617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84" y="3876829"/>
            <a:ext cx="852416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clients: </a:t>
            </a:r>
            <a:r>
              <a:rPr lang="en-US" altLang="en-US" sz="2800" dirty="0">
                <a:latin typeface="+mn-lt"/>
              </a:rPr>
              <a:t>as aggregate must download </a:t>
            </a:r>
            <a:r>
              <a:rPr lang="en-US" altLang="en-US" sz="2800" i="1" dirty="0">
                <a:latin typeface="+mn-lt"/>
              </a:rPr>
              <a:t>NF</a:t>
            </a:r>
            <a:r>
              <a:rPr lang="en-US" altLang="en-US" sz="2800" dirty="0">
                <a:latin typeface="+mn-lt"/>
              </a:rPr>
              <a:t> bits</a:t>
            </a:r>
          </a:p>
          <a:p>
            <a:pPr lvl="1">
              <a:lnSpc>
                <a:spcPct val="85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max upload rate (limiting max download rate) is 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s</a:t>
            </a:r>
            <a:r>
              <a:rPr lang="en-US" altLang="en-US" sz="2400" i="1" dirty="0">
                <a:latin typeface="+mn-lt"/>
              </a:rPr>
              <a:t> + </a:t>
            </a:r>
            <a:r>
              <a:rPr lang="en-US" altLang="en-US" sz="2800" i="1" dirty="0">
                <a:latin typeface="Symbol" pitchFamily="2" charset="2"/>
              </a:rPr>
              <a:t>S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i</a:t>
            </a:r>
          </a:p>
        </p:txBody>
      </p:sp>
      <p:sp>
        <p:nvSpPr>
          <p:cNvPr id="75" name="Text Box 51">
            <a:extLst>
              <a:ext uri="{FF2B5EF4-FFF2-40B4-BE49-F238E27FC236}">
                <a16:creationId xmlns:a16="http://schemas.microsoft.com/office/drawing/2014/main" id="{6898F8CA-12DA-BE4E-B99B-FD50E8479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934" y="5088499"/>
            <a:ext cx="2267800" cy="88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time to  distribute F </a:t>
            </a:r>
          </a:p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to N clients using </a:t>
            </a:r>
          </a:p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P2P approach</a:t>
            </a:r>
            <a:r>
              <a:rPr lang="en-US" altLang="en-US" sz="2400" dirty="0">
                <a:latin typeface="+mn-lt"/>
              </a:rPr>
              <a:t> </a:t>
            </a:r>
            <a:endParaRPr lang="en-US" altLang="en-US" sz="2800" dirty="0">
              <a:latin typeface="+mn-lt"/>
            </a:endParaRPr>
          </a:p>
        </p:txBody>
      </p:sp>
      <p:sp>
        <p:nvSpPr>
          <p:cNvPr id="76" name="Rectangle 55">
            <a:extLst>
              <a:ext uri="{FF2B5EF4-FFF2-40B4-BE49-F238E27FC236}">
                <a16:creationId xmlns:a16="http://schemas.microsoft.com/office/drawing/2014/main" id="{07D73A35-ECF9-A74A-AC62-7DA2D5170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619" y="4991768"/>
            <a:ext cx="9155099" cy="1006589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77" name="Text Box 31">
            <a:extLst>
              <a:ext uri="{FF2B5EF4-FFF2-40B4-BE49-F238E27FC236}">
                <a16:creationId xmlns:a16="http://schemas.microsoft.com/office/drawing/2014/main" id="{1DD5EA55-8934-0448-A71E-1044D6D26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018" y="5202837"/>
            <a:ext cx="62620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i="1" dirty="0">
                <a:latin typeface="+mn-lt"/>
              </a:rPr>
              <a:t> D</a:t>
            </a:r>
            <a:r>
              <a:rPr lang="en-US" altLang="en-US" sz="3200" i="1" baseline="-25000" dirty="0">
                <a:latin typeface="+mn-lt"/>
              </a:rPr>
              <a:t>P2P</a:t>
            </a:r>
            <a:r>
              <a:rPr lang="en-US" altLang="en-US" sz="3200" i="1" dirty="0">
                <a:latin typeface="+mn-lt"/>
              </a:rPr>
              <a:t> &gt; max{F/</a:t>
            </a:r>
            <a:r>
              <a:rPr lang="en-US" altLang="en-US" sz="3200" i="1" dirty="0" err="1">
                <a:latin typeface="+mn-lt"/>
              </a:rPr>
              <a:t>u</a:t>
            </a:r>
            <a:r>
              <a:rPr lang="en-US" altLang="en-US" sz="3200" i="1" baseline="-25000" dirty="0" err="1">
                <a:latin typeface="+mn-lt"/>
              </a:rPr>
              <a:t>s,</a:t>
            </a:r>
            <a:r>
              <a:rPr lang="en-US" altLang="en-US" sz="3200" i="1" dirty="0" err="1">
                <a:latin typeface="+mn-lt"/>
              </a:rPr>
              <a:t>,F</a:t>
            </a:r>
            <a:r>
              <a:rPr lang="en-US" altLang="en-US" sz="3200" i="1" dirty="0">
                <a:latin typeface="+mn-lt"/>
              </a:rPr>
              <a:t>/</a:t>
            </a:r>
            <a:r>
              <a:rPr lang="en-US" altLang="en-US" sz="3200" i="1" dirty="0" err="1">
                <a:latin typeface="+mn-lt"/>
              </a:rPr>
              <a:t>d</a:t>
            </a:r>
            <a:r>
              <a:rPr lang="en-US" altLang="en-US" sz="3200" i="1" baseline="-25000" dirty="0" err="1">
                <a:latin typeface="+mn-lt"/>
              </a:rPr>
              <a:t>min</a:t>
            </a:r>
            <a:r>
              <a:rPr lang="en-US" altLang="en-US" sz="3200" i="1" baseline="-25000" dirty="0">
                <a:latin typeface="+mn-lt"/>
              </a:rPr>
              <a:t>,</a:t>
            </a:r>
            <a:r>
              <a:rPr lang="en-US" altLang="en-US" sz="3200" i="1" dirty="0">
                <a:latin typeface="+mn-lt"/>
              </a:rPr>
              <a:t>,NF/(</a:t>
            </a:r>
            <a:r>
              <a:rPr lang="en-US" altLang="en-US" sz="2800" i="1" dirty="0">
                <a:latin typeface="+mn-lt"/>
              </a:rPr>
              <a:t>u</a:t>
            </a:r>
            <a:r>
              <a:rPr lang="en-US" altLang="en-US" sz="2800" i="1" baseline="-25000" dirty="0">
                <a:latin typeface="+mn-lt"/>
              </a:rPr>
              <a:t>s</a:t>
            </a:r>
            <a:r>
              <a:rPr lang="en-US" altLang="en-US" sz="2800" i="1" dirty="0">
                <a:latin typeface="+mn-lt"/>
              </a:rPr>
              <a:t> + </a:t>
            </a:r>
            <a:r>
              <a:rPr lang="en-US" altLang="en-US" sz="3200" i="1" dirty="0">
                <a:latin typeface="Symbol" pitchFamily="2" charset="2"/>
              </a:rPr>
              <a:t>S</a:t>
            </a:r>
            <a:r>
              <a:rPr lang="en-US" altLang="en-US" sz="2800" i="1" dirty="0">
                <a:latin typeface="+mn-lt"/>
              </a:rPr>
              <a:t>u</a:t>
            </a:r>
            <a:r>
              <a:rPr lang="en-US" altLang="en-US" sz="2800" i="1" baseline="-25000" dirty="0">
                <a:latin typeface="+mn-lt"/>
              </a:rPr>
              <a:t>i</a:t>
            </a:r>
            <a:r>
              <a:rPr lang="en-US" altLang="en-US" sz="3200" dirty="0">
                <a:latin typeface="+mn-lt"/>
              </a:rPr>
              <a:t>)</a:t>
            </a:r>
            <a:r>
              <a:rPr lang="en-US" altLang="en-US" sz="3200" i="1" dirty="0">
                <a:latin typeface="+mn-lt"/>
              </a:rPr>
              <a:t>}</a:t>
            </a:r>
            <a:r>
              <a:rPr lang="en-US" altLang="en-US" sz="3200" i="1" dirty="0">
                <a:solidFill>
                  <a:srgbClr val="CC0000"/>
                </a:solidFill>
                <a:latin typeface="+mn-lt"/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CD18A4-3D93-C746-80BB-B1FC987C2D33}"/>
              </a:ext>
            </a:extLst>
          </p:cNvPr>
          <p:cNvGrpSpPr/>
          <p:nvPr/>
        </p:nvGrpSpPr>
        <p:grpSpPr>
          <a:xfrm>
            <a:off x="3027135" y="5637812"/>
            <a:ext cx="7034618" cy="1072227"/>
            <a:chOff x="3027135" y="5637812"/>
            <a:chExt cx="7034618" cy="1072227"/>
          </a:xfrm>
        </p:grpSpPr>
        <p:sp>
          <p:nvSpPr>
            <p:cNvPr id="78" name="Line 33">
              <a:extLst>
                <a:ext uri="{FF2B5EF4-FFF2-40B4-BE49-F238E27FC236}">
                  <a16:creationId xmlns:a16="http://schemas.microsoft.com/office/drawing/2014/main" id="{9C4B1B80-0BB4-8F40-8465-4FD53B2DE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7481" y="5669562"/>
              <a:ext cx="174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9" name="Line 53">
              <a:extLst>
                <a:ext uri="{FF2B5EF4-FFF2-40B4-BE49-F238E27FC236}">
                  <a16:creationId xmlns:a16="http://schemas.microsoft.com/office/drawing/2014/main" id="{79E64125-C1DB-B546-9439-BAE60A04A2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82594" y="5731183"/>
              <a:ext cx="376235" cy="57991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2" name="Text Box 54">
              <a:extLst>
                <a:ext uri="{FF2B5EF4-FFF2-40B4-BE49-F238E27FC236}">
                  <a16:creationId xmlns:a16="http://schemas.microsoft.com/office/drawing/2014/main" id="{8D508472-5111-9543-8884-ADE49373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7135" y="6314866"/>
              <a:ext cx="7034618" cy="395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2400" dirty="0">
                  <a:latin typeface="+mn-lt"/>
                </a:rPr>
                <a:t>… but so does this, as each peer brings service capacity</a:t>
              </a:r>
            </a:p>
          </p:txBody>
        </p:sp>
        <p:sp>
          <p:nvSpPr>
            <p:cNvPr id="151" name="Line 53">
              <a:extLst>
                <a:ext uri="{FF2B5EF4-FFF2-40B4-BE49-F238E27FC236}">
                  <a16:creationId xmlns:a16="http://schemas.microsoft.com/office/drawing/2014/main" id="{C2E61335-33C5-8040-B976-4A6DABA4E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5121" y="5637812"/>
              <a:ext cx="376235" cy="46253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52" name="Text Box 54">
              <a:extLst>
                <a:ext uri="{FF2B5EF4-FFF2-40B4-BE49-F238E27FC236}">
                  <a16:creationId xmlns:a16="http://schemas.microsoft.com/office/drawing/2014/main" id="{5FCFA7D9-F5C4-B849-A76B-A54251B68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4684" y="6045728"/>
              <a:ext cx="3187860" cy="395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2400" dirty="0">
                  <a:latin typeface="+mn-lt"/>
                </a:rPr>
                <a:t>increases linearly in </a:t>
              </a:r>
              <a:r>
                <a:rPr lang="en-US" altLang="en-US" sz="2400" i="1" dirty="0">
                  <a:latin typeface="+mn-lt"/>
                </a:rPr>
                <a:t>N</a:t>
              </a:r>
              <a:r>
                <a:rPr lang="en-US" altLang="en-US" sz="2400" dirty="0">
                  <a:latin typeface="+mn-lt"/>
                </a:rPr>
                <a:t> …</a:t>
              </a:r>
            </a:p>
          </p:txBody>
        </p:sp>
      </p:grpSp>
      <p:sp>
        <p:nvSpPr>
          <p:cNvPr id="145" name="Slide Number Placeholder 2">
            <a:extLst>
              <a:ext uri="{FF2B5EF4-FFF2-40B4-BE49-F238E27FC236}">
                <a16:creationId xmlns:a16="http://schemas.microsoft.com/office/drawing/2014/main" id="{BC91CBC4-36C0-F74A-BE01-550231563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9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Client-server vs. P2P: example</a:t>
            </a:r>
          </a:p>
        </p:txBody>
      </p:sp>
      <p:sp>
        <p:nvSpPr>
          <p:cNvPr id="145" name="Text Box 5">
            <a:extLst>
              <a:ext uri="{FF2B5EF4-FFF2-40B4-BE49-F238E27FC236}">
                <a16:creationId xmlns:a16="http://schemas.microsoft.com/office/drawing/2014/main" id="{EEB38FFC-0E85-9543-BFA8-AC6EA14AA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045" y="1362602"/>
            <a:ext cx="7481468" cy="47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+mn-lt"/>
              </a:rPr>
              <a:t>client upload rate =</a:t>
            </a:r>
            <a:r>
              <a:rPr lang="en-US" altLang="en-US" sz="2400" i="1" dirty="0">
                <a:latin typeface="+mn-lt"/>
              </a:rPr>
              <a:t> u</a:t>
            </a:r>
            <a:r>
              <a:rPr lang="en-US" altLang="en-US" sz="2400" dirty="0">
                <a:latin typeface="+mn-lt"/>
              </a:rPr>
              <a:t>,  </a:t>
            </a:r>
            <a:r>
              <a:rPr lang="en-US" altLang="en-US" sz="2400" i="1" dirty="0">
                <a:latin typeface="+mn-lt"/>
              </a:rPr>
              <a:t>F/u </a:t>
            </a:r>
            <a:r>
              <a:rPr lang="en-US" altLang="en-US" sz="2400" dirty="0">
                <a:latin typeface="+mn-lt"/>
              </a:rPr>
              <a:t>= 1 hour,  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s</a:t>
            </a:r>
            <a:r>
              <a:rPr lang="en-US" altLang="en-US" sz="2400" i="1" dirty="0">
                <a:latin typeface="+mn-lt"/>
              </a:rPr>
              <a:t> = 10u,  </a:t>
            </a:r>
            <a:r>
              <a:rPr lang="en-US" altLang="en-US" sz="2400" i="1" dirty="0" err="1">
                <a:latin typeface="+mn-lt"/>
              </a:rPr>
              <a:t>d</a:t>
            </a:r>
            <a:r>
              <a:rPr lang="en-US" altLang="en-US" sz="2400" i="1" baseline="-25000" dirty="0" err="1">
                <a:latin typeface="+mn-lt"/>
              </a:rPr>
              <a:t>min</a:t>
            </a:r>
            <a:r>
              <a:rPr lang="en-US" altLang="en-US" sz="2400" i="1" dirty="0">
                <a:latin typeface="+mn-lt"/>
              </a:rPr>
              <a:t> ≥ u</a:t>
            </a:r>
            <a:r>
              <a:rPr lang="en-US" altLang="en-US" sz="2400" i="1" baseline="-25000" dirty="0">
                <a:latin typeface="+mn-lt"/>
              </a:rPr>
              <a:t>s</a:t>
            </a:r>
          </a:p>
        </p:txBody>
      </p:sp>
      <p:graphicFrame>
        <p:nvGraphicFramePr>
          <p:cNvPr id="146" name="Object 2">
            <a:extLst>
              <a:ext uri="{FF2B5EF4-FFF2-40B4-BE49-F238E27FC236}">
                <a16:creationId xmlns:a16="http://schemas.microsoft.com/office/drawing/2014/main" id="{DA2A3735-C6EA-E243-957F-9D948479EA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6864" y="1835409"/>
          <a:ext cx="7031830" cy="4790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Chart" r:id="rId4" imgW="7734300" imgH="5295900" progId="Excel.Chart.8">
                  <p:embed/>
                </p:oleObj>
              </mc:Choice>
              <mc:Fallback>
                <p:oleObj name="Chart" r:id="rId4" imgW="7734300" imgH="5295900" progId="Excel.Chart.8">
                  <p:embed/>
                  <p:pic>
                    <p:nvPicPr>
                      <p:cNvPr id="146" name="Object 2">
                        <a:extLst>
                          <a:ext uri="{FF2B5EF4-FFF2-40B4-BE49-F238E27FC236}">
                            <a16:creationId xmlns:a16="http://schemas.microsoft.com/office/drawing/2014/main" id="{DA2A3735-C6EA-E243-957F-9D948479EA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864" y="1835409"/>
                        <a:ext cx="7031830" cy="4790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97AAACF9-A4E2-714C-A130-30E3EF5AB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45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P2P file distribution: BitTorrent </a:t>
            </a:r>
          </a:p>
        </p:txBody>
      </p:sp>
      <p:sp>
        <p:nvSpPr>
          <p:cNvPr id="8" name="Rectangle 43">
            <a:extLst>
              <a:ext uri="{FF2B5EF4-FFF2-40B4-BE49-F238E27FC236}">
                <a16:creationId xmlns:a16="http://schemas.microsoft.com/office/drawing/2014/main" id="{9F70DCCB-36C3-394B-AA08-EB0F698CB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84" y="1260022"/>
            <a:ext cx="71247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file divided into 256Kb chunks</a:t>
            </a:r>
          </a:p>
          <a:p>
            <a:pPr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peers in torrent send/receive file chunks</a:t>
            </a:r>
            <a:endParaRPr lang="en-US" altLang="en-US" sz="3200" dirty="0">
              <a:latin typeface="+mn-lt"/>
            </a:endParaRPr>
          </a:p>
        </p:txBody>
      </p:sp>
      <p:sp>
        <p:nvSpPr>
          <p:cNvPr id="9" name="Text Box 37">
            <a:extLst>
              <a:ext uri="{FF2B5EF4-FFF2-40B4-BE49-F238E27FC236}">
                <a16:creationId xmlns:a16="http://schemas.microsoft.com/office/drawing/2014/main" id="{5650BC65-B000-EC4F-B4E6-547C48D65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096" y="2371997"/>
            <a:ext cx="3018775" cy="77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tracker: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tracks peers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participating in torrent</a:t>
            </a:r>
          </a:p>
        </p:txBody>
      </p:sp>
      <p:sp>
        <p:nvSpPr>
          <p:cNvPr id="10" name="Text Box 41">
            <a:extLst>
              <a:ext uri="{FF2B5EF4-FFF2-40B4-BE49-F238E27FC236}">
                <a16:creationId xmlns:a16="http://schemas.microsoft.com/office/drawing/2014/main" id="{2814A19F-08C5-434B-8DB2-D40537539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019" y="2385559"/>
            <a:ext cx="4044723" cy="77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torrent: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group of peers exchanging  chunks of a file</a:t>
            </a:r>
          </a:p>
        </p:txBody>
      </p:sp>
      <p:sp>
        <p:nvSpPr>
          <p:cNvPr id="11" name="Line 21">
            <a:extLst>
              <a:ext uri="{FF2B5EF4-FFF2-40B4-BE49-F238E27FC236}">
                <a16:creationId xmlns:a16="http://schemas.microsoft.com/office/drawing/2014/main" id="{91218428-BF18-064C-AC6D-09C6F280B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9045" y="3765096"/>
            <a:ext cx="1587" cy="536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83D9B80D-0209-4147-9E8B-F917A5CAC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5245" y="3493634"/>
            <a:ext cx="2551112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6">
            <a:extLst>
              <a:ext uri="{FF2B5EF4-FFF2-40B4-BE49-F238E27FC236}">
                <a16:creationId xmlns:a16="http://schemas.microsoft.com/office/drawing/2014/main" id="{F9471077-2BA5-5449-84C5-497550D1A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045" y="3644446"/>
            <a:ext cx="247650" cy="181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7">
            <a:extLst>
              <a:ext uri="{FF2B5EF4-FFF2-40B4-BE49-F238E27FC236}">
                <a16:creationId xmlns:a16="http://schemas.microsoft.com/office/drawing/2014/main" id="{10E079A5-4F27-9043-ABC7-F13963D847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1932" y="3404734"/>
            <a:ext cx="116840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8">
            <a:extLst>
              <a:ext uri="{FF2B5EF4-FFF2-40B4-BE49-F238E27FC236}">
                <a16:creationId xmlns:a16="http://schemas.microsoft.com/office/drawing/2014/main" id="{5691CE8D-190A-8F4F-81D8-DA20F9A025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5957" y="3941309"/>
            <a:ext cx="2039938" cy="198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9">
            <a:extLst>
              <a:ext uri="{FF2B5EF4-FFF2-40B4-BE49-F238E27FC236}">
                <a16:creationId xmlns:a16="http://schemas.microsoft.com/office/drawing/2014/main" id="{0B716A5B-3226-9240-889D-C421A6779B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3270" y="5906634"/>
            <a:ext cx="739775" cy="16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0">
            <a:extLst>
              <a:ext uri="{FF2B5EF4-FFF2-40B4-BE49-F238E27FC236}">
                <a16:creationId xmlns:a16="http://schemas.microsoft.com/office/drawing/2014/main" id="{CB541843-3E52-6849-8C3D-ACA1E8B0A9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2257" y="3603171"/>
            <a:ext cx="900113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31">
            <a:extLst>
              <a:ext uri="{FF2B5EF4-FFF2-40B4-BE49-F238E27FC236}">
                <a16:creationId xmlns:a16="http://schemas.microsoft.com/office/drawing/2014/main" id="{52216A70-C583-4540-BB2D-CF1771FB2A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7357" y="4989059"/>
            <a:ext cx="21209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32">
            <a:extLst>
              <a:ext uri="{FF2B5EF4-FFF2-40B4-BE49-F238E27FC236}">
                <a16:creationId xmlns:a16="http://schemas.microsoft.com/office/drawing/2014/main" id="{F807AF1E-A5B9-A540-A172-58D4029FD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7482" y="3547609"/>
            <a:ext cx="1182688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33">
            <a:extLst>
              <a:ext uri="{FF2B5EF4-FFF2-40B4-BE49-F238E27FC236}">
                <a16:creationId xmlns:a16="http://schemas.microsoft.com/office/drawing/2014/main" id="{57AE3ACE-B172-774D-A007-D1E10D334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0395" y="5928859"/>
            <a:ext cx="376237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34">
            <a:extLst>
              <a:ext uri="{FF2B5EF4-FFF2-40B4-BE49-F238E27FC236}">
                <a16:creationId xmlns:a16="http://schemas.microsoft.com/office/drawing/2014/main" id="{AD1B36D1-84DC-F74A-AFE8-CA1FD75FB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5970" y="6224134"/>
            <a:ext cx="14906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35">
            <a:extLst>
              <a:ext uri="{FF2B5EF4-FFF2-40B4-BE49-F238E27FC236}">
                <a16:creationId xmlns:a16="http://schemas.microsoft.com/office/drawing/2014/main" id="{4EFE36E1-3543-7248-A7C0-2AC7D4F78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570" y="4766809"/>
            <a:ext cx="15850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Alice arrives  …</a:t>
            </a:r>
          </a:p>
        </p:txBody>
      </p:sp>
      <p:sp>
        <p:nvSpPr>
          <p:cNvPr id="23" name="Line 38">
            <a:extLst>
              <a:ext uri="{FF2B5EF4-FFF2-40B4-BE49-F238E27FC236}">
                <a16:creationId xmlns:a16="http://schemas.microsoft.com/office/drawing/2014/main" id="{E123A252-D37E-4649-B66C-7F9C1DB6CC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1257" y="5163684"/>
            <a:ext cx="263525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4" name="Picture 39" descr="Alice">
            <a:extLst>
              <a:ext uri="{FF2B5EF4-FFF2-40B4-BE49-F238E27FC236}">
                <a16:creationId xmlns:a16="http://schemas.microsoft.com/office/drawing/2014/main" id="{6F308F82-9362-FC4F-921E-2715C3D3E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70" y="4284209"/>
            <a:ext cx="474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Line 42">
            <a:extLst>
              <a:ext uri="{FF2B5EF4-FFF2-40B4-BE49-F238E27FC236}">
                <a16:creationId xmlns:a16="http://schemas.microsoft.com/office/drawing/2014/main" id="{3C11B289-FD57-9D4E-9E24-3A266C61D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4820" y="3122159"/>
            <a:ext cx="476250" cy="2587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35">
            <a:extLst>
              <a:ext uri="{FF2B5EF4-FFF2-40B4-BE49-F238E27FC236}">
                <a16:creationId xmlns:a16="http://schemas.microsoft.com/office/drawing/2014/main" id="{927C2D32-6615-3F4A-95AB-84426525C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857" y="5027159"/>
            <a:ext cx="21605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… obtains list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of peers from tracker</a:t>
            </a:r>
          </a:p>
        </p:txBody>
      </p:sp>
      <p:grpSp>
        <p:nvGrpSpPr>
          <p:cNvPr id="27" name="Group 68">
            <a:extLst>
              <a:ext uri="{FF2B5EF4-FFF2-40B4-BE49-F238E27FC236}">
                <a16:creationId xmlns:a16="http://schemas.microsoft.com/office/drawing/2014/main" id="{0CB0B1F3-FC8E-0A48-BF34-45F53DE7FC53}"/>
              </a:ext>
            </a:extLst>
          </p:cNvPr>
          <p:cNvGrpSpPr>
            <a:grpSpLocks/>
          </p:cNvGrpSpPr>
          <p:nvPr/>
        </p:nvGrpSpPr>
        <p:grpSpPr bwMode="auto">
          <a:xfrm>
            <a:off x="4528457" y="3571421"/>
            <a:ext cx="3492500" cy="2163763"/>
            <a:chOff x="1752" y="2166"/>
            <a:chExt cx="2200" cy="1363"/>
          </a:xfrm>
        </p:grpSpPr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07CCED51-0858-B14F-BA5F-7B3C851D3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2" y="2166"/>
              <a:ext cx="361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AE1CB49D-CE6D-D143-95DB-E659615A3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0" y="2352"/>
              <a:ext cx="218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327E99FD-0AAB-E84D-845A-9A6E34919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2820"/>
              <a:ext cx="155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Text Box 35">
            <a:extLst>
              <a:ext uri="{FF2B5EF4-FFF2-40B4-BE49-F238E27FC236}">
                <a16:creationId xmlns:a16="http://schemas.microsoft.com/office/drawing/2014/main" id="{41FA99F8-69D2-FB4B-B615-224F5CEB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170" y="5568496"/>
            <a:ext cx="31720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… and begins exchanging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file chunks with peers in torrent</a:t>
            </a:r>
          </a:p>
        </p:txBody>
      </p:sp>
      <p:grpSp>
        <p:nvGrpSpPr>
          <p:cNvPr id="32" name="Group 71">
            <a:extLst>
              <a:ext uri="{FF2B5EF4-FFF2-40B4-BE49-F238E27FC236}">
                <a16:creationId xmlns:a16="http://schemas.microsoft.com/office/drawing/2014/main" id="{A0FCD1EA-5119-B341-A835-E304CBD33AC4}"/>
              </a:ext>
            </a:extLst>
          </p:cNvPr>
          <p:cNvGrpSpPr>
            <a:grpSpLocks/>
          </p:cNvGrpSpPr>
          <p:nvPr/>
        </p:nvGrpSpPr>
        <p:grpSpPr bwMode="auto">
          <a:xfrm>
            <a:off x="3931557" y="3080884"/>
            <a:ext cx="379413" cy="604837"/>
            <a:chOff x="4140" y="429"/>
            <a:chExt cx="1425" cy="2396"/>
          </a:xfrm>
        </p:grpSpPr>
        <p:sp>
          <p:nvSpPr>
            <p:cNvPr id="33" name="Freeform 72">
              <a:extLst>
                <a:ext uri="{FF2B5EF4-FFF2-40B4-BE49-F238E27FC236}">
                  <a16:creationId xmlns:a16="http://schemas.microsoft.com/office/drawing/2014/main" id="{36B6D999-1302-CA4C-9CFD-B5CDD5323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73">
              <a:extLst>
                <a:ext uri="{FF2B5EF4-FFF2-40B4-BE49-F238E27FC236}">
                  <a16:creationId xmlns:a16="http://schemas.microsoft.com/office/drawing/2014/main" id="{AE763A03-0DD4-834A-B674-79B066627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9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5" name="Freeform 74">
              <a:extLst>
                <a:ext uri="{FF2B5EF4-FFF2-40B4-BE49-F238E27FC236}">
                  <a16:creationId xmlns:a16="http://schemas.microsoft.com/office/drawing/2014/main" id="{1AF22850-A524-C34B-9648-D7E113A51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75">
              <a:extLst>
                <a:ext uri="{FF2B5EF4-FFF2-40B4-BE49-F238E27FC236}">
                  <a16:creationId xmlns:a16="http://schemas.microsoft.com/office/drawing/2014/main" id="{E1031A0C-C898-9240-84A5-5DF224E4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76">
              <a:extLst>
                <a:ext uri="{FF2B5EF4-FFF2-40B4-BE49-F238E27FC236}">
                  <a16:creationId xmlns:a16="http://schemas.microsoft.com/office/drawing/2014/main" id="{FE7D0B4D-AB22-7349-A08A-69B9AFDF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38" name="Group 77">
              <a:extLst>
                <a:ext uri="{FF2B5EF4-FFF2-40B4-BE49-F238E27FC236}">
                  <a16:creationId xmlns:a16="http://schemas.microsoft.com/office/drawing/2014/main" id="{4BEA5B83-9C56-7E41-BD11-392356434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3" name="AutoShape 78">
                <a:extLst>
                  <a:ext uri="{FF2B5EF4-FFF2-40B4-BE49-F238E27FC236}">
                    <a16:creationId xmlns:a16="http://schemas.microsoft.com/office/drawing/2014/main" id="{A1F98537-39E1-5140-824E-666C1A8D1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64" name="AutoShape 79">
                <a:extLst>
                  <a:ext uri="{FF2B5EF4-FFF2-40B4-BE49-F238E27FC236}">
                    <a16:creationId xmlns:a16="http://schemas.microsoft.com/office/drawing/2014/main" id="{3E630405-7E91-474D-81B7-5BE15C86F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39" name="Rectangle 80">
              <a:extLst>
                <a:ext uri="{FF2B5EF4-FFF2-40B4-BE49-F238E27FC236}">
                  <a16:creationId xmlns:a16="http://schemas.microsoft.com/office/drawing/2014/main" id="{B81937BA-7B8F-934F-9886-304C1E0FE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40" name="Group 81">
              <a:extLst>
                <a:ext uri="{FF2B5EF4-FFF2-40B4-BE49-F238E27FC236}">
                  <a16:creationId xmlns:a16="http://schemas.microsoft.com/office/drawing/2014/main" id="{EB47381C-540F-D44E-B9A6-D96D60900C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1" name="AutoShape 82">
                <a:extLst>
                  <a:ext uri="{FF2B5EF4-FFF2-40B4-BE49-F238E27FC236}">
                    <a16:creationId xmlns:a16="http://schemas.microsoft.com/office/drawing/2014/main" id="{CB241153-BE70-A046-A468-0E9F962F2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62" name="AutoShape 83">
                <a:extLst>
                  <a:ext uri="{FF2B5EF4-FFF2-40B4-BE49-F238E27FC236}">
                    <a16:creationId xmlns:a16="http://schemas.microsoft.com/office/drawing/2014/main" id="{AE4F9DC7-0CE7-224E-AC2E-7172DE8E4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41" name="Rectangle 84">
              <a:extLst>
                <a:ext uri="{FF2B5EF4-FFF2-40B4-BE49-F238E27FC236}">
                  <a16:creationId xmlns:a16="http://schemas.microsoft.com/office/drawing/2014/main" id="{8C5EDE9F-7A54-8E4C-9F85-07C13C5C2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42" name="Rectangle 85">
              <a:extLst>
                <a:ext uri="{FF2B5EF4-FFF2-40B4-BE49-F238E27FC236}">
                  <a16:creationId xmlns:a16="http://schemas.microsoft.com/office/drawing/2014/main" id="{6FEC7A6E-AAC2-3842-B9A4-935F2060D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5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43" name="Group 86">
              <a:extLst>
                <a:ext uri="{FF2B5EF4-FFF2-40B4-BE49-F238E27FC236}">
                  <a16:creationId xmlns:a16="http://schemas.microsoft.com/office/drawing/2014/main" id="{CAC1B168-07EE-3C44-9AEE-5914C1B8DC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9" name="AutoShape 87">
                <a:extLst>
                  <a:ext uri="{FF2B5EF4-FFF2-40B4-BE49-F238E27FC236}">
                    <a16:creationId xmlns:a16="http://schemas.microsoft.com/office/drawing/2014/main" id="{F49F383C-F941-F64A-8DDE-13A4D8D16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82"/>
                <a:ext cx="72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60" name="AutoShape 88">
                <a:extLst>
                  <a:ext uri="{FF2B5EF4-FFF2-40B4-BE49-F238E27FC236}">
                    <a16:creationId xmlns:a16="http://schemas.microsoft.com/office/drawing/2014/main" id="{E3456229-948B-9C4F-B503-DD55D3230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44" name="Freeform 89">
              <a:extLst>
                <a:ext uri="{FF2B5EF4-FFF2-40B4-BE49-F238E27FC236}">
                  <a16:creationId xmlns:a16="http://schemas.microsoft.com/office/drawing/2014/main" id="{3234093D-FE87-774F-B1CC-0588229AE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" name="Group 90">
              <a:extLst>
                <a:ext uri="{FF2B5EF4-FFF2-40B4-BE49-F238E27FC236}">
                  <a16:creationId xmlns:a16="http://schemas.microsoft.com/office/drawing/2014/main" id="{BA746CA5-383B-584C-B3CE-776F388C94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7" name="AutoShape 91">
                <a:extLst>
                  <a:ext uri="{FF2B5EF4-FFF2-40B4-BE49-F238E27FC236}">
                    <a16:creationId xmlns:a16="http://schemas.microsoft.com/office/drawing/2014/main" id="{68AEEFFF-F3C4-BE40-8529-27EE2B357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58" name="AutoShape 92">
                <a:extLst>
                  <a:ext uri="{FF2B5EF4-FFF2-40B4-BE49-F238E27FC236}">
                    <a16:creationId xmlns:a16="http://schemas.microsoft.com/office/drawing/2014/main" id="{A5A04A8A-7369-354C-9B2B-CE0C0C572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8"/>
                <a:ext cx="706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46" name="Rectangle 93">
              <a:extLst>
                <a:ext uri="{FF2B5EF4-FFF2-40B4-BE49-F238E27FC236}">
                  <a16:creationId xmlns:a16="http://schemas.microsoft.com/office/drawing/2014/main" id="{618A0788-435C-8042-AA0E-E94601F03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47" name="Freeform 94">
              <a:extLst>
                <a:ext uri="{FF2B5EF4-FFF2-40B4-BE49-F238E27FC236}">
                  <a16:creationId xmlns:a16="http://schemas.microsoft.com/office/drawing/2014/main" id="{25054F67-2153-544C-AC14-FB9950D72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95">
              <a:extLst>
                <a:ext uri="{FF2B5EF4-FFF2-40B4-BE49-F238E27FC236}">
                  <a16:creationId xmlns:a16="http://schemas.microsoft.com/office/drawing/2014/main" id="{F3155E84-B2BA-A749-84BE-14633D97E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96">
              <a:extLst>
                <a:ext uri="{FF2B5EF4-FFF2-40B4-BE49-F238E27FC236}">
                  <a16:creationId xmlns:a16="http://schemas.microsoft.com/office/drawing/2014/main" id="{CA182219-7AC0-E240-972C-91BD56BAF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1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0" name="Freeform 97">
              <a:extLst>
                <a:ext uri="{FF2B5EF4-FFF2-40B4-BE49-F238E27FC236}">
                  <a16:creationId xmlns:a16="http://schemas.microsoft.com/office/drawing/2014/main" id="{85F80E33-0DDA-284C-9587-26BBD9164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AutoShape 98">
              <a:extLst>
                <a:ext uri="{FF2B5EF4-FFF2-40B4-BE49-F238E27FC236}">
                  <a16:creationId xmlns:a16="http://schemas.microsoft.com/office/drawing/2014/main" id="{882E6AD3-0779-D044-AD1D-25D362270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8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2" name="AutoShape 99">
              <a:extLst>
                <a:ext uri="{FF2B5EF4-FFF2-40B4-BE49-F238E27FC236}">
                  <a16:creationId xmlns:a16="http://schemas.microsoft.com/office/drawing/2014/main" id="{7B40A6F7-0BA7-7E46-8BEC-61560B693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2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3" name="Oval 100">
              <a:extLst>
                <a:ext uri="{FF2B5EF4-FFF2-40B4-BE49-F238E27FC236}">
                  <a16:creationId xmlns:a16="http://schemas.microsoft.com/office/drawing/2014/main" id="{F7339661-C71C-C74D-AC1D-5ED32FE9B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1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4" name="Oval 101">
              <a:extLst>
                <a:ext uri="{FF2B5EF4-FFF2-40B4-BE49-F238E27FC236}">
                  <a16:creationId xmlns:a16="http://schemas.microsoft.com/office/drawing/2014/main" id="{B23B5791-AF12-DF45-86A6-EECA1ABBE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5"/>
              <a:ext cx="161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55" name="Oval 102">
              <a:extLst>
                <a:ext uri="{FF2B5EF4-FFF2-40B4-BE49-F238E27FC236}">
                  <a16:creationId xmlns:a16="http://schemas.microsoft.com/office/drawing/2014/main" id="{276ECC61-535B-904F-A386-35EBB8EC4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2379"/>
              <a:ext cx="155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6" name="Rectangle 103">
              <a:extLst>
                <a:ext uri="{FF2B5EF4-FFF2-40B4-BE49-F238E27FC236}">
                  <a16:creationId xmlns:a16="http://schemas.microsoft.com/office/drawing/2014/main" id="{EA9915CD-687B-DC45-B384-ED68394FB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8"/>
              <a:ext cx="83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grpSp>
        <p:nvGrpSpPr>
          <p:cNvPr id="65" name="Group 104">
            <a:extLst>
              <a:ext uri="{FF2B5EF4-FFF2-40B4-BE49-F238E27FC236}">
                <a16:creationId xmlns:a16="http://schemas.microsoft.com/office/drawing/2014/main" id="{A1CC28AD-9104-D040-9B79-0D23AB0DAD5C}"/>
              </a:ext>
            </a:extLst>
          </p:cNvPr>
          <p:cNvGrpSpPr>
            <a:grpSpLocks/>
          </p:cNvGrpSpPr>
          <p:nvPr/>
        </p:nvGrpSpPr>
        <p:grpSpPr bwMode="auto">
          <a:xfrm>
            <a:off x="3825195" y="4320721"/>
            <a:ext cx="685800" cy="588963"/>
            <a:chOff x="-44" y="1473"/>
            <a:chExt cx="981" cy="1105"/>
          </a:xfrm>
        </p:grpSpPr>
        <p:pic>
          <p:nvPicPr>
            <p:cNvPr id="66" name="Picture 105" descr="desktop_computer_stylized_medium">
              <a:extLst>
                <a:ext uri="{FF2B5EF4-FFF2-40B4-BE49-F238E27FC236}">
                  <a16:creationId xmlns:a16="http://schemas.microsoft.com/office/drawing/2014/main" id="{AAA9C191-A724-DE4E-A0DA-AF600AE1B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E6FC85B1-48F0-1149-9E86-28C220903A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" name="Group 107">
            <a:extLst>
              <a:ext uri="{FF2B5EF4-FFF2-40B4-BE49-F238E27FC236}">
                <a16:creationId xmlns:a16="http://schemas.microsoft.com/office/drawing/2014/main" id="{291F0955-3988-7649-881A-FC89468189F9}"/>
              </a:ext>
            </a:extLst>
          </p:cNvPr>
          <p:cNvGrpSpPr>
            <a:grpSpLocks/>
          </p:cNvGrpSpPr>
          <p:nvPr/>
        </p:nvGrpSpPr>
        <p:grpSpPr bwMode="auto">
          <a:xfrm>
            <a:off x="5195207" y="5333546"/>
            <a:ext cx="728663" cy="620713"/>
            <a:chOff x="-44" y="1473"/>
            <a:chExt cx="981" cy="1105"/>
          </a:xfrm>
        </p:grpSpPr>
        <p:pic>
          <p:nvPicPr>
            <p:cNvPr id="69" name="Picture 108" descr="desktop_computer_stylized_medium">
              <a:extLst>
                <a:ext uri="{FF2B5EF4-FFF2-40B4-BE49-F238E27FC236}">
                  <a16:creationId xmlns:a16="http://schemas.microsoft.com/office/drawing/2014/main" id="{A5B37F88-7E58-784C-A670-1879282E52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Freeform 109">
              <a:extLst>
                <a:ext uri="{FF2B5EF4-FFF2-40B4-BE49-F238E27FC236}">
                  <a16:creationId xmlns:a16="http://schemas.microsoft.com/office/drawing/2014/main" id="{36940F9B-2451-784C-B12A-984CF4F873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1" name="Group 110">
            <a:extLst>
              <a:ext uri="{FF2B5EF4-FFF2-40B4-BE49-F238E27FC236}">
                <a16:creationId xmlns:a16="http://schemas.microsoft.com/office/drawing/2014/main" id="{7F424135-822E-074D-8C17-2A6D6E4ECAFC}"/>
              </a:ext>
            </a:extLst>
          </p:cNvPr>
          <p:cNvGrpSpPr>
            <a:grpSpLocks/>
          </p:cNvGrpSpPr>
          <p:nvPr/>
        </p:nvGrpSpPr>
        <p:grpSpPr bwMode="auto">
          <a:xfrm>
            <a:off x="5477782" y="5911396"/>
            <a:ext cx="728663" cy="620713"/>
            <a:chOff x="-44" y="1473"/>
            <a:chExt cx="981" cy="1105"/>
          </a:xfrm>
        </p:grpSpPr>
        <p:pic>
          <p:nvPicPr>
            <p:cNvPr id="72" name="Picture 111" descr="desktop_computer_stylized_medium">
              <a:extLst>
                <a:ext uri="{FF2B5EF4-FFF2-40B4-BE49-F238E27FC236}">
                  <a16:creationId xmlns:a16="http://schemas.microsoft.com/office/drawing/2014/main" id="{34FC5600-17A3-934E-9068-3B83CAC0C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Freeform 112">
              <a:extLst>
                <a:ext uri="{FF2B5EF4-FFF2-40B4-BE49-F238E27FC236}">
                  <a16:creationId xmlns:a16="http://schemas.microsoft.com/office/drawing/2014/main" id="{1F97F168-3D00-8E46-92E2-721EC7E48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" name="Group 113">
            <a:extLst>
              <a:ext uri="{FF2B5EF4-FFF2-40B4-BE49-F238E27FC236}">
                <a16:creationId xmlns:a16="http://schemas.microsoft.com/office/drawing/2014/main" id="{C0B69BA7-0A27-7147-8AE9-1235C7C2A05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11445" y="4757284"/>
            <a:ext cx="728662" cy="620712"/>
            <a:chOff x="-44" y="1473"/>
            <a:chExt cx="981" cy="1105"/>
          </a:xfrm>
        </p:grpSpPr>
        <p:pic>
          <p:nvPicPr>
            <p:cNvPr id="75" name="Picture 114" descr="desktop_computer_stylized_medium">
              <a:extLst>
                <a:ext uri="{FF2B5EF4-FFF2-40B4-BE49-F238E27FC236}">
                  <a16:creationId xmlns:a16="http://schemas.microsoft.com/office/drawing/2014/main" id="{F68E7B52-0A00-E34D-9DA2-D7620DF99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115">
              <a:extLst>
                <a:ext uri="{FF2B5EF4-FFF2-40B4-BE49-F238E27FC236}">
                  <a16:creationId xmlns:a16="http://schemas.microsoft.com/office/drawing/2014/main" id="{CE23A1DF-EAD7-2749-B795-7C811DC2D3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7" name="Group 116">
            <a:extLst>
              <a:ext uri="{FF2B5EF4-FFF2-40B4-BE49-F238E27FC236}">
                <a16:creationId xmlns:a16="http://schemas.microsoft.com/office/drawing/2014/main" id="{C526BB6F-CCDA-0147-8FD0-0F99323F14A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63782" y="6095546"/>
            <a:ext cx="728663" cy="620713"/>
            <a:chOff x="-44" y="1473"/>
            <a:chExt cx="981" cy="1105"/>
          </a:xfrm>
        </p:grpSpPr>
        <p:pic>
          <p:nvPicPr>
            <p:cNvPr id="78" name="Picture 117" descr="desktop_computer_stylized_medium">
              <a:extLst>
                <a:ext uri="{FF2B5EF4-FFF2-40B4-BE49-F238E27FC236}">
                  <a16:creationId xmlns:a16="http://schemas.microsoft.com/office/drawing/2014/main" id="{CDFEDAF9-00CE-D646-8AE3-A7056CD30C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Freeform 118">
              <a:extLst>
                <a:ext uri="{FF2B5EF4-FFF2-40B4-BE49-F238E27FC236}">
                  <a16:creationId xmlns:a16="http://schemas.microsoft.com/office/drawing/2014/main" id="{3D90A292-9B8F-C447-9D79-AE8C9EFF48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" name="Group 119">
            <a:extLst>
              <a:ext uri="{FF2B5EF4-FFF2-40B4-BE49-F238E27FC236}">
                <a16:creationId xmlns:a16="http://schemas.microsoft.com/office/drawing/2014/main" id="{EBC84D0D-5129-DF4C-A746-CE2C76A20F2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65420" y="3569834"/>
            <a:ext cx="728662" cy="620712"/>
            <a:chOff x="-44" y="1473"/>
            <a:chExt cx="981" cy="1105"/>
          </a:xfrm>
        </p:grpSpPr>
        <p:pic>
          <p:nvPicPr>
            <p:cNvPr id="81" name="Picture 120" descr="desktop_computer_stylized_medium">
              <a:extLst>
                <a:ext uri="{FF2B5EF4-FFF2-40B4-BE49-F238E27FC236}">
                  <a16:creationId xmlns:a16="http://schemas.microsoft.com/office/drawing/2014/main" id="{2B752977-E9AF-8448-A2A8-48B1A471FE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Freeform 121">
              <a:extLst>
                <a:ext uri="{FF2B5EF4-FFF2-40B4-BE49-F238E27FC236}">
                  <a16:creationId xmlns:a16="http://schemas.microsoft.com/office/drawing/2014/main" id="{2274D970-5334-1C44-8D20-95FD2587EC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3" name="Group 122">
            <a:extLst>
              <a:ext uri="{FF2B5EF4-FFF2-40B4-BE49-F238E27FC236}">
                <a16:creationId xmlns:a16="http://schemas.microsoft.com/office/drawing/2014/main" id="{62B3C8B1-8466-CB42-A6EE-7A22909BC2A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68370" y="3036434"/>
            <a:ext cx="641350" cy="620712"/>
            <a:chOff x="-44" y="1473"/>
            <a:chExt cx="981" cy="1105"/>
          </a:xfrm>
        </p:grpSpPr>
        <p:pic>
          <p:nvPicPr>
            <p:cNvPr id="84" name="Picture 123" descr="desktop_computer_stylized_medium">
              <a:extLst>
                <a:ext uri="{FF2B5EF4-FFF2-40B4-BE49-F238E27FC236}">
                  <a16:creationId xmlns:a16="http://schemas.microsoft.com/office/drawing/2014/main" id="{AD943130-CC29-0E45-BFE5-3AE7F2348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Freeform 124">
              <a:extLst>
                <a:ext uri="{FF2B5EF4-FFF2-40B4-BE49-F238E27FC236}">
                  <a16:creationId xmlns:a16="http://schemas.microsoft.com/office/drawing/2014/main" id="{D17179B0-F425-1A49-8872-7CDBB0C527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6" name="Group 125">
            <a:extLst>
              <a:ext uri="{FF2B5EF4-FFF2-40B4-BE49-F238E27FC236}">
                <a16:creationId xmlns:a16="http://schemas.microsoft.com/office/drawing/2014/main" id="{E26E3FBF-E723-C040-AEE6-20EB441E8176}"/>
              </a:ext>
            </a:extLst>
          </p:cNvPr>
          <p:cNvGrpSpPr>
            <a:grpSpLocks/>
          </p:cNvGrpSpPr>
          <p:nvPr/>
        </p:nvGrpSpPr>
        <p:grpSpPr bwMode="auto">
          <a:xfrm>
            <a:off x="4758645" y="3026909"/>
            <a:ext cx="728662" cy="620712"/>
            <a:chOff x="-44" y="1473"/>
            <a:chExt cx="981" cy="1105"/>
          </a:xfrm>
        </p:grpSpPr>
        <p:pic>
          <p:nvPicPr>
            <p:cNvPr id="87" name="Picture 126" descr="desktop_computer_stylized_medium">
              <a:extLst>
                <a:ext uri="{FF2B5EF4-FFF2-40B4-BE49-F238E27FC236}">
                  <a16:creationId xmlns:a16="http://schemas.microsoft.com/office/drawing/2014/main" id="{CF1B6F22-9E2D-1944-A52E-E77715BBD7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Freeform 127">
              <a:extLst>
                <a:ext uri="{FF2B5EF4-FFF2-40B4-BE49-F238E27FC236}">
                  <a16:creationId xmlns:a16="http://schemas.microsoft.com/office/drawing/2014/main" id="{22CD730C-689A-E44A-91FA-E8E769CE6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9" name="Group 129">
            <a:extLst>
              <a:ext uri="{FF2B5EF4-FFF2-40B4-BE49-F238E27FC236}">
                <a16:creationId xmlns:a16="http://schemas.microsoft.com/office/drawing/2014/main" id="{A7C3F63D-74FF-7040-B1D2-88A6E501954B}"/>
              </a:ext>
            </a:extLst>
          </p:cNvPr>
          <p:cNvGrpSpPr>
            <a:grpSpLocks/>
          </p:cNvGrpSpPr>
          <p:nvPr/>
        </p:nvGrpSpPr>
        <p:grpSpPr bwMode="auto">
          <a:xfrm>
            <a:off x="6858907" y="5639934"/>
            <a:ext cx="490538" cy="412750"/>
            <a:chOff x="-44" y="1473"/>
            <a:chExt cx="981" cy="1105"/>
          </a:xfrm>
        </p:grpSpPr>
        <p:pic>
          <p:nvPicPr>
            <p:cNvPr id="90" name="Picture 130" descr="desktop_computer_stylized_medium">
              <a:extLst>
                <a:ext uri="{FF2B5EF4-FFF2-40B4-BE49-F238E27FC236}">
                  <a16:creationId xmlns:a16="http://schemas.microsoft.com/office/drawing/2014/main" id="{45B574F8-532C-7A46-A7F4-34C6C8EBE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Freeform 131">
              <a:extLst>
                <a:ext uri="{FF2B5EF4-FFF2-40B4-BE49-F238E27FC236}">
                  <a16:creationId xmlns:a16="http://schemas.microsoft.com/office/drawing/2014/main" id="{AA7D8503-5853-054D-99AB-15405424F7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2" name="Slide Number Placeholder 2">
            <a:extLst>
              <a:ext uri="{FF2B5EF4-FFF2-40B4-BE49-F238E27FC236}">
                <a16:creationId xmlns:a16="http://schemas.microsoft.com/office/drawing/2014/main" id="{D180C486-5822-2A45-9DAC-775AB430B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0DAE8-A2E7-4D48-AD1C-3D411A09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HTTP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6C0EE-036E-DD4B-8459-9404EDCC0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64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P2P file distribution: BitTorrent </a:t>
            </a:r>
          </a:p>
        </p:txBody>
      </p:sp>
      <p:sp>
        <p:nvSpPr>
          <p:cNvPr id="170" name="Rectangle 3">
            <a:extLst>
              <a:ext uri="{FF2B5EF4-FFF2-40B4-BE49-F238E27FC236}">
                <a16:creationId xmlns:a16="http://schemas.microsoft.com/office/drawing/2014/main" id="{BE01B437-A61A-9B44-A8C0-5BAD0C501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27" y="1548887"/>
            <a:ext cx="5988276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indent="-2873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peer joining torrent: </a:t>
            </a:r>
          </a:p>
          <a:p>
            <a:pPr marL="681038" lvl="1" indent="-2238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has no chunks, but will accumulate them over time from other peers</a:t>
            </a:r>
          </a:p>
          <a:p>
            <a:pPr marL="681038" lvl="1" indent="-2238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registers with tracker to get list of peers, connects to subset of peers (</a:t>
            </a:r>
            <a:r>
              <a:rPr lang="ja-JP" altLang="en-US" kern="0">
                <a:latin typeface="+mn-lt"/>
                <a:ea typeface="ＭＳ Ｐゴシック" panose="020B0600070205080204" pitchFamily="34" charset="-128"/>
              </a:rPr>
              <a:t>“</a:t>
            </a:r>
            <a:r>
              <a:rPr lang="en-US" altLang="ja-JP" kern="0" dirty="0">
                <a:latin typeface="+mn-lt"/>
                <a:ea typeface="ＭＳ Ｐゴシック" panose="020B0600070205080204" pitchFamily="34" charset="-128"/>
              </a:rPr>
              <a:t>neighbors</a:t>
            </a:r>
            <a:r>
              <a:rPr lang="ja-JP" altLang="en-US" kern="0">
                <a:latin typeface="+mn-lt"/>
                <a:ea typeface="ＭＳ Ｐゴシック" panose="020B0600070205080204" pitchFamily="34" charset="-128"/>
              </a:rPr>
              <a:t>”</a:t>
            </a:r>
            <a:r>
              <a:rPr lang="en-US" altLang="ja-JP" kern="0" dirty="0">
                <a:latin typeface="+mn-lt"/>
                <a:ea typeface="ＭＳ Ｐゴシック" panose="020B0600070205080204" pitchFamily="34" charset="-128"/>
              </a:rPr>
              <a:t>)</a:t>
            </a:r>
            <a:endParaRPr lang="en-US" altLang="en-US" kern="0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71" name="Rectangle 3">
            <a:extLst>
              <a:ext uri="{FF2B5EF4-FFF2-40B4-BE49-F238E27FC236}">
                <a16:creationId xmlns:a16="http://schemas.microsoft.com/office/drawing/2014/main" id="{5C2EB95A-93B0-5840-9C4D-A1762DAEA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056" y="3728719"/>
            <a:ext cx="10987087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while downloading, peer uploads chunks to other peers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peer may change peers with whom it exchanges chunks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churn:</a:t>
            </a: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 peers may come and go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once peer has entire file, it may (selfishly) leave or (altruistically) remain in torrent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CC6C24-30FA-4B4E-A269-8C92EE25BC46}"/>
              </a:ext>
            </a:extLst>
          </p:cNvPr>
          <p:cNvGrpSpPr/>
          <p:nvPr/>
        </p:nvGrpSpPr>
        <p:grpSpPr>
          <a:xfrm>
            <a:off x="7622267" y="1307114"/>
            <a:ext cx="3567113" cy="2233613"/>
            <a:chOff x="4911725" y="1368425"/>
            <a:chExt cx="3567113" cy="2233613"/>
          </a:xfrm>
        </p:grpSpPr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14C1BFA3-2422-AC40-9443-EBE4B0BA4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5225" y="1646238"/>
              <a:ext cx="1736725" cy="879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3" name="Line 26">
              <a:extLst>
                <a:ext uri="{FF2B5EF4-FFF2-40B4-BE49-F238E27FC236}">
                  <a16:creationId xmlns:a16="http://schemas.microsoft.com/office/drawing/2014/main" id="{858C722B-AFD5-3E4D-9F07-FC6900AAF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7113" y="1739900"/>
              <a:ext cx="168275" cy="1133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BE071C26-5E10-4944-8BF4-10C7EC327E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23125" y="1590675"/>
              <a:ext cx="79533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75CAFCCB-E9E5-7E49-A3F5-4958D9F89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67500" y="1925638"/>
              <a:ext cx="1389063" cy="1239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1D50DE5F-310E-1E44-85DE-D65DD48DF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6238" y="3152775"/>
              <a:ext cx="504825" cy="10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7" name="Line 30">
              <a:extLst>
                <a:ext uri="{FF2B5EF4-FFF2-40B4-BE49-F238E27FC236}">
                  <a16:creationId xmlns:a16="http://schemas.microsoft.com/office/drawing/2014/main" id="{FCC71024-B200-2142-949F-7D4A1B58C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99213" y="1714500"/>
              <a:ext cx="612775" cy="1046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8" name="Line 31">
              <a:extLst>
                <a:ext uri="{FF2B5EF4-FFF2-40B4-BE49-F238E27FC236}">
                  <a16:creationId xmlns:a16="http://schemas.microsoft.com/office/drawing/2014/main" id="{1790AC52-1931-A649-B99C-E0E7A089E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1925" y="2579688"/>
              <a:ext cx="1443038" cy="301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9" name="Line 32">
              <a:extLst>
                <a:ext uri="{FF2B5EF4-FFF2-40B4-BE49-F238E27FC236}">
                  <a16:creationId xmlns:a16="http://schemas.microsoft.com/office/drawing/2014/main" id="{89975C97-C827-D24A-B1B2-BA5EA5D13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2963" y="1679575"/>
              <a:ext cx="804862" cy="796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0" name="Line 33">
              <a:extLst>
                <a:ext uri="{FF2B5EF4-FFF2-40B4-BE49-F238E27FC236}">
                  <a16:creationId xmlns:a16="http://schemas.microsoft.com/office/drawing/2014/main" id="{955D94CA-F543-6C42-A481-B95EE0186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4588" y="3165475"/>
              <a:ext cx="255587" cy="136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1" name="Line 34">
              <a:extLst>
                <a:ext uri="{FF2B5EF4-FFF2-40B4-BE49-F238E27FC236}">
                  <a16:creationId xmlns:a16="http://schemas.microsoft.com/office/drawing/2014/main" id="{951F72DA-656A-D04D-A6C4-F256EFF9F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63" y="3351213"/>
              <a:ext cx="10144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2" name="Line 38">
              <a:extLst>
                <a:ext uri="{FF2B5EF4-FFF2-40B4-BE49-F238E27FC236}">
                  <a16:creationId xmlns:a16="http://schemas.microsoft.com/office/drawing/2014/main" id="{ADF91B87-973E-B548-B697-7A4079F1C7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69238" y="2689225"/>
              <a:ext cx="179387" cy="585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pic>
          <p:nvPicPr>
            <p:cNvPr id="183" name="Picture 39" descr="Alice">
              <a:extLst>
                <a:ext uri="{FF2B5EF4-FFF2-40B4-BE49-F238E27FC236}">
                  <a16:creationId xmlns:a16="http://schemas.microsoft.com/office/drawing/2014/main" id="{6B053B54-9371-384F-AA52-C17465B4D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725" y="2139950"/>
              <a:ext cx="323850" cy="31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" name="Group 70">
              <a:extLst>
                <a:ext uri="{FF2B5EF4-FFF2-40B4-BE49-F238E27FC236}">
                  <a16:creationId xmlns:a16="http://schemas.microsoft.com/office/drawing/2014/main" id="{C2114C23-66BC-A94F-90FC-3D02C545B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6413" y="1693863"/>
              <a:ext cx="2378075" cy="1350962"/>
              <a:chOff x="1752" y="2166"/>
              <a:chExt cx="2200" cy="1363"/>
            </a:xfrm>
          </p:grpSpPr>
          <p:sp>
            <p:nvSpPr>
              <p:cNvPr id="185" name="Line 22">
                <a:extLst>
                  <a:ext uri="{FF2B5EF4-FFF2-40B4-BE49-F238E27FC236}">
                    <a16:creationId xmlns:a16="http://schemas.microsoft.com/office/drawing/2014/main" id="{1EE108AC-8EA8-9E4A-8B60-F03F95966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52" y="2166"/>
                <a:ext cx="361" cy="5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6" name="Line 23">
                <a:extLst>
                  <a:ext uri="{FF2B5EF4-FFF2-40B4-BE49-F238E27FC236}">
                    <a16:creationId xmlns:a16="http://schemas.microsoft.com/office/drawing/2014/main" id="{94D6AFB9-0FA7-C54C-9273-1A9C925AB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0" y="2352"/>
                <a:ext cx="2182" cy="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7" name="Line 24">
                <a:extLst>
                  <a:ext uri="{FF2B5EF4-FFF2-40B4-BE49-F238E27FC236}">
                    <a16:creationId xmlns:a16="http://schemas.microsoft.com/office/drawing/2014/main" id="{5EF4CD56-8EA9-104D-8536-971136B66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6" y="2820"/>
                <a:ext cx="1550" cy="7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88" name="Group 74">
              <a:extLst>
                <a:ext uri="{FF2B5EF4-FFF2-40B4-BE49-F238E27FC236}">
                  <a16:creationId xmlns:a16="http://schemas.microsoft.com/office/drawing/2014/main" id="{6DD06914-3CEB-5944-8E89-2281584DC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5100" y="1374775"/>
              <a:ext cx="292100" cy="517525"/>
              <a:chOff x="4140" y="429"/>
              <a:chExt cx="1425" cy="2396"/>
            </a:xfrm>
          </p:grpSpPr>
          <p:sp>
            <p:nvSpPr>
              <p:cNvPr id="189" name="Freeform 75">
                <a:extLst>
                  <a:ext uri="{FF2B5EF4-FFF2-40B4-BE49-F238E27FC236}">
                    <a16:creationId xmlns:a16="http://schemas.microsoft.com/office/drawing/2014/main" id="{F5672D96-1DC0-8542-9E0B-AF784B6A0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0" name="Rectangle 76">
                <a:extLst>
                  <a:ext uri="{FF2B5EF4-FFF2-40B4-BE49-F238E27FC236}">
                    <a16:creationId xmlns:a16="http://schemas.microsoft.com/office/drawing/2014/main" id="{C336E614-D216-1B4B-9137-3DC6CF7E4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1" name="Freeform 77">
                <a:extLst>
                  <a:ext uri="{FF2B5EF4-FFF2-40B4-BE49-F238E27FC236}">
                    <a16:creationId xmlns:a16="http://schemas.microsoft.com/office/drawing/2014/main" id="{CF30086E-5442-B544-9BE6-2A8083677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2" name="Freeform 78">
                <a:extLst>
                  <a:ext uri="{FF2B5EF4-FFF2-40B4-BE49-F238E27FC236}">
                    <a16:creationId xmlns:a16="http://schemas.microsoft.com/office/drawing/2014/main" id="{6218844C-628C-9547-A930-560D56E3C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3" name="Rectangle 79">
                <a:extLst>
                  <a:ext uri="{FF2B5EF4-FFF2-40B4-BE49-F238E27FC236}">
                    <a16:creationId xmlns:a16="http://schemas.microsoft.com/office/drawing/2014/main" id="{78F96A30-FAB7-9144-8F42-1A1B06A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4" name="Group 80">
                <a:extLst>
                  <a:ext uri="{FF2B5EF4-FFF2-40B4-BE49-F238E27FC236}">
                    <a16:creationId xmlns:a16="http://schemas.microsoft.com/office/drawing/2014/main" id="{CECE58F7-7C4A-6F4D-B141-662B63F4A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9" name="AutoShape 81">
                  <a:extLst>
                    <a:ext uri="{FF2B5EF4-FFF2-40B4-BE49-F238E27FC236}">
                      <a16:creationId xmlns:a16="http://schemas.microsoft.com/office/drawing/2014/main" id="{D6885AAA-38B2-874F-868F-D00AB0AE0D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20" name="AutoShape 82">
                  <a:extLst>
                    <a:ext uri="{FF2B5EF4-FFF2-40B4-BE49-F238E27FC236}">
                      <a16:creationId xmlns:a16="http://schemas.microsoft.com/office/drawing/2014/main" id="{D61DCFC9-1720-7344-ADE6-5BD09A2BF1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95" name="Rectangle 83">
                <a:extLst>
                  <a:ext uri="{FF2B5EF4-FFF2-40B4-BE49-F238E27FC236}">
                    <a16:creationId xmlns:a16="http://schemas.microsoft.com/office/drawing/2014/main" id="{00D3BEA9-BA94-4044-B1D5-60A03C5C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6" name="Group 84">
                <a:extLst>
                  <a:ext uri="{FF2B5EF4-FFF2-40B4-BE49-F238E27FC236}">
                    <a16:creationId xmlns:a16="http://schemas.microsoft.com/office/drawing/2014/main" id="{641C2446-7A8F-504B-A8D3-FFEE0A9F63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7" name="AutoShape 85">
                  <a:extLst>
                    <a:ext uri="{FF2B5EF4-FFF2-40B4-BE49-F238E27FC236}">
                      <a16:creationId xmlns:a16="http://schemas.microsoft.com/office/drawing/2014/main" id="{C1F8A523-4462-AA4E-A2CA-29700E5DA9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8" name="AutoShape 86">
                  <a:extLst>
                    <a:ext uri="{FF2B5EF4-FFF2-40B4-BE49-F238E27FC236}">
                      <a16:creationId xmlns:a16="http://schemas.microsoft.com/office/drawing/2014/main" id="{A7658F20-DB1E-464F-B607-89092583FB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97" name="Rectangle 87">
                <a:extLst>
                  <a:ext uri="{FF2B5EF4-FFF2-40B4-BE49-F238E27FC236}">
                    <a16:creationId xmlns:a16="http://schemas.microsoft.com/office/drawing/2014/main" id="{FF6AAAAA-212A-7640-8D6B-0B6EBD377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8" name="Rectangle 88">
                <a:extLst>
                  <a:ext uri="{FF2B5EF4-FFF2-40B4-BE49-F238E27FC236}">
                    <a16:creationId xmlns:a16="http://schemas.microsoft.com/office/drawing/2014/main" id="{634123E3-AB71-9F41-AD39-43B0691F1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9" name="Group 89">
                <a:extLst>
                  <a:ext uri="{FF2B5EF4-FFF2-40B4-BE49-F238E27FC236}">
                    <a16:creationId xmlns:a16="http://schemas.microsoft.com/office/drawing/2014/main" id="{DC8E4BD8-4B64-1943-9731-721699A50B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5" name="AutoShape 90">
                  <a:extLst>
                    <a:ext uri="{FF2B5EF4-FFF2-40B4-BE49-F238E27FC236}">
                      <a16:creationId xmlns:a16="http://schemas.microsoft.com/office/drawing/2014/main" id="{9D762048-3A14-564D-8D32-3584214E9D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6" name="AutoShape 91">
                  <a:extLst>
                    <a:ext uri="{FF2B5EF4-FFF2-40B4-BE49-F238E27FC236}">
                      <a16:creationId xmlns:a16="http://schemas.microsoft.com/office/drawing/2014/main" id="{70B9E041-38D0-8A42-BB42-D0980C10A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200" name="Freeform 92">
                <a:extLst>
                  <a:ext uri="{FF2B5EF4-FFF2-40B4-BE49-F238E27FC236}">
                    <a16:creationId xmlns:a16="http://schemas.microsoft.com/office/drawing/2014/main" id="{A2F57490-585D-EB4E-AE3D-BCA33E2C5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201" name="Group 93">
                <a:extLst>
                  <a:ext uri="{FF2B5EF4-FFF2-40B4-BE49-F238E27FC236}">
                    <a16:creationId xmlns:a16="http://schemas.microsoft.com/office/drawing/2014/main" id="{E23C7B19-F840-FC48-9713-9AD00E8223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3" name="AutoShape 94">
                  <a:extLst>
                    <a:ext uri="{FF2B5EF4-FFF2-40B4-BE49-F238E27FC236}">
                      <a16:creationId xmlns:a16="http://schemas.microsoft.com/office/drawing/2014/main" id="{BF66CD5C-FF99-7742-A14E-2BF2A67A6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4" name="AutoShape 95">
                  <a:extLst>
                    <a:ext uri="{FF2B5EF4-FFF2-40B4-BE49-F238E27FC236}">
                      <a16:creationId xmlns:a16="http://schemas.microsoft.com/office/drawing/2014/main" id="{F9BFFD59-AD2B-894C-819C-8D0DB9F2B5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202" name="Rectangle 96">
                <a:extLst>
                  <a:ext uri="{FF2B5EF4-FFF2-40B4-BE49-F238E27FC236}">
                    <a16:creationId xmlns:a16="http://schemas.microsoft.com/office/drawing/2014/main" id="{136171A0-1A0E-8D4C-968B-D17501670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3" name="Freeform 97">
                <a:extLst>
                  <a:ext uri="{FF2B5EF4-FFF2-40B4-BE49-F238E27FC236}">
                    <a16:creationId xmlns:a16="http://schemas.microsoft.com/office/drawing/2014/main" id="{C874C361-C380-FC49-8D1C-E30AEEA3FF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4" name="Freeform 98">
                <a:extLst>
                  <a:ext uri="{FF2B5EF4-FFF2-40B4-BE49-F238E27FC236}">
                    <a16:creationId xmlns:a16="http://schemas.microsoft.com/office/drawing/2014/main" id="{69C7F287-7595-D94A-87BF-95ED49C48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5" name="Oval 99">
                <a:extLst>
                  <a:ext uri="{FF2B5EF4-FFF2-40B4-BE49-F238E27FC236}">
                    <a16:creationId xmlns:a16="http://schemas.microsoft.com/office/drawing/2014/main" id="{B6E84AB5-17E1-1D48-BB79-04D2F0075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6" name="Freeform 100">
                <a:extLst>
                  <a:ext uri="{FF2B5EF4-FFF2-40B4-BE49-F238E27FC236}">
                    <a16:creationId xmlns:a16="http://schemas.microsoft.com/office/drawing/2014/main" id="{AF0BF05C-4E38-CD4D-AAFA-E3493B155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7" name="AutoShape 101">
                <a:extLst>
                  <a:ext uri="{FF2B5EF4-FFF2-40B4-BE49-F238E27FC236}">
                    <a16:creationId xmlns:a16="http://schemas.microsoft.com/office/drawing/2014/main" id="{3BB53BC2-8678-8446-A21F-7F33E9E59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8" name="AutoShape 102">
                <a:extLst>
                  <a:ext uri="{FF2B5EF4-FFF2-40B4-BE49-F238E27FC236}">
                    <a16:creationId xmlns:a16="http://schemas.microsoft.com/office/drawing/2014/main" id="{FA369464-AABC-BC43-830F-4E4F32FF7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9" name="Oval 103">
                <a:extLst>
                  <a:ext uri="{FF2B5EF4-FFF2-40B4-BE49-F238E27FC236}">
                    <a16:creationId xmlns:a16="http://schemas.microsoft.com/office/drawing/2014/main" id="{0447F744-AF3E-9645-978F-EF1BDF0F8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0" name="Oval 104">
                <a:extLst>
                  <a:ext uri="{FF2B5EF4-FFF2-40B4-BE49-F238E27FC236}">
                    <a16:creationId xmlns:a16="http://schemas.microsoft.com/office/drawing/2014/main" id="{F3C8D210-BF7D-C848-B9FD-FC1172BBD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11" name="Oval 105">
                <a:extLst>
                  <a:ext uri="{FF2B5EF4-FFF2-40B4-BE49-F238E27FC236}">
                    <a16:creationId xmlns:a16="http://schemas.microsoft.com/office/drawing/2014/main" id="{1162ED20-6D4D-2B4D-84EF-299FDEE0E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2" name="Rectangle 106">
                <a:extLst>
                  <a:ext uri="{FF2B5EF4-FFF2-40B4-BE49-F238E27FC236}">
                    <a16:creationId xmlns:a16="http://schemas.microsoft.com/office/drawing/2014/main" id="{922CF934-873F-EE4F-8726-E969CD36E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1" name="Group 107">
              <a:extLst>
                <a:ext uri="{FF2B5EF4-FFF2-40B4-BE49-F238E27FC236}">
                  <a16:creationId xmlns:a16="http://schemas.microsoft.com/office/drawing/2014/main" id="{C09F8334-EB5D-B748-8BA6-989D939E72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11900" y="3176588"/>
              <a:ext cx="434975" cy="349250"/>
              <a:chOff x="-44" y="1473"/>
              <a:chExt cx="981" cy="1105"/>
            </a:xfrm>
          </p:grpSpPr>
          <p:pic>
            <p:nvPicPr>
              <p:cNvPr id="222" name="Picture 108" descr="desktop_computer_stylized_medium">
                <a:extLst>
                  <a:ext uri="{FF2B5EF4-FFF2-40B4-BE49-F238E27FC236}">
                    <a16:creationId xmlns:a16="http://schemas.microsoft.com/office/drawing/2014/main" id="{7B90278E-E343-294D-95CB-02DB24F6F5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3" name="Freeform 109">
                <a:extLst>
                  <a:ext uri="{FF2B5EF4-FFF2-40B4-BE49-F238E27FC236}">
                    <a16:creationId xmlns:a16="http://schemas.microsoft.com/office/drawing/2014/main" id="{C59628E1-7338-E340-96DD-685A37B0462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4" name="Group 110">
              <a:extLst>
                <a:ext uri="{FF2B5EF4-FFF2-40B4-BE49-F238E27FC236}">
                  <a16:creationId xmlns:a16="http://schemas.microsoft.com/office/drawing/2014/main" id="{698F5DBF-2E9C-2B40-817E-23F3F51AF6C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16838" y="3252788"/>
              <a:ext cx="434975" cy="349250"/>
              <a:chOff x="-44" y="1473"/>
              <a:chExt cx="981" cy="1105"/>
            </a:xfrm>
          </p:grpSpPr>
          <p:pic>
            <p:nvPicPr>
              <p:cNvPr id="225" name="Picture 111" descr="desktop_computer_stylized_medium">
                <a:extLst>
                  <a:ext uri="{FF2B5EF4-FFF2-40B4-BE49-F238E27FC236}">
                    <a16:creationId xmlns:a16="http://schemas.microsoft.com/office/drawing/2014/main" id="{A569F870-B03B-2547-AF54-2C7AB5CBA0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" name="Freeform 112">
                <a:extLst>
                  <a:ext uri="{FF2B5EF4-FFF2-40B4-BE49-F238E27FC236}">
                    <a16:creationId xmlns:a16="http://schemas.microsoft.com/office/drawing/2014/main" id="{FE964CAF-BEB0-BB4E-AFC5-27ADA2EB8BD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7" name="Group 113">
              <a:extLst>
                <a:ext uri="{FF2B5EF4-FFF2-40B4-BE49-F238E27FC236}">
                  <a16:creationId xmlns:a16="http://schemas.microsoft.com/office/drawing/2014/main" id="{87763CBB-3A99-594D-9997-C76D56E76D3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8300" y="2457450"/>
              <a:ext cx="434975" cy="349250"/>
              <a:chOff x="-44" y="1473"/>
              <a:chExt cx="981" cy="1105"/>
            </a:xfrm>
          </p:grpSpPr>
          <p:pic>
            <p:nvPicPr>
              <p:cNvPr id="228" name="Picture 114" descr="desktop_computer_stylized_medium">
                <a:extLst>
                  <a:ext uri="{FF2B5EF4-FFF2-40B4-BE49-F238E27FC236}">
                    <a16:creationId xmlns:a16="http://schemas.microsoft.com/office/drawing/2014/main" id="{3267E1E1-F140-B44D-B892-C5FED1C277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9" name="Freeform 115">
                <a:extLst>
                  <a:ext uri="{FF2B5EF4-FFF2-40B4-BE49-F238E27FC236}">
                    <a16:creationId xmlns:a16="http://schemas.microsoft.com/office/drawing/2014/main" id="{4F25EA7B-20CB-6C44-8B62-34CDC776210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0" name="Group 116">
              <a:extLst>
                <a:ext uri="{FF2B5EF4-FFF2-40B4-BE49-F238E27FC236}">
                  <a16:creationId xmlns:a16="http://schemas.microsoft.com/office/drawing/2014/main" id="{169372BE-08CD-7743-8E5E-EC2549832F5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043863" y="1706563"/>
              <a:ext cx="434975" cy="349250"/>
              <a:chOff x="-44" y="1473"/>
              <a:chExt cx="981" cy="1105"/>
            </a:xfrm>
          </p:grpSpPr>
          <p:pic>
            <p:nvPicPr>
              <p:cNvPr id="231" name="Picture 117" descr="desktop_computer_stylized_medium">
                <a:extLst>
                  <a:ext uri="{FF2B5EF4-FFF2-40B4-BE49-F238E27FC236}">
                    <a16:creationId xmlns:a16="http://schemas.microsoft.com/office/drawing/2014/main" id="{5232EB59-D06A-CC48-8C1F-E6DAC4976B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2" name="Freeform 118">
                <a:extLst>
                  <a:ext uri="{FF2B5EF4-FFF2-40B4-BE49-F238E27FC236}">
                    <a16:creationId xmlns:a16="http://schemas.microsoft.com/office/drawing/2014/main" id="{7E7C9F9D-CF89-7545-A1F6-153E2A098F8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3" name="Group 119">
              <a:extLst>
                <a:ext uri="{FF2B5EF4-FFF2-40B4-BE49-F238E27FC236}">
                  <a16:creationId xmlns:a16="http://schemas.microsoft.com/office/drawing/2014/main" id="{6869CE49-D074-8547-B1D6-1F3B5B649CF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911975" y="1368425"/>
              <a:ext cx="434975" cy="349250"/>
              <a:chOff x="-44" y="1473"/>
              <a:chExt cx="981" cy="1105"/>
            </a:xfrm>
          </p:grpSpPr>
          <p:pic>
            <p:nvPicPr>
              <p:cNvPr id="234" name="Picture 120" descr="desktop_computer_stylized_medium">
                <a:extLst>
                  <a:ext uri="{FF2B5EF4-FFF2-40B4-BE49-F238E27FC236}">
                    <a16:creationId xmlns:a16="http://schemas.microsoft.com/office/drawing/2014/main" id="{CE44033F-D4B7-7D46-9D32-0960EEB7B5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" name="Freeform 121">
                <a:extLst>
                  <a:ext uri="{FF2B5EF4-FFF2-40B4-BE49-F238E27FC236}">
                    <a16:creationId xmlns:a16="http://schemas.microsoft.com/office/drawing/2014/main" id="{45A28D47-C9B3-0346-8D70-361E7A4895B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6" name="Group 123">
              <a:extLst>
                <a:ext uri="{FF2B5EF4-FFF2-40B4-BE49-F238E27FC236}">
                  <a16:creationId xmlns:a16="http://schemas.microsoft.com/office/drawing/2014/main" id="{4E1A9762-2C71-9742-9958-EB2D29E68E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4538" y="1411288"/>
              <a:ext cx="434975" cy="349250"/>
              <a:chOff x="-44" y="1473"/>
              <a:chExt cx="981" cy="1105"/>
            </a:xfrm>
          </p:grpSpPr>
          <p:pic>
            <p:nvPicPr>
              <p:cNvPr id="237" name="Picture 124" descr="desktop_computer_stylized_medium">
                <a:extLst>
                  <a:ext uri="{FF2B5EF4-FFF2-40B4-BE49-F238E27FC236}">
                    <a16:creationId xmlns:a16="http://schemas.microsoft.com/office/drawing/2014/main" id="{55B1C28D-66D6-DE4E-ADB5-D53BE1D2A0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8" name="Freeform 125">
                <a:extLst>
                  <a:ext uri="{FF2B5EF4-FFF2-40B4-BE49-F238E27FC236}">
                    <a16:creationId xmlns:a16="http://schemas.microsoft.com/office/drawing/2014/main" id="{4765CFB0-3F34-B94A-BC7F-EA339FAACF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9" name="Group 126">
              <a:extLst>
                <a:ext uri="{FF2B5EF4-FFF2-40B4-BE49-F238E27FC236}">
                  <a16:creationId xmlns:a16="http://schemas.microsoft.com/office/drawing/2014/main" id="{BE7F0DCF-B627-C847-8279-68A197C89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375" y="2162175"/>
              <a:ext cx="434975" cy="349250"/>
              <a:chOff x="-44" y="1473"/>
              <a:chExt cx="981" cy="1105"/>
            </a:xfrm>
          </p:grpSpPr>
          <p:pic>
            <p:nvPicPr>
              <p:cNvPr id="240" name="Picture 127" descr="desktop_computer_stylized_medium">
                <a:extLst>
                  <a:ext uri="{FF2B5EF4-FFF2-40B4-BE49-F238E27FC236}">
                    <a16:creationId xmlns:a16="http://schemas.microsoft.com/office/drawing/2014/main" id="{BA3AF685-5B1F-CC40-BCAF-7158B2390D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1" name="Freeform 128">
                <a:extLst>
                  <a:ext uri="{FF2B5EF4-FFF2-40B4-BE49-F238E27FC236}">
                    <a16:creationId xmlns:a16="http://schemas.microsoft.com/office/drawing/2014/main" id="{1A33777F-82DA-EC46-B881-5C25C2D626A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42" name="Group 129">
              <a:extLst>
                <a:ext uri="{FF2B5EF4-FFF2-40B4-BE49-F238E27FC236}">
                  <a16:creationId xmlns:a16="http://schemas.microsoft.com/office/drawing/2014/main" id="{A4323D8E-CD7F-4742-B00D-A10D592D03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9338" y="2749550"/>
              <a:ext cx="434975" cy="349250"/>
              <a:chOff x="-44" y="1473"/>
              <a:chExt cx="981" cy="1105"/>
            </a:xfrm>
          </p:grpSpPr>
          <p:pic>
            <p:nvPicPr>
              <p:cNvPr id="243" name="Picture 130" descr="desktop_computer_stylized_medium">
                <a:extLst>
                  <a:ext uri="{FF2B5EF4-FFF2-40B4-BE49-F238E27FC236}">
                    <a16:creationId xmlns:a16="http://schemas.microsoft.com/office/drawing/2014/main" id="{39C6AFB3-E3B3-AA47-9771-00781B94A9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4" name="Freeform 131">
                <a:extLst>
                  <a:ext uri="{FF2B5EF4-FFF2-40B4-BE49-F238E27FC236}">
                    <a16:creationId xmlns:a16="http://schemas.microsoft.com/office/drawing/2014/main" id="{4679D4E0-5A0A-B34D-AA7C-D7A6E8AE3F8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45" name="Group 132">
              <a:extLst>
                <a:ext uri="{FF2B5EF4-FFF2-40B4-BE49-F238E27FC236}">
                  <a16:creationId xmlns:a16="http://schemas.microsoft.com/office/drawing/2014/main" id="{73C52904-5489-6E4E-8226-879A26291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5025" y="2989263"/>
              <a:ext cx="325438" cy="261937"/>
              <a:chOff x="-44" y="1473"/>
              <a:chExt cx="981" cy="1105"/>
            </a:xfrm>
          </p:grpSpPr>
          <p:pic>
            <p:nvPicPr>
              <p:cNvPr id="246" name="Picture 133" descr="desktop_computer_stylized_medium">
                <a:extLst>
                  <a:ext uri="{FF2B5EF4-FFF2-40B4-BE49-F238E27FC236}">
                    <a16:creationId xmlns:a16="http://schemas.microsoft.com/office/drawing/2014/main" id="{E7C23640-AF67-8245-9B29-88C1A9B166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" name="Freeform 134">
                <a:extLst>
                  <a:ext uri="{FF2B5EF4-FFF2-40B4-BE49-F238E27FC236}">
                    <a16:creationId xmlns:a16="http://schemas.microsoft.com/office/drawing/2014/main" id="{CDD2AFE9-4A15-5147-897C-7BE6039DB5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sp>
        <p:nvSpPr>
          <p:cNvPr id="83" name="Slide Number Placeholder 2">
            <a:extLst>
              <a:ext uri="{FF2B5EF4-FFF2-40B4-BE49-F238E27FC236}">
                <a16:creationId xmlns:a16="http://schemas.microsoft.com/office/drawing/2014/main" id="{4878E67F-D509-FD42-BE8D-29D25C1A4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41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BitTorrent: requesting, sending file chunks</a:t>
            </a:r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id="{ABE3BA82-1C3D-064A-9166-C67DC2170C39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510619"/>
            <a:ext cx="45212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Requesting chunks: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at any given time, different peers have different subsets of file chunks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periodically, Alice asks each peer for list of chunks that they have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Alice requests missing chunks from peers, rarest first</a:t>
            </a:r>
          </a:p>
        </p:txBody>
      </p:sp>
      <p:sp>
        <p:nvSpPr>
          <p:cNvPr id="86" name="Rectangle 6">
            <a:extLst>
              <a:ext uri="{FF2B5EF4-FFF2-40B4-BE49-F238E27FC236}">
                <a16:creationId xmlns:a16="http://schemas.microsoft.com/office/drawing/2014/main" id="{5CFA8E56-2FAA-FC49-B7B7-8A06FD9D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271" y="1412473"/>
            <a:ext cx="5714999" cy="503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5875" indent="0"/>
            <a:r>
              <a:rPr lang="en-US" altLang="en-US" sz="3200" dirty="0">
                <a:solidFill>
                  <a:srgbClr val="CC0000"/>
                </a:solidFill>
                <a:latin typeface="+mn-lt"/>
              </a:rPr>
              <a:t>Sending chunks: tit-for-tat</a:t>
            </a:r>
          </a:p>
          <a:p>
            <a:pPr marL="406400" indent="-34131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Alice sends chunks to those four peers currently sending her chunks </a:t>
            </a:r>
            <a:r>
              <a:rPr lang="en-US" altLang="en-US" sz="2800" i="1" dirty="0">
                <a:latin typeface="+mn-lt"/>
              </a:rPr>
              <a:t>at highest rate</a:t>
            </a:r>
            <a:r>
              <a:rPr lang="en-US" altLang="en-US" sz="2800" dirty="0">
                <a:latin typeface="+mn-lt"/>
              </a:rPr>
              <a:t> 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other peers are choked by Alice (do not receive chunks from her)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re-evaluate top 4 every10 secs</a:t>
            </a:r>
          </a:p>
          <a:p>
            <a:pPr marL="471488" indent="-34131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every 30 secs: randomly select another peer, starts sending chunks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+mn-lt"/>
              </a:rPr>
              <a:t>“optimistically unchoke” this peer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newly chosen peer may join top 4</a:t>
            </a:r>
          </a:p>
          <a:p>
            <a:pPr>
              <a:buClr>
                <a:srgbClr val="000099"/>
              </a:buClr>
              <a:buSzTx/>
              <a:buFont typeface="Wingdings" pitchFamily="2" charset="2"/>
              <a:buChar char="§"/>
            </a:pPr>
            <a:endParaRPr lang="en-US" altLang="en-US" dirty="0">
              <a:latin typeface="Gill Sans MT" panose="020B0502020104020203" pitchFamily="34" charset="77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CEB65444-34EE-4547-8616-7800EB55C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58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BitTorrent: tit-for-tat</a:t>
            </a:r>
          </a:p>
        </p:txBody>
      </p:sp>
      <p:pic>
        <p:nvPicPr>
          <p:cNvPr id="7" name="Picture 13" descr="Alice">
            <a:extLst>
              <a:ext uri="{FF2B5EF4-FFF2-40B4-BE49-F238E27FC236}">
                <a16:creationId xmlns:a16="http://schemas.microsoft.com/office/drawing/2014/main" id="{8741BF70-C5D5-9A4F-93C1-15959E9CE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027" y="5178425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5">
            <a:extLst>
              <a:ext uri="{FF2B5EF4-FFF2-40B4-BE49-F238E27FC236}">
                <a16:creationId xmlns:a16="http://schemas.microsoft.com/office/drawing/2014/main" id="{EC6F316B-7159-F14D-8C61-058945C987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52914" y="4184650"/>
            <a:ext cx="1473200" cy="596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85312597-E60F-8D4C-A9EB-F6893D4851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3927" y="5010150"/>
            <a:ext cx="965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792D9181-0B03-BC4F-899D-82D2EA8580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08614" y="5124450"/>
            <a:ext cx="596900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2D784DE7-BFF3-9C40-B976-5BA78149FD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1514" y="3308350"/>
            <a:ext cx="41910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A1C1198D-163B-9148-9612-0787A145D3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3114" y="3892550"/>
            <a:ext cx="78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C2DCB036-D113-5443-8F3C-DF1496779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3114" y="4362450"/>
            <a:ext cx="59690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pic>
        <p:nvPicPr>
          <p:cNvPr id="14" name="Picture 22" descr="Bob">
            <a:extLst>
              <a:ext uri="{FF2B5EF4-FFF2-40B4-BE49-F238E27FC236}">
                <a16:creationId xmlns:a16="http://schemas.microsoft.com/office/drawing/2014/main" id="{A84998C7-BF5D-E24D-8A4A-8765DDF4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702" y="460692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23">
            <a:extLst>
              <a:ext uri="{FF2B5EF4-FFF2-40B4-BE49-F238E27FC236}">
                <a16:creationId xmlns:a16="http://schemas.microsoft.com/office/drawing/2014/main" id="{26116A51-4E13-DE4D-96FD-9486C5FBFE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0314" y="4159250"/>
            <a:ext cx="1435100" cy="482600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6" name="Line 24">
            <a:extLst>
              <a:ext uri="{FF2B5EF4-FFF2-40B4-BE49-F238E27FC236}">
                <a16:creationId xmlns:a16="http://schemas.microsoft.com/office/drawing/2014/main" id="{5E5EFBCB-9F3E-F141-A779-E04A3C86C9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3014" y="4248150"/>
            <a:ext cx="1397000" cy="4699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FD13D6CC-D7F1-884F-8F51-9C4194830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1114" y="4349750"/>
            <a:ext cx="1371600" cy="48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DACC5EA5-F1C3-BD42-A042-51775E5F6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046" y="1288142"/>
            <a:ext cx="4789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(1) Alice “</a:t>
            </a:r>
            <a:r>
              <a:rPr lang="en-US" altLang="ja-JP" sz="2400" dirty="0">
                <a:latin typeface="+mn-lt"/>
              </a:rPr>
              <a:t>optimistically unchokes” Bob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9" name="Text Box 27">
            <a:extLst>
              <a:ext uri="{FF2B5EF4-FFF2-40B4-BE49-F238E27FC236}">
                <a16:creationId xmlns:a16="http://schemas.microsoft.com/office/drawing/2014/main" id="{DE11FF06-2EB6-DE4E-9955-89EC60B61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7" y="1711330"/>
            <a:ext cx="8496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(2) Alice becomes one of Bob’</a:t>
            </a:r>
            <a:r>
              <a:rPr lang="en-US" altLang="ja-JP" sz="2400" dirty="0">
                <a:latin typeface="+mn-lt"/>
              </a:rPr>
              <a:t>s top-four providers; Bob reciprocates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16606440-1C32-3D4E-A1E4-E55876C8B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9" y="2124086"/>
            <a:ext cx="62574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(3) Bob becomes one of Alice’</a:t>
            </a:r>
            <a:r>
              <a:rPr lang="en-US" altLang="ja-JP" sz="2400" dirty="0">
                <a:latin typeface="+mn-lt"/>
              </a:rPr>
              <a:t>s top-four providers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F65951EA-D399-4948-A91F-C888B7CDF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902" y="5338537"/>
            <a:ext cx="4897389" cy="83099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latin typeface="+mn-lt"/>
              </a:rPr>
              <a:t>higher upload rate:</a:t>
            </a:r>
            <a:r>
              <a:rPr lang="en-US" altLang="en-US" sz="2400" dirty="0">
                <a:latin typeface="+mn-lt"/>
              </a:rPr>
              <a:t> find better trading partners, get file faster !</a:t>
            </a:r>
          </a:p>
        </p:txBody>
      </p:sp>
      <p:grpSp>
        <p:nvGrpSpPr>
          <p:cNvPr id="22" name="Group 52">
            <a:extLst>
              <a:ext uri="{FF2B5EF4-FFF2-40B4-BE49-F238E27FC236}">
                <a16:creationId xmlns:a16="http://schemas.microsoft.com/office/drawing/2014/main" id="{65490274-4BA6-774A-B416-07955688B60F}"/>
              </a:ext>
            </a:extLst>
          </p:cNvPr>
          <p:cNvGrpSpPr>
            <a:grpSpLocks/>
          </p:cNvGrpSpPr>
          <p:nvPr/>
        </p:nvGrpSpPr>
        <p:grpSpPr bwMode="auto">
          <a:xfrm>
            <a:off x="2194152" y="5014913"/>
            <a:ext cx="762000" cy="752475"/>
            <a:chOff x="-44" y="1473"/>
            <a:chExt cx="981" cy="1105"/>
          </a:xfrm>
        </p:grpSpPr>
        <p:pic>
          <p:nvPicPr>
            <p:cNvPr id="23" name="Picture 53" descr="desktop_computer_stylized_medium">
              <a:extLst>
                <a:ext uri="{FF2B5EF4-FFF2-40B4-BE49-F238E27FC236}">
                  <a16:creationId xmlns:a16="http://schemas.microsoft.com/office/drawing/2014/main" id="{72C8D70E-1AE3-CB40-AFD6-460B761828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E4AA1D2E-1517-8A4B-AB9B-C7191BBEA3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25" name="Group 55">
            <a:extLst>
              <a:ext uri="{FF2B5EF4-FFF2-40B4-BE49-F238E27FC236}">
                <a16:creationId xmlns:a16="http://schemas.microsoft.com/office/drawing/2014/main" id="{B5877426-113E-4645-9901-821F444D3C78}"/>
              </a:ext>
            </a:extLst>
          </p:cNvPr>
          <p:cNvGrpSpPr>
            <a:grpSpLocks/>
          </p:cNvGrpSpPr>
          <p:nvPr/>
        </p:nvGrpSpPr>
        <p:grpSpPr bwMode="auto">
          <a:xfrm>
            <a:off x="2889477" y="5776913"/>
            <a:ext cx="762000" cy="752475"/>
            <a:chOff x="-44" y="1473"/>
            <a:chExt cx="981" cy="1105"/>
          </a:xfrm>
        </p:grpSpPr>
        <p:pic>
          <p:nvPicPr>
            <p:cNvPr id="26" name="Picture 56" descr="desktop_computer_stylized_medium">
              <a:extLst>
                <a:ext uri="{FF2B5EF4-FFF2-40B4-BE49-F238E27FC236}">
                  <a16:creationId xmlns:a16="http://schemas.microsoft.com/office/drawing/2014/main" id="{ED1A5E6B-965E-454E-9989-4DEC33639D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DD6D3C44-22E2-B449-9FDA-221947FA5E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28" name="Group 58">
            <a:extLst>
              <a:ext uri="{FF2B5EF4-FFF2-40B4-BE49-F238E27FC236}">
                <a16:creationId xmlns:a16="http://schemas.microsoft.com/office/drawing/2014/main" id="{0E9167DB-CB01-E04A-946E-D0BD377ECA5A}"/>
              </a:ext>
            </a:extLst>
          </p:cNvPr>
          <p:cNvGrpSpPr>
            <a:grpSpLocks/>
          </p:cNvGrpSpPr>
          <p:nvPr/>
        </p:nvGrpSpPr>
        <p:grpSpPr bwMode="auto">
          <a:xfrm>
            <a:off x="1708377" y="3894138"/>
            <a:ext cx="762000" cy="752475"/>
            <a:chOff x="-44" y="1473"/>
            <a:chExt cx="981" cy="1105"/>
          </a:xfrm>
        </p:grpSpPr>
        <p:pic>
          <p:nvPicPr>
            <p:cNvPr id="29" name="Picture 59" descr="desktop_computer_stylized_medium">
              <a:extLst>
                <a:ext uri="{FF2B5EF4-FFF2-40B4-BE49-F238E27FC236}">
                  <a16:creationId xmlns:a16="http://schemas.microsoft.com/office/drawing/2014/main" id="{3FC86540-2AE3-6C45-A57C-8C7A57DEE8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7D582964-4BDA-5043-B12E-8CB52E1A4A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31" name="Group 61">
            <a:extLst>
              <a:ext uri="{FF2B5EF4-FFF2-40B4-BE49-F238E27FC236}">
                <a16:creationId xmlns:a16="http://schemas.microsoft.com/office/drawing/2014/main" id="{AC057CF7-B165-FC49-A311-D35170CD591D}"/>
              </a:ext>
            </a:extLst>
          </p:cNvPr>
          <p:cNvGrpSpPr>
            <a:grpSpLocks/>
          </p:cNvGrpSpPr>
          <p:nvPr/>
        </p:nvGrpSpPr>
        <p:grpSpPr bwMode="auto">
          <a:xfrm>
            <a:off x="3672114" y="4427538"/>
            <a:ext cx="762000" cy="752475"/>
            <a:chOff x="-44" y="1473"/>
            <a:chExt cx="981" cy="1105"/>
          </a:xfrm>
        </p:grpSpPr>
        <p:pic>
          <p:nvPicPr>
            <p:cNvPr id="32" name="Picture 62" descr="desktop_computer_stylized_medium">
              <a:extLst>
                <a:ext uri="{FF2B5EF4-FFF2-40B4-BE49-F238E27FC236}">
                  <a16:creationId xmlns:a16="http://schemas.microsoft.com/office/drawing/2014/main" id="{18C1044E-BABC-1349-9269-834754B68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id="{78C58B97-061E-EA4D-AA38-0150EABAFC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34" name="Group 64">
            <a:extLst>
              <a:ext uri="{FF2B5EF4-FFF2-40B4-BE49-F238E27FC236}">
                <a16:creationId xmlns:a16="http://schemas.microsoft.com/office/drawing/2014/main" id="{8374CADC-5475-174C-A033-E425F815732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99539" y="4351338"/>
            <a:ext cx="762000" cy="752475"/>
            <a:chOff x="-44" y="1473"/>
            <a:chExt cx="981" cy="1105"/>
          </a:xfrm>
        </p:grpSpPr>
        <p:pic>
          <p:nvPicPr>
            <p:cNvPr id="35" name="Picture 65" descr="desktop_computer_stylized_medium">
              <a:extLst>
                <a:ext uri="{FF2B5EF4-FFF2-40B4-BE49-F238E27FC236}">
                  <a16:creationId xmlns:a16="http://schemas.microsoft.com/office/drawing/2014/main" id="{E829CC9A-8A66-4B4E-9FF3-CEAE73497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Freeform 66">
              <a:extLst>
                <a:ext uri="{FF2B5EF4-FFF2-40B4-BE49-F238E27FC236}">
                  <a16:creationId xmlns:a16="http://schemas.microsoft.com/office/drawing/2014/main" id="{BE509D07-5156-594C-9BF4-2A36E639DB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37" name="Group 67">
            <a:extLst>
              <a:ext uri="{FF2B5EF4-FFF2-40B4-BE49-F238E27FC236}">
                <a16:creationId xmlns:a16="http://schemas.microsoft.com/office/drawing/2014/main" id="{BFB32E89-5273-0E4F-AB0A-3A5BD887062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50352" y="3513138"/>
            <a:ext cx="762000" cy="752475"/>
            <a:chOff x="-44" y="1473"/>
            <a:chExt cx="981" cy="1105"/>
          </a:xfrm>
        </p:grpSpPr>
        <p:pic>
          <p:nvPicPr>
            <p:cNvPr id="38" name="Picture 68" descr="desktop_computer_stylized_medium">
              <a:extLst>
                <a:ext uri="{FF2B5EF4-FFF2-40B4-BE49-F238E27FC236}">
                  <a16:creationId xmlns:a16="http://schemas.microsoft.com/office/drawing/2014/main" id="{7E65096A-F8A7-654C-9729-36316DFF5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Freeform 69">
              <a:extLst>
                <a:ext uri="{FF2B5EF4-FFF2-40B4-BE49-F238E27FC236}">
                  <a16:creationId xmlns:a16="http://schemas.microsoft.com/office/drawing/2014/main" id="{FE95B6B4-20A8-EF43-BAAF-C599F2F3BC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40" name="Group 70">
            <a:extLst>
              <a:ext uri="{FF2B5EF4-FFF2-40B4-BE49-F238E27FC236}">
                <a16:creationId xmlns:a16="http://schemas.microsoft.com/office/drawing/2014/main" id="{C47D9ABE-3F3C-2147-9673-332BCE8C2E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58239" y="2892425"/>
            <a:ext cx="762000" cy="752475"/>
            <a:chOff x="-44" y="1473"/>
            <a:chExt cx="981" cy="1105"/>
          </a:xfrm>
        </p:grpSpPr>
        <p:pic>
          <p:nvPicPr>
            <p:cNvPr id="41" name="Picture 71" descr="desktop_computer_stylized_medium">
              <a:extLst>
                <a:ext uri="{FF2B5EF4-FFF2-40B4-BE49-F238E27FC236}">
                  <a16:creationId xmlns:a16="http://schemas.microsoft.com/office/drawing/2014/main" id="{E0B0EA6D-DC65-F345-866C-FF8D43D273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72">
              <a:extLst>
                <a:ext uri="{FF2B5EF4-FFF2-40B4-BE49-F238E27FC236}">
                  <a16:creationId xmlns:a16="http://schemas.microsoft.com/office/drawing/2014/main" id="{4B8179CA-F544-1947-AB02-D4AFC3D011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43" name="Group 74">
            <a:extLst>
              <a:ext uri="{FF2B5EF4-FFF2-40B4-BE49-F238E27FC236}">
                <a16:creationId xmlns:a16="http://schemas.microsoft.com/office/drawing/2014/main" id="{3AAB7190-C86B-6B40-A2D8-F0FAFE0A25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35902" y="3883025"/>
            <a:ext cx="762000" cy="752475"/>
            <a:chOff x="-44" y="1473"/>
            <a:chExt cx="981" cy="1105"/>
          </a:xfrm>
        </p:grpSpPr>
        <p:pic>
          <p:nvPicPr>
            <p:cNvPr id="44" name="Picture 75" descr="desktop_computer_stylized_medium">
              <a:extLst>
                <a:ext uri="{FF2B5EF4-FFF2-40B4-BE49-F238E27FC236}">
                  <a16:creationId xmlns:a16="http://schemas.microsoft.com/office/drawing/2014/main" id="{E10FCAF4-5DCA-C147-944D-68091F53F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76">
              <a:extLst>
                <a:ext uri="{FF2B5EF4-FFF2-40B4-BE49-F238E27FC236}">
                  <a16:creationId xmlns:a16="http://schemas.microsoft.com/office/drawing/2014/main" id="{ED9B8D15-5F2D-AE4E-95C9-E1F0A26E1B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46" name="Group 80">
            <a:extLst>
              <a:ext uri="{FF2B5EF4-FFF2-40B4-BE49-F238E27FC236}">
                <a16:creationId xmlns:a16="http://schemas.microsoft.com/office/drawing/2014/main" id="{76F60E48-C369-D742-9AC3-453C2EB2296B}"/>
              </a:ext>
            </a:extLst>
          </p:cNvPr>
          <p:cNvGrpSpPr>
            <a:grpSpLocks/>
          </p:cNvGrpSpPr>
          <p:nvPr/>
        </p:nvGrpSpPr>
        <p:grpSpPr bwMode="auto">
          <a:xfrm>
            <a:off x="5815239" y="2717800"/>
            <a:ext cx="762000" cy="1177925"/>
            <a:chOff x="4746" y="1528"/>
            <a:chExt cx="480" cy="742"/>
          </a:xfrm>
        </p:grpSpPr>
        <p:sp>
          <p:nvSpPr>
            <p:cNvPr id="47" name="Line 50">
              <a:extLst>
                <a:ext uri="{FF2B5EF4-FFF2-40B4-BE49-F238E27FC236}">
                  <a16:creationId xmlns:a16="http://schemas.microsoft.com/office/drawing/2014/main" id="{713595DD-629E-964F-90C7-0E04B74B2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4" y="1962"/>
              <a:ext cx="2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grpSp>
          <p:nvGrpSpPr>
            <p:cNvPr id="48" name="Group 77">
              <a:extLst>
                <a:ext uri="{FF2B5EF4-FFF2-40B4-BE49-F238E27FC236}">
                  <a16:creationId xmlns:a16="http://schemas.microsoft.com/office/drawing/2014/main" id="{AD97E688-C674-9D46-B533-DA6C65ECA57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746" y="1528"/>
              <a:ext cx="480" cy="474"/>
              <a:chOff x="-44" y="1473"/>
              <a:chExt cx="981" cy="1105"/>
            </a:xfrm>
          </p:grpSpPr>
          <p:pic>
            <p:nvPicPr>
              <p:cNvPr id="49" name="Picture 78" descr="desktop_computer_stylized_medium">
                <a:extLst>
                  <a:ext uri="{FF2B5EF4-FFF2-40B4-BE49-F238E27FC236}">
                    <a16:creationId xmlns:a16="http://schemas.microsoft.com/office/drawing/2014/main" id="{A710A2EC-D64C-6A4F-A921-3C453CCA3D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Freeform 79">
                <a:extLst>
                  <a:ext uri="{FF2B5EF4-FFF2-40B4-BE49-F238E27FC236}">
                    <a16:creationId xmlns:a16="http://schemas.microsoft.com/office/drawing/2014/main" id="{AEBDADBC-EFC3-B643-B7C3-E2DB8819FD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</p:grpSp>
      <p:grpSp>
        <p:nvGrpSpPr>
          <p:cNvPr id="51" name="Group 87">
            <a:extLst>
              <a:ext uri="{FF2B5EF4-FFF2-40B4-BE49-F238E27FC236}">
                <a16:creationId xmlns:a16="http://schemas.microsoft.com/office/drawing/2014/main" id="{C55F25CE-5FFF-CB47-A09A-CEBC929646BA}"/>
              </a:ext>
            </a:extLst>
          </p:cNvPr>
          <p:cNvGrpSpPr>
            <a:grpSpLocks/>
          </p:cNvGrpSpPr>
          <p:nvPr/>
        </p:nvGrpSpPr>
        <p:grpSpPr bwMode="auto">
          <a:xfrm>
            <a:off x="2905352" y="3206750"/>
            <a:ext cx="1112837" cy="1219200"/>
            <a:chOff x="4779" y="2386"/>
            <a:chExt cx="701" cy="768"/>
          </a:xfrm>
        </p:grpSpPr>
        <p:sp>
          <p:nvSpPr>
            <p:cNvPr id="52" name="Line 46">
              <a:extLst>
                <a:ext uri="{FF2B5EF4-FFF2-40B4-BE49-F238E27FC236}">
                  <a16:creationId xmlns:a16="http://schemas.microsoft.com/office/drawing/2014/main" id="{8CEC77D4-CDB3-A04E-93BD-09A60C76B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2812"/>
              <a:ext cx="241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grpSp>
          <p:nvGrpSpPr>
            <p:cNvPr id="53" name="Group 84">
              <a:extLst>
                <a:ext uri="{FF2B5EF4-FFF2-40B4-BE49-F238E27FC236}">
                  <a16:creationId xmlns:a16="http://schemas.microsoft.com/office/drawing/2014/main" id="{39CD941B-F7CC-0249-91C8-8CDBC22385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9" y="2386"/>
              <a:ext cx="480" cy="474"/>
              <a:chOff x="-44" y="1473"/>
              <a:chExt cx="981" cy="1105"/>
            </a:xfrm>
          </p:grpSpPr>
          <p:pic>
            <p:nvPicPr>
              <p:cNvPr id="54" name="Picture 85" descr="desktop_computer_stylized_medium">
                <a:extLst>
                  <a:ext uri="{FF2B5EF4-FFF2-40B4-BE49-F238E27FC236}">
                    <a16:creationId xmlns:a16="http://schemas.microsoft.com/office/drawing/2014/main" id="{0384D9E6-2AF2-1444-833F-1ACDCE8105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Freeform 86">
                <a:extLst>
                  <a:ext uri="{FF2B5EF4-FFF2-40B4-BE49-F238E27FC236}">
                    <a16:creationId xmlns:a16="http://schemas.microsoft.com/office/drawing/2014/main" id="{140BEEB3-51A1-3146-AD4E-D014FC9826D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</p:grpSp>
      <p:sp>
        <p:nvSpPr>
          <p:cNvPr id="56" name="Slide Number Placeholder 2">
            <a:extLst>
              <a:ext uri="{FF2B5EF4-FFF2-40B4-BE49-F238E27FC236}">
                <a16:creationId xmlns:a16="http://schemas.microsoft.com/office/drawing/2014/main" id="{E1ED86EA-C149-2945-9786-9D3CB50C6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17" y="223762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</a:t>
            </a:r>
            <a:endParaRPr lang="en-US" sz="44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572119" y="1236917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Key goal: </a:t>
            </a: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decreased delay in multi-object HTTP requests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FB527882-F34C-8945-BA16-5C2965DA631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2142059"/>
            <a:ext cx="10654118" cy="3930449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HTTP1.1:</a:t>
            </a:r>
            <a:r>
              <a:rPr kumimoji="0" lang="en-US" alt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introduced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multiple, pipelined GETs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over single TCP connection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 responds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in-order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(FCFS: first-come-first-served scheduling) to GET requests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with FCFS, small object may have to wait for transmission  (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head-of-line (HOL) blocking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) behind large object(s)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loss recovery (retransmitting lost TCP segments) stalls object transmission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6F2E176-E832-C946-945A-E70AAE074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1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17" y="223762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</a:t>
            </a:r>
            <a:endParaRPr lang="en-US" sz="4400" dirty="0"/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9A8B785A-4E29-F546-8152-139D7CF7C8F9}"/>
              </a:ext>
            </a:extLst>
          </p:cNvPr>
          <p:cNvSpPr txBox="1">
            <a:spLocks noChangeArrowheads="1"/>
          </p:cNvSpPr>
          <p:nvPr/>
        </p:nvSpPr>
        <p:spPr>
          <a:xfrm>
            <a:off x="901486" y="2150525"/>
            <a:ext cx="10458375" cy="448727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HTTP/2: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[RFC 7540, 2015]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increased flexibility at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in sending objects to client: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methods, status codes, most header fields unchanged from HTTP 1.1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transmission order of requested objects based on client-specified object priority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(not necessarily FCFS)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push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unrequested objects to client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divide objects into frames, schedule frames to mitigate HOL blocking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79D3858-EB11-8347-B284-0EA3928CF486}"/>
              </a:ext>
            </a:extLst>
          </p:cNvPr>
          <p:cNvSpPr txBox="1">
            <a:spLocks noChangeArrowheads="1"/>
          </p:cNvSpPr>
          <p:nvPr/>
        </p:nvSpPr>
        <p:spPr>
          <a:xfrm>
            <a:off x="572119" y="1236917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Key goal: </a:t>
            </a: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decreased delay in multi-object HTTP requests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20476A41-E13C-BC40-A484-B8CD2CE4B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HTTP/2: mitigating HOL blocking</a:t>
            </a:r>
            <a:endParaRPr lang="en-US" sz="44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274501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 1.1: client requests 1 large object (e.g., video file) and 3 smaller objects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9C81A400-509D-8B49-94F6-4A247623F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584" y="2902508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1C4A8696-15E9-F34E-9D6B-A386450B2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972" y="1892257"/>
            <a:ext cx="8369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</a:t>
            </a:r>
          </a:p>
        </p:txBody>
      </p:sp>
      <p:grpSp>
        <p:nvGrpSpPr>
          <p:cNvPr id="13" name="Group 34">
            <a:extLst>
              <a:ext uri="{FF2B5EF4-FFF2-40B4-BE49-F238E27FC236}">
                <a16:creationId xmlns:a16="http://schemas.microsoft.com/office/drawing/2014/main" id="{3F9049F0-AD0D-BB4A-9A38-AE6CD2DEE44B}"/>
              </a:ext>
            </a:extLst>
          </p:cNvPr>
          <p:cNvGrpSpPr>
            <a:grpSpLocks/>
          </p:cNvGrpSpPr>
          <p:nvPr/>
        </p:nvGrpSpPr>
        <p:grpSpPr bwMode="auto">
          <a:xfrm>
            <a:off x="7234967" y="2262203"/>
            <a:ext cx="422275" cy="685800"/>
            <a:chOff x="4140" y="429"/>
            <a:chExt cx="1425" cy="2396"/>
          </a:xfrm>
        </p:grpSpPr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803C6B5A-D9D1-EB4A-A391-52C6BC681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36">
              <a:extLst>
                <a:ext uri="{FF2B5EF4-FFF2-40B4-BE49-F238E27FC236}">
                  <a16:creationId xmlns:a16="http://schemas.microsoft.com/office/drawing/2014/main" id="{743E8922-0B4F-124B-8E08-EAFC48A26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8099CED-B66E-A64F-9D64-36008CA17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Freeform 38">
              <a:extLst>
                <a:ext uri="{FF2B5EF4-FFF2-40B4-BE49-F238E27FC236}">
                  <a16:creationId xmlns:a16="http://schemas.microsoft.com/office/drawing/2014/main" id="{8E10A1E3-E714-724B-9A56-653D39FCC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51B7511E-9F4A-634B-B78E-ADF6D024C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9" name="Group 40">
              <a:extLst>
                <a:ext uri="{FF2B5EF4-FFF2-40B4-BE49-F238E27FC236}">
                  <a16:creationId xmlns:a16="http://schemas.microsoft.com/office/drawing/2014/main" id="{5B0CC43F-BAC2-3140-B5A3-62B0B2DB20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" name="AutoShape 41">
                <a:extLst>
                  <a:ext uri="{FF2B5EF4-FFF2-40B4-BE49-F238E27FC236}">
                    <a16:creationId xmlns:a16="http://schemas.microsoft.com/office/drawing/2014/main" id="{15BC3053-32F0-D74D-89AF-8B97E27A3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" name="AutoShape 42">
                <a:extLst>
                  <a:ext uri="{FF2B5EF4-FFF2-40B4-BE49-F238E27FC236}">
                    <a16:creationId xmlns:a16="http://schemas.microsoft.com/office/drawing/2014/main" id="{20995AA6-2DCD-3745-B56B-D4A2BD016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" name="Rectangle 43">
              <a:extLst>
                <a:ext uri="{FF2B5EF4-FFF2-40B4-BE49-F238E27FC236}">
                  <a16:creationId xmlns:a16="http://schemas.microsoft.com/office/drawing/2014/main" id="{A0AB9F72-54CB-1348-80D1-B314D48A0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" name="Group 44">
              <a:extLst>
                <a:ext uri="{FF2B5EF4-FFF2-40B4-BE49-F238E27FC236}">
                  <a16:creationId xmlns:a16="http://schemas.microsoft.com/office/drawing/2014/main" id="{9E4659C2-4E42-B443-84EF-9148F9288B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" name="AutoShape 45">
                <a:extLst>
                  <a:ext uri="{FF2B5EF4-FFF2-40B4-BE49-F238E27FC236}">
                    <a16:creationId xmlns:a16="http://schemas.microsoft.com/office/drawing/2014/main" id="{D8903B39-8265-544A-9AFB-566D599B9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" name="AutoShape 46">
                <a:extLst>
                  <a:ext uri="{FF2B5EF4-FFF2-40B4-BE49-F238E27FC236}">
                    <a16:creationId xmlns:a16="http://schemas.microsoft.com/office/drawing/2014/main" id="{FD67A903-00AF-8F4D-B4F7-1CE981372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2" name="Rectangle 47">
              <a:extLst>
                <a:ext uri="{FF2B5EF4-FFF2-40B4-BE49-F238E27FC236}">
                  <a16:creationId xmlns:a16="http://schemas.microsoft.com/office/drawing/2014/main" id="{4CE4A0E0-E439-5A47-BF8B-98C51081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" name="Rectangle 48">
              <a:extLst>
                <a:ext uri="{FF2B5EF4-FFF2-40B4-BE49-F238E27FC236}">
                  <a16:creationId xmlns:a16="http://schemas.microsoft.com/office/drawing/2014/main" id="{9C3A9589-0AF1-484B-8D65-785BF63FA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" name="Group 49">
              <a:extLst>
                <a:ext uri="{FF2B5EF4-FFF2-40B4-BE49-F238E27FC236}">
                  <a16:creationId xmlns:a16="http://schemas.microsoft.com/office/drawing/2014/main" id="{B0BBD09F-6C03-C742-8A03-DE01670CB5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" name="AutoShape 50">
                <a:extLst>
                  <a:ext uri="{FF2B5EF4-FFF2-40B4-BE49-F238E27FC236}">
                    <a16:creationId xmlns:a16="http://schemas.microsoft.com/office/drawing/2014/main" id="{F540A08B-AEF4-A545-BD11-4851FF84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" name="AutoShape 51">
                <a:extLst>
                  <a:ext uri="{FF2B5EF4-FFF2-40B4-BE49-F238E27FC236}">
                    <a16:creationId xmlns:a16="http://schemas.microsoft.com/office/drawing/2014/main" id="{3E831A66-2030-664B-A089-E131017C2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110631-8DF7-8E4E-A94B-F2F52EA1E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6" name="Group 53">
              <a:extLst>
                <a:ext uri="{FF2B5EF4-FFF2-40B4-BE49-F238E27FC236}">
                  <a16:creationId xmlns:a16="http://schemas.microsoft.com/office/drawing/2014/main" id="{0605E8F2-9F9A-7648-8BA6-ABA0DFC793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" name="AutoShape 54">
                <a:extLst>
                  <a:ext uri="{FF2B5EF4-FFF2-40B4-BE49-F238E27FC236}">
                    <a16:creationId xmlns:a16="http://schemas.microsoft.com/office/drawing/2014/main" id="{D18E181B-E7B4-7D4A-A9B8-9FDE56CEB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" name="AutoShape 55">
                <a:extLst>
                  <a:ext uri="{FF2B5EF4-FFF2-40B4-BE49-F238E27FC236}">
                    <a16:creationId xmlns:a16="http://schemas.microsoft.com/office/drawing/2014/main" id="{0A0D2D66-4293-5E42-AB2B-B27978D8D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" name="Rectangle 56">
              <a:extLst>
                <a:ext uri="{FF2B5EF4-FFF2-40B4-BE49-F238E27FC236}">
                  <a16:creationId xmlns:a16="http://schemas.microsoft.com/office/drawing/2014/main" id="{29DA363B-DCCE-0E42-97D8-C3675780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003F54F8-B50A-A745-830C-199E1BDB2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58">
              <a:extLst>
                <a:ext uri="{FF2B5EF4-FFF2-40B4-BE49-F238E27FC236}">
                  <a16:creationId xmlns:a16="http://schemas.microsoft.com/office/drawing/2014/main" id="{7C5A7536-BE63-4040-ABA1-74B2DEB36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val 59">
              <a:extLst>
                <a:ext uri="{FF2B5EF4-FFF2-40B4-BE49-F238E27FC236}">
                  <a16:creationId xmlns:a16="http://schemas.microsoft.com/office/drawing/2014/main" id="{22686AD2-E3C1-444A-BFBF-DA4357778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A511E8EF-CCBE-984C-81CA-5741AD13A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AutoShape 61">
              <a:extLst>
                <a:ext uri="{FF2B5EF4-FFF2-40B4-BE49-F238E27FC236}">
                  <a16:creationId xmlns:a16="http://schemas.microsoft.com/office/drawing/2014/main" id="{E12F38C4-3DA7-4848-A901-A1CCC9330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" name="AutoShape 62">
              <a:extLst>
                <a:ext uri="{FF2B5EF4-FFF2-40B4-BE49-F238E27FC236}">
                  <a16:creationId xmlns:a16="http://schemas.microsoft.com/office/drawing/2014/main" id="{48A88A52-5BBB-4743-AF8B-09BA6FDF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" name="Oval 63">
              <a:extLst>
                <a:ext uri="{FF2B5EF4-FFF2-40B4-BE49-F238E27FC236}">
                  <a16:creationId xmlns:a16="http://schemas.microsoft.com/office/drawing/2014/main" id="{D48CE070-E4DE-984E-B8A5-1FAECB3FC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Oval 64">
              <a:extLst>
                <a:ext uri="{FF2B5EF4-FFF2-40B4-BE49-F238E27FC236}">
                  <a16:creationId xmlns:a16="http://schemas.microsoft.com/office/drawing/2014/main" id="{3AACC7F2-958D-5A4E-B37D-C55208B6F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6" name="Oval 65">
              <a:extLst>
                <a:ext uri="{FF2B5EF4-FFF2-40B4-BE49-F238E27FC236}">
                  <a16:creationId xmlns:a16="http://schemas.microsoft.com/office/drawing/2014/main" id="{F26427F9-3E33-EB43-B662-FA88A41C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F1829D6-46E0-BC42-B764-C952B46A2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6" name="Group 67">
            <a:extLst>
              <a:ext uri="{FF2B5EF4-FFF2-40B4-BE49-F238E27FC236}">
                <a16:creationId xmlns:a16="http://schemas.microsoft.com/office/drawing/2014/main" id="{E398CB23-1767-0048-89F5-62C5E9AF7865}"/>
              </a:ext>
            </a:extLst>
          </p:cNvPr>
          <p:cNvGrpSpPr>
            <a:grpSpLocks/>
          </p:cNvGrpSpPr>
          <p:nvPr/>
        </p:nvGrpSpPr>
        <p:grpSpPr bwMode="auto">
          <a:xfrm>
            <a:off x="2885332" y="2291964"/>
            <a:ext cx="742950" cy="742950"/>
            <a:chOff x="-44" y="1473"/>
            <a:chExt cx="981" cy="1105"/>
          </a:xfrm>
        </p:grpSpPr>
        <p:pic>
          <p:nvPicPr>
            <p:cNvPr id="47" name="Picture 68" descr="desktop_computer_stylized_medium">
              <a:extLst>
                <a:ext uri="{FF2B5EF4-FFF2-40B4-BE49-F238E27FC236}">
                  <a16:creationId xmlns:a16="http://schemas.microsoft.com/office/drawing/2014/main" id="{8EC7FF3D-42E5-D345-8DA9-637E325A4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69">
              <a:extLst>
                <a:ext uri="{FF2B5EF4-FFF2-40B4-BE49-F238E27FC236}">
                  <a16:creationId xmlns:a16="http://schemas.microsoft.com/office/drawing/2014/main" id="{A9F3AAA5-0B80-934E-BA4C-75AD71012D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D5BA50-AF40-4342-8C77-22AF37730C06}"/>
              </a:ext>
            </a:extLst>
          </p:cNvPr>
          <p:cNvCxnSpPr>
            <a:cxnSpLocks/>
          </p:cNvCxnSpPr>
          <p:nvPr/>
        </p:nvCxnSpPr>
        <p:spPr>
          <a:xfrm>
            <a:off x="3526536" y="2791484"/>
            <a:ext cx="3910012" cy="260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F97F68-AA2C-FB49-ABBC-199B7521D0A1}"/>
              </a:ext>
            </a:extLst>
          </p:cNvPr>
          <p:cNvSpPr txBox="1"/>
          <p:nvPr/>
        </p:nvSpPr>
        <p:spPr>
          <a:xfrm>
            <a:off x="6093263" y="2667596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4675CA-3B4C-CC4F-AFB8-7456C2CEC59A}"/>
              </a:ext>
            </a:extLst>
          </p:cNvPr>
          <p:cNvSpPr txBox="1"/>
          <p:nvPr/>
        </p:nvSpPr>
        <p:spPr>
          <a:xfrm>
            <a:off x="5291796" y="2596769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B1F67B-C0F8-024A-91A3-3517B8E3A8B6}"/>
              </a:ext>
            </a:extLst>
          </p:cNvPr>
          <p:cNvSpPr txBox="1"/>
          <p:nvPr/>
        </p:nvSpPr>
        <p:spPr>
          <a:xfrm>
            <a:off x="4513773" y="2538104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D26801-4441-6448-9C51-E7BF273943AE}"/>
              </a:ext>
            </a:extLst>
          </p:cNvPr>
          <p:cNvSpPr txBox="1"/>
          <p:nvPr/>
        </p:nvSpPr>
        <p:spPr>
          <a:xfrm>
            <a:off x="3721264" y="2473869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8FF6E3C-DC0A-2A42-A83A-2B0D55A3D376}"/>
              </a:ext>
            </a:extLst>
          </p:cNvPr>
          <p:cNvSpPr/>
          <p:nvPr/>
        </p:nvSpPr>
        <p:spPr>
          <a:xfrm>
            <a:off x="8620343" y="3108868"/>
            <a:ext cx="892098" cy="197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0AB6BC-5FA2-CD42-9930-4B26196539D4}"/>
              </a:ext>
            </a:extLst>
          </p:cNvPr>
          <p:cNvSpPr/>
          <p:nvPr/>
        </p:nvSpPr>
        <p:spPr>
          <a:xfrm>
            <a:off x="8624001" y="5094824"/>
            <a:ext cx="892097" cy="110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CCEA0D-BD56-2144-8446-6F45775C9DAB}"/>
              </a:ext>
            </a:extLst>
          </p:cNvPr>
          <p:cNvGrpSpPr/>
          <p:nvPr/>
        </p:nvGrpSpPr>
        <p:grpSpPr>
          <a:xfrm>
            <a:off x="3400914" y="3064264"/>
            <a:ext cx="4052925" cy="2231577"/>
            <a:chOff x="3400914" y="3064264"/>
            <a:chExt cx="4052925" cy="2231577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D6DCCE9-A422-404A-94DE-DE520C1D2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0914" y="5022530"/>
              <a:ext cx="4052925" cy="273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F7FDDA2-EA85-004E-AB1B-97A9090ECD2A}"/>
                </a:ext>
              </a:extLst>
            </p:cNvPr>
            <p:cNvSpPr/>
            <p:nvPr/>
          </p:nvSpPr>
          <p:spPr>
            <a:xfrm>
              <a:off x="3517643" y="3064264"/>
              <a:ext cx="3868169" cy="2226179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67383 w 3876052"/>
                <a:gd name="connsiteY0" fmla="*/ 0 h 2226179"/>
                <a:gd name="connsiteX1" fmla="*/ 411 w 3876052"/>
                <a:gd name="connsiteY1" fmla="*/ 273465 h 2226179"/>
                <a:gd name="connsiteX2" fmla="*/ 411 w 3876052"/>
                <a:gd name="connsiteY2" fmla="*/ 2226179 h 2226179"/>
                <a:gd name="connsiteX3" fmla="*/ 3875929 w 3876052"/>
                <a:gd name="connsiteY3" fmla="*/ 1956987 h 2226179"/>
                <a:gd name="connsiteX4" fmla="*/ 3867383 w 3876052"/>
                <a:gd name="connsiteY4" fmla="*/ 0 h 2226179"/>
                <a:gd name="connsiteX0" fmla="*/ 3867383 w 3871845"/>
                <a:gd name="connsiteY0" fmla="*/ 0 h 2226179"/>
                <a:gd name="connsiteX1" fmla="*/ 411 w 3871845"/>
                <a:gd name="connsiteY1" fmla="*/ 273465 h 2226179"/>
                <a:gd name="connsiteX2" fmla="*/ 411 w 3871845"/>
                <a:gd name="connsiteY2" fmla="*/ 2226179 h 2226179"/>
                <a:gd name="connsiteX3" fmla="*/ 3871656 w 3871845"/>
                <a:gd name="connsiteY3" fmla="*/ 1969806 h 2226179"/>
                <a:gd name="connsiteX4" fmla="*/ 3867383 w 3871845"/>
                <a:gd name="connsiteY4" fmla="*/ 0 h 2226179"/>
                <a:gd name="connsiteX0" fmla="*/ 3867383 w 3872034"/>
                <a:gd name="connsiteY0" fmla="*/ 0 h 2226179"/>
                <a:gd name="connsiteX1" fmla="*/ 411 w 3872034"/>
                <a:gd name="connsiteY1" fmla="*/ 273465 h 2226179"/>
                <a:gd name="connsiteX2" fmla="*/ 411 w 3872034"/>
                <a:gd name="connsiteY2" fmla="*/ 2226179 h 2226179"/>
                <a:gd name="connsiteX3" fmla="*/ 3871656 w 3872034"/>
                <a:gd name="connsiteY3" fmla="*/ 1969806 h 2226179"/>
                <a:gd name="connsiteX4" fmla="*/ 3867383 w 3872034"/>
                <a:gd name="connsiteY4" fmla="*/ 0 h 2226179"/>
                <a:gd name="connsiteX0" fmla="*/ 3867383 w 3868169"/>
                <a:gd name="connsiteY0" fmla="*/ 0 h 2226179"/>
                <a:gd name="connsiteX1" fmla="*/ 411 w 3868169"/>
                <a:gd name="connsiteY1" fmla="*/ 273465 h 2226179"/>
                <a:gd name="connsiteX2" fmla="*/ 411 w 3868169"/>
                <a:gd name="connsiteY2" fmla="*/ 2226179 h 2226179"/>
                <a:gd name="connsiteX3" fmla="*/ 3863110 w 3868169"/>
                <a:gd name="connsiteY3" fmla="*/ 1969806 h 2226179"/>
                <a:gd name="connsiteX4" fmla="*/ 3867383 w 3868169"/>
                <a:gd name="connsiteY4" fmla="*/ 0 h 222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8169" h="2226179">
                  <a:moveTo>
                    <a:pt x="3867383" y="0"/>
                  </a:moveTo>
                  <a:lnTo>
                    <a:pt x="411" y="273465"/>
                  </a:lnTo>
                  <a:cubicBezTo>
                    <a:pt x="1835" y="927218"/>
                    <a:pt x="-1013" y="1572426"/>
                    <a:pt x="411" y="2226179"/>
                  </a:cubicBezTo>
                  <a:lnTo>
                    <a:pt x="3863110" y="1969806"/>
                  </a:lnTo>
                  <a:cubicBezTo>
                    <a:pt x="3864534" y="1311780"/>
                    <a:pt x="3870232" y="615297"/>
                    <a:pt x="38673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32D652-964E-9F43-98C4-FFCFB51B8116}"/>
              </a:ext>
            </a:extLst>
          </p:cNvPr>
          <p:cNvGrpSpPr/>
          <p:nvPr/>
        </p:nvGrpSpPr>
        <p:grpSpPr>
          <a:xfrm>
            <a:off x="3389679" y="5054301"/>
            <a:ext cx="4064160" cy="386589"/>
            <a:chOff x="3389679" y="5054301"/>
            <a:chExt cx="4064160" cy="38658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4B14409-7AA2-6647-870D-F81D3E4A7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9679" y="5161562"/>
              <a:ext cx="4064160" cy="279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40D71812-E6AC-D143-8CC1-FD1BA4C52E80}"/>
                </a:ext>
              </a:extLst>
            </p:cNvPr>
            <p:cNvSpPr/>
            <p:nvPr/>
          </p:nvSpPr>
          <p:spPr>
            <a:xfrm>
              <a:off x="3519116" y="5054301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FB06DE-F29F-A246-84EE-63E1636623F1}"/>
              </a:ext>
            </a:extLst>
          </p:cNvPr>
          <p:cNvGrpSpPr/>
          <p:nvPr/>
        </p:nvGrpSpPr>
        <p:grpSpPr>
          <a:xfrm>
            <a:off x="3401181" y="5445216"/>
            <a:ext cx="4028803" cy="375356"/>
            <a:chOff x="3401181" y="5445216"/>
            <a:chExt cx="4028803" cy="375356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8B400F4-D655-EC45-9A58-A60137EE25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1181" y="5534648"/>
              <a:ext cx="4028803" cy="269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5D9F6BF-C428-4448-A3F0-EC7E244381F1}"/>
                </a:ext>
              </a:extLst>
            </p:cNvPr>
            <p:cNvSpPr/>
            <p:nvPr/>
          </p:nvSpPr>
          <p:spPr>
            <a:xfrm>
              <a:off x="3504762" y="5445216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FF15201-6C51-0E4C-8DF2-2874D9BB5094}"/>
              </a:ext>
            </a:extLst>
          </p:cNvPr>
          <p:cNvGrpSpPr/>
          <p:nvPr/>
        </p:nvGrpSpPr>
        <p:grpSpPr>
          <a:xfrm>
            <a:off x="1750742" y="5112121"/>
            <a:ext cx="1641327" cy="338554"/>
            <a:chOff x="1750742" y="5112121"/>
            <a:chExt cx="1641327" cy="338554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20A34E6-D1D9-9946-A671-F07C730518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290443"/>
              <a:ext cx="1641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869B0B9-3B24-694E-ACA6-3C15E7F0A7AA}"/>
                </a:ext>
              </a:extLst>
            </p:cNvPr>
            <p:cNvGrpSpPr/>
            <p:nvPr/>
          </p:nvGrpSpPr>
          <p:grpSpPr>
            <a:xfrm>
              <a:off x="2136070" y="5112121"/>
              <a:ext cx="459104" cy="338554"/>
              <a:chOff x="2709565" y="5090498"/>
              <a:chExt cx="459104" cy="33855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0D49D93-5523-2D40-A4B4-2C25959CCB4C}"/>
                  </a:ext>
                </a:extLst>
              </p:cNvPr>
              <p:cNvSpPr/>
              <p:nvPr/>
            </p:nvSpPr>
            <p:spPr>
              <a:xfrm>
                <a:off x="2785241" y="5146384"/>
                <a:ext cx="252731" cy="2274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24E2305-8E5C-AA43-A3E7-0B4250CBA647}"/>
                  </a:ext>
                </a:extLst>
              </p:cNvPr>
              <p:cNvSpPr txBox="1"/>
              <p:nvPr/>
            </p:nvSpPr>
            <p:spPr>
              <a:xfrm>
                <a:off x="2709565" y="5090498"/>
                <a:ext cx="4591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63ACB7C6-C932-A244-9314-0E6B7F0BABA7}"/>
              </a:ext>
            </a:extLst>
          </p:cNvPr>
          <p:cNvSpPr/>
          <p:nvPr/>
        </p:nvSpPr>
        <p:spPr>
          <a:xfrm>
            <a:off x="2453226" y="5330278"/>
            <a:ext cx="252731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600D4F-86F9-0C49-A7FC-8E1F0F10C16E}"/>
              </a:ext>
            </a:extLst>
          </p:cNvPr>
          <p:cNvGrpSpPr/>
          <p:nvPr/>
        </p:nvGrpSpPr>
        <p:grpSpPr>
          <a:xfrm>
            <a:off x="1750742" y="5274392"/>
            <a:ext cx="1641172" cy="338554"/>
            <a:chOff x="1750742" y="5274392"/>
            <a:chExt cx="1641172" cy="338554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CC15AA8-A7F6-FE4A-B121-E8AC009EFE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442843"/>
              <a:ext cx="1641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97425E-DF5C-7647-B600-A70497B20E94}"/>
                </a:ext>
              </a:extLst>
            </p:cNvPr>
            <p:cNvSpPr txBox="1"/>
            <p:nvPr/>
          </p:nvSpPr>
          <p:spPr>
            <a:xfrm>
              <a:off x="2384556" y="5274392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5B72F1-6258-1D46-8B4C-28D067B642BD}"/>
              </a:ext>
            </a:extLst>
          </p:cNvPr>
          <p:cNvGrpSpPr/>
          <p:nvPr/>
        </p:nvGrpSpPr>
        <p:grpSpPr>
          <a:xfrm>
            <a:off x="1750742" y="5500058"/>
            <a:ext cx="1644347" cy="338554"/>
            <a:chOff x="1750742" y="5500058"/>
            <a:chExt cx="1644347" cy="338554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65F1FBC-EB6D-914C-954B-043B19E2C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670973"/>
              <a:ext cx="16443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8D8925B-CD48-6346-BBE6-8AD1F024192A}"/>
                </a:ext>
              </a:extLst>
            </p:cNvPr>
            <p:cNvSpPr txBox="1"/>
            <p:nvPr/>
          </p:nvSpPr>
          <p:spPr>
            <a:xfrm>
              <a:off x="2578111" y="5500058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E3B66F0-9018-8E4D-819B-CF6530707FCC}"/>
              </a:ext>
            </a:extLst>
          </p:cNvPr>
          <p:cNvGrpSpPr/>
          <p:nvPr/>
        </p:nvGrpSpPr>
        <p:grpSpPr>
          <a:xfrm>
            <a:off x="1750742" y="5634943"/>
            <a:ext cx="1641326" cy="338554"/>
            <a:chOff x="1750742" y="5634943"/>
            <a:chExt cx="1641326" cy="338554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B9888CD-41C5-4646-87F1-56C4C74BA5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804632"/>
              <a:ext cx="1641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D494163-6EBC-544B-A9C5-6828F477C4BF}"/>
                </a:ext>
              </a:extLst>
            </p:cNvPr>
            <p:cNvSpPr txBox="1"/>
            <p:nvPr/>
          </p:nvSpPr>
          <p:spPr>
            <a:xfrm>
              <a:off x="2779553" y="5634943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CFAEFC89-AAE1-D248-8065-2DCB806A42B8}"/>
              </a:ext>
            </a:extLst>
          </p:cNvPr>
          <p:cNvSpPr/>
          <p:nvPr/>
        </p:nvSpPr>
        <p:spPr>
          <a:xfrm>
            <a:off x="8624002" y="5214579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85586A7-784E-134B-85D7-D63EAD126974}"/>
              </a:ext>
            </a:extLst>
          </p:cNvPr>
          <p:cNvSpPr/>
          <p:nvPr/>
        </p:nvSpPr>
        <p:spPr>
          <a:xfrm>
            <a:off x="8624002" y="5303700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A20BE8-0DED-0F46-A15A-6CA9C220DD67}"/>
              </a:ext>
            </a:extLst>
          </p:cNvPr>
          <p:cNvSpPr/>
          <p:nvPr/>
        </p:nvSpPr>
        <p:spPr>
          <a:xfrm>
            <a:off x="8620344" y="5425404"/>
            <a:ext cx="892097" cy="1103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AF7AE2C-A59F-D247-BD00-087A82CBE885}"/>
              </a:ext>
            </a:extLst>
          </p:cNvPr>
          <p:cNvSpPr txBox="1"/>
          <p:nvPr/>
        </p:nvSpPr>
        <p:spPr>
          <a:xfrm>
            <a:off x="8322039" y="2665582"/>
            <a:ext cx="25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 data requested</a:t>
            </a:r>
          </a:p>
        </p:txBody>
      </p:sp>
      <p:sp>
        <p:nvSpPr>
          <p:cNvPr id="101" name="Left Arrow 100">
            <a:extLst>
              <a:ext uri="{FF2B5EF4-FFF2-40B4-BE49-F238E27FC236}">
                <a16:creationId xmlns:a16="http://schemas.microsoft.com/office/drawing/2014/main" id="{9C9ACF7A-93F7-1144-933E-C07E1A9255BB}"/>
              </a:ext>
            </a:extLst>
          </p:cNvPr>
          <p:cNvSpPr/>
          <p:nvPr/>
        </p:nvSpPr>
        <p:spPr>
          <a:xfrm>
            <a:off x="7955470" y="4068021"/>
            <a:ext cx="596846" cy="369332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92C3131-42F8-4447-929E-4F663CB535C3}"/>
              </a:ext>
            </a:extLst>
          </p:cNvPr>
          <p:cNvSpPr/>
          <p:nvPr/>
        </p:nvSpPr>
        <p:spPr>
          <a:xfrm>
            <a:off x="10065868" y="3696565"/>
            <a:ext cx="394800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6EC781-091E-0F4D-AB0D-84A37CFCF6E8}"/>
              </a:ext>
            </a:extLst>
          </p:cNvPr>
          <p:cNvSpPr txBox="1"/>
          <p:nvPr/>
        </p:nvSpPr>
        <p:spPr>
          <a:xfrm>
            <a:off x="9706653" y="389874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385891B-C7EB-5245-A25D-276FD77536AB}"/>
              </a:ext>
            </a:extLst>
          </p:cNvPr>
          <p:cNvSpPr/>
          <p:nvPr/>
        </p:nvSpPr>
        <p:spPr>
          <a:xfrm>
            <a:off x="10303411" y="3858836"/>
            <a:ext cx="394800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D8408DC-4E3D-7747-AD30-D5058E1B4D77}"/>
              </a:ext>
            </a:extLst>
          </p:cNvPr>
          <p:cNvSpPr txBox="1"/>
          <p:nvPr/>
        </p:nvSpPr>
        <p:spPr>
          <a:xfrm>
            <a:off x="9717406" y="474795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2069D3-515D-EA47-80C1-EAE65F1325BF}"/>
              </a:ext>
            </a:extLst>
          </p:cNvPr>
          <p:cNvSpPr txBox="1"/>
          <p:nvPr/>
        </p:nvSpPr>
        <p:spPr>
          <a:xfrm>
            <a:off x="9717374" y="5101897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6E9B31D-F0E0-5E40-9F14-0871A03773A6}"/>
              </a:ext>
            </a:extLst>
          </p:cNvPr>
          <p:cNvSpPr txBox="1"/>
          <p:nvPr/>
        </p:nvSpPr>
        <p:spPr>
          <a:xfrm>
            <a:off x="9722211" y="542540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10A1F28-D7BB-BD4E-8F4C-AE1B9F56323C}"/>
              </a:ext>
            </a:extLst>
          </p:cNvPr>
          <p:cNvCxnSpPr>
            <a:cxnSpLocks/>
          </p:cNvCxnSpPr>
          <p:nvPr/>
        </p:nvCxnSpPr>
        <p:spPr>
          <a:xfrm>
            <a:off x="9583543" y="5324881"/>
            <a:ext cx="18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89079BE-214E-8B42-950F-55C58E69DED5}"/>
              </a:ext>
            </a:extLst>
          </p:cNvPr>
          <p:cNvCxnSpPr>
            <a:cxnSpLocks/>
          </p:cNvCxnSpPr>
          <p:nvPr/>
        </p:nvCxnSpPr>
        <p:spPr>
          <a:xfrm flipV="1">
            <a:off x="9589060" y="5022530"/>
            <a:ext cx="180667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A29B81E-105C-7842-9461-2546211EC2C6}"/>
              </a:ext>
            </a:extLst>
          </p:cNvPr>
          <p:cNvCxnSpPr>
            <a:cxnSpLocks/>
          </p:cNvCxnSpPr>
          <p:nvPr/>
        </p:nvCxnSpPr>
        <p:spPr>
          <a:xfrm>
            <a:off x="9593643" y="5502519"/>
            <a:ext cx="180667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3">
            <a:extLst>
              <a:ext uri="{FF2B5EF4-FFF2-40B4-BE49-F238E27FC236}">
                <a16:creationId xmlns:a16="http://schemas.microsoft.com/office/drawing/2014/main" id="{A8987A85-6673-8C45-92B4-FA947F072F67}"/>
              </a:ext>
            </a:extLst>
          </p:cNvPr>
          <p:cNvSpPr txBox="1">
            <a:spLocks noChangeArrowheads="1"/>
          </p:cNvSpPr>
          <p:nvPr/>
        </p:nvSpPr>
        <p:spPr>
          <a:xfrm>
            <a:off x="2410244" y="6238081"/>
            <a:ext cx="8451975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objects delivered in order requested: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wait behind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7772C53-CB21-F54B-81A4-80FA45EF0DCB}"/>
              </a:ext>
            </a:extLst>
          </p:cNvPr>
          <p:cNvGrpSpPr/>
          <p:nvPr/>
        </p:nvGrpSpPr>
        <p:grpSpPr>
          <a:xfrm>
            <a:off x="3400914" y="5195255"/>
            <a:ext cx="4029070" cy="477315"/>
            <a:chOff x="3400914" y="5195255"/>
            <a:chExt cx="4029070" cy="477315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2FF5CC6-CED4-2143-AE2B-F90140B18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0914" y="5403102"/>
              <a:ext cx="4029070" cy="269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A06D02B-5F32-3D42-9572-49327927E15A}"/>
                </a:ext>
              </a:extLst>
            </p:cNvPr>
            <p:cNvSpPr/>
            <p:nvPr/>
          </p:nvSpPr>
          <p:spPr>
            <a:xfrm>
              <a:off x="3520812" y="5195255"/>
              <a:ext cx="3866473" cy="468804"/>
            </a:xfrm>
            <a:custGeom>
              <a:avLst/>
              <a:gdLst>
                <a:gd name="connsiteX0" fmla="*/ 0 w 3866473"/>
                <a:gd name="connsiteY0" fmla="*/ 264573 h 468804"/>
                <a:gd name="connsiteX1" fmla="*/ 0 w 3866473"/>
                <a:gd name="connsiteY1" fmla="*/ 468804 h 468804"/>
                <a:gd name="connsiteX2" fmla="*/ 3866473 w 3866473"/>
                <a:gd name="connsiteY2" fmla="*/ 204232 h 468804"/>
                <a:gd name="connsiteX3" fmla="*/ 3861832 w 3866473"/>
                <a:gd name="connsiteY3" fmla="*/ 0 h 468804"/>
                <a:gd name="connsiteX4" fmla="*/ 0 w 3866473"/>
                <a:gd name="connsiteY4" fmla="*/ 264573 h 46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6473" h="468804">
                  <a:moveTo>
                    <a:pt x="0" y="264573"/>
                  </a:moveTo>
                  <a:lnTo>
                    <a:pt x="0" y="468804"/>
                  </a:lnTo>
                  <a:lnTo>
                    <a:pt x="3866473" y="204232"/>
                  </a:lnTo>
                  <a:lnTo>
                    <a:pt x="3861832" y="0"/>
                  </a:lnTo>
                  <a:lnTo>
                    <a:pt x="0" y="26457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3" name="Slide Number Placeholder 2">
            <a:extLst>
              <a:ext uri="{FF2B5EF4-FFF2-40B4-BE49-F238E27FC236}">
                <a16:creationId xmlns:a16="http://schemas.microsoft.com/office/drawing/2014/main" id="{04B1ED28-70FB-1F43-9411-4F7106AEC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8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HTTP/2: mitigating HOL blocking</a:t>
            </a:r>
            <a:endParaRPr lang="en-US" sz="44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274501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HTTP/2: objects divided into frames, frame transmission interleaved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9C81A400-509D-8B49-94F6-4A247623F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584" y="2902508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1C4A8696-15E9-F34E-9D6B-A386450B2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972" y="1892257"/>
            <a:ext cx="8369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</a:t>
            </a:r>
          </a:p>
        </p:txBody>
      </p:sp>
      <p:grpSp>
        <p:nvGrpSpPr>
          <p:cNvPr id="13" name="Group 34">
            <a:extLst>
              <a:ext uri="{FF2B5EF4-FFF2-40B4-BE49-F238E27FC236}">
                <a16:creationId xmlns:a16="http://schemas.microsoft.com/office/drawing/2014/main" id="{3F9049F0-AD0D-BB4A-9A38-AE6CD2DEE44B}"/>
              </a:ext>
            </a:extLst>
          </p:cNvPr>
          <p:cNvGrpSpPr>
            <a:grpSpLocks/>
          </p:cNvGrpSpPr>
          <p:nvPr/>
        </p:nvGrpSpPr>
        <p:grpSpPr bwMode="auto">
          <a:xfrm>
            <a:off x="7234967" y="2262203"/>
            <a:ext cx="422275" cy="685800"/>
            <a:chOff x="4140" y="429"/>
            <a:chExt cx="1425" cy="2396"/>
          </a:xfrm>
        </p:grpSpPr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803C6B5A-D9D1-EB4A-A391-52C6BC681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36">
              <a:extLst>
                <a:ext uri="{FF2B5EF4-FFF2-40B4-BE49-F238E27FC236}">
                  <a16:creationId xmlns:a16="http://schemas.microsoft.com/office/drawing/2014/main" id="{743E8922-0B4F-124B-8E08-EAFC48A26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8099CED-B66E-A64F-9D64-36008CA17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Freeform 38">
              <a:extLst>
                <a:ext uri="{FF2B5EF4-FFF2-40B4-BE49-F238E27FC236}">
                  <a16:creationId xmlns:a16="http://schemas.microsoft.com/office/drawing/2014/main" id="{8E10A1E3-E714-724B-9A56-653D39FCC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51B7511E-9F4A-634B-B78E-ADF6D024C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9" name="Group 40">
              <a:extLst>
                <a:ext uri="{FF2B5EF4-FFF2-40B4-BE49-F238E27FC236}">
                  <a16:creationId xmlns:a16="http://schemas.microsoft.com/office/drawing/2014/main" id="{5B0CC43F-BAC2-3140-B5A3-62B0B2DB20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" name="AutoShape 41">
                <a:extLst>
                  <a:ext uri="{FF2B5EF4-FFF2-40B4-BE49-F238E27FC236}">
                    <a16:creationId xmlns:a16="http://schemas.microsoft.com/office/drawing/2014/main" id="{15BC3053-32F0-D74D-89AF-8B97E27A3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" name="AutoShape 42">
                <a:extLst>
                  <a:ext uri="{FF2B5EF4-FFF2-40B4-BE49-F238E27FC236}">
                    <a16:creationId xmlns:a16="http://schemas.microsoft.com/office/drawing/2014/main" id="{20995AA6-2DCD-3745-B56B-D4A2BD016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" name="Rectangle 43">
              <a:extLst>
                <a:ext uri="{FF2B5EF4-FFF2-40B4-BE49-F238E27FC236}">
                  <a16:creationId xmlns:a16="http://schemas.microsoft.com/office/drawing/2014/main" id="{A0AB9F72-54CB-1348-80D1-B314D48A0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" name="Group 44">
              <a:extLst>
                <a:ext uri="{FF2B5EF4-FFF2-40B4-BE49-F238E27FC236}">
                  <a16:creationId xmlns:a16="http://schemas.microsoft.com/office/drawing/2014/main" id="{9E4659C2-4E42-B443-84EF-9148F9288B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" name="AutoShape 45">
                <a:extLst>
                  <a:ext uri="{FF2B5EF4-FFF2-40B4-BE49-F238E27FC236}">
                    <a16:creationId xmlns:a16="http://schemas.microsoft.com/office/drawing/2014/main" id="{D8903B39-8265-544A-9AFB-566D599B9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" name="AutoShape 46">
                <a:extLst>
                  <a:ext uri="{FF2B5EF4-FFF2-40B4-BE49-F238E27FC236}">
                    <a16:creationId xmlns:a16="http://schemas.microsoft.com/office/drawing/2014/main" id="{FD67A903-00AF-8F4D-B4F7-1CE981372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2" name="Rectangle 47">
              <a:extLst>
                <a:ext uri="{FF2B5EF4-FFF2-40B4-BE49-F238E27FC236}">
                  <a16:creationId xmlns:a16="http://schemas.microsoft.com/office/drawing/2014/main" id="{4CE4A0E0-E439-5A47-BF8B-98C51081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" name="Rectangle 48">
              <a:extLst>
                <a:ext uri="{FF2B5EF4-FFF2-40B4-BE49-F238E27FC236}">
                  <a16:creationId xmlns:a16="http://schemas.microsoft.com/office/drawing/2014/main" id="{9C3A9589-0AF1-484B-8D65-785BF63FA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" name="Group 49">
              <a:extLst>
                <a:ext uri="{FF2B5EF4-FFF2-40B4-BE49-F238E27FC236}">
                  <a16:creationId xmlns:a16="http://schemas.microsoft.com/office/drawing/2014/main" id="{B0BBD09F-6C03-C742-8A03-DE01670CB5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" name="AutoShape 50">
                <a:extLst>
                  <a:ext uri="{FF2B5EF4-FFF2-40B4-BE49-F238E27FC236}">
                    <a16:creationId xmlns:a16="http://schemas.microsoft.com/office/drawing/2014/main" id="{F540A08B-AEF4-A545-BD11-4851FF84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" name="AutoShape 51">
                <a:extLst>
                  <a:ext uri="{FF2B5EF4-FFF2-40B4-BE49-F238E27FC236}">
                    <a16:creationId xmlns:a16="http://schemas.microsoft.com/office/drawing/2014/main" id="{3E831A66-2030-664B-A089-E131017C2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110631-8DF7-8E4E-A94B-F2F52EA1E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6" name="Group 53">
              <a:extLst>
                <a:ext uri="{FF2B5EF4-FFF2-40B4-BE49-F238E27FC236}">
                  <a16:creationId xmlns:a16="http://schemas.microsoft.com/office/drawing/2014/main" id="{0605E8F2-9F9A-7648-8BA6-ABA0DFC793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" name="AutoShape 54">
                <a:extLst>
                  <a:ext uri="{FF2B5EF4-FFF2-40B4-BE49-F238E27FC236}">
                    <a16:creationId xmlns:a16="http://schemas.microsoft.com/office/drawing/2014/main" id="{D18E181B-E7B4-7D4A-A9B8-9FDE56CEB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" name="AutoShape 55">
                <a:extLst>
                  <a:ext uri="{FF2B5EF4-FFF2-40B4-BE49-F238E27FC236}">
                    <a16:creationId xmlns:a16="http://schemas.microsoft.com/office/drawing/2014/main" id="{0A0D2D66-4293-5E42-AB2B-B27978D8D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" name="Rectangle 56">
              <a:extLst>
                <a:ext uri="{FF2B5EF4-FFF2-40B4-BE49-F238E27FC236}">
                  <a16:creationId xmlns:a16="http://schemas.microsoft.com/office/drawing/2014/main" id="{29DA363B-DCCE-0E42-97D8-C3675780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003F54F8-B50A-A745-830C-199E1BDB2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58">
              <a:extLst>
                <a:ext uri="{FF2B5EF4-FFF2-40B4-BE49-F238E27FC236}">
                  <a16:creationId xmlns:a16="http://schemas.microsoft.com/office/drawing/2014/main" id="{7C5A7536-BE63-4040-ABA1-74B2DEB36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val 59">
              <a:extLst>
                <a:ext uri="{FF2B5EF4-FFF2-40B4-BE49-F238E27FC236}">
                  <a16:creationId xmlns:a16="http://schemas.microsoft.com/office/drawing/2014/main" id="{22686AD2-E3C1-444A-BFBF-DA4357778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A511E8EF-CCBE-984C-81CA-5741AD13A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AutoShape 61">
              <a:extLst>
                <a:ext uri="{FF2B5EF4-FFF2-40B4-BE49-F238E27FC236}">
                  <a16:creationId xmlns:a16="http://schemas.microsoft.com/office/drawing/2014/main" id="{E12F38C4-3DA7-4848-A901-A1CCC9330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" name="AutoShape 62">
              <a:extLst>
                <a:ext uri="{FF2B5EF4-FFF2-40B4-BE49-F238E27FC236}">
                  <a16:creationId xmlns:a16="http://schemas.microsoft.com/office/drawing/2014/main" id="{48A88A52-5BBB-4743-AF8B-09BA6FDF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" name="Oval 63">
              <a:extLst>
                <a:ext uri="{FF2B5EF4-FFF2-40B4-BE49-F238E27FC236}">
                  <a16:creationId xmlns:a16="http://schemas.microsoft.com/office/drawing/2014/main" id="{D48CE070-E4DE-984E-B8A5-1FAECB3FC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Oval 64">
              <a:extLst>
                <a:ext uri="{FF2B5EF4-FFF2-40B4-BE49-F238E27FC236}">
                  <a16:creationId xmlns:a16="http://schemas.microsoft.com/office/drawing/2014/main" id="{3AACC7F2-958D-5A4E-B37D-C55208B6F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6" name="Oval 65">
              <a:extLst>
                <a:ext uri="{FF2B5EF4-FFF2-40B4-BE49-F238E27FC236}">
                  <a16:creationId xmlns:a16="http://schemas.microsoft.com/office/drawing/2014/main" id="{F26427F9-3E33-EB43-B662-FA88A41C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F1829D6-46E0-BC42-B764-C952B46A2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6" name="Group 67">
            <a:extLst>
              <a:ext uri="{FF2B5EF4-FFF2-40B4-BE49-F238E27FC236}">
                <a16:creationId xmlns:a16="http://schemas.microsoft.com/office/drawing/2014/main" id="{E398CB23-1767-0048-89F5-62C5E9AF7865}"/>
              </a:ext>
            </a:extLst>
          </p:cNvPr>
          <p:cNvGrpSpPr>
            <a:grpSpLocks/>
          </p:cNvGrpSpPr>
          <p:nvPr/>
        </p:nvGrpSpPr>
        <p:grpSpPr bwMode="auto">
          <a:xfrm>
            <a:off x="2885332" y="2291964"/>
            <a:ext cx="742950" cy="742950"/>
            <a:chOff x="-44" y="1473"/>
            <a:chExt cx="981" cy="1105"/>
          </a:xfrm>
        </p:grpSpPr>
        <p:pic>
          <p:nvPicPr>
            <p:cNvPr id="47" name="Picture 68" descr="desktop_computer_stylized_medium">
              <a:extLst>
                <a:ext uri="{FF2B5EF4-FFF2-40B4-BE49-F238E27FC236}">
                  <a16:creationId xmlns:a16="http://schemas.microsoft.com/office/drawing/2014/main" id="{8EC7FF3D-42E5-D345-8DA9-637E325A4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69">
              <a:extLst>
                <a:ext uri="{FF2B5EF4-FFF2-40B4-BE49-F238E27FC236}">
                  <a16:creationId xmlns:a16="http://schemas.microsoft.com/office/drawing/2014/main" id="{A9F3AAA5-0B80-934E-BA4C-75AD71012D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D5BA50-AF40-4342-8C77-22AF37730C06}"/>
              </a:ext>
            </a:extLst>
          </p:cNvPr>
          <p:cNvCxnSpPr>
            <a:cxnSpLocks/>
          </p:cNvCxnSpPr>
          <p:nvPr/>
        </p:nvCxnSpPr>
        <p:spPr>
          <a:xfrm>
            <a:off x="3526536" y="2791484"/>
            <a:ext cx="3910012" cy="260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F97F68-AA2C-FB49-ABBC-199B7521D0A1}"/>
              </a:ext>
            </a:extLst>
          </p:cNvPr>
          <p:cNvSpPr txBox="1"/>
          <p:nvPr/>
        </p:nvSpPr>
        <p:spPr>
          <a:xfrm>
            <a:off x="6093263" y="2667596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4675CA-3B4C-CC4F-AFB8-7456C2CEC59A}"/>
              </a:ext>
            </a:extLst>
          </p:cNvPr>
          <p:cNvSpPr txBox="1"/>
          <p:nvPr/>
        </p:nvSpPr>
        <p:spPr>
          <a:xfrm>
            <a:off x="5291796" y="2596769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B1F67B-C0F8-024A-91A3-3517B8E3A8B6}"/>
              </a:ext>
            </a:extLst>
          </p:cNvPr>
          <p:cNvSpPr txBox="1"/>
          <p:nvPr/>
        </p:nvSpPr>
        <p:spPr>
          <a:xfrm>
            <a:off x="4513773" y="2538104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D26801-4441-6448-9C51-E7BF273943AE}"/>
              </a:ext>
            </a:extLst>
          </p:cNvPr>
          <p:cNvSpPr txBox="1"/>
          <p:nvPr/>
        </p:nvSpPr>
        <p:spPr>
          <a:xfrm>
            <a:off x="3721264" y="2473869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8B400F4-D655-EC45-9A58-A60137EE250C}"/>
              </a:ext>
            </a:extLst>
          </p:cNvPr>
          <p:cNvCxnSpPr>
            <a:cxnSpLocks/>
          </p:cNvCxnSpPr>
          <p:nvPr/>
        </p:nvCxnSpPr>
        <p:spPr>
          <a:xfrm flipH="1">
            <a:off x="3347464" y="5534648"/>
            <a:ext cx="4093672" cy="275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8FF6E3C-DC0A-2A42-A83A-2B0D55A3D376}"/>
              </a:ext>
            </a:extLst>
          </p:cNvPr>
          <p:cNvSpPr/>
          <p:nvPr/>
        </p:nvSpPr>
        <p:spPr>
          <a:xfrm>
            <a:off x="8620343" y="3108868"/>
            <a:ext cx="892098" cy="197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0AB6BC-5FA2-CD42-9930-4B26196539D4}"/>
              </a:ext>
            </a:extLst>
          </p:cNvPr>
          <p:cNvSpPr/>
          <p:nvPr/>
        </p:nvSpPr>
        <p:spPr>
          <a:xfrm>
            <a:off x="8624001" y="5094824"/>
            <a:ext cx="892097" cy="110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AF7FDDA2-EA85-004E-AB1B-97A9090ECD2A}"/>
              </a:ext>
            </a:extLst>
          </p:cNvPr>
          <p:cNvSpPr/>
          <p:nvPr/>
        </p:nvSpPr>
        <p:spPr>
          <a:xfrm>
            <a:off x="3486512" y="3835610"/>
            <a:ext cx="3867383" cy="1978529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67383 w 3876052"/>
              <a:gd name="connsiteY0" fmla="*/ 0 h 2226179"/>
              <a:gd name="connsiteX1" fmla="*/ 411 w 3876052"/>
              <a:gd name="connsiteY1" fmla="*/ 273465 h 2226179"/>
              <a:gd name="connsiteX2" fmla="*/ 411 w 3876052"/>
              <a:gd name="connsiteY2" fmla="*/ 2226179 h 2226179"/>
              <a:gd name="connsiteX3" fmla="*/ 3875929 w 3876052"/>
              <a:gd name="connsiteY3" fmla="*/ 1956987 h 2226179"/>
              <a:gd name="connsiteX4" fmla="*/ 3867383 w 3876052"/>
              <a:gd name="connsiteY4" fmla="*/ 0 h 2226179"/>
              <a:gd name="connsiteX0" fmla="*/ 3867383 w 3871845"/>
              <a:gd name="connsiteY0" fmla="*/ 0 h 2226179"/>
              <a:gd name="connsiteX1" fmla="*/ 411 w 3871845"/>
              <a:gd name="connsiteY1" fmla="*/ 273465 h 2226179"/>
              <a:gd name="connsiteX2" fmla="*/ 411 w 3871845"/>
              <a:gd name="connsiteY2" fmla="*/ 2226179 h 2226179"/>
              <a:gd name="connsiteX3" fmla="*/ 3871656 w 3871845"/>
              <a:gd name="connsiteY3" fmla="*/ 1969806 h 2226179"/>
              <a:gd name="connsiteX4" fmla="*/ 3867383 w 3871845"/>
              <a:gd name="connsiteY4" fmla="*/ 0 h 2226179"/>
              <a:gd name="connsiteX0" fmla="*/ 3867383 w 3872034"/>
              <a:gd name="connsiteY0" fmla="*/ 0 h 2226179"/>
              <a:gd name="connsiteX1" fmla="*/ 411 w 3872034"/>
              <a:gd name="connsiteY1" fmla="*/ 273465 h 2226179"/>
              <a:gd name="connsiteX2" fmla="*/ 411 w 3872034"/>
              <a:gd name="connsiteY2" fmla="*/ 2226179 h 2226179"/>
              <a:gd name="connsiteX3" fmla="*/ 3871656 w 3872034"/>
              <a:gd name="connsiteY3" fmla="*/ 1969806 h 2226179"/>
              <a:gd name="connsiteX4" fmla="*/ 3867383 w 3872034"/>
              <a:gd name="connsiteY4" fmla="*/ 0 h 2226179"/>
              <a:gd name="connsiteX0" fmla="*/ 3867383 w 3868169"/>
              <a:gd name="connsiteY0" fmla="*/ 0 h 2226179"/>
              <a:gd name="connsiteX1" fmla="*/ 411 w 3868169"/>
              <a:gd name="connsiteY1" fmla="*/ 273465 h 2226179"/>
              <a:gd name="connsiteX2" fmla="*/ 411 w 3868169"/>
              <a:gd name="connsiteY2" fmla="*/ 2226179 h 2226179"/>
              <a:gd name="connsiteX3" fmla="*/ 3863110 w 3868169"/>
              <a:gd name="connsiteY3" fmla="*/ 1969806 h 2226179"/>
              <a:gd name="connsiteX4" fmla="*/ 3867383 w 3868169"/>
              <a:gd name="connsiteY4" fmla="*/ 0 h 2226179"/>
              <a:gd name="connsiteX0" fmla="*/ 3867383 w 3867817"/>
              <a:gd name="connsiteY0" fmla="*/ 0 h 2226179"/>
              <a:gd name="connsiteX1" fmla="*/ 411 w 3867817"/>
              <a:gd name="connsiteY1" fmla="*/ 273465 h 2226179"/>
              <a:gd name="connsiteX2" fmla="*/ 411 w 3867817"/>
              <a:gd name="connsiteY2" fmla="*/ 2226179 h 2226179"/>
              <a:gd name="connsiteX3" fmla="*/ 3856760 w 3867817"/>
              <a:gd name="connsiteY3" fmla="*/ 1718981 h 2226179"/>
              <a:gd name="connsiteX4" fmla="*/ 3867383 w 3867817"/>
              <a:gd name="connsiteY4" fmla="*/ 0 h 2226179"/>
              <a:gd name="connsiteX0" fmla="*/ 3867383 w 3867817"/>
              <a:gd name="connsiteY0" fmla="*/ 0 h 1978529"/>
              <a:gd name="connsiteX1" fmla="*/ 411 w 3867817"/>
              <a:gd name="connsiteY1" fmla="*/ 273465 h 1978529"/>
              <a:gd name="connsiteX2" fmla="*/ 411 w 3867817"/>
              <a:gd name="connsiteY2" fmla="*/ 1978529 h 1978529"/>
              <a:gd name="connsiteX3" fmla="*/ 3856760 w 3867817"/>
              <a:gd name="connsiteY3" fmla="*/ 1718981 h 1978529"/>
              <a:gd name="connsiteX4" fmla="*/ 3867383 w 3867817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383" h="1978529">
                <a:moveTo>
                  <a:pt x="3867383" y="0"/>
                </a:moveTo>
                <a:lnTo>
                  <a:pt x="411" y="273465"/>
                </a:lnTo>
                <a:cubicBezTo>
                  <a:pt x="1835" y="927218"/>
                  <a:pt x="-1013" y="1324776"/>
                  <a:pt x="411" y="1978529"/>
                </a:cubicBezTo>
                <a:lnTo>
                  <a:pt x="3856760" y="1718981"/>
                </a:lnTo>
                <a:cubicBezTo>
                  <a:pt x="3862689" y="443848"/>
                  <a:pt x="3861223" y="1457627"/>
                  <a:pt x="38673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40D71812-E6AC-D143-8CC1-FD1BA4C52E80}"/>
              </a:ext>
            </a:extLst>
          </p:cNvPr>
          <p:cNvSpPr/>
          <p:nvPr/>
        </p:nvSpPr>
        <p:spPr>
          <a:xfrm>
            <a:off x="3479865" y="3207657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10D09925-DD27-D34F-926D-3DCC96A914D5}"/>
              </a:ext>
            </a:extLst>
          </p:cNvPr>
          <p:cNvSpPr/>
          <p:nvPr/>
        </p:nvSpPr>
        <p:spPr>
          <a:xfrm>
            <a:off x="3479865" y="3336618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E5D9F6BF-C428-4448-A3F0-EC7E244381F1}"/>
              </a:ext>
            </a:extLst>
          </p:cNvPr>
          <p:cNvSpPr/>
          <p:nvPr/>
        </p:nvSpPr>
        <p:spPr>
          <a:xfrm>
            <a:off x="3485129" y="3468086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0D49D93-5523-2D40-A4B4-2C25959CCB4C}"/>
              </a:ext>
            </a:extLst>
          </p:cNvPr>
          <p:cNvSpPr/>
          <p:nvPr/>
        </p:nvSpPr>
        <p:spPr>
          <a:xfrm>
            <a:off x="2231742" y="3441675"/>
            <a:ext cx="252731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0822AF-19CE-9944-A719-6386C461356D}"/>
              </a:ext>
            </a:extLst>
          </p:cNvPr>
          <p:cNvGrpSpPr/>
          <p:nvPr/>
        </p:nvGrpSpPr>
        <p:grpSpPr>
          <a:xfrm>
            <a:off x="1770738" y="3385789"/>
            <a:ext cx="1641327" cy="338554"/>
            <a:chOff x="1770738" y="3385789"/>
            <a:chExt cx="1641327" cy="338554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20A34E6-D1D9-9946-A671-F07C730518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0738" y="3564111"/>
              <a:ext cx="1641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24E2305-8E5C-AA43-A3E7-0B4250CBA647}"/>
                </a:ext>
              </a:extLst>
            </p:cNvPr>
            <p:cNvSpPr txBox="1"/>
            <p:nvPr/>
          </p:nvSpPr>
          <p:spPr>
            <a:xfrm>
              <a:off x="2156066" y="3385789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63ACB7C6-C932-A244-9314-0E6B7F0BABA7}"/>
              </a:ext>
            </a:extLst>
          </p:cNvPr>
          <p:cNvSpPr/>
          <p:nvPr/>
        </p:nvSpPr>
        <p:spPr>
          <a:xfrm>
            <a:off x="2369264" y="3728151"/>
            <a:ext cx="252731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813376-E418-2342-A851-A732B9438E05}"/>
              </a:ext>
            </a:extLst>
          </p:cNvPr>
          <p:cNvGrpSpPr/>
          <p:nvPr/>
        </p:nvGrpSpPr>
        <p:grpSpPr>
          <a:xfrm>
            <a:off x="1759658" y="3661763"/>
            <a:ext cx="1641172" cy="338554"/>
            <a:chOff x="1759658" y="3661763"/>
            <a:chExt cx="1641172" cy="338554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CC15AA8-A7F6-FE4A-B121-E8AC009EFE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9658" y="3839649"/>
              <a:ext cx="1641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D494163-6EBC-544B-A9C5-6828F477C4BF}"/>
                </a:ext>
              </a:extLst>
            </p:cNvPr>
            <p:cNvSpPr txBox="1"/>
            <p:nvPr/>
          </p:nvSpPr>
          <p:spPr>
            <a:xfrm>
              <a:off x="2315510" y="3661763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CFAEFC89-AAE1-D248-8065-2DCB806A42B8}"/>
              </a:ext>
            </a:extLst>
          </p:cNvPr>
          <p:cNvSpPr/>
          <p:nvPr/>
        </p:nvSpPr>
        <p:spPr>
          <a:xfrm>
            <a:off x="8624002" y="5214579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85586A7-784E-134B-85D7-D63EAD126974}"/>
              </a:ext>
            </a:extLst>
          </p:cNvPr>
          <p:cNvSpPr/>
          <p:nvPr/>
        </p:nvSpPr>
        <p:spPr>
          <a:xfrm>
            <a:off x="8624002" y="5303700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A20BE8-0DED-0F46-A15A-6CA9C220DD67}"/>
              </a:ext>
            </a:extLst>
          </p:cNvPr>
          <p:cNvSpPr/>
          <p:nvPr/>
        </p:nvSpPr>
        <p:spPr>
          <a:xfrm>
            <a:off x="8620344" y="5425404"/>
            <a:ext cx="892097" cy="1103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AF7AE2C-A59F-D247-BD00-087A82CBE885}"/>
              </a:ext>
            </a:extLst>
          </p:cNvPr>
          <p:cNvSpPr txBox="1"/>
          <p:nvPr/>
        </p:nvSpPr>
        <p:spPr>
          <a:xfrm>
            <a:off x="8345639" y="2644827"/>
            <a:ext cx="25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 data requested</a:t>
            </a:r>
          </a:p>
        </p:txBody>
      </p:sp>
      <p:sp>
        <p:nvSpPr>
          <p:cNvPr id="101" name="Left Arrow 100">
            <a:extLst>
              <a:ext uri="{FF2B5EF4-FFF2-40B4-BE49-F238E27FC236}">
                <a16:creationId xmlns:a16="http://schemas.microsoft.com/office/drawing/2014/main" id="{9C9ACF7A-93F7-1144-933E-C07E1A9255BB}"/>
              </a:ext>
            </a:extLst>
          </p:cNvPr>
          <p:cNvSpPr/>
          <p:nvPr/>
        </p:nvSpPr>
        <p:spPr>
          <a:xfrm>
            <a:off x="7955470" y="4068021"/>
            <a:ext cx="596846" cy="369332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6EC781-091E-0F4D-AB0D-84A37CFCF6E8}"/>
              </a:ext>
            </a:extLst>
          </p:cNvPr>
          <p:cNvSpPr txBox="1"/>
          <p:nvPr/>
        </p:nvSpPr>
        <p:spPr>
          <a:xfrm>
            <a:off x="9706653" y="389874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385891B-C7EB-5245-A25D-276FD77536AB}"/>
              </a:ext>
            </a:extLst>
          </p:cNvPr>
          <p:cNvSpPr/>
          <p:nvPr/>
        </p:nvSpPr>
        <p:spPr>
          <a:xfrm>
            <a:off x="10303411" y="3858836"/>
            <a:ext cx="394800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D8408DC-4E3D-7747-AD30-D5058E1B4D77}"/>
              </a:ext>
            </a:extLst>
          </p:cNvPr>
          <p:cNvSpPr txBox="1"/>
          <p:nvPr/>
        </p:nvSpPr>
        <p:spPr>
          <a:xfrm>
            <a:off x="9717406" y="474795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2069D3-515D-EA47-80C1-EAE65F1325BF}"/>
              </a:ext>
            </a:extLst>
          </p:cNvPr>
          <p:cNvSpPr txBox="1"/>
          <p:nvPr/>
        </p:nvSpPr>
        <p:spPr>
          <a:xfrm>
            <a:off x="9717374" y="5101897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6E9B31D-F0E0-5E40-9F14-0871A03773A6}"/>
              </a:ext>
            </a:extLst>
          </p:cNvPr>
          <p:cNvSpPr txBox="1"/>
          <p:nvPr/>
        </p:nvSpPr>
        <p:spPr>
          <a:xfrm>
            <a:off x="9722211" y="542540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10A1F28-D7BB-BD4E-8F4C-AE1B9F56323C}"/>
              </a:ext>
            </a:extLst>
          </p:cNvPr>
          <p:cNvCxnSpPr>
            <a:cxnSpLocks/>
          </p:cNvCxnSpPr>
          <p:nvPr/>
        </p:nvCxnSpPr>
        <p:spPr>
          <a:xfrm>
            <a:off x="9583543" y="5324881"/>
            <a:ext cx="18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89079BE-214E-8B42-950F-55C58E69DED5}"/>
              </a:ext>
            </a:extLst>
          </p:cNvPr>
          <p:cNvCxnSpPr>
            <a:cxnSpLocks/>
          </p:cNvCxnSpPr>
          <p:nvPr/>
        </p:nvCxnSpPr>
        <p:spPr>
          <a:xfrm flipV="1">
            <a:off x="9589060" y="5022530"/>
            <a:ext cx="180667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A29B81E-105C-7842-9461-2546211EC2C6}"/>
              </a:ext>
            </a:extLst>
          </p:cNvPr>
          <p:cNvCxnSpPr>
            <a:cxnSpLocks/>
          </p:cNvCxnSpPr>
          <p:nvPr/>
        </p:nvCxnSpPr>
        <p:spPr>
          <a:xfrm>
            <a:off x="9593643" y="5502519"/>
            <a:ext cx="180667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3">
            <a:extLst>
              <a:ext uri="{FF2B5EF4-FFF2-40B4-BE49-F238E27FC236}">
                <a16:creationId xmlns:a16="http://schemas.microsoft.com/office/drawing/2014/main" id="{A8987A85-6673-8C45-92B4-FA947F072F67}"/>
              </a:ext>
            </a:extLst>
          </p:cNvPr>
          <p:cNvSpPr txBox="1">
            <a:spLocks noChangeArrowheads="1"/>
          </p:cNvSpPr>
          <p:nvPr/>
        </p:nvSpPr>
        <p:spPr>
          <a:xfrm>
            <a:off x="3131136" y="6194429"/>
            <a:ext cx="6552840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delivered quickly,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slightly delayed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637FC5-05C5-FD43-8C71-1C16B929EBE5}"/>
              </a:ext>
            </a:extLst>
          </p:cNvPr>
          <p:cNvGrpSpPr/>
          <p:nvPr/>
        </p:nvGrpSpPr>
        <p:grpSpPr>
          <a:xfrm>
            <a:off x="3362984" y="3078482"/>
            <a:ext cx="4052925" cy="379692"/>
            <a:chOff x="3362984" y="3078482"/>
            <a:chExt cx="4052925" cy="379692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88B1C0C-41B7-1D42-8218-1018BF87E3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2984" y="3078482"/>
              <a:ext cx="4052925" cy="273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1CD4C714-A300-764D-A036-6CA0D38DC0BC}"/>
                </a:ext>
              </a:extLst>
            </p:cNvPr>
            <p:cNvSpPr/>
            <p:nvPr/>
          </p:nvSpPr>
          <p:spPr>
            <a:xfrm>
              <a:off x="3479865" y="3082818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8" name="Freeform 87">
            <a:extLst>
              <a:ext uri="{FF2B5EF4-FFF2-40B4-BE49-F238E27FC236}">
                <a16:creationId xmlns:a16="http://schemas.microsoft.com/office/drawing/2014/main" id="{C6C7F475-0074-4749-BD8A-29E5B317ABB2}"/>
              </a:ext>
            </a:extLst>
          </p:cNvPr>
          <p:cNvSpPr/>
          <p:nvPr/>
        </p:nvSpPr>
        <p:spPr>
          <a:xfrm>
            <a:off x="3480625" y="3596230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E83720AD-3971-A342-9F15-09DD430DE12F}"/>
              </a:ext>
            </a:extLst>
          </p:cNvPr>
          <p:cNvSpPr/>
          <p:nvPr/>
        </p:nvSpPr>
        <p:spPr>
          <a:xfrm>
            <a:off x="3485129" y="3719557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622377-2E31-1842-B7B8-108319C7B7A5}"/>
              </a:ext>
            </a:extLst>
          </p:cNvPr>
          <p:cNvSpPr/>
          <p:nvPr/>
        </p:nvSpPr>
        <p:spPr>
          <a:xfrm>
            <a:off x="2575260" y="3949241"/>
            <a:ext cx="310918" cy="281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CDDC42D-85F3-5F48-A935-3952508D2E47}"/>
              </a:ext>
            </a:extLst>
          </p:cNvPr>
          <p:cNvGrpSpPr/>
          <p:nvPr/>
        </p:nvGrpSpPr>
        <p:grpSpPr>
          <a:xfrm>
            <a:off x="1756483" y="3920514"/>
            <a:ext cx="1644347" cy="338554"/>
            <a:chOff x="1756483" y="3920514"/>
            <a:chExt cx="1644347" cy="338554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65F1FBC-EB6D-914C-954B-043B19E2C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6483" y="4094530"/>
              <a:ext cx="16443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8D8925B-CD48-6346-BBE6-8AD1F024192A}"/>
                </a:ext>
              </a:extLst>
            </p:cNvPr>
            <p:cNvSpPr txBox="1"/>
            <p:nvPr/>
          </p:nvSpPr>
          <p:spPr>
            <a:xfrm>
              <a:off x="2554202" y="3920514"/>
              <a:ext cx="454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ED052B0-9951-5649-91CE-3B957628FFA7}"/>
              </a:ext>
            </a:extLst>
          </p:cNvPr>
          <p:cNvSpPr/>
          <p:nvPr/>
        </p:nvSpPr>
        <p:spPr>
          <a:xfrm>
            <a:off x="2869378" y="5701781"/>
            <a:ext cx="269557" cy="229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41BCBD2-E211-8147-94AE-9676C1098C29}"/>
              </a:ext>
            </a:extLst>
          </p:cNvPr>
          <p:cNvGrpSpPr/>
          <p:nvPr/>
        </p:nvGrpSpPr>
        <p:grpSpPr>
          <a:xfrm>
            <a:off x="1706138" y="5621746"/>
            <a:ext cx="1641326" cy="338554"/>
            <a:chOff x="1706138" y="5621746"/>
            <a:chExt cx="1641326" cy="338554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B9888CD-41C5-4646-87F1-56C4C74BA5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6138" y="5804632"/>
              <a:ext cx="1641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97425E-DF5C-7647-B600-A70497B20E94}"/>
                </a:ext>
              </a:extLst>
            </p:cNvPr>
            <p:cNvSpPr txBox="1"/>
            <p:nvPr/>
          </p:nvSpPr>
          <p:spPr>
            <a:xfrm>
              <a:off x="2801769" y="5621746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6F312C-F797-9546-9530-388E7EACD1E5}"/>
              </a:ext>
            </a:extLst>
          </p:cNvPr>
          <p:cNvCxnSpPr/>
          <p:nvPr/>
        </p:nvCxnSpPr>
        <p:spPr>
          <a:xfrm>
            <a:off x="8570246" y="5311450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1529647-C0C9-574F-8FF1-580A42D9C0C0}"/>
              </a:ext>
            </a:extLst>
          </p:cNvPr>
          <p:cNvCxnSpPr/>
          <p:nvPr/>
        </p:nvCxnSpPr>
        <p:spPr>
          <a:xfrm>
            <a:off x="8585033" y="4956968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E50FB3C-A3CC-C043-BF4E-10D379228467}"/>
              </a:ext>
            </a:extLst>
          </p:cNvPr>
          <p:cNvCxnSpPr/>
          <p:nvPr/>
        </p:nvCxnSpPr>
        <p:spPr>
          <a:xfrm>
            <a:off x="8579058" y="4824874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1C7889-A836-484E-8169-EF5C2DBA3482}"/>
              </a:ext>
            </a:extLst>
          </p:cNvPr>
          <p:cNvCxnSpPr/>
          <p:nvPr/>
        </p:nvCxnSpPr>
        <p:spPr>
          <a:xfrm>
            <a:off x="8573083" y="4692780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1EE47C2-CDAF-F340-9C07-30C8346C6253}"/>
              </a:ext>
            </a:extLst>
          </p:cNvPr>
          <p:cNvCxnSpPr/>
          <p:nvPr/>
        </p:nvCxnSpPr>
        <p:spPr>
          <a:xfrm>
            <a:off x="8567108" y="4560686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849EF8F-5CF1-D94F-B506-490C9309164F}"/>
              </a:ext>
            </a:extLst>
          </p:cNvPr>
          <p:cNvCxnSpPr/>
          <p:nvPr/>
        </p:nvCxnSpPr>
        <p:spPr>
          <a:xfrm>
            <a:off x="8561133" y="4428592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7A730F-13F6-D144-B66D-F5F8082E6868}"/>
              </a:ext>
            </a:extLst>
          </p:cNvPr>
          <p:cNvCxnSpPr/>
          <p:nvPr/>
        </p:nvCxnSpPr>
        <p:spPr>
          <a:xfrm>
            <a:off x="8555158" y="4296498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DE6F362-ACF1-AC45-94ED-A1E3CFC4CACB}"/>
              </a:ext>
            </a:extLst>
          </p:cNvPr>
          <p:cNvCxnSpPr/>
          <p:nvPr/>
        </p:nvCxnSpPr>
        <p:spPr>
          <a:xfrm>
            <a:off x="8549183" y="4164404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EE4C68C-D132-C940-9F84-9FA59A49FCD6}"/>
              </a:ext>
            </a:extLst>
          </p:cNvPr>
          <p:cNvCxnSpPr/>
          <p:nvPr/>
        </p:nvCxnSpPr>
        <p:spPr>
          <a:xfrm>
            <a:off x="8543208" y="4032310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A8F1E6-4E41-C344-A87C-2BCD0FF502FC}"/>
              </a:ext>
            </a:extLst>
          </p:cNvPr>
          <p:cNvCxnSpPr/>
          <p:nvPr/>
        </p:nvCxnSpPr>
        <p:spPr>
          <a:xfrm>
            <a:off x="8537233" y="3900216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3E8E12E-F846-D846-8D27-0D67A493AAA0}"/>
              </a:ext>
            </a:extLst>
          </p:cNvPr>
          <p:cNvCxnSpPr/>
          <p:nvPr/>
        </p:nvCxnSpPr>
        <p:spPr>
          <a:xfrm>
            <a:off x="8531258" y="3768122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6D99FA8-5239-8748-B4B7-E247030A1E8C}"/>
              </a:ext>
            </a:extLst>
          </p:cNvPr>
          <p:cNvCxnSpPr/>
          <p:nvPr/>
        </p:nvCxnSpPr>
        <p:spPr>
          <a:xfrm>
            <a:off x="8525283" y="3636028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7BDB7C5-F61E-F944-ADD5-B942DE4D8073}"/>
              </a:ext>
            </a:extLst>
          </p:cNvPr>
          <p:cNvCxnSpPr/>
          <p:nvPr/>
        </p:nvCxnSpPr>
        <p:spPr>
          <a:xfrm>
            <a:off x="8540494" y="3503934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C97917E-3C70-1848-83E2-6E69C542C768}"/>
              </a:ext>
            </a:extLst>
          </p:cNvPr>
          <p:cNvCxnSpPr/>
          <p:nvPr/>
        </p:nvCxnSpPr>
        <p:spPr>
          <a:xfrm>
            <a:off x="8534519" y="3371840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6A2B6C1-D74F-8644-B2DD-07626B62AC3A}"/>
              </a:ext>
            </a:extLst>
          </p:cNvPr>
          <p:cNvCxnSpPr/>
          <p:nvPr/>
        </p:nvCxnSpPr>
        <p:spPr>
          <a:xfrm>
            <a:off x="8535606" y="3239746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9318C6E-B313-F948-A960-AB9F1565EF38}"/>
              </a:ext>
            </a:extLst>
          </p:cNvPr>
          <p:cNvCxnSpPr>
            <a:cxnSpLocks/>
          </p:cNvCxnSpPr>
          <p:nvPr/>
        </p:nvCxnSpPr>
        <p:spPr>
          <a:xfrm flipV="1">
            <a:off x="3452698" y="3962094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1663946-4235-7448-AEF1-D18B5A3DD5D6}"/>
              </a:ext>
            </a:extLst>
          </p:cNvPr>
          <p:cNvCxnSpPr>
            <a:cxnSpLocks/>
          </p:cNvCxnSpPr>
          <p:nvPr/>
        </p:nvCxnSpPr>
        <p:spPr>
          <a:xfrm flipV="1">
            <a:off x="3392013" y="4113083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191351A-1A02-8B4A-8E31-DE66EA947424}"/>
              </a:ext>
            </a:extLst>
          </p:cNvPr>
          <p:cNvCxnSpPr>
            <a:cxnSpLocks/>
          </p:cNvCxnSpPr>
          <p:nvPr/>
        </p:nvCxnSpPr>
        <p:spPr>
          <a:xfrm flipV="1">
            <a:off x="3403873" y="4250677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985530D-C4B6-9A4F-AC43-C17FB5DA79CB}"/>
              </a:ext>
            </a:extLst>
          </p:cNvPr>
          <p:cNvCxnSpPr>
            <a:cxnSpLocks/>
          </p:cNvCxnSpPr>
          <p:nvPr/>
        </p:nvCxnSpPr>
        <p:spPr>
          <a:xfrm flipV="1">
            <a:off x="3415733" y="4399559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F15277D-8E18-5040-BA7A-6BA237E590DA}"/>
              </a:ext>
            </a:extLst>
          </p:cNvPr>
          <p:cNvCxnSpPr>
            <a:cxnSpLocks/>
          </p:cNvCxnSpPr>
          <p:nvPr/>
        </p:nvCxnSpPr>
        <p:spPr>
          <a:xfrm flipV="1">
            <a:off x="3474493" y="5562147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B7705AD-3AB0-5E4A-A165-5139123712D3}"/>
              </a:ext>
            </a:extLst>
          </p:cNvPr>
          <p:cNvCxnSpPr>
            <a:cxnSpLocks/>
          </p:cNvCxnSpPr>
          <p:nvPr/>
        </p:nvCxnSpPr>
        <p:spPr>
          <a:xfrm flipV="1">
            <a:off x="3486353" y="5716673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2D7EE39-0642-6848-BC17-455AF4197425}"/>
              </a:ext>
            </a:extLst>
          </p:cNvPr>
          <p:cNvCxnSpPr>
            <a:cxnSpLocks/>
          </p:cNvCxnSpPr>
          <p:nvPr/>
        </p:nvCxnSpPr>
        <p:spPr>
          <a:xfrm flipV="1">
            <a:off x="3467438" y="4527480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330DE2B-04A2-FF47-AFF6-A2E1A7046084}"/>
              </a:ext>
            </a:extLst>
          </p:cNvPr>
          <p:cNvCxnSpPr>
            <a:cxnSpLocks/>
          </p:cNvCxnSpPr>
          <p:nvPr/>
        </p:nvCxnSpPr>
        <p:spPr>
          <a:xfrm flipV="1">
            <a:off x="3406753" y="4678469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7BB00C9-2F27-004D-9372-BD381A265370}"/>
              </a:ext>
            </a:extLst>
          </p:cNvPr>
          <p:cNvCxnSpPr>
            <a:cxnSpLocks/>
          </p:cNvCxnSpPr>
          <p:nvPr/>
        </p:nvCxnSpPr>
        <p:spPr>
          <a:xfrm flipV="1">
            <a:off x="3418613" y="4816063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78FEDE8-839F-454D-A0FA-76A2C79B5B9D}"/>
              </a:ext>
            </a:extLst>
          </p:cNvPr>
          <p:cNvCxnSpPr>
            <a:cxnSpLocks/>
          </p:cNvCxnSpPr>
          <p:nvPr/>
        </p:nvCxnSpPr>
        <p:spPr>
          <a:xfrm flipV="1">
            <a:off x="3430473" y="4964945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E9C306E-46D8-F145-8048-E35C09F8800D}"/>
              </a:ext>
            </a:extLst>
          </p:cNvPr>
          <p:cNvCxnSpPr>
            <a:cxnSpLocks/>
          </p:cNvCxnSpPr>
          <p:nvPr/>
        </p:nvCxnSpPr>
        <p:spPr>
          <a:xfrm flipV="1">
            <a:off x="3482178" y="5092866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DCD9603-AC7A-3345-BD4F-7AD3B80B77A0}"/>
              </a:ext>
            </a:extLst>
          </p:cNvPr>
          <p:cNvCxnSpPr>
            <a:cxnSpLocks/>
          </p:cNvCxnSpPr>
          <p:nvPr/>
        </p:nvCxnSpPr>
        <p:spPr>
          <a:xfrm flipV="1">
            <a:off x="3421493" y="5243855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6D2CB60-1100-B943-BEE0-9BBA817FB8D8}"/>
              </a:ext>
            </a:extLst>
          </p:cNvPr>
          <p:cNvCxnSpPr>
            <a:cxnSpLocks/>
          </p:cNvCxnSpPr>
          <p:nvPr/>
        </p:nvCxnSpPr>
        <p:spPr>
          <a:xfrm flipV="1">
            <a:off x="3433353" y="5381449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Slide Number Placeholder 2">
            <a:extLst>
              <a:ext uri="{FF2B5EF4-FFF2-40B4-BE49-F238E27FC236}">
                <a16:creationId xmlns:a16="http://schemas.microsoft.com/office/drawing/2014/main" id="{566D02CB-0278-FB40-AE5B-D652B1719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7" grpId="0" animBg="1"/>
      <p:bldP spid="68" grpId="0" animBg="1"/>
      <p:bldP spid="70" grpId="0" animBg="1"/>
      <p:bldP spid="117" grpId="0"/>
      <p:bldP spid="88" grpId="0" animBg="1"/>
      <p:bldP spid="8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17" y="223762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 to HTTP/3</a:t>
            </a:r>
            <a:endParaRPr lang="en-US" sz="4400" dirty="0"/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9A8B785A-4E29-F546-8152-139D7CF7C8F9}"/>
              </a:ext>
            </a:extLst>
          </p:cNvPr>
          <p:cNvSpPr txBox="1">
            <a:spLocks noChangeArrowheads="1"/>
          </p:cNvSpPr>
          <p:nvPr/>
        </p:nvSpPr>
        <p:spPr>
          <a:xfrm>
            <a:off x="833751" y="1490127"/>
            <a:ext cx="10458375" cy="448727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508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HTTP/2 over single TCP connection means: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recovery from packet loss still stalls all object transmissions</a:t>
            </a:r>
          </a:p>
          <a:p>
            <a:pPr marL="688975" marR="0" lvl="1" indent="-2809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as in HTTP 1.1, browsers have incentive to open multiple parallel TCP connections to reduce stalling, increase overall throughput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no security over vanilla TCP connection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HTTP/3: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adds security, per object error- and congestion-control (more pipelining) over UDP</a:t>
            </a:r>
          </a:p>
          <a:p>
            <a:pPr marL="688975" marR="0" lvl="1" indent="-2809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more on HTTP/3 in transport layer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9970898-8B56-614D-BEEC-E655E686F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8FFA9A-C8F2-F94A-BF19-524E8B2C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43330" cy="1325563"/>
          </a:xfrm>
        </p:spPr>
        <p:txBody>
          <a:bodyPr/>
          <a:lstStyle/>
          <a:p>
            <a:r>
              <a:rPr lang="en-US" altLang="zh-CN" dirty="0"/>
              <a:t>HTTPS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nutshell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20E06-4AE3-A047-A2BF-234FA07C0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</a:t>
            </a:r>
            <a:r>
              <a:rPr lang="zh-CN" altLang="en-US" dirty="0"/>
              <a:t> </a:t>
            </a:r>
            <a:r>
              <a:rPr lang="en-US" altLang="zh-CN" dirty="0"/>
              <a:t>HTTP</a:t>
            </a:r>
            <a:r>
              <a:rPr lang="zh-CN" altLang="en-US" dirty="0"/>
              <a:t> </a:t>
            </a:r>
            <a:r>
              <a:rPr lang="en-US" altLang="zh-CN" dirty="0"/>
              <a:t>Secure;</a:t>
            </a:r>
            <a:r>
              <a:rPr lang="zh-CN" altLang="en-US" dirty="0"/>
              <a:t> </a:t>
            </a:r>
            <a:r>
              <a:rPr lang="en-US" altLang="zh-CN" dirty="0"/>
              <a:t>encrypts</a:t>
            </a:r>
            <a:r>
              <a:rPr lang="zh-CN" altLang="en-US" dirty="0"/>
              <a:t> </a:t>
            </a:r>
            <a:r>
              <a:rPr lang="en-US" altLang="zh-CN" dirty="0"/>
              <a:t>communication</a:t>
            </a:r>
          </a:p>
          <a:p>
            <a:r>
              <a:rPr lang="en-US" altLang="zh-CN" dirty="0"/>
              <a:t>HTTP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plain-text</a:t>
            </a:r>
            <a:r>
              <a:rPr lang="zh-CN" altLang="en-US" dirty="0"/>
              <a:t> </a:t>
            </a:r>
            <a:r>
              <a:rPr lang="en-US" altLang="zh-CN" dirty="0"/>
              <a:t>–&gt;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attacks</a:t>
            </a:r>
          </a:p>
          <a:p>
            <a:pPr lvl="1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easily</a:t>
            </a:r>
            <a:r>
              <a:rPr lang="zh-CN" altLang="en-US" dirty="0"/>
              <a:t> </a:t>
            </a:r>
            <a:r>
              <a:rPr lang="en-US" altLang="zh-CN" dirty="0"/>
              <a:t>“sniffed”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packet</a:t>
            </a:r>
            <a:r>
              <a:rPr lang="zh-CN" altLang="en-US" dirty="0"/>
              <a:t> </a:t>
            </a:r>
            <a:r>
              <a:rPr lang="en-US" altLang="zh-CN" dirty="0"/>
              <a:t>sniffing,</a:t>
            </a:r>
            <a:r>
              <a:rPr lang="zh-CN" altLang="en-US" dirty="0"/>
              <a:t> </a:t>
            </a:r>
            <a:r>
              <a:rPr lang="en-US" altLang="zh-CN" dirty="0"/>
              <a:t>intercepted,</a:t>
            </a:r>
            <a:r>
              <a:rPr lang="zh-CN" altLang="en-US" dirty="0"/>
              <a:t> </a:t>
            </a:r>
            <a:r>
              <a:rPr lang="en-US" altLang="zh-CN" dirty="0"/>
              <a:t>monitored</a:t>
            </a:r>
          </a:p>
          <a:p>
            <a:pPr lvl="1"/>
            <a:r>
              <a:rPr lang="en-US" altLang="zh-CN" dirty="0"/>
              <a:t>ISPs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easily</a:t>
            </a:r>
            <a:r>
              <a:rPr lang="zh-CN" altLang="en-US" dirty="0"/>
              <a:t> </a:t>
            </a:r>
            <a:r>
              <a:rPr lang="en-US" altLang="zh-CN" dirty="0"/>
              <a:t>inject</a:t>
            </a:r>
            <a:r>
              <a:rPr lang="zh-CN" altLang="en-US" dirty="0"/>
              <a:t> </a:t>
            </a:r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ads!)</a:t>
            </a:r>
          </a:p>
          <a:p>
            <a:r>
              <a:rPr lang="en-US" altLang="zh-CN" dirty="0"/>
              <a:t>HTTPS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Encryption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HTTP</a:t>
            </a:r>
          </a:p>
          <a:p>
            <a:pPr lvl="1"/>
            <a:r>
              <a:rPr lang="en-US" altLang="zh-CN" dirty="0"/>
              <a:t>Encryption</a:t>
            </a:r>
            <a:r>
              <a:rPr lang="zh-CN" altLang="en-US" dirty="0"/>
              <a:t> </a:t>
            </a:r>
            <a:r>
              <a:rPr lang="en-US" altLang="zh-CN" dirty="0"/>
              <a:t>protocol: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TLS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</a:p>
          <a:p>
            <a:pPr lvl="1"/>
            <a:r>
              <a:rPr lang="en-US" altLang="zh-CN" dirty="0"/>
              <a:t>Formerly</a:t>
            </a:r>
            <a:r>
              <a:rPr lang="zh-CN" altLang="en-US" dirty="0"/>
              <a:t> </a:t>
            </a:r>
            <a:r>
              <a:rPr lang="en-US" altLang="zh-CN" dirty="0"/>
              <a:t>known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SSL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Secure</a:t>
            </a:r>
            <a:r>
              <a:rPr lang="zh-CN" altLang="en-US" dirty="0"/>
              <a:t> </a:t>
            </a:r>
            <a:r>
              <a:rPr lang="en-US" altLang="zh-CN" dirty="0"/>
              <a:t>sockets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OpenSSL)</a:t>
            </a:r>
          </a:p>
          <a:p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websites</a:t>
            </a:r>
            <a:r>
              <a:rPr lang="zh-CN" altLang="en-US" dirty="0"/>
              <a:t> </a:t>
            </a:r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HTTPS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  <a:endParaRPr lang="en-HK" altLang="zh-CN" dirty="0"/>
          </a:p>
          <a:p>
            <a:pPr lvl="1"/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browsers</a:t>
            </a:r>
            <a:r>
              <a:rPr lang="zh-CN" altLang="en-US" dirty="0"/>
              <a:t> </a:t>
            </a:r>
            <a:r>
              <a:rPr lang="en-US" altLang="zh-CN" dirty="0"/>
              <a:t>flag</a:t>
            </a:r>
            <a:r>
              <a:rPr lang="zh-CN" altLang="en-US" dirty="0"/>
              <a:t> </a:t>
            </a:r>
            <a:r>
              <a:rPr lang="en-US" altLang="zh-CN" dirty="0"/>
              <a:t>non-HTTPS</a:t>
            </a:r>
            <a:r>
              <a:rPr lang="zh-CN" altLang="en-US" dirty="0"/>
              <a:t> </a:t>
            </a:r>
            <a:r>
              <a:rPr lang="en-US" altLang="zh-CN" dirty="0"/>
              <a:t>sites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441D2-5518-8140-B0C0-65150FCB1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015" y="754856"/>
            <a:ext cx="6174133" cy="498101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F587AB-B9C7-C445-AB4A-A8FC83C1728B}"/>
              </a:ext>
            </a:extLst>
          </p:cNvPr>
          <p:cNvSpPr/>
          <p:nvPr/>
        </p:nvSpPr>
        <p:spPr>
          <a:xfrm>
            <a:off x="7066722" y="834886"/>
            <a:ext cx="934277" cy="347871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45AF-E80B-1F43-918E-3A3B1787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E5C6B-8485-BD46-B323-3ED0F85AC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Latest</a:t>
            </a:r>
            <a:r>
              <a:rPr lang="zh-CN" altLang="en-US" dirty="0"/>
              <a:t> </a:t>
            </a:r>
            <a:r>
              <a:rPr lang="en-US" altLang="zh-CN" dirty="0"/>
              <a:t>version:</a:t>
            </a:r>
            <a:r>
              <a:rPr lang="zh-CN" altLang="en-US" dirty="0"/>
              <a:t> </a:t>
            </a:r>
            <a:r>
              <a:rPr lang="en-US" altLang="zh-CN" dirty="0"/>
              <a:t>TLS</a:t>
            </a:r>
            <a:r>
              <a:rPr lang="zh-CN" altLang="en-US" dirty="0"/>
              <a:t> </a:t>
            </a:r>
            <a:r>
              <a:rPr lang="en-US" altLang="zh-CN" dirty="0"/>
              <a:t>1.3,</a:t>
            </a:r>
            <a:r>
              <a:rPr lang="zh-CN" altLang="en-US" dirty="0"/>
              <a:t> </a:t>
            </a:r>
            <a:r>
              <a:rPr lang="en-US" altLang="en-US" dirty="0">
                <a:solidFill>
                  <a:prstClr val="black"/>
                </a:solidFill>
                <a:ea typeface="ＭＳ Ｐゴシック" panose="020B0600070205080204" pitchFamily="34" charset="-128"/>
              </a:rPr>
              <a:t>[RFC 8446, 2018] </a:t>
            </a:r>
            <a:r>
              <a:rPr lang="en-HK" altLang="zh-CN" dirty="0">
                <a:hlinkClick r:id="rId2"/>
              </a:rPr>
              <a:t>https://datatracker.ietf.org/doc/html/rfc8446</a:t>
            </a:r>
            <a:endParaRPr lang="en-HK" altLang="zh-CN" dirty="0"/>
          </a:p>
          <a:p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pPr lvl="1"/>
            <a:r>
              <a:rPr lang="en-US" altLang="zh-CN" dirty="0"/>
              <a:t>Authentication:</a:t>
            </a:r>
            <a:r>
              <a:rPr lang="zh-CN" altLang="en-US" dirty="0"/>
              <a:t> </a:t>
            </a:r>
            <a:r>
              <a:rPr lang="en-US" altLang="zh-CN" dirty="0"/>
              <a:t>ensures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parties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actually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claim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</a:p>
          <a:p>
            <a:pPr lvl="1"/>
            <a:r>
              <a:rPr lang="en-US" altLang="zh-CN" dirty="0"/>
              <a:t>Encryption:</a:t>
            </a:r>
            <a:r>
              <a:rPr lang="zh-CN" altLang="en-US" dirty="0"/>
              <a:t> </a:t>
            </a:r>
            <a:r>
              <a:rPr lang="en-US" altLang="zh-CN" dirty="0"/>
              <a:t>hides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third-parties</a:t>
            </a:r>
            <a:endParaRPr lang="en-HK" altLang="zh-CN" dirty="0"/>
          </a:p>
          <a:p>
            <a:pPr lvl="1"/>
            <a:r>
              <a:rPr lang="en-US" altLang="zh-CN" dirty="0"/>
              <a:t>Integrity:</a:t>
            </a:r>
            <a:r>
              <a:rPr lang="zh-CN" altLang="en-US" dirty="0"/>
              <a:t> </a:t>
            </a:r>
            <a:r>
              <a:rPr lang="en-US" altLang="zh-CN" dirty="0"/>
              <a:t>ensures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tampered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forged</a:t>
            </a:r>
          </a:p>
          <a:p>
            <a:r>
              <a:rPr lang="en-US" altLang="zh-CN" dirty="0"/>
              <a:t>Relies on public key infrastructure</a:t>
            </a:r>
          </a:p>
          <a:p>
            <a:r>
              <a:rPr lang="en-US" altLang="zh-CN" dirty="0"/>
              <a:t>Technical</a:t>
            </a:r>
            <a:r>
              <a:rPr lang="zh-CN" altLang="en-US" dirty="0"/>
              <a:t> </a:t>
            </a:r>
            <a:r>
              <a:rPr lang="en-US" altLang="zh-CN" dirty="0"/>
              <a:t>underpinnings in cryptography </a:t>
            </a:r>
          </a:p>
          <a:p>
            <a:pPr lvl="1"/>
            <a:r>
              <a:rPr lang="en-US" altLang="zh-CN" dirty="0"/>
              <a:t>Symmetric/asymmetric key, hashing, etc.</a:t>
            </a:r>
          </a:p>
        </p:txBody>
      </p:sp>
    </p:spTree>
    <p:extLst>
      <p:ext uri="{BB962C8B-B14F-4D97-AF65-F5344CB8AC3E}">
        <p14:creationId xmlns:p14="http://schemas.microsoft.com/office/powerpoint/2010/main" val="123993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4601</TotalTime>
  <Words>1586</Words>
  <Application>Microsoft Macintosh PowerPoint</Application>
  <PresentationFormat>Widescreen</PresentationFormat>
  <Paragraphs>334</Paragraphs>
  <Slides>22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ZapfDingbats</vt:lpstr>
      <vt:lpstr>Arial</vt:lpstr>
      <vt:lpstr>Calibri</vt:lpstr>
      <vt:lpstr>Calibri Light</vt:lpstr>
      <vt:lpstr>Gill Sans MT</vt:lpstr>
      <vt:lpstr>Symbol</vt:lpstr>
      <vt:lpstr>Times New Roman</vt:lpstr>
      <vt:lpstr>Wingdings</vt:lpstr>
      <vt:lpstr>Office Theme</vt:lpstr>
      <vt:lpstr>Chart</vt:lpstr>
      <vt:lpstr>ESTR4120 Computer Networks   Lecture 2: HTTP/2, HTTPS, P2P</vt:lpstr>
      <vt:lpstr>More on HTTP</vt:lpstr>
      <vt:lpstr>HTTP/2</vt:lpstr>
      <vt:lpstr>HTTP/2</vt:lpstr>
      <vt:lpstr>HTTP/2: mitigating HOL blocking</vt:lpstr>
      <vt:lpstr>HTTP/2: mitigating HOL blocking</vt:lpstr>
      <vt:lpstr>HTTP/2 to HTTP/3</vt:lpstr>
      <vt:lpstr>HTTPS in a nutshell</vt:lpstr>
      <vt:lpstr>TLS</vt:lpstr>
      <vt:lpstr>TLS: How does it work (for a web app)</vt:lpstr>
      <vt:lpstr>References</vt:lpstr>
      <vt:lpstr>Peer-to-peer</vt:lpstr>
      <vt:lpstr>Client-server paradigm</vt:lpstr>
      <vt:lpstr>Peer-to-peer (P2P) architecture</vt:lpstr>
      <vt:lpstr>File distribution: client-server vs P2P</vt:lpstr>
      <vt:lpstr>File distribution time: client-server</vt:lpstr>
      <vt:lpstr>File distribution time: P2P</vt:lpstr>
      <vt:lpstr>Client-server vs. P2P: example</vt:lpstr>
      <vt:lpstr>P2P file distribution: BitTorrent </vt:lpstr>
      <vt:lpstr>P2P file distribution: BitTorrent </vt:lpstr>
      <vt:lpstr>BitTorrent: requesting, sending file chunks</vt:lpstr>
      <vt:lpstr>BitTorrent: tit-for-tat</vt:lpstr>
    </vt:vector>
  </TitlesOfParts>
  <Manager/>
  <Company>CUHK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Hong Xu (CSD)</dc:creator>
  <cp:keywords/>
  <dc:description/>
  <cp:lastModifiedBy>Hong Xu (CSD)</cp:lastModifiedBy>
  <cp:revision>108</cp:revision>
  <dcterms:created xsi:type="dcterms:W3CDTF">2022-01-07T08:30:34Z</dcterms:created>
  <dcterms:modified xsi:type="dcterms:W3CDTF">2022-01-17T11:20:31Z</dcterms:modified>
  <cp:category/>
</cp:coreProperties>
</file>