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Lst>
  <p:notesMasterIdLst>
    <p:notesMasterId r:id="rId58"/>
  </p:notesMasterIdLst>
  <p:handoutMasterIdLst>
    <p:handoutMasterId r:id="rId59"/>
  </p:handoutMasterIdLst>
  <p:sldIdLst>
    <p:sldId id="63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523" r:id="rId35"/>
    <p:sldId id="551" r:id="rId36"/>
    <p:sldId id="524" r:id="rId37"/>
    <p:sldId id="550" r:id="rId38"/>
    <p:sldId id="525" r:id="rId39"/>
    <p:sldId id="526" r:id="rId40"/>
    <p:sldId id="527" r:id="rId41"/>
    <p:sldId id="528" r:id="rId42"/>
    <p:sldId id="552" r:id="rId43"/>
    <p:sldId id="640" r:id="rId44"/>
    <p:sldId id="554" r:id="rId45"/>
    <p:sldId id="571" r:id="rId46"/>
    <p:sldId id="572" r:id="rId47"/>
    <p:sldId id="573" r:id="rId48"/>
    <p:sldId id="558" r:id="rId49"/>
    <p:sldId id="574" r:id="rId50"/>
    <p:sldId id="575" r:id="rId51"/>
    <p:sldId id="559" r:id="rId52"/>
    <p:sldId id="560" r:id="rId53"/>
    <p:sldId id="561" r:id="rId54"/>
    <p:sldId id="562" r:id="rId55"/>
    <p:sldId id="563" r:id="rId56"/>
    <p:sldId id="512" r:id="rId5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p:restoredTop sz="95467"/>
  </p:normalViewPr>
  <p:slideViewPr>
    <p:cSldViewPr>
      <p:cViewPr varScale="1">
        <p:scale>
          <a:sx n="128" d="100"/>
          <a:sy n="128" d="100"/>
        </p:scale>
        <p:origin x="2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42</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35</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776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7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185886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1/16/22</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0962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0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115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1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30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3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4339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3923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extLst>
      <p:ext uri="{BB962C8B-B14F-4D97-AF65-F5344CB8AC3E}">
        <p14:creationId xmlns:p14="http://schemas.microsoft.com/office/powerpoint/2010/main" val="930911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2_spring/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514350" y="3808553"/>
            <a:ext cx="8115300" cy="1828800"/>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Patri</a:t>
            </a:r>
            <a:r>
              <a:rPr lang="en-US" altLang="zh-CN" sz="1800" i="1" dirty="0">
                <a:latin typeface="Arial" charset="0"/>
                <a:ea typeface="ＭＳ Ｐゴシック" charset="0"/>
                <a:cs typeface="ＭＳ Ｐゴシック" charset="0"/>
              </a:rPr>
              <a:t>ck</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Lee,</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type="body" idx="1"/>
          </p:nvPr>
        </p:nvSpPr>
        <p:spPr>
          <a:xfrm>
            <a:off x="533400" y="1371600"/>
            <a:ext cx="8389938" cy="4876800"/>
          </a:xfrm>
        </p:spPr>
        <p:txBody>
          <a:bodyPr/>
          <a:lstStyle/>
          <a:p>
            <a:r>
              <a:rPr lang="en-US" altLang="en-US"/>
              <a:t>A server can run many processes (or threads), each serving a client</a:t>
            </a:r>
          </a:p>
          <a:p>
            <a:r>
              <a:rPr lang="en-US" altLang="en-US"/>
              <a:t>If I’m a client, how to identify a server process? </a:t>
            </a:r>
          </a:p>
          <a:p>
            <a:r>
              <a:rPr lang="en-US" altLang="en-US"/>
              <a:t>IP address of host may work, but </a:t>
            </a:r>
            <a:r>
              <a:rPr lang="en-US" altLang="en-US" i="1"/>
              <a:t>many</a:t>
            </a:r>
            <a:r>
              <a:rPr lang="en-US" altLang="en-US"/>
              <a:t> processes can be running on same host</a:t>
            </a:r>
          </a:p>
          <a:p>
            <a:r>
              <a:rPr lang="en-US" altLang="en-US"/>
              <a:t>Use </a:t>
            </a:r>
            <a:r>
              <a:rPr lang="en-US" altLang="en-US">
                <a:solidFill>
                  <a:srgbClr val="FF0000"/>
                </a:solidFill>
              </a:rPr>
              <a:t>(IP address, port number)</a:t>
            </a:r>
          </a:p>
          <a:p>
            <a:pPr lvl="1"/>
            <a:r>
              <a:rPr lang="en-US" altLang="en-US"/>
              <a:t>Analogous to mailing a letter to a professor in a department:</a:t>
            </a:r>
          </a:p>
          <a:p>
            <a:pPr lvl="2"/>
            <a:r>
              <a:rPr lang="en-US" altLang="en-US"/>
              <a:t>IP address is the address of the department</a:t>
            </a:r>
          </a:p>
          <a:p>
            <a:pPr lvl="2"/>
            <a:r>
              <a:rPr lang="en-US" altLang="en-US"/>
              <a:t>Port number is the mail box of the professor</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type="body" idx="1"/>
          </p:nvPr>
        </p:nvSpPr>
        <p:spPr>
          <a:xfrm>
            <a:off x="533400" y="1470025"/>
            <a:ext cx="7772400" cy="4778375"/>
          </a:xfrm>
        </p:spPr>
        <p:txBody>
          <a:bodyPr/>
          <a:lstStyle/>
          <a:p>
            <a:pPr>
              <a:lnSpc>
                <a:spcPct val="90000"/>
              </a:lnSpc>
            </a:pPr>
            <a:r>
              <a:rPr lang="en-US" altLang="en-US"/>
              <a:t>Identifier of a server process includes both </a:t>
            </a:r>
            <a:r>
              <a:rPr lang="en-US" altLang="en-US">
                <a:solidFill>
                  <a:srgbClr val="FF0000"/>
                </a:solidFill>
              </a:rPr>
              <a:t>IP address</a:t>
            </a:r>
            <a:r>
              <a:rPr lang="en-US" altLang="en-US"/>
              <a:t> of the server host and </a:t>
            </a:r>
            <a:r>
              <a:rPr lang="en-US" altLang="en-US">
                <a:solidFill>
                  <a:srgbClr val="FF0000"/>
                </a:solidFill>
              </a:rPr>
              <a:t>port number</a:t>
            </a:r>
            <a:r>
              <a:rPr lang="en-US" altLang="en-US"/>
              <a:t>.</a:t>
            </a:r>
          </a:p>
          <a:p>
            <a:pPr>
              <a:lnSpc>
                <a:spcPct val="90000"/>
              </a:lnSpc>
            </a:pPr>
            <a:r>
              <a:rPr lang="en-US" altLang="en-US"/>
              <a:t>Example port numbers:</a:t>
            </a:r>
          </a:p>
          <a:p>
            <a:pPr lvl="1">
              <a:lnSpc>
                <a:spcPct val="90000"/>
              </a:lnSpc>
            </a:pPr>
            <a:r>
              <a:rPr lang="en-US" altLang="en-US"/>
              <a:t>HTTP server: 80</a:t>
            </a:r>
          </a:p>
          <a:p>
            <a:pPr lvl="1">
              <a:lnSpc>
                <a:spcPct val="90000"/>
              </a:lnSpc>
            </a:pPr>
            <a:r>
              <a:rPr lang="en-US" altLang="en-US"/>
              <a:t>Mail server: 25</a:t>
            </a:r>
          </a:p>
          <a:p>
            <a:pPr lvl="1">
              <a:lnSpc>
                <a:spcPct val="90000"/>
              </a:lnSpc>
            </a:pPr>
            <a:r>
              <a:rPr lang="en-US" altLang="en-US"/>
              <a:t>See </a:t>
            </a:r>
            <a:r>
              <a:rPr lang="en-US" altLang="en-US">
                <a:solidFill>
                  <a:srgbClr val="FF0000"/>
                </a:solidFill>
              </a:rPr>
              <a:t>/etc/services</a:t>
            </a:r>
            <a:r>
              <a:rPr lang="en-US" altLang="en-US"/>
              <a:t> on a Linux machine for more</a:t>
            </a:r>
          </a:p>
          <a:p>
            <a:pPr>
              <a:lnSpc>
                <a:spcPct val="90000"/>
              </a:lnSpc>
            </a:pPr>
            <a:r>
              <a:rPr lang="en-US" altLang="en-US"/>
              <a:t>to send HTTP message to www.cse.cuhk.edu.hk web server:</a:t>
            </a:r>
          </a:p>
          <a:p>
            <a:pPr lvl="1">
              <a:lnSpc>
                <a:spcPct val="90000"/>
              </a:lnSpc>
            </a:pPr>
            <a:r>
              <a:rPr lang="en-US" altLang="en-US"/>
              <a:t>IP address: 137.189.91.182</a:t>
            </a:r>
          </a:p>
          <a:p>
            <a:pPr lvl="1">
              <a:lnSpc>
                <a:spcPct val="90000"/>
              </a:lnSpc>
            </a:pPr>
            <a:r>
              <a:rPr lang="en-US" altLang="en-US"/>
              <a:t>Port number: 80</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type="body" idx="1"/>
          </p:nvPr>
        </p:nvSpPr>
        <p:spPr/>
        <p:txBody>
          <a:bodyPr/>
          <a:lstStyle/>
          <a:p>
            <a:r>
              <a:rPr lang="en-US" altLang="en-US"/>
              <a:t>A server usually has a fixed port number so that clients know where to connect to.</a:t>
            </a:r>
          </a:p>
          <a:p>
            <a:pPr lvl="1"/>
            <a:r>
              <a:rPr lang="en-US" altLang="en-US"/>
              <a:t>When a socket is created, a fixed port number is associated.</a:t>
            </a:r>
          </a:p>
          <a:p>
            <a:r>
              <a:rPr lang="en-US" altLang="en-US"/>
              <a:t>However, client’s port number is </a:t>
            </a:r>
            <a:r>
              <a:rPr lang="en-US" altLang="en-US">
                <a:solidFill>
                  <a:srgbClr val="FF0000"/>
                </a:solidFill>
              </a:rPr>
              <a:t>allocated on demand</a:t>
            </a:r>
            <a:r>
              <a:rPr lang="en-US" altLang="en-US"/>
              <a:t> when a socket is created.</a:t>
            </a:r>
          </a:p>
          <a:p>
            <a:r>
              <a:rPr lang="en-US" altLang="en-US">
                <a:solidFill>
                  <a:srgbClr val="FF0000"/>
                </a:solidFill>
              </a:rPr>
              <a:t>In summary, the IP address and the port number are together used to address a server process.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type="body"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89138"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spid="_x0000_s13325" name="Clip" r:id="rId3" imgW="1305000" imgH="1085760" progId="MS_ClipArt_Gallery.2">
                  <p:embed/>
                </p:oleObj>
              </mc:Choice>
              <mc:Fallback>
                <p:oleObj name="Clip" r:id="rId3" imgW="1305000" imgH="1085760" progId="MS_ClipArt_Gallery.2">
                  <p:embed/>
                  <p:pic>
                    <p:nvPicPr>
                      <p:cNvPr id="38913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0162"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spid="_x0000_s14349" name="Clip" r:id="rId3" imgW="1305000" imgH="1085760" progId="MS_ClipArt_Gallery.2">
                  <p:embed/>
                </p:oleObj>
              </mc:Choice>
              <mc:Fallback>
                <p:oleObj name="Clip" r:id="rId3" imgW="1305000" imgH="1085760" progId="MS_ClipArt_Gallery.2">
                  <p:embed/>
                  <p:pic>
                    <p:nvPicPr>
                      <p:cNvPr id="39016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1186"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spid="_x0000_s15385" name="Clip" r:id="rId3" imgW="1305000" imgH="1085760" progId="MS_ClipArt_Gallery.2">
                  <p:embed/>
                </p:oleObj>
              </mc:Choice>
              <mc:Fallback>
                <p:oleObj name="Clip" r:id="rId3" imgW="1305000" imgH="1085760" progId="MS_ClipArt_Gallery.2">
                  <p:embed/>
                  <p:pic>
                    <p:nvPicPr>
                      <p:cNvPr id="39118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spid="_x0000_s15386" name="Clip" r:id="rId5" imgW="1305000" imgH="1085760" progId="MS_ClipArt_Gallery.2">
                  <p:embed/>
                </p:oleObj>
              </mc:Choice>
              <mc:Fallback>
                <p:oleObj name="Clip" r:id="rId5" imgW="1305000" imgH="1085760" progId="MS_ClipArt_Gallery.2">
                  <p:embed/>
                  <p:pic>
                    <p:nvPicPr>
                      <p:cNvPr id="391191"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4294967295"/>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type="body"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https://github.com/henryhxu/CSCI4430-ESTR4120/tree/2022_spring/lecture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34</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256069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89985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41</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1540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Improve</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46</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48</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49</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Tree>
    <p:extLst>
      <p:ext uri="{BB962C8B-B14F-4D97-AF65-F5344CB8AC3E}">
        <p14:creationId xmlns:p14="http://schemas.microsoft.com/office/powerpoint/2010/main" val="1240149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51</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53</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54</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56</a:t>
            </a:fld>
            <a:endParaRPr lang="en-US"/>
          </a:p>
        </p:txBody>
      </p:sp>
    </p:spTree>
    <p:extLst>
      <p:ext uri="{BB962C8B-B14F-4D97-AF65-F5344CB8AC3E}">
        <p14:creationId xmlns:p14="http://schemas.microsoft.com/office/powerpoint/2010/main" val="12493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3400" y="247650"/>
            <a:ext cx="7772400" cy="857250"/>
          </a:xfrm>
        </p:spPr>
        <p:txBody>
          <a:bodyPr/>
          <a:lstStyle/>
          <a:p>
            <a:r>
              <a:rPr lang="en-US" altLang="en-US"/>
              <a:t>Socket programming</a:t>
            </a:r>
          </a:p>
        </p:txBody>
      </p:sp>
      <p:sp>
        <p:nvSpPr>
          <p:cNvPr id="296963" name="Rectangle 3"/>
          <p:cNvSpPr>
            <a:spLocks noGrp="1" noChangeArrowheads="1"/>
          </p:cNvSpPr>
          <p:nvPr>
            <p:ph type="body" idx="1"/>
          </p:nvPr>
        </p:nvSpPr>
        <p:spPr>
          <a:xfrm>
            <a:off x="704850" y="2557463"/>
            <a:ext cx="7680325" cy="3433762"/>
          </a:xfrm>
        </p:spPr>
        <p:txBody>
          <a:bodyPr/>
          <a:lstStyle/>
          <a:p>
            <a:pPr>
              <a:buFont typeface="Wingdings" pitchFamily="2" charset="2"/>
              <a:buNone/>
            </a:pPr>
            <a:r>
              <a:rPr lang="en-US" altLang="en-US" sz="2400">
                <a:solidFill>
                  <a:srgbClr val="FF0000"/>
                </a:solidFill>
              </a:rPr>
              <a:t>Socket API</a:t>
            </a:r>
            <a:endParaRPr lang="en-US" altLang="en-US" sz="2400"/>
          </a:p>
          <a:p>
            <a:r>
              <a:rPr lang="en-US" altLang="en-US" sz="2000"/>
              <a:t>introduced in BSD4.1 UNIX, 1981</a:t>
            </a:r>
          </a:p>
          <a:p>
            <a:r>
              <a:rPr lang="en-US" altLang="en-US" sz="2000"/>
              <a:t>explicitly created, used, released by apps </a:t>
            </a:r>
          </a:p>
          <a:p>
            <a:r>
              <a:rPr lang="en-US" altLang="en-US" sz="2000"/>
              <a:t>client/server paradigm </a:t>
            </a:r>
          </a:p>
          <a:p>
            <a:r>
              <a:rPr lang="en-US" altLang="en-US" sz="2000"/>
              <a:t>two types of transport service via socket API: </a:t>
            </a:r>
          </a:p>
          <a:p>
            <a:pPr lvl="1"/>
            <a:r>
              <a:rPr lang="en-US" altLang="en-US" sz="2000"/>
              <a:t>unreliable datagram </a:t>
            </a:r>
          </a:p>
          <a:p>
            <a:pPr lvl="1"/>
            <a:r>
              <a:rPr lang="en-US" altLang="en-US" sz="2000"/>
              <a:t>reliable, byte stream-oriented </a:t>
            </a:r>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Tree>
    <p:extLst>
      <p:ext uri="{BB962C8B-B14F-4D97-AF65-F5344CB8AC3E}">
        <p14:creationId xmlns:p14="http://schemas.microsoft.com/office/powerpoint/2010/main" val="253447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sz="3600">
                <a:latin typeface="Arial" panose="020B0604020202020204" pitchFamily="34" charset="0"/>
                <a:cs typeface="Arial" panose="020B0604020202020204" pitchFamily="34" charset="0"/>
              </a:rPr>
              <a:t>Socket-programming using TCP</a:t>
            </a:r>
            <a:endParaRPr lang="en-US" altLang="en-US">
              <a:latin typeface="Arial" panose="020B0604020202020204" pitchFamily="34" charset="0"/>
              <a:cs typeface="Arial" panose="020B0604020202020204" pitchFamily="34" charset="0"/>
            </a:endParaRPr>
          </a:p>
        </p:txBody>
      </p:sp>
      <p:sp>
        <p:nvSpPr>
          <p:cNvPr id="297987" name="Rectangle 3"/>
          <p:cNvSpPr>
            <a:spLocks noGrp="1" noChangeArrowheads="1"/>
          </p:cNvSpPr>
          <p:nvPr>
            <p:ph type="body"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spid="_x0000_s12313" name="Clip" r:id="rId3" imgW="1305000" imgH="1085760" progId="MS_ClipArt_Gallery.2">
                  <p:embed/>
                </p:oleObj>
              </mc:Choice>
              <mc:Fallback>
                <p:oleObj name="Clip" r:id="rId3" imgW="1305000" imgH="1085760" progId="MS_ClipArt_Gallery.2">
                  <p:embed/>
                  <p:pic>
                    <p:nvPicPr>
                      <p:cNvPr id="297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spid="_x0000_s12314" name="Clip" r:id="rId5" imgW="1305000" imgH="1085760" progId="MS_ClipArt_Gallery.2">
                  <p:embed/>
                </p:oleObj>
              </mc:Choice>
              <mc:Fallback>
                <p:oleObj name="Clip" r:id="rId5" imgW="1305000" imgH="1085760" progId="MS_ClipArt_Gallery.2">
                  <p:embed/>
                  <p:pic>
                    <p:nvPicPr>
                      <p:cNvPr id="298003"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33399" y="250825"/>
            <a:ext cx="8397875" cy="1143000"/>
          </a:xfrm>
        </p:spPr>
        <p:txBody>
          <a:bodyPr/>
          <a:lstStyle/>
          <a:p>
            <a:r>
              <a:rPr lang="en-US" altLang="en-US" dirty="0"/>
              <a:t>Socket programming using TCP</a:t>
            </a:r>
          </a:p>
        </p:txBody>
      </p:sp>
      <p:sp>
        <p:nvSpPr>
          <p:cNvPr id="299011" name="Rectangle 3"/>
          <p:cNvSpPr>
            <a:spLocks noGrp="1" noChangeArrowheads="1"/>
          </p:cNvSpPr>
          <p:nvPr>
            <p:ph type="body" sz="half" idx="1"/>
          </p:nvPr>
        </p:nvSpPr>
        <p:spPr>
          <a:xfrm>
            <a:off x="514350" y="1484313"/>
            <a:ext cx="7966075" cy="4718050"/>
          </a:xfrm>
        </p:spPr>
        <p:txBody>
          <a:bodyPr/>
          <a:lstStyle/>
          <a:p>
            <a:r>
              <a:rPr lang="en-US" altLang="en-US" sz="2000"/>
              <a:t>Before client contacts server:</a:t>
            </a:r>
          </a:p>
          <a:p>
            <a:pPr lvl="1"/>
            <a:r>
              <a:rPr lang="en-US" altLang="en-US" sz="1800"/>
              <a:t>server process must first be running</a:t>
            </a:r>
          </a:p>
          <a:p>
            <a:pPr lvl="1"/>
            <a:r>
              <a:rPr lang="en-US" altLang="en-US" sz="1800"/>
              <a:t>server must have created socket (door) that welcomes client’s contact</a:t>
            </a:r>
            <a:endParaRPr lang="en-US" altLang="en-US" sz="2000"/>
          </a:p>
          <a:p>
            <a:r>
              <a:rPr lang="en-US" altLang="en-US" sz="2000"/>
              <a:t>Client contacts server by: </a:t>
            </a:r>
          </a:p>
          <a:p>
            <a:pPr lvl="1"/>
            <a:r>
              <a:rPr lang="en-US" altLang="en-US" sz="1800"/>
              <a:t>creating client-local TCP socket</a:t>
            </a:r>
          </a:p>
          <a:p>
            <a:pPr lvl="1"/>
            <a:r>
              <a:rPr lang="en-US" altLang="en-US" sz="1800"/>
              <a:t>specifying </a:t>
            </a:r>
            <a:r>
              <a:rPr lang="en-US" altLang="en-US" sz="1800" b="1">
                <a:solidFill>
                  <a:srgbClr val="FF0000"/>
                </a:solidFill>
              </a:rPr>
              <a:t>IP address, port number</a:t>
            </a:r>
            <a:r>
              <a:rPr lang="en-US" altLang="en-US" sz="1800"/>
              <a:t> of server process</a:t>
            </a:r>
          </a:p>
          <a:p>
            <a:pPr lvl="1"/>
            <a:r>
              <a:rPr lang="en-US" altLang="en-US" sz="1800"/>
              <a:t>When </a:t>
            </a:r>
            <a:r>
              <a:rPr lang="en-US" altLang="en-US" sz="1800">
                <a:solidFill>
                  <a:srgbClr val="FF0000"/>
                </a:solidFill>
              </a:rPr>
              <a:t>client creates socket</a:t>
            </a:r>
            <a:r>
              <a:rPr lang="en-US" altLang="en-US" sz="1800"/>
              <a:t>: client TCP establishes connection to server TCP</a:t>
            </a:r>
          </a:p>
          <a:p>
            <a:r>
              <a:rPr lang="en-US" altLang="en-US" sz="1800"/>
              <a:t>When contacted by client, server creates new TCP socket for server process to communicate with client</a:t>
            </a:r>
          </a:p>
          <a:p>
            <a:pPr lvl="1"/>
            <a:r>
              <a:rPr lang="en-US" altLang="en-US" sz="1800"/>
              <a:t>allows server to talk with multiple clients</a:t>
            </a:r>
          </a:p>
          <a:p>
            <a:pPr lvl="1"/>
            <a:r>
              <a:rPr lang="en-US" altLang="en-US" sz="1800" b="1">
                <a:solidFill>
                  <a:srgbClr val="FF0000"/>
                </a:solidFill>
              </a:rPr>
              <a:t>source port numbers used to distinguish clients</a:t>
            </a:r>
          </a:p>
          <a:p>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with TCP</a:t>
            </a:r>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7" name="Rectangle 25"/>
          <p:cNvSpPr>
            <a:spLocks noGrp="1" noChangeArrowheads="1"/>
          </p:cNvSpPr>
          <p:nvPr>
            <p:ph type="body" idx="1"/>
          </p:nvPr>
        </p:nvSpPr>
        <p:spPr>
          <a:xfrm>
            <a:off x="533400" y="1671638"/>
            <a:ext cx="3556000" cy="4576762"/>
          </a:xfrm>
          <a:noFill/>
          <a:ln/>
        </p:spPr>
        <p:txBody>
          <a:bodyPr/>
          <a:lstStyle/>
          <a:p>
            <a:r>
              <a:rPr lang="en-US" altLang="en-US" sz="2000">
                <a:latin typeface="Arial" panose="020B0604020202020204" pitchFamily="34" charset="0"/>
                <a:cs typeface="Arial" panose="020B0604020202020204" pitchFamily="34" charset="0"/>
              </a:rPr>
              <a:t>When a TCP server creates a socket, it needs to specify:</a:t>
            </a:r>
          </a:p>
          <a:p>
            <a:pPr lvl="1"/>
            <a:r>
              <a:rPr lang="en-US" altLang="en-US" sz="1800">
                <a:solidFill>
                  <a:srgbClr val="FF0000"/>
                </a:solidFill>
                <a:latin typeface="Arial" panose="020B0604020202020204" pitchFamily="34" charset="0"/>
                <a:cs typeface="Arial" panose="020B0604020202020204" pitchFamily="34" charset="0"/>
              </a:rPr>
              <a:t>Identifier of the socket</a:t>
            </a:r>
          </a:p>
          <a:p>
            <a:pPr lvl="1"/>
            <a:r>
              <a:rPr lang="en-US" altLang="en-US" sz="1800">
                <a:latin typeface="Arial" panose="020B0604020202020204" pitchFamily="34" charset="0"/>
                <a:cs typeface="Arial" panose="020B0604020202020204" pitchFamily="34" charset="0"/>
              </a:rPr>
              <a:t>Connection mode (TCP/UDP)</a:t>
            </a:r>
          </a:p>
          <a:p>
            <a:r>
              <a:rPr lang="en-US" altLang="en-US" sz="2000">
                <a:latin typeface="Arial" panose="020B0604020202020204" pitchFamily="34" charset="0"/>
                <a:cs typeface="Arial" panose="020B0604020202020204" pitchFamily="34" charset="0"/>
              </a:rPr>
              <a:t>Analogous to when you open a file in C, you need to specify:</a:t>
            </a:r>
          </a:p>
          <a:p>
            <a:pPr lvl="1"/>
            <a:r>
              <a:rPr lang="en-US" altLang="en-US" sz="1800">
                <a:latin typeface="Arial" panose="020B0604020202020204" pitchFamily="34" charset="0"/>
                <a:cs typeface="Arial" panose="020B0604020202020204" pitchFamily="34" charset="0"/>
              </a:rPr>
              <a:t>location of the file</a:t>
            </a:r>
          </a:p>
          <a:p>
            <a:pPr lvl="1"/>
            <a:r>
              <a:rPr lang="en-US" altLang="en-US" sz="1800">
                <a:latin typeface="Arial" panose="020B0604020202020204" pitchFamily="34" charset="0"/>
                <a:cs typeface="Arial" panose="020B0604020202020204" pitchFamily="34" charset="0"/>
              </a:rPr>
              <a:t>access mode (e.g., read-only, write-only)</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4430" id="{15A3AC05-7A36-854B-8939-3E2E33F8CCC1}" vid="{7D102457-217D-784D-8674-E211CA417D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CSCI4430</Template>
  <TotalTime>1490453787</TotalTime>
  <Pages>7</Pages>
  <Words>3226</Words>
  <Application>Microsoft Macintosh PowerPoint</Application>
  <PresentationFormat>On-screen Show (4:3)</PresentationFormat>
  <Paragraphs>699</Paragraphs>
  <Slides>56</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70"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CSCI4430</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Socket-programming using TCP</vt:lpstr>
      <vt:lpstr>Socket programming using TCP</vt:lpstr>
      <vt:lpstr>Socket programming with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Improve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1350</cp:revision>
  <cp:lastPrinted>1999-09-08T17:25:07Z</cp:lastPrinted>
  <dcterms:created xsi:type="dcterms:W3CDTF">2014-01-14T18:15:50Z</dcterms:created>
  <dcterms:modified xsi:type="dcterms:W3CDTF">2022-01-16T07:06:08Z</dcterms:modified>
  <cp:category/>
</cp:coreProperties>
</file>