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3" r:id="rId1"/>
  </p:sldMasterIdLst>
  <p:notesMasterIdLst>
    <p:notesMasterId r:id="rId63"/>
  </p:notesMasterIdLst>
  <p:handoutMasterIdLst>
    <p:handoutMasterId r:id="rId64"/>
  </p:handoutMasterIdLst>
  <p:sldIdLst>
    <p:sldId id="638" r:id="rId2"/>
    <p:sldId id="487" r:id="rId3"/>
    <p:sldId id="311" r:id="rId4"/>
    <p:sldId id="313" r:id="rId5"/>
    <p:sldId id="314" r:id="rId6"/>
    <p:sldId id="315" r:id="rId7"/>
    <p:sldId id="316" r:id="rId8"/>
    <p:sldId id="317" r:id="rId9"/>
    <p:sldId id="318" r:id="rId10"/>
    <p:sldId id="406" r:id="rId11"/>
    <p:sldId id="407" r:id="rId12"/>
    <p:sldId id="408" r:id="rId13"/>
    <p:sldId id="409" r:id="rId14"/>
    <p:sldId id="410" r:id="rId15"/>
    <p:sldId id="320" r:id="rId16"/>
    <p:sldId id="321" r:id="rId17"/>
    <p:sldId id="322" r:id="rId18"/>
    <p:sldId id="393" r:id="rId19"/>
    <p:sldId id="394" r:id="rId20"/>
    <p:sldId id="395" r:id="rId21"/>
    <p:sldId id="396" r:id="rId22"/>
    <p:sldId id="639" r:id="rId23"/>
    <p:sldId id="515" r:id="rId24"/>
    <p:sldId id="547" r:id="rId25"/>
    <p:sldId id="582" r:id="rId26"/>
    <p:sldId id="581" r:id="rId27"/>
    <p:sldId id="517" r:id="rId28"/>
    <p:sldId id="580" r:id="rId29"/>
    <p:sldId id="635" r:id="rId30"/>
    <p:sldId id="637" r:id="rId31"/>
    <p:sldId id="518" r:id="rId32"/>
    <p:sldId id="549" r:id="rId33"/>
    <p:sldId id="522" r:id="rId34"/>
    <p:sldId id="644" r:id="rId35"/>
    <p:sldId id="523" r:id="rId36"/>
    <p:sldId id="551" r:id="rId37"/>
    <p:sldId id="524" r:id="rId38"/>
    <p:sldId id="550" r:id="rId39"/>
    <p:sldId id="641" r:id="rId40"/>
    <p:sldId id="525" r:id="rId41"/>
    <p:sldId id="642" r:id="rId42"/>
    <p:sldId id="643" r:id="rId43"/>
    <p:sldId id="526" r:id="rId44"/>
    <p:sldId id="527" r:id="rId45"/>
    <p:sldId id="528" r:id="rId46"/>
    <p:sldId id="645" r:id="rId47"/>
    <p:sldId id="552" r:id="rId48"/>
    <p:sldId id="640" r:id="rId49"/>
    <p:sldId id="554" r:id="rId50"/>
    <p:sldId id="571" r:id="rId51"/>
    <p:sldId id="572" r:id="rId52"/>
    <p:sldId id="573" r:id="rId53"/>
    <p:sldId id="558" r:id="rId54"/>
    <p:sldId id="574" r:id="rId55"/>
    <p:sldId id="575" r:id="rId56"/>
    <p:sldId id="559" r:id="rId57"/>
    <p:sldId id="560" r:id="rId58"/>
    <p:sldId id="561" r:id="rId59"/>
    <p:sldId id="562" r:id="rId60"/>
    <p:sldId id="563" r:id="rId61"/>
    <p:sldId id="512" r:id="rId6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0"/>
    <p:restoredTop sz="95467"/>
  </p:normalViewPr>
  <p:slideViewPr>
    <p:cSldViewPr>
      <p:cViewPr varScale="1">
        <p:scale>
          <a:sx n="128" d="100"/>
          <a:sy n="128" d="100"/>
        </p:scale>
        <p:origin x="17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4:37:49.808"/>
    </inkml:context>
    <inkml:brush xml:id="br0">
      <inkml:brushProperty name="width" value="0.05292" units="cm"/>
      <inkml:brushProperty name="height" value="0.05292" units="cm"/>
      <inkml:brushProperty name="color" value="#FF0000"/>
    </inkml:brush>
  </inkml:definitions>
  <inkml:trace contextRef="#ctx0" brushRef="#br0">11718 10472 8143,'-25'-19'47,"-4"-2"1,-3-2-1,-1 2 1,2 4-1,5 4 132,1 1 0,-4 6 0,6-3-148,2 1 0,4 0-29,5 3 1,-3 3-1,3-4-142,-3 4 1,4 2 283,-1 0 0,3 2-27,-3 4 1,4 3-184,8 9 1,-5 6 454,-1 5 0,0 9 3,6 3 1,8 6 88,3-1 0,1-4-227,5-1 0,-2-5-274,14-2 1,0-7 79,5-4 1,1-6 55,-1-5 1,6-4 162,1-8 0,1 0-120,-2 0 1,-4-10-163,5-7 0,3-4 41,2-14 0,-2 3-178,2-14 1,-6 6 169,6-6 0,0 2-66,5-2 0,-1-2 32,-4 8 0,-2 5 17,-4 7 0,-3 12 239,3-1 1,-9 11-60,-3 1 1,-7 5-62,2 5 1,2 5-80,-2 7 0,0 0-76,-6 1 1,6-1 79,0 0 1,2 0-40,-2 0 0,-2-5-136,8-1 0,-6-7 7,6 2 1,-3-4 103,3-2 1,2 0-16,-8 0 0,7-2 175,-1-4 1,-2 2-34,2-7 1,-3 7 70,3-2 1,4 4-171,-5 2 0,-1 0 10,2 0 0,0 2-241,5 4 0,1 4 89,-1 7 0,1 0-30,-1 0 0,1-5 9,-1-1 0,2-7 15,5 2 0,-5-4 182,4-2 1,2 0 209,-2 0 0,1-8 39,-7-3 0,6 1-120,1-1 0,-1 1 48,-6-1 1,-1 3 1,-4 8 1,7 0-179,-7 0 1,7 2 113,-7 4 0,3-3-326,3 9 1,1-3-67,4 3 0,-1-4-27,7-8 0,-6 0 104,6 0 0,-2-2 122,2-4 0,3-4 314,-3-7 0,-2 0-129,2 0 1,-2 5 89,2 1 1,4 1-45,-4-1 1,-2 1-86,2 4 0,6 4-77,5-3 0,-5 3-262,-6 2 1,0 2 158,6 3 1,-1-3-146,1 4 1,0-4 183,-1-2 1,3 0-33,3 0 1,-3 0 406,3 0 1,3 0-130,-3 0 1,1-8 171,-7-3 0,5 1-81,-4-1 1,3-1 23,-9-5 0,-4 6-40,-2-1 0,3 3-94,-3-3 1,-6 4-573,-5 8 1,-2-1 264,1-5 0,11 4-1172,-5-4 1,5-2 615,-5 3 1,2-9 653,5 3 0,3-20 0,7-5 0</inkml:trace>
  <inkml:trace contextRef="#ctx0" brushRef="#br0" timeOffset="1">16009 12126 7944,'-18'-6'1287,"1"0"1,6 1 169,-1 5 0,8-2-542,-1-4 1,10 4-581,7-4 0,5-1-239,6 1 1,4-7-63,7 1 0,1-1 134,-1 1 0,3-3-631,3 3 0,-4-3 347,4-2 0,-1 0-1076,1-1 0,-4 3 463,4 4 1,-5-3-587,-6 8 0,1-5 462,-7 5 1,0-1-271,-6 1 1123,-7 4 0,-2-6 0,-8 8 0</inkml:trace>
  <inkml:trace contextRef="#ctx0" brushRef="#br0" timeOffset="2">16301 12005 7944,'-11'2'1911,"0"4"-704,-1-4 974,-5 13-1587,7-5 0,3 7 352,7 0 1,0 6-516,0 0 1,5 8-367,1-3 0,7 7-624,-1 5 0,3-2 417,2 8 0,1-6-917,-1 6 0,-6-5 529,1 5 0,-1-8-465,7 2 1,-7-6 273,1-5 0,-7-4-1560,7-8 2281,-8 0 0,11 1 0,-5-1 0</inkml:trace>
  <inkml:trace contextRef="#ctx0" brushRef="#br0" timeOffset="3">16836 12023 7944,'-2'-18'39,"-4"1"0,2 2 780,-7 3-51,-1 5 1,-5 1-214,0 0 0,0 2 28,-1 10 1,1 4 101,0 7 0,0 6-267,-1 0 1,3 7 301,4-1 1,-5 4-199,5 1 1,1 6-78,-1 0 0,7 6-210,-2-5 0,4-1-337,2-6 0,2 1-222,4-1 1,3-7-274,9-4 0,-1-4-184,0-2 0,6-7 356,0-4 1,6-5-1109,-6-1 1,7-1 713,-1-5 0,2-11-333,-3-12 1,5-4 1151,-4-1 0,-4-8 0,0-2 0</inkml:trace>
  <inkml:trace contextRef="#ctx0" brushRef="#br0" timeOffset="4">17060 11850 7944,'-2'-9'1538,"-4"3"1,2-2 932,-7 3-1843,-1-1 0,1 8 345,-1 3 1,8 7-428,-1 11 1,3 0-103,2 11 0,0-1-155,0 13 0,0 2-63,0 9 1,0-1-164,0 7 0,6-6-184,-1 6 1,3-7-604,-2 1 1,-3-11 453,9-6 1,-8-11-971,2-6 1,1-4-190,-1-2 326,0-7 0,-4-4 400,3-12 1,-3-4 130,4-7 0,-4-8-479,-2-3 1,0-13 1050,0-5 0,-15-3 0,-5-3 0</inkml:trace>
  <inkml:trace contextRef="#ctx0" brushRef="#br0" timeOffset="5">16956 11954 7944,'0'-18'-532,"0"1"-66,0 0 0,6 0 2437,0-1 0,0 1 169,-6 0-57,7 0 0,3 0-1003,7-1 0,0 7 154,0-1 0,1 9-358,-1-3 1,6 4-128,0 2 1,6 2-226,-6 4 0,0 3-102,-6 8 1,0 6-184,0 0 1,-1 8 75,-5-2 0,-3 3-477,-8 3 1,0-1 243,0 1 0,-2-1-1186,-4 0 0,-4-1-89,-7-4 1,-2 3-480,-4-3 0,2-4-628,-8-2 0,1-12 419,-7-5 2013,1-4 0,-8-10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8:18:54.464"/>
    </inkml:context>
    <inkml:brush xml:id="br0">
      <inkml:brushProperty name="width" value="0.12114" units="cm"/>
      <inkml:brushProperty name="height" value="0.12114" units="cm"/>
      <inkml:brushProperty name="color" value="#FF0000"/>
    </inkml:brush>
  </inkml:definitions>
  <inkml:trace contextRef="#ctx0" brushRef="#br0">21471 5413 10625,'7'-5'1106,"-2"-1"-521,-5-5-444,5-1 1,-4 1 601,3-1-339,-3 1 0,-1 0 425,0-1-557,0 6 1,-1-3-527,-3 5 0,1 0-73,-4 4 276,4 0 1,-7 5 0,4 2 0</inkml:trace>
  <inkml:trace contextRef="#ctx0" brushRef="#br0" timeOffset="1">22739 6864 12577,'-11'0'-335,"-6"-5"0,8-1 919,-2-6 404,7 6-507,-1-4-58,5 8-1808,0-3 1606,-5 15 1,3-2 0,-3 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09"/>
    </inkml:context>
    <inkml:brush xml:id="br0">
      <inkml:brushProperty name="width" value="0.09086" units="cm"/>
      <inkml:brushProperty name="height" value="0.09086" units="cm"/>
      <inkml:brushProperty name="color" value="#FF0000"/>
    </inkml:brush>
  </inkml:definitions>
  <inkml:trace contextRef="#ctx0" brushRef="#br0">5379 6990 8021,'-10'-8'0,"1"2"1549,2 1-380,4-4-496,-7 7 755,9-3-899,-4 10 0,5 7 522,0 7-667,0 7 0,0 1-281,0 7 0,1-1-9,3 9 0,-1-4-47,9 4 0,-3 0 149,6 4 1,3-1-641,1 1 0,-1-5-112,1-3 1,-2-6-488,2-2 1,3-5 405,-3 2 0,-3-8-90,0-4 1,-4-2 177,0-2 1,-5-4-187,1-3 311,-5-3 1,2-2 48,-5-3 1,0-6 374,0-6 0,-5-4 0,-2 2 0</inkml:trace>
  <inkml:trace contextRef="#ctx0" brushRef="#br0" timeOffset="1">5391 7492 8021,'-12'0'-19,"1"0"1,-2 4 667,-2 0-303,2 0 0,-3-3 1424,4 3-706,1-3 765,-1 9-776,1-9-432,5 9 0,6-3-164,7 4 0,5 1 130,3-1 0,1 0-180,3 1 1,4 3 206,0 0 0,0 1-141,4-5 1,-3 0-89,-1 1 0,-1-2 67,1-2 1,-1 0-108,-3-4 1,1 0-74,-5-4 1,1-1-16,-5-3 1,0-4-829,1-7 0,-4-4-378,-1-8 0,-1-7-922,2-8 1,2-7 358,-2-4 0,1-8 168,-5 29 0,-1-1 1,2-2-1,1-1 1344,-3 0 0,1 0 0,0-3 0,0 1 0,0 2 0,1 0 0,-1 0 0,1 1 0,-2 0 0,1 0 0</inkml:trace>
  <inkml:trace contextRef="#ctx0" brushRef="#br0" timeOffset="2">5665 6213 8394,'-12'-6'601,"-4"-5"1,3 10-117,-2-3 0,2 3-66,2 1 1351,-1 0-1117,-4 5 1,7 3 77,-2 7 25,2 3-408,2 5 0,2 5 124,5 2 0,2 8 184,1 4 0,5 7-6,7 5-1236,3-3 943,5-1 0,5-10 513,2-6-518,-2-5 1,8-7 45,-6-3 0,4-4-168,-7-8 1,3-3-70,-3-8 0,-2-7 70,-5-8 0,0-8-324,-5-3 1,-1-8-436,-6-4 0,0-2-637,-4-2 1,0-1-676,-4-3 1,-1-2 653,-3-5 0,-2 1-416,-6 3 1,1 5 801,-1 10 1,2 2-809,3 14 1608,-3-4 0,8 19 0,-2-1 0</inkml:trace>
  <inkml:trace contextRef="#ctx0" brushRef="#br0" timeOffset="3">6213 5985 8041,'-11'0'784,"-1"0"-539,1 0 0,3 0 995,0 0 1145,6 0-1398,-3 5 1,5 1-417,0 5 1,1 6-99,3 2 1,2 8-189,6 3 1,-1 8 92,1 4 1,-2 9-531,-3 6 0,2 1 170,-7-25 0,0-1 0,7 28 10,-2 0 1,0-2 157,0-5 1,0-9-659,0-9 0,2-11 77,-5-9-256,5-8 0,-4-3 265,3-8 0,1-8-191,-6-11 0,1-5 2,-4-6 0,0-6-75,0-1 1,0-5 178,0-4 1,-1-7 258,-1 25 0,0 0 0,1-2 0,0 0-297,-3 0 0,0 0 1,0 0-1,0-1 273,-1 1 0,-1 0 1,0 0-1,0 0 453,1 1 1,-1 2-1,-5-19-140,-1 16 1,5 11 2429,-1 16-1968,5 1 1,-2 8-285,5 2 0,0 2 532,0 5 0,5 1-69,3-1 0,6-1 172,1-2 1,4 1-487,-3-5 1,4-1-160,-1-3 0,2 4-14,2 0 0,-4 0-689,0-4 0,-3 1-804,3 3 0,-5-2 1749,1 6 1,-6 1-991,-2 6 1,-4-1 44,1 5 0,-3 4 165,-1 4 0,-5 4 48,-3 0 0,-2 2 175,-1 1 1,-2-1-103,-2-2 0,2 0 601,-2-4 0,2 0 202,2-5 0,-1 0 605,1-3 0,4-2 517,4-6 1,-2 0 7,1 1 192,0-6-1371,4 4 1,5-7-385,3 4 1,3-3-7,4 4 1,-1-4-166,5 3 1,0-3-320,4 4 1,1-2-391,3 2 1,-2 1-871,6-6 0,-1 5 682,5-4 0,-2 0-683,-3-4 0,-2 0 752,-5 0 1,2-5-554,-2-3 1,-3-2 644,-8-2 0,-1 0-553,1-4 1,-6-1 156,-2-6 1105,-3 0 0,-1-10 0,0-3 0</inkml:trace>
  <inkml:trace contextRef="#ctx0" brushRef="#br0" timeOffset="4">6818 5699 8006,'-11'0'0,"-1"0"0,2 1 1711,3 3 0,-2-1-763,5 4 1,-4 6 1063,5 6 0,-1 8-1017,4 3 1,0 12-496,0 4 1,0 11-314,0 0 0,4 1 412,-1-4 1,7 0 521,2-4-750,-1-1 0,7-10 94,-3-4 1,-1-4 70,5-8 1,0 1-49,4-8 502,0-1-581,0-4 0,0-4-333,0-4-76,4-1 0,-2-7 0,6-2 0,-4-4 0,5-1 0,-7-4 0,6-3 0,-2 1-325,1-1 326,-2 5-1761,-5-7 1188,-5 8 1,2 0 110,-5 6-3258,0-1 1197,-3 2 2522,-1 0 0,-4 1 0,-2-1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82"/>
    </inkml:context>
    <inkml:brush xml:id="br0">
      <inkml:brushProperty name="width" value="0.12114" units="cm"/>
      <inkml:brushProperty name="height" value="0.12114" units="cm"/>
      <inkml:brushProperty name="color" value="#FF0000"/>
    </inkml:brush>
  </inkml:definitions>
  <inkml:trace contextRef="#ctx0" brushRef="#br0">22065 12175 10359,'-16'0'-276,"2"-4"329,-5 0 0,5-4 145,-2 5 605,9-1-85,-3 4-101,8-5-238,-3 3-129,5-3-113,0 5 6,5 0-53,-3 5 0,7-2-148,-6 5 0,2-6-128,-1 2 98,-2 2 0,4-4 25,-2 1-136,-3 4 137,4-6 93,0 4-194,-4 0-256,4-4-521,-5 4-1199,0-5 1519,6 0 620,-5 0 0,9-5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47</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a:t>Click to edit Master subtitle style</a:t>
            </a:r>
            <a:endParaRPr lang="en-US" dirty="0"/>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776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72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76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lang="en-US"/>
              <a:t>Click to edit Master title style</a:t>
            </a:r>
            <a:endParaRP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5185886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819F1C90-BCC2-4A38-9B30-6926C9F242B2}" type="datetime1">
              <a:rPr lang="en-US" altLang="en-US" smtClean="0"/>
              <a:t>1/17/23</a:t>
            </a:fld>
            <a:endParaRPr lang="en-US" altLang="en-US"/>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fld id="{C9399570-805F-4B6D-83F4-39FC9E49A71F}" type="slidenum">
              <a:rPr lang="en-US" altLang="en-US" smtClean="0"/>
              <a:pPr/>
              <a:t>‹#›</a:t>
            </a:fld>
            <a:endParaRPr lang="en-US" altLang="en-US" dirty="0"/>
          </a:p>
        </p:txBody>
      </p:sp>
    </p:spTree>
    <p:extLst>
      <p:ext uri="{BB962C8B-B14F-4D97-AF65-F5344CB8AC3E}">
        <p14:creationId xmlns:p14="http://schemas.microsoft.com/office/powerpoint/2010/main" val="209622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08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31151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116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630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37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4339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39237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extLst>
      <p:ext uri="{BB962C8B-B14F-4D97-AF65-F5344CB8AC3E}">
        <p14:creationId xmlns:p14="http://schemas.microsoft.com/office/powerpoint/2010/main" val="93091116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hf hdr="0" ftr="0" dt="0"/>
  <p:txStyles>
    <p:titleStyle>
      <a:lvl1pPr algn="l" rtl="0" eaLnBrk="1" fontAlgn="base" hangingPunct="1">
        <a:spcBef>
          <a:spcPct val="0"/>
        </a:spcBef>
        <a:spcAft>
          <a:spcPct val="0"/>
        </a:spcAft>
        <a:defRPr sz="4500" b="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1" fontAlgn="base" hangingPunct="1">
        <a:spcBef>
          <a:spcPct val="20000"/>
        </a:spcBef>
        <a:spcAft>
          <a:spcPct val="0"/>
        </a:spcAft>
        <a:buClr>
          <a:schemeClr val="tx1"/>
        </a:buClr>
        <a:buSzPct val="50000"/>
        <a:buFont typeface="Wingdings" pitchFamily="2" charset="2"/>
        <a:buChar char="Ø"/>
        <a:defRPr sz="2800">
          <a:solidFill>
            <a:schemeClr val="accent2"/>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lr>
          <a:schemeClr val="tx1"/>
        </a:buClr>
        <a:buSzPct val="50000"/>
        <a:buFont typeface="Wingdings" pitchFamily="2" charset="2"/>
        <a:buChar char="q"/>
        <a:defRPr sz="2400">
          <a:solidFill>
            <a:schemeClr val="accent2"/>
          </a:solidFill>
          <a:latin typeface="+mn-lt"/>
          <a:ea typeface="ＭＳ Ｐゴシック" charset="-128"/>
        </a:defRPr>
      </a:lvl2pPr>
      <a:lvl3pPr marL="857250" indent="-171450" algn="l" rtl="0" eaLnBrk="1" fontAlgn="base" hangingPunct="1">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1" fontAlgn="base" hangingPunct="1">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1" fontAlgn="base" hangingPunct="1">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13.x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henryhxu/CSCI4430-ESTR4120/tree/2022_spring/lect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514350" y="3808553"/>
            <a:ext cx="8115300" cy="1828800"/>
          </a:xfrm>
        </p:spPr>
        <p:txBody>
          <a:bodyPr/>
          <a:lstStyle/>
          <a:p>
            <a:r>
              <a:rPr lang="en-US" altLang="zh-CN" dirty="0">
                <a:latin typeface="Arial" charset="0"/>
                <a:ea typeface="ＭＳ Ｐゴシック" charset="0"/>
                <a:cs typeface="ＭＳ Ｐゴシック" charset="0"/>
              </a:rPr>
              <a:t>Hong</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Xu</a:t>
            </a: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Patri</a:t>
            </a:r>
            <a:r>
              <a:rPr lang="en-US" altLang="zh-CN" sz="1800" i="1" dirty="0">
                <a:latin typeface="Arial" charset="0"/>
                <a:ea typeface="ＭＳ Ｐゴシック" charset="0"/>
                <a:cs typeface="ＭＳ Ｐゴシック" charset="0"/>
              </a:rPr>
              <a:t>ck</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Lee,</a:t>
            </a:r>
            <a:r>
              <a:rPr lang="zh-CN" altLang="en-US" sz="1800" i="1" dirty="0">
                <a:latin typeface="Arial" charset="0"/>
                <a:ea typeface="ＭＳ Ｐゴシック" charset="0"/>
                <a:cs typeface="ＭＳ Ｐゴシック" charset="0"/>
              </a:rPr>
              <a:t> </a:t>
            </a:r>
            <a:r>
              <a:rPr lang="en-US" altLang="zh-CN" sz="1800" i="1" dirty="0" err="1">
                <a:latin typeface="Arial" charset="0"/>
                <a:ea typeface="ＭＳ Ｐゴシック" charset="0"/>
                <a:cs typeface="ＭＳ Ｐゴシック" charset="0"/>
              </a:rPr>
              <a:t>Mosharaf</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Chowdhury,</a:t>
            </a:r>
            <a:r>
              <a:rPr lang="zh-CN" altLang="en-US" sz="1800" i="1"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
        <p:nvSpPr>
          <p:cNvPr id="17410" name="Rectangle 2"/>
          <p:cNvSpPr>
            <a:spLocks noGrp="1" noChangeArrowheads="1"/>
          </p:cNvSpPr>
          <p:nvPr>
            <p:ph type="ctrTitle"/>
          </p:nvPr>
        </p:nvSpPr>
        <p:spPr>
          <a:xfrm>
            <a:off x="-3858" y="1090432"/>
            <a:ext cx="9144000" cy="2286000"/>
          </a:xfrm>
        </p:spPr>
        <p:txBody>
          <a:bodyPr/>
          <a:lstStyle/>
          <a:p>
            <a:pPr algn="ctr"/>
            <a:r>
              <a:rPr lang="en-US" altLang="zh-CN" dirty="0">
                <a:effectLst/>
              </a:rPr>
              <a:t>CSCI4430</a:t>
            </a:r>
            <a:r>
              <a:rPr lang="zh-CN" altLang="en-US" b="1" dirty="0">
                <a:ea typeface="ＭＳ Ｐゴシック" charset="0"/>
              </a:rPr>
              <a:t> </a:t>
            </a: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altLang="zh-CN" sz="3200" b="1" dirty="0">
                <a:latin typeface="Arial" panose="020B0604020202020204" pitchFamily="34" charset="0"/>
                <a:ea typeface="ＭＳ Ｐゴシック" charset="0"/>
                <a:cs typeface="Arial" panose="020B0604020202020204" pitchFamily="34" charset="0"/>
              </a:rPr>
              <a:t>Lecture</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3:</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Application</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Layer</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t>
            </a:r>
            <a:br>
              <a:rPr lang="en-HK" altLang="zh-CN" sz="3200" b="1" dirty="0">
                <a:latin typeface="Arial" panose="020B0604020202020204" pitchFamily="34" charset="0"/>
                <a:ea typeface="ＭＳ Ｐゴシック" charset="0"/>
                <a:cs typeface="Arial" panose="020B0604020202020204" pitchFamily="34" charset="0"/>
              </a:rPr>
            </a:br>
            <a:r>
              <a:rPr lang="en-US" altLang="zh-CN" sz="3200" b="1" dirty="0">
                <a:latin typeface="Arial" panose="020B0604020202020204" pitchFamily="34" charset="0"/>
                <a:ea typeface="ＭＳ Ｐゴシック" charset="0"/>
                <a:cs typeface="Arial" panose="020B0604020202020204" pitchFamily="34" charset="0"/>
              </a:rPr>
              <a:t>Socket</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programming,</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HTTP</a:t>
            </a:r>
            <a:endParaRPr lang="en-US" b="1" dirty="0">
              <a:effectLst/>
              <a:latin typeface="Arial" panose="020B0604020202020204" pitchFamily="34" charset="0"/>
              <a:ea typeface="ＭＳ Ｐゴシック"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6085" name="Rectangle 3"/>
          <p:cNvSpPr>
            <a:spLocks noGrp="1" noChangeArrowheads="1"/>
          </p:cNvSpPr>
          <p:nvPr>
            <p:ph type="title"/>
          </p:nvPr>
        </p:nvSpPr>
        <p:spPr>
          <a:xfrm>
            <a:off x="533400" y="125568"/>
            <a:ext cx="7772400" cy="1143000"/>
          </a:xfrm>
        </p:spPr>
        <p:txBody>
          <a:bodyPr/>
          <a:lstStyle/>
          <a:p>
            <a:r>
              <a:rPr lang="en-US" altLang="zh-TW" dirty="0"/>
              <a:t>Programming stuff...client</a:t>
            </a:r>
          </a:p>
        </p:txBody>
      </p:sp>
      <p:graphicFrame>
        <p:nvGraphicFramePr>
          <p:cNvPr id="140292"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6105" name="Text Box 23"/>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46106"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6107"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6108" name="Text Box 26"/>
          <p:cNvSpPr txBox="1">
            <a:spLocks noChangeArrowheads="1"/>
          </p:cNvSpPr>
          <p:nvPr/>
        </p:nvSpPr>
        <p:spPr bwMode="auto">
          <a:xfrm>
            <a:off x="4495800" y="1509713"/>
            <a:ext cx="1322388"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6109" name="Text Box 27"/>
          <p:cNvSpPr txBox="1">
            <a:spLocks noChangeArrowheads="1"/>
          </p:cNvSpPr>
          <p:nvPr/>
        </p:nvSpPr>
        <p:spPr bwMode="auto">
          <a:xfrm>
            <a:off x="6927850" y="13573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6110" name="Text Box 28"/>
          <p:cNvSpPr txBox="1">
            <a:spLocks noChangeArrowheads="1"/>
          </p:cNvSpPr>
          <p:nvPr/>
        </p:nvSpPr>
        <p:spPr bwMode="auto">
          <a:xfrm>
            <a:off x="7080250" y="19716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6111"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2"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6113"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4" name="Line 32"/>
          <p:cNvSpPr>
            <a:spLocks noChangeShapeType="1"/>
          </p:cNvSpPr>
          <p:nvPr/>
        </p:nvSpPr>
        <p:spPr bwMode="auto">
          <a:xfrm flipV="1">
            <a:off x="6019800" y="1524000"/>
            <a:ext cx="838200" cy="152400"/>
          </a:xfrm>
          <a:prstGeom prst="line">
            <a:avLst/>
          </a:prstGeom>
          <a:noFill/>
          <a:ln w="9525">
            <a:solidFill>
              <a:schemeClr val="tx1"/>
            </a:solidFill>
            <a:round/>
            <a:headEnd/>
            <a:tailEnd type="triangle" w="med" len="med"/>
          </a:ln>
        </p:spPr>
        <p:txBody>
          <a:bodyPr/>
          <a:lstStyle/>
          <a:p>
            <a:endParaRPr lang="en-US"/>
          </a:p>
        </p:txBody>
      </p:sp>
      <p:sp>
        <p:nvSpPr>
          <p:cNvPr id="46115" name="Line 33"/>
          <p:cNvSpPr>
            <a:spLocks noChangeShapeType="1"/>
          </p:cNvSpPr>
          <p:nvPr/>
        </p:nvSpPr>
        <p:spPr bwMode="auto">
          <a:xfrm>
            <a:off x="6096000" y="1752600"/>
            <a:ext cx="914400" cy="381000"/>
          </a:xfrm>
          <a:prstGeom prst="line">
            <a:avLst/>
          </a:prstGeom>
          <a:noFill/>
          <a:ln w="9525">
            <a:solidFill>
              <a:schemeClr val="tx1"/>
            </a:solidFill>
            <a:round/>
            <a:headEnd/>
            <a:tailEnd type="triangle" w="med" len="med"/>
          </a:ln>
        </p:spPr>
        <p:txBody>
          <a:bodyPr/>
          <a:lstStyle/>
          <a:p>
            <a:endParaRPr lang="en-US"/>
          </a:p>
        </p:txBody>
      </p:sp>
      <p:sp>
        <p:nvSpPr>
          <p:cNvPr id="46116"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6117"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9" name="Text Box 35"/>
          <p:cNvSpPr txBox="1">
            <a:spLocks noChangeArrowheads="1"/>
          </p:cNvSpPr>
          <p:nvPr/>
        </p:nvSpPr>
        <p:spPr bwMode="auto">
          <a:xfrm>
            <a:off x="593725" y="2982913"/>
            <a:ext cx="4054475" cy="677862"/>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(1). </a:t>
            </a:r>
            <a:r>
              <a:rPr kumimoji="0" lang="en-US" altLang="zh-TW" sz="1600" b="1" kern="0" dirty="0">
                <a:solidFill>
                  <a:sysClr val="windowText" lastClr="000000"/>
                </a:solidFill>
                <a:latin typeface="Calibri" pitchFamily="34" charset="0"/>
              </a:rPr>
              <a:t>socket()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Create a socket.</a:t>
            </a:r>
          </a:p>
        </p:txBody>
      </p:sp>
      <p:sp>
        <p:nvSpPr>
          <p:cNvPr id="30" name="Text Box 38"/>
          <p:cNvSpPr txBox="1">
            <a:spLocks noChangeArrowheads="1"/>
          </p:cNvSpPr>
          <p:nvPr/>
        </p:nvSpPr>
        <p:spPr bwMode="auto">
          <a:xfrm>
            <a:off x="609600" y="3806825"/>
            <a:ext cx="4054475" cy="1169988"/>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(2). </a:t>
            </a:r>
            <a:r>
              <a:rPr kumimoji="0" lang="en-US" altLang="zh-TW" sz="1600" b="1" kern="0" dirty="0">
                <a:solidFill>
                  <a:sysClr val="windowText" lastClr="000000"/>
                </a:solidFill>
                <a:latin typeface="Calibri" pitchFamily="34" charset="0"/>
              </a:rPr>
              <a:t>bind() [optional]</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Assign the socket a port number.</a:t>
            </a:r>
          </a:p>
          <a:p>
            <a:pPr fontAlgn="auto">
              <a:spcBef>
                <a:spcPts val="0"/>
              </a:spcBef>
              <a:spcAft>
                <a:spcPts val="0"/>
              </a:spcAft>
              <a:defRPr/>
            </a:pPr>
            <a:r>
              <a:rPr kumimoji="0" lang="en-US" altLang="zh-TW" sz="1600" kern="0" dirty="0">
                <a:solidFill>
                  <a:sysClr val="windowText" lastClr="000000"/>
                </a:solidFill>
                <a:latin typeface="Calibri" pitchFamily="34" charset="0"/>
              </a:rPr>
              <a:t>- Skip this step and will have a random port number assigned.</a:t>
            </a:r>
          </a:p>
        </p:txBody>
      </p:sp>
      <p:sp>
        <p:nvSpPr>
          <p:cNvPr id="31" name="Text Box 39"/>
          <p:cNvSpPr txBox="1">
            <a:spLocks noChangeArrowheads="1"/>
          </p:cNvSpPr>
          <p:nvPr/>
        </p:nvSpPr>
        <p:spPr bwMode="auto">
          <a:xfrm>
            <a:off x="609600" y="5105400"/>
            <a:ext cx="4054475" cy="923925"/>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(3). </a:t>
            </a:r>
            <a:r>
              <a:rPr kumimoji="0" lang="en-US" altLang="zh-TW" sz="1600" b="1" kern="0" dirty="0">
                <a:solidFill>
                  <a:sysClr val="windowText" lastClr="000000"/>
                </a:solidFill>
                <a:latin typeface="Calibri" pitchFamily="34" charset="0"/>
              </a:rPr>
              <a:t>connect()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Connect to the remote server.</a:t>
            </a:r>
          </a:p>
          <a:p>
            <a:pPr fontAlgn="auto">
              <a:spcBef>
                <a:spcPts val="0"/>
              </a:spcBef>
              <a:spcAft>
                <a:spcPts val="0"/>
              </a:spcAft>
              <a:defRPr/>
            </a:pPr>
            <a:r>
              <a:rPr kumimoji="0" lang="en-US" altLang="zh-TW" sz="1600" kern="0" dirty="0">
                <a:solidFill>
                  <a:sysClr val="windowText" lastClr="000000"/>
                </a:solidFill>
                <a:latin typeface="Calibri" pitchFamily="34" charset="0"/>
              </a:rPr>
              <a:t>- It is a blocking system call.</a:t>
            </a:r>
          </a:p>
        </p:txBody>
      </p:sp>
      <p:sp>
        <p:nvSpPr>
          <p:cNvPr id="32" name="Text Box 40"/>
          <p:cNvSpPr txBox="1">
            <a:spLocks noChangeArrowheads="1"/>
          </p:cNvSpPr>
          <p:nvPr/>
        </p:nvSpPr>
        <p:spPr bwMode="auto">
          <a:xfrm>
            <a:off x="5410200" y="2889250"/>
            <a:ext cx="2500313" cy="8302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0" lang="en-US" altLang="zh-TW" sz="1600" b="1" kern="0">
                <a:solidFill>
                  <a:sysClr val="windowText" lastClr="000000"/>
                </a:solidFill>
                <a:latin typeface="Calibri" pitchFamily="34" charset="0"/>
              </a:rPr>
              <a:t>read()</a:t>
            </a:r>
            <a:r>
              <a:rPr kumimoji="0" lang="en-US" altLang="zh-TW" sz="1600" kern="0">
                <a:solidFill>
                  <a:sysClr val="windowText" lastClr="000000"/>
                </a:solidFill>
                <a:latin typeface="Calibri" pitchFamily="34" charset="0"/>
              </a:rPr>
              <a:t> – to receive data.</a:t>
            </a:r>
          </a:p>
          <a:p>
            <a:pPr fontAlgn="auto">
              <a:spcBef>
                <a:spcPts val="0"/>
              </a:spcBef>
              <a:spcAft>
                <a:spcPts val="0"/>
              </a:spcAft>
              <a:defRPr/>
            </a:pPr>
            <a:r>
              <a:rPr kumimoji="0" lang="en-US" altLang="zh-TW" sz="1600" b="1" kern="0">
                <a:solidFill>
                  <a:sysClr val="windowText" lastClr="000000"/>
                </a:solidFill>
                <a:latin typeface="Calibri" pitchFamily="34" charset="0"/>
              </a:rPr>
              <a:t>write()</a:t>
            </a:r>
            <a:r>
              <a:rPr kumimoji="0" lang="en-US" altLang="zh-TW" sz="1600" kern="0">
                <a:solidFill>
                  <a:sysClr val="windowText" lastClr="000000"/>
                </a:solidFill>
                <a:latin typeface="Calibri" pitchFamily="34" charset="0"/>
              </a:rPr>
              <a:t> – to send data.</a:t>
            </a:r>
          </a:p>
          <a:p>
            <a:pPr fontAlgn="auto">
              <a:spcBef>
                <a:spcPts val="0"/>
              </a:spcBef>
              <a:spcAft>
                <a:spcPts val="0"/>
              </a:spcAft>
              <a:defRPr/>
            </a:pPr>
            <a:r>
              <a:rPr kumimoji="0" lang="en-US" altLang="zh-TW" sz="1600" b="1" kern="0">
                <a:solidFill>
                  <a:sysClr val="windowText" lastClr="000000"/>
                </a:solidFill>
                <a:latin typeface="Calibri" pitchFamily="34" charset="0"/>
              </a:rPr>
              <a:t>close()</a:t>
            </a:r>
            <a:r>
              <a:rPr kumimoji="0" lang="en-US" altLang="zh-TW" sz="1600" kern="0">
                <a:solidFill>
                  <a:sysClr val="windowText" lastClr="000000"/>
                </a:solidFill>
                <a:latin typeface="Calibri" pitchFamily="34" charset="0"/>
              </a:rPr>
              <a:t> – to close the socket</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10</a:t>
            </a:fld>
            <a:endParaRPr lang="en-US" altLang="en-US" dirty="0"/>
          </a:p>
        </p:txBody>
      </p:sp>
    </p:spTree>
    <p:extLst>
      <p:ext uri="{BB962C8B-B14F-4D97-AF65-F5344CB8AC3E}">
        <p14:creationId xmlns:p14="http://schemas.microsoft.com/office/powerpoint/2010/main" val="129577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7109" name="Rectangle 3"/>
          <p:cNvSpPr>
            <a:spLocks noGrp="1" noChangeArrowheads="1"/>
          </p:cNvSpPr>
          <p:nvPr>
            <p:ph type="title"/>
          </p:nvPr>
        </p:nvSpPr>
        <p:spPr>
          <a:xfrm>
            <a:off x="533400" y="125568"/>
            <a:ext cx="7772400" cy="1143000"/>
          </a:xfrm>
        </p:spPr>
        <p:txBody>
          <a:bodyPr/>
          <a:lstStyle/>
          <a:p>
            <a:r>
              <a:rPr lang="en-US" altLang="zh-TW" dirty="0"/>
              <a:t>Programming stuff...server</a:t>
            </a:r>
          </a:p>
        </p:txBody>
      </p:sp>
      <p:graphicFrame>
        <p:nvGraphicFramePr>
          <p:cNvPr id="141316"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7129"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130"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dirty="0">
                <a:latin typeface="Consolas" pitchFamily="49" charset="0"/>
              </a:rPr>
              <a:t>socket()</a:t>
            </a:r>
          </a:p>
        </p:txBody>
      </p:sp>
      <p:sp>
        <p:nvSpPr>
          <p:cNvPr id="47131" name="Text Box 2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7132" name="Text Box 27"/>
          <p:cNvSpPr txBox="1">
            <a:spLocks noChangeArrowheads="1"/>
          </p:cNvSpPr>
          <p:nvPr/>
        </p:nvSpPr>
        <p:spPr bwMode="auto">
          <a:xfrm>
            <a:off x="7232650" y="152876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7133" name="Text Box 28"/>
          <p:cNvSpPr txBox="1">
            <a:spLocks noChangeArrowheads="1"/>
          </p:cNvSpPr>
          <p:nvPr/>
        </p:nvSpPr>
        <p:spPr bwMode="auto">
          <a:xfrm>
            <a:off x="7385050" y="2138363"/>
            <a:ext cx="1071563"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7134"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5"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7136"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7" name="Line 32"/>
          <p:cNvSpPr>
            <a:spLocks noChangeShapeType="1"/>
          </p:cNvSpPr>
          <p:nvPr/>
        </p:nvSpPr>
        <p:spPr bwMode="auto">
          <a:xfrm flipV="1">
            <a:off x="5867400" y="1752600"/>
            <a:ext cx="1219200" cy="457200"/>
          </a:xfrm>
          <a:prstGeom prst="line">
            <a:avLst/>
          </a:prstGeom>
          <a:noFill/>
          <a:ln w="9525">
            <a:solidFill>
              <a:schemeClr val="tx1"/>
            </a:solidFill>
            <a:round/>
            <a:headEnd/>
            <a:tailEnd type="triangle" w="med" len="med"/>
          </a:ln>
        </p:spPr>
        <p:txBody>
          <a:bodyPr/>
          <a:lstStyle/>
          <a:p>
            <a:endParaRPr lang="en-US"/>
          </a:p>
        </p:txBody>
      </p:sp>
      <p:sp>
        <p:nvSpPr>
          <p:cNvPr id="47138" name="Line 33"/>
          <p:cNvSpPr>
            <a:spLocks noChangeShapeType="1"/>
          </p:cNvSpPr>
          <p:nvPr/>
        </p:nvSpPr>
        <p:spPr bwMode="auto">
          <a:xfrm flipV="1">
            <a:off x="5867400" y="2362200"/>
            <a:ext cx="1447800" cy="0"/>
          </a:xfrm>
          <a:prstGeom prst="line">
            <a:avLst/>
          </a:prstGeom>
          <a:noFill/>
          <a:ln w="9525">
            <a:solidFill>
              <a:schemeClr val="tx1"/>
            </a:solidFill>
            <a:round/>
            <a:headEnd/>
            <a:tailEnd type="triangle" w="med" len="med"/>
          </a:ln>
        </p:spPr>
        <p:txBody>
          <a:bodyPr/>
          <a:lstStyle/>
          <a:p>
            <a:endParaRPr lang="en-US"/>
          </a:p>
        </p:txBody>
      </p:sp>
      <p:sp>
        <p:nvSpPr>
          <p:cNvPr id="47139"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7140" name="Text Box 35"/>
          <p:cNvSpPr txBox="1">
            <a:spLocks noChangeArrowheads="1"/>
          </p:cNvSpPr>
          <p:nvPr/>
        </p:nvSpPr>
        <p:spPr bwMode="auto">
          <a:xfrm>
            <a:off x="593725" y="2982913"/>
            <a:ext cx="4054475" cy="4381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(1) &amp; Step(2) [ you know them now. ]</a:t>
            </a:r>
          </a:p>
        </p:txBody>
      </p:sp>
      <p:sp>
        <p:nvSpPr>
          <p:cNvPr id="47141"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47142" name="Text Box 37"/>
          <p:cNvSpPr txBox="1">
            <a:spLocks noChangeArrowheads="1"/>
          </p:cNvSpPr>
          <p:nvPr/>
        </p:nvSpPr>
        <p:spPr bwMode="auto">
          <a:xfrm>
            <a:off x="609600" y="3806825"/>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(3). </a:t>
            </a:r>
            <a:r>
              <a:rPr lang="en-US" altLang="zh-TW" sz="1600" b="1">
                <a:latin typeface="Calibri" pitchFamily="34" charset="0"/>
              </a:rPr>
              <a:t>listen()</a:t>
            </a:r>
            <a:endParaRPr lang="en-US" altLang="zh-TW" sz="1600">
              <a:latin typeface="Calibri" pitchFamily="34" charset="0"/>
            </a:endParaRPr>
          </a:p>
          <a:p>
            <a:r>
              <a:rPr lang="en-US" altLang="zh-TW" sz="1600">
                <a:latin typeface="Calibri" pitchFamily="34" charset="0"/>
              </a:rPr>
              <a:t>- It sets the port to be listening to incoming connections, for TCP only.</a:t>
            </a:r>
          </a:p>
        </p:txBody>
      </p:sp>
      <p:sp>
        <p:nvSpPr>
          <p:cNvPr id="47143" name="Text Box 38"/>
          <p:cNvSpPr txBox="1">
            <a:spLocks noChangeArrowheads="1"/>
          </p:cNvSpPr>
          <p:nvPr/>
        </p:nvSpPr>
        <p:spPr bwMode="auto">
          <a:xfrm>
            <a:off x="609600" y="5105400"/>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(4). </a:t>
            </a:r>
            <a:r>
              <a:rPr lang="en-US" altLang="zh-TW" sz="1600" b="1">
                <a:latin typeface="Calibri" pitchFamily="34" charset="0"/>
              </a:rPr>
              <a:t>accept()</a:t>
            </a:r>
            <a:endParaRPr lang="en-US" altLang="zh-TW" sz="1600">
              <a:latin typeface="Calibri" pitchFamily="34" charset="0"/>
            </a:endParaRPr>
          </a:p>
          <a:p>
            <a:r>
              <a:rPr lang="en-US" altLang="zh-TW" sz="1600">
                <a:latin typeface="Calibri" pitchFamily="34" charset="0"/>
              </a:rPr>
              <a:t>- Accept incoming connections.</a:t>
            </a:r>
          </a:p>
          <a:p>
            <a:r>
              <a:rPr lang="en-US" altLang="zh-TW" sz="1600">
                <a:latin typeface="Calibri" pitchFamily="34" charset="0"/>
              </a:rPr>
              <a:t>- A blocking system call.</a:t>
            </a:r>
          </a:p>
        </p:txBody>
      </p:sp>
      <p:sp>
        <p:nvSpPr>
          <p:cNvPr id="47144" name="Text Box 39"/>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7145" name="Text Box 40"/>
          <p:cNvSpPr txBox="1">
            <a:spLocks noChangeArrowheads="1"/>
          </p:cNvSpPr>
          <p:nvPr/>
        </p:nvSpPr>
        <p:spPr bwMode="auto">
          <a:xfrm>
            <a:off x="5410200" y="2889250"/>
            <a:ext cx="2490788" cy="830263"/>
          </a:xfrm>
          <a:prstGeom prst="rect">
            <a:avLst/>
          </a:prstGeom>
          <a:noFill/>
          <a:ln w="9525">
            <a:noFill/>
            <a:miter lim="800000"/>
            <a:headEnd/>
            <a:tailEnd/>
          </a:ln>
        </p:spPr>
        <p:txBody>
          <a:bodyPr wrap="none">
            <a:spAutoFit/>
          </a:bodyPr>
          <a:lstStyle/>
          <a:p>
            <a:r>
              <a:rPr lang="en-US" altLang="zh-TW" sz="1600" b="1">
                <a:latin typeface="Calibri" pitchFamily="34" charset="0"/>
              </a:rPr>
              <a:t>read()</a:t>
            </a:r>
            <a:r>
              <a:rPr lang="en-US" altLang="zh-TW" sz="1600">
                <a:latin typeface="Calibri" pitchFamily="34" charset="0"/>
              </a:rPr>
              <a:t> – to receive data.</a:t>
            </a:r>
          </a:p>
          <a:p>
            <a:r>
              <a:rPr lang="en-US" altLang="zh-TW" sz="1600" b="1">
                <a:latin typeface="Calibri" pitchFamily="34" charset="0"/>
              </a:rPr>
              <a:t>write()</a:t>
            </a:r>
            <a:r>
              <a:rPr lang="en-US" altLang="zh-TW" sz="1600">
                <a:latin typeface="Calibri" pitchFamily="34" charset="0"/>
              </a:rPr>
              <a:t> – to send data.</a:t>
            </a:r>
          </a:p>
          <a:p>
            <a:r>
              <a:rPr lang="en-US" altLang="zh-TW" sz="1600" b="1">
                <a:latin typeface="Calibri" pitchFamily="34" charset="0"/>
              </a:rPr>
              <a:t>close()</a:t>
            </a:r>
            <a:r>
              <a:rPr lang="en-US" altLang="zh-TW" sz="1600">
                <a:latin typeface="Calibri" pitchFamily="34" charset="0"/>
              </a:rPr>
              <a:t> – to close the socket</a:t>
            </a:r>
          </a:p>
        </p:txBody>
      </p:sp>
      <p:sp>
        <p:nvSpPr>
          <p:cNvPr id="47146" name="Line 41"/>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7147" name="Text Box 42"/>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11</a:t>
            </a:fld>
            <a:endParaRPr lang="en-US" alt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F134BA9-2809-0B41-85C1-5ED48ECB6EED}"/>
                  </a:ext>
                </a:extLst>
              </p14:cNvPr>
              <p14:cNvContentPartPr/>
              <p14:nvPr/>
            </p14:nvContentPartPr>
            <p14:xfrm>
              <a:off x="7725600" y="1907640"/>
              <a:ext cx="460800" cy="563760"/>
            </p14:xfrm>
          </p:contentPart>
        </mc:Choice>
        <mc:Fallback xmlns="">
          <p:pic>
            <p:nvPicPr>
              <p:cNvPr id="2" name="Ink 1">
                <a:extLst>
                  <a:ext uri="{FF2B5EF4-FFF2-40B4-BE49-F238E27FC236}">
                    <a16:creationId xmlns:a16="http://schemas.microsoft.com/office/drawing/2014/main" id="{3F134BA9-2809-0B41-85C1-5ED48ECB6EED}"/>
                  </a:ext>
                </a:extLst>
              </p:cNvPr>
              <p:cNvPicPr/>
              <p:nvPr/>
            </p:nvPicPr>
            <p:blipFill>
              <a:blip r:embed="rId3"/>
              <a:stretch>
                <a:fillRect/>
              </a:stretch>
            </p:blipFill>
            <p:spPr>
              <a:xfrm>
                <a:off x="7703640" y="1885680"/>
                <a:ext cx="504000" cy="606960"/>
              </a:xfrm>
              <a:prstGeom prst="rect">
                <a:avLst/>
              </a:prstGeom>
            </p:spPr>
          </p:pic>
        </mc:Fallback>
      </mc:AlternateContent>
    </p:spTree>
    <p:extLst>
      <p:ext uri="{BB962C8B-B14F-4D97-AF65-F5344CB8AC3E}">
        <p14:creationId xmlns:p14="http://schemas.microsoft.com/office/powerpoint/2010/main" val="423405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533400" y="138447"/>
            <a:ext cx="7772400" cy="1143000"/>
          </a:xfrm>
        </p:spPr>
        <p:txBody>
          <a:bodyPr/>
          <a:lstStyle/>
          <a:p>
            <a:r>
              <a:rPr lang="en-US" altLang="zh-TW" dirty="0"/>
              <a:t>Programming stuff...</a:t>
            </a:r>
            <a:r>
              <a:rPr lang="en-US" altLang="zh-TW" b="1" dirty="0">
                <a:latin typeface="Consolas" pitchFamily="49" charset="0"/>
              </a:rPr>
              <a:t>accept()</a:t>
            </a:r>
          </a:p>
        </p:txBody>
      </p:sp>
      <p:sp>
        <p:nvSpPr>
          <p:cNvPr id="48133" name="Rectangle 5"/>
          <p:cNvSpPr>
            <a:spLocks noChangeArrowheads="1"/>
          </p:cNvSpPr>
          <p:nvPr/>
        </p:nvSpPr>
        <p:spPr bwMode="auto">
          <a:xfrm>
            <a:off x="457200" y="1143000"/>
            <a:ext cx="8153400" cy="2667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34" name="Text Box 6"/>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8135" name="Text Box 7"/>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8136" name="Text Box 9"/>
          <p:cNvSpPr txBox="1">
            <a:spLocks noChangeArrowheads="1"/>
          </p:cNvSpPr>
          <p:nvPr/>
        </p:nvSpPr>
        <p:spPr bwMode="auto">
          <a:xfrm>
            <a:off x="7239000" y="1905000"/>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37" name="Line 10"/>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8138" name="Text Box 11"/>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8139" name="Line 12"/>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8140" name="Line 14"/>
          <p:cNvSpPr>
            <a:spLocks noChangeShapeType="1"/>
          </p:cNvSpPr>
          <p:nvPr/>
        </p:nvSpPr>
        <p:spPr bwMode="auto">
          <a:xfrm flipV="1">
            <a:off x="5715000" y="2251075"/>
            <a:ext cx="1447800" cy="0"/>
          </a:xfrm>
          <a:prstGeom prst="line">
            <a:avLst/>
          </a:prstGeom>
          <a:noFill/>
          <a:ln w="9525">
            <a:solidFill>
              <a:schemeClr val="tx1"/>
            </a:solidFill>
            <a:round/>
            <a:headEnd/>
            <a:tailEnd type="triangle" w="med" len="med"/>
          </a:ln>
        </p:spPr>
        <p:txBody>
          <a:bodyPr/>
          <a:lstStyle/>
          <a:p>
            <a:endParaRPr lang="en-US"/>
          </a:p>
        </p:txBody>
      </p:sp>
      <p:sp>
        <p:nvSpPr>
          <p:cNvPr id="48141" name="Text Box 15"/>
          <p:cNvSpPr txBox="1">
            <a:spLocks noChangeArrowheads="1"/>
          </p:cNvSpPr>
          <p:nvPr/>
        </p:nvSpPr>
        <p:spPr bwMode="auto">
          <a:xfrm>
            <a:off x="685800" y="3343275"/>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8142" name="Text Box 16"/>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8143" name="Line 17"/>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8144" name="Rectangle 18"/>
          <p:cNvSpPr>
            <a:spLocks noChangeArrowheads="1"/>
          </p:cNvSpPr>
          <p:nvPr/>
        </p:nvSpPr>
        <p:spPr bwMode="auto">
          <a:xfrm>
            <a:off x="838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5" name="Rectangle 19"/>
          <p:cNvSpPr>
            <a:spLocks noChangeArrowheads="1"/>
          </p:cNvSpPr>
          <p:nvPr/>
        </p:nvSpPr>
        <p:spPr bwMode="auto">
          <a:xfrm>
            <a:off x="2743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6" name="Rectangle 20"/>
          <p:cNvSpPr>
            <a:spLocks noChangeArrowheads="1"/>
          </p:cNvSpPr>
          <p:nvPr/>
        </p:nvSpPr>
        <p:spPr bwMode="auto">
          <a:xfrm>
            <a:off x="4572000" y="12192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7" name="Rectangle 21"/>
          <p:cNvSpPr>
            <a:spLocks noChangeArrowheads="1"/>
          </p:cNvSpPr>
          <p:nvPr/>
        </p:nvSpPr>
        <p:spPr bwMode="auto">
          <a:xfrm>
            <a:off x="4572000" y="24384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8" name="Rectangle 22"/>
          <p:cNvSpPr>
            <a:spLocks noChangeArrowheads="1"/>
          </p:cNvSpPr>
          <p:nvPr/>
        </p:nvSpPr>
        <p:spPr bwMode="auto">
          <a:xfrm>
            <a:off x="7315200" y="1641475"/>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49" name="Text Box 23"/>
          <p:cNvSpPr txBox="1">
            <a:spLocks noChangeArrowheads="1"/>
          </p:cNvSpPr>
          <p:nvPr/>
        </p:nvSpPr>
        <p:spPr bwMode="auto">
          <a:xfrm>
            <a:off x="6858000" y="3006725"/>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50" name="Line 24"/>
          <p:cNvSpPr>
            <a:spLocks noChangeShapeType="1"/>
          </p:cNvSpPr>
          <p:nvPr/>
        </p:nvSpPr>
        <p:spPr bwMode="auto">
          <a:xfrm>
            <a:off x="5791200" y="2514600"/>
            <a:ext cx="990600" cy="685800"/>
          </a:xfrm>
          <a:prstGeom prst="line">
            <a:avLst/>
          </a:prstGeom>
          <a:noFill/>
          <a:ln w="9525">
            <a:solidFill>
              <a:schemeClr val="tx1"/>
            </a:solidFill>
            <a:round/>
            <a:headEnd/>
            <a:tailEnd type="triangle" w="med" len="med"/>
          </a:ln>
        </p:spPr>
        <p:txBody>
          <a:bodyPr/>
          <a:lstStyle/>
          <a:p>
            <a:endParaRPr lang="en-US"/>
          </a:p>
        </p:txBody>
      </p:sp>
      <p:sp>
        <p:nvSpPr>
          <p:cNvPr id="48151" name="Rectangle 25"/>
          <p:cNvSpPr>
            <a:spLocks noChangeArrowheads="1"/>
          </p:cNvSpPr>
          <p:nvPr/>
        </p:nvSpPr>
        <p:spPr bwMode="auto">
          <a:xfrm>
            <a:off x="6934200" y="2743200"/>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52" name="Oval 26"/>
          <p:cNvSpPr>
            <a:spLocks noChangeArrowheads="1"/>
          </p:cNvSpPr>
          <p:nvPr/>
        </p:nvSpPr>
        <p:spPr bwMode="auto">
          <a:xfrm>
            <a:off x="6477000" y="23622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3" name="Oval 27"/>
          <p:cNvSpPr>
            <a:spLocks noChangeArrowheads="1"/>
          </p:cNvSpPr>
          <p:nvPr/>
        </p:nvSpPr>
        <p:spPr bwMode="auto">
          <a:xfrm>
            <a:off x="6477000" y="25146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4" name="Oval 28"/>
          <p:cNvSpPr>
            <a:spLocks noChangeArrowheads="1"/>
          </p:cNvSpPr>
          <p:nvPr/>
        </p:nvSpPr>
        <p:spPr bwMode="auto">
          <a:xfrm>
            <a:off x="6477000" y="26670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5" name="Rectangle 29"/>
          <p:cNvSpPr>
            <a:spLocks noChangeArrowheads="1"/>
          </p:cNvSpPr>
          <p:nvPr/>
        </p:nvSpPr>
        <p:spPr bwMode="auto">
          <a:xfrm>
            <a:off x="457200" y="3810000"/>
            <a:ext cx="8153400" cy="2362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8156" name="Text Box 30"/>
          <p:cNvSpPr txBox="1">
            <a:spLocks noChangeArrowheads="1"/>
          </p:cNvSpPr>
          <p:nvPr/>
        </p:nvSpPr>
        <p:spPr bwMode="auto">
          <a:xfrm>
            <a:off x="685800" y="3962400"/>
            <a:ext cx="7696200" cy="430213"/>
          </a:xfrm>
          <a:prstGeom prst="rect">
            <a:avLst/>
          </a:prstGeom>
          <a:solidFill>
            <a:schemeClr val="bg1"/>
          </a:solidFill>
          <a:ln w="9525">
            <a:solidFill>
              <a:schemeClr val="tx1"/>
            </a:solidFill>
            <a:miter lim="800000"/>
            <a:headEnd/>
            <a:tailEnd/>
          </a:ln>
        </p:spPr>
        <p:txBody>
          <a:bodyPr tIns="91440" bIns="91440">
            <a:spAutoFit/>
          </a:bodyPr>
          <a:lstStyle/>
          <a:p>
            <a:r>
              <a:rPr lang="en-US" altLang="zh-TW" sz="1600">
                <a:latin typeface="Calibri" pitchFamily="34" charset="0"/>
              </a:rPr>
              <a:t>An interesting thing about </a:t>
            </a:r>
            <a:r>
              <a:rPr lang="en-US" altLang="zh-TW" sz="1600" b="1">
                <a:latin typeface="Calibri" pitchFamily="34" charset="0"/>
              </a:rPr>
              <a:t>accept()</a:t>
            </a:r>
            <a:r>
              <a:rPr lang="en-US" altLang="zh-TW" sz="1600">
                <a:latin typeface="Calibri" pitchFamily="34" charset="0"/>
              </a:rPr>
              <a:t> is the creation of a </a:t>
            </a:r>
            <a:r>
              <a:rPr lang="en-US" altLang="zh-TW" sz="1600" b="1">
                <a:solidFill>
                  <a:srgbClr val="FF3300"/>
                </a:solidFill>
                <a:latin typeface="Calibri" pitchFamily="34" charset="0"/>
              </a:rPr>
              <a:t>new file descriptor</a:t>
            </a:r>
            <a:r>
              <a:rPr lang="en-US" altLang="zh-TW" sz="1600">
                <a:latin typeface="Calibri" pitchFamily="34" charset="0"/>
              </a:rPr>
              <a:t>!</a:t>
            </a:r>
          </a:p>
        </p:txBody>
      </p:sp>
      <p:sp>
        <p:nvSpPr>
          <p:cNvPr id="48157" name="Text Box 31"/>
          <p:cNvSpPr txBox="1">
            <a:spLocks noChangeArrowheads="1"/>
          </p:cNvSpPr>
          <p:nvPr/>
        </p:nvSpPr>
        <p:spPr bwMode="auto">
          <a:xfrm>
            <a:off x="685800" y="4572000"/>
            <a:ext cx="3733800" cy="14160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b="1" u="sng">
                <a:latin typeface="Calibri" pitchFamily="34" charset="0"/>
              </a:rPr>
              <a:t>Application layer’s point of view.</a:t>
            </a:r>
          </a:p>
          <a:p>
            <a:endParaRPr lang="en-US" altLang="zh-TW" sz="1600">
              <a:latin typeface="Calibri" pitchFamily="34" charset="0"/>
            </a:endParaRPr>
          </a:p>
          <a:p>
            <a:r>
              <a:rPr lang="en-US" altLang="zh-TW" sz="1600">
                <a:latin typeface="Calibri" pitchFamily="34" charset="0"/>
              </a:rPr>
              <a:t>Good!  It provides each connection a new handler and we can distinguish every connection!</a:t>
            </a:r>
          </a:p>
        </p:txBody>
      </p:sp>
      <p:sp>
        <p:nvSpPr>
          <p:cNvPr id="48158" name="Rectangle 32"/>
          <p:cNvSpPr>
            <a:spLocks noChangeArrowheads="1"/>
          </p:cNvSpPr>
          <p:nvPr/>
        </p:nvSpPr>
        <p:spPr bwMode="auto">
          <a:xfrm>
            <a:off x="5791200" y="18288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#1</a:t>
            </a:r>
          </a:p>
        </p:txBody>
      </p:sp>
      <p:sp>
        <p:nvSpPr>
          <p:cNvPr id="48159" name="Rectangle 33"/>
          <p:cNvSpPr>
            <a:spLocks noChangeArrowheads="1"/>
          </p:cNvSpPr>
          <p:nvPr/>
        </p:nvSpPr>
        <p:spPr bwMode="auto">
          <a:xfrm>
            <a:off x="5257800" y="30480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#n</a:t>
            </a:r>
          </a:p>
        </p:txBody>
      </p:sp>
      <p:sp>
        <p:nvSpPr>
          <p:cNvPr id="48160" name="Text Box 34"/>
          <p:cNvSpPr txBox="1">
            <a:spLocks noChangeArrowheads="1"/>
          </p:cNvSpPr>
          <p:nvPr/>
        </p:nvSpPr>
        <p:spPr bwMode="auto">
          <a:xfrm>
            <a:off x="4648200" y="4572000"/>
            <a:ext cx="3733800" cy="1416050"/>
          </a:xfrm>
          <a:prstGeom prst="rect">
            <a:avLst/>
          </a:prstGeom>
          <a:solidFill>
            <a:schemeClr val="accent1"/>
          </a:solidFill>
          <a:ln w="9525">
            <a:solidFill>
              <a:schemeClr val="tx1"/>
            </a:solidFill>
            <a:miter lim="800000"/>
            <a:headEnd/>
            <a:tailEnd/>
          </a:ln>
        </p:spPr>
        <p:txBody>
          <a:bodyPr tIns="91440" bIns="91440">
            <a:spAutoFit/>
          </a:bodyPr>
          <a:lstStyle/>
          <a:p>
            <a:r>
              <a:rPr lang="en-US" altLang="zh-TW" sz="1600" b="1" u="sng">
                <a:latin typeface="Calibri" pitchFamily="34" charset="0"/>
              </a:rPr>
              <a:t>Transport layer’s point of view.</a:t>
            </a:r>
          </a:p>
          <a:p>
            <a:endParaRPr lang="en-US" altLang="zh-TW" sz="1600">
              <a:latin typeface="Calibri" pitchFamily="34" charset="0"/>
            </a:endParaRPr>
          </a:p>
          <a:p>
            <a:r>
              <a:rPr lang="en-US" altLang="zh-TW" sz="1600">
                <a:latin typeface="Calibri" pitchFamily="34" charset="0"/>
              </a:rPr>
              <a:t>Well, for TCP, every FD points to </a:t>
            </a:r>
            <a:r>
              <a:rPr lang="en-US" altLang="zh-TW" sz="1600" b="1">
                <a:solidFill>
                  <a:srgbClr val="C00000"/>
                </a:solidFill>
                <a:latin typeface="Calibri" pitchFamily="34" charset="0"/>
              </a:rPr>
              <a:t>an unique TCP control structure</a:t>
            </a:r>
            <a:r>
              <a:rPr lang="en-US" altLang="zh-TW" sz="1600">
                <a:latin typeface="Calibri" pitchFamily="34" charset="0"/>
              </a:rPr>
              <a:t>. It is a necessary for reliable data transfer!</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12</a:t>
            </a:fld>
            <a:endParaRPr lang="en-US" altLang="en-US" dirty="0"/>
          </a:p>
        </p:txBody>
      </p:sp>
    </p:spTree>
    <p:extLst>
      <p:ext uri="{BB962C8B-B14F-4D97-AF65-F5344CB8AC3E}">
        <p14:creationId xmlns:p14="http://schemas.microsoft.com/office/powerpoint/2010/main" val="380339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a:xfrm>
            <a:off x="296213" y="164205"/>
            <a:ext cx="8512935" cy="1143000"/>
          </a:xfrm>
        </p:spPr>
        <p:txBody>
          <a:bodyPr/>
          <a:lstStyle/>
          <a:p>
            <a:r>
              <a:rPr lang="en-US" altLang="zh-TW" dirty="0"/>
              <a:t>Programming stuff...complete flow</a:t>
            </a:r>
          </a:p>
        </p:txBody>
      </p:sp>
      <p:sp>
        <p:nvSpPr>
          <p:cNvPr id="49157" name="Rectangle 23"/>
          <p:cNvSpPr>
            <a:spLocks noChangeArrowheads="1"/>
          </p:cNvSpPr>
          <p:nvPr/>
        </p:nvSpPr>
        <p:spPr bwMode="auto">
          <a:xfrm>
            <a:off x="457200" y="11430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58" name="Text Box 24"/>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59" name="Text Box 25"/>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9160" name="Line 28"/>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1" name="Text Box 29"/>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62" name="Line 30"/>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3" name="Line 32"/>
          <p:cNvSpPr>
            <a:spLocks noChangeShapeType="1"/>
          </p:cNvSpPr>
          <p:nvPr/>
        </p:nvSpPr>
        <p:spPr bwMode="auto">
          <a:xfrm>
            <a:off x="67818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4" name="Text Box 33"/>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9165" name="Text Box 38"/>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9166" name="Text Box 40"/>
          <p:cNvSpPr txBox="1">
            <a:spLocks noChangeArrowheads="1"/>
          </p:cNvSpPr>
          <p:nvPr/>
        </p:nvSpPr>
        <p:spPr bwMode="auto">
          <a:xfrm>
            <a:off x="4876800" y="2667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67" name="Line 41"/>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8" name="Line 42"/>
          <p:cNvSpPr>
            <a:spLocks noChangeShapeType="1"/>
          </p:cNvSpPr>
          <p:nvPr/>
        </p:nvSpPr>
        <p:spPr bwMode="auto">
          <a:xfrm flipV="1">
            <a:off x="72390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9" name="Text Box 43"/>
          <p:cNvSpPr txBox="1">
            <a:spLocks noChangeArrowheads="1"/>
          </p:cNvSpPr>
          <p:nvPr/>
        </p:nvSpPr>
        <p:spPr bwMode="auto">
          <a:xfrm>
            <a:off x="7391400" y="1981200"/>
            <a:ext cx="10906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49170" name="Rectangle 44"/>
          <p:cNvSpPr>
            <a:spLocks noChangeArrowheads="1"/>
          </p:cNvSpPr>
          <p:nvPr/>
        </p:nvSpPr>
        <p:spPr bwMode="auto">
          <a:xfrm>
            <a:off x="457200" y="36576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71" name="Text Box 45"/>
          <p:cNvSpPr txBox="1">
            <a:spLocks noChangeArrowheads="1"/>
          </p:cNvSpPr>
          <p:nvPr/>
        </p:nvSpPr>
        <p:spPr bwMode="auto">
          <a:xfrm>
            <a:off x="762000" y="5095875"/>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72" name="Text Box 46"/>
          <p:cNvSpPr txBox="1">
            <a:spLocks noChangeArrowheads="1"/>
          </p:cNvSpPr>
          <p:nvPr/>
        </p:nvSpPr>
        <p:spPr bwMode="auto">
          <a:xfrm>
            <a:off x="4343400" y="5095875"/>
            <a:ext cx="1322388"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9173" name="Line 49"/>
          <p:cNvSpPr>
            <a:spLocks noChangeShapeType="1"/>
          </p:cNvSpPr>
          <p:nvPr/>
        </p:nvSpPr>
        <p:spPr bwMode="auto">
          <a:xfrm>
            <a:off x="19812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4" name="Text Box 50"/>
          <p:cNvSpPr txBox="1">
            <a:spLocks noChangeArrowheads="1"/>
          </p:cNvSpPr>
          <p:nvPr/>
        </p:nvSpPr>
        <p:spPr bwMode="auto">
          <a:xfrm>
            <a:off x="259080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75" name="Line 51"/>
          <p:cNvSpPr>
            <a:spLocks noChangeShapeType="1"/>
          </p:cNvSpPr>
          <p:nvPr/>
        </p:nvSpPr>
        <p:spPr bwMode="auto">
          <a:xfrm>
            <a:off x="37338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6" name="Line 52"/>
          <p:cNvSpPr>
            <a:spLocks noChangeShapeType="1"/>
          </p:cNvSpPr>
          <p:nvPr/>
        </p:nvSpPr>
        <p:spPr bwMode="auto">
          <a:xfrm flipV="1">
            <a:off x="5562600" y="4572000"/>
            <a:ext cx="0" cy="533400"/>
          </a:xfrm>
          <a:prstGeom prst="line">
            <a:avLst/>
          </a:prstGeom>
          <a:noFill/>
          <a:ln w="9525">
            <a:solidFill>
              <a:schemeClr val="tx1"/>
            </a:solidFill>
            <a:round/>
            <a:headEnd/>
            <a:tailEnd type="triangle" w="med" len="med"/>
          </a:ln>
        </p:spPr>
        <p:txBody>
          <a:bodyPr/>
          <a:lstStyle/>
          <a:p>
            <a:endParaRPr lang="en-US"/>
          </a:p>
        </p:txBody>
      </p:sp>
      <p:sp>
        <p:nvSpPr>
          <p:cNvPr id="49177" name="Text Box 54"/>
          <p:cNvSpPr txBox="1">
            <a:spLocks noChangeArrowheads="1"/>
          </p:cNvSpPr>
          <p:nvPr/>
        </p:nvSpPr>
        <p:spPr bwMode="auto">
          <a:xfrm>
            <a:off x="685800" y="5634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9178" name="Text Box 55"/>
          <p:cNvSpPr txBox="1">
            <a:spLocks noChangeArrowheads="1"/>
          </p:cNvSpPr>
          <p:nvPr/>
        </p:nvSpPr>
        <p:spPr bwMode="auto">
          <a:xfrm>
            <a:off x="4876800" y="4191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79" name="Line 56"/>
          <p:cNvSpPr>
            <a:spLocks noChangeShapeType="1"/>
          </p:cNvSpPr>
          <p:nvPr/>
        </p:nvSpPr>
        <p:spPr bwMode="auto">
          <a:xfrm>
            <a:off x="6477000" y="4572000"/>
            <a:ext cx="0" cy="533400"/>
          </a:xfrm>
          <a:prstGeom prst="line">
            <a:avLst/>
          </a:prstGeom>
          <a:noFill/>
          <a:ln w="9525">
            <a:solidFill>
              <a:schemeClr val="tx1"/>
            </a:solidFill>
            <a:round/>
            <a:headEnd/>
            <a:tailEnd type="triangle" w="med" len="med"/>
          </a:ln>
        </p:spPr>
        <p:txBody>
          <a:bodyPr/>
          <a:lstStyle/>
          <a:p>
            <a:endParaRPr lang="en-US"/>
          </a:p>
        </p:txBody>
      </p:sp>
      <p:sp>
        <p:nvSpPr>
          <p:cNvPr id="49180" name="Text Box 58"/>
          <p:cNvSpPr txBox="1">
            <a:spLocks noChangeArrowheads="1"/>
          </p:cNvSpPr>
          <p:nvPr/>
        </p:nvSpPr>
        <p:spPr bwMode="auto">
          <a:xfrm>
            <a:off x="6553200" y="4668838"/>
            <a:ext cx="609600" cy="284162"/>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DONE!</a:t>
            </a:r>
          </a:p>
        </p:txBody>
      </p:sp>
      <p:sp>
        <p:nvSpPr>
          <p:cNvPr id="49181" name="Text Box 59"/>
          <p:cNvSpPr txBox="1">
            <a:spLocks noChangeArrowheads="1"/>
          </p:cNvSpPr>
          <p:nvPr/>
        </p:nvSpPr>
        <p:spPr bwMode="auto">
          <a:xfrm>
            <a:off x="5943600" y="50958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close()</a:t>
            </a:r>
          </a:p>
        </p:txBody>
      </p:sp>
      <p:sp>
        <p:nvSpPr>
          <p:cNvPr id="49182" name="Text Box 60"/>
          <p:cNvSpPr txBox="1">
            <a:spLocks noChangeArrowheads="1"/>
          </p:cNvSpPr>
          <p:nvPr/>
        </p:nvSpPr>
        <p:spPr bwMode="auto">
          <a:xfrm>
            <a:off x="751205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a:t>
            </a:r>
          </a:p>
        </p:txBody>
      </p:sp>
      <p:sp>
        <p:nvSpPr>
          <p:cNvPr id="49183" name="Line 61"/>
          <p:cNvSpPr>
            <a:spLocks noChangeShapeType="1"/>
          </p:cNvSpPr>
          <p:nvPr/>
        </p:nvSpPr>
        <p:spPr bwMode="auto">
          <a:xfrm>
            <a:off x="7086600" y="5334000"/>
            <a:ext cx="304800" cy="0"/>
          </a:xfrm>
          <a:prstGeom prst="line">
            <a:avLst/>
          </a:prstGeom>
          <a:noFill/>
          <a:ln w="9525">
            <a:solidFill>
              <a:schemeClr val="tx1"/>
            </a:solidFill>
            <a:round/>
            <a:headEnd/>
            <a:tailEnd type="triangle" w="med" len="med"/>
          </a:ln>
        </p:spPr>
        <p:txBody>
          <a:bodyPr/>
          <a:lstStyle/>
          <a:p>
            <a:endParaRPr lang="en-US"/>
          </a:p>
        </p:txBody>
      </p:sp>
      <p:sp>
        <p:nvSpPr>
          <p:cNvPr id="49184" name="AutoShape 62"/>
          <p:cNvSpPr>
            <a:spLocks noChangeArrowheads="1"/>
          </p:cNvSpPr>
          <p:nvPr/>
        </p:nvSpPr>
        <p:spPr bwMode="auto">
          <a:xfrm>
            <a:off x="5334000" y="3124200"/>
            <a:ext cx="1981200" cy="990600"/>
          </a:xfrm>
          <a:prstGeom prst="upDownArrow">
            <a:avLst>
              <a:gd name="adj1" fmla="val 50000"/>
              <a:gd name="adj2" fmla="val 20000"/>
            </a:avLst>
          </a:prstGeom>
          <a:solidFill>
            <a:srgbClr val="FFCCFF"/>
          </a:solidFill>
          <a:ln w="9525" algn="ctr">
            <a:solidFill>
              <a:schemeClr val="tx1"/>
            </a:solidFill>
            <a:miter lim="800000"/>
            <a:headEnd/>
            <a:tailEnd/>
          </a:ln>
        </p:spPr>
        <p:txBody>
          <a:bodyPr wrap="none" anchor="ctr"/>
          <a:lstStyle/>
          <a:p>
            <a:pPr algn="ctr"/>
            <a:r>
              <a:rPr lang="en-US" altLang="zh-TW" b="1">
                <a:latin typeface="Consolas" pitchFamily="49" charset="0"/>
              </a:rPr>
              <a:t>read()</a:t>
            </a:r>
          </a:p>
          <a:p>
            <a:pPr algn="ctr"/>
            <a:r>
              <a:rPr lang="en-US" altLang="zh-TW" b="1">
                <a:latin typeface="Consolas" pitchFamily="49" charset="0"/>
              </a:rPr>
              <a:t>&amp;</a:t>
            </a:r>
          </a:p>
          <a:p>
            <a:pPr algn="ctr"/>
            <a:r>
              <a:rPr lang="en-US" altLang="zh-TW" b="1">
                <a:latin typeface="Consolas" pitchFamily="49" charset="0"/>
              </a:rPr>
              <a:t>write()</a:t>
            </a:r>
          </a:p>
        </p:txBody>
      </p:sp>
      <p:sp>
        <p:nvSpPr>
          <p:cNvPr id="142400" name="AutoShape 64"/>
          <p:cNvSpPr>
            <a:spLocks noChangeArrowheads="1"/>
          </p:cNvSpPr>
          <p:nvPr/>
        </p:nvSpPr>
        <p:spPr bwMode="auto">
          <a:xfrm>
            <a:off x="1066800" y="3179763"/>
            <a:ext cx="2895600" cy="1011237"/>
          </a:xfrm>
          <a:prstGeom prst="flowChartAlternateProcess">
            <a:avLst/>
          </a:prstGeom>
          <a:solidFill>
            <a:srgbClr val="DDDDDD"/>
          </a:solidFill>
          <a:ln w="9525" algn="ctr">
            <a:solidFill>
              <a:schemeClr val="tx1"/>
            </a:solidFill>
            <a:miter lim="800000"/>
            <a:headEnd/>
            <a:tailEnd/>
          </a:ln>
        </p:spPr>
        <p:txBody>
          <a:bodyPr anchor="ctr"/>
          <a:lstStyle/>
          <a:p>
            <a:r>
              <a:rPr lang="en-US" altLang="zh-TW" sz="1600" b="1" u="sng" dirty="0">
                <a:latin typeface="Calibri" pitchFamily="34" charset="0"/>
              </a:rPr>
              <a:t>Limitation: </a:t>
            </a:r>
          </a:p>
          <a:p>
            <a:r>
              <a:rPr lang="en-US" altLang="zh-TW" sz="1600" dirty="0">
                <a:latin typeface="Calibri" pitchFamily="34" charset="0"/>
              </a:rPr>
              <a:t>Only supports a single client!</a:t>
            </a:r>
          </a:p>
        </p:txBody>
      </p:sp>
      <p:sp>
        <p:nvSpPr>
          <p:cNvPr id="49186" name="Text Box 65"/>
          <p:cNvSpPr txBox="1">
            <a:spLocks noChangeArrowheads="1"/>
          </p:cNvSpPr>
          <p:nvPr/>
        </p:nvSpPr>
        <p:spPr bwMode="auto">
          <a:xfrm>
            <a:off x="5233988" y="1981200"/>
            <a:ext cx="13954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13</a:t>
            </a:fld>
            <a:endParaRPr lang="en-US" altLang="en-US" dirty="0"/>
          </a:p>
        </p:txBody>
      </p:sp>
    </p:spTree>
    <p:extLst>
      <p:ext uri="{BB962C8B-B14F-4D97-AF65-F5344CB8AC3E}">
        <p14:creationId xmlns:p14="http://schemas.microsoft.com/office/powerpoint/2010/main" val="7982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400"/>
                                        </p:tgtEl>
                                        <p:attrNameLst>
                                          <p:attrName>style.visibility</p:attrName>
                                        </p:attrNameLst>
                                      </p:cBhvr>
                                      <p:to>
                                        <p:strVal val="visible"/>
                                      </p:to>
                                    </p:set>
                                    <p:animEffect transition="in" filter="fade">
                                      <p:cBhvr>
                                        <p:cTn id="7" dur="500"/>
                                        <p:tgtEl>
                                          <p:spTgt spid="14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9"/>
          <p:cNvSpPr>
            <a:spLocks noChangeArrowheads="1"/>
          </p:cNvSpPr>
          <p:nvPr/>
        </p:nvSpPr>
        <p:spPr bwMode="auto">
          <a:xfrm>
            <a:off x="457200" y="3581400"/>
            <a:ext cx="8153400" cy="1524000"/>
          </a:xfrm>
          <a:prstGeom prst="rect">
            <a:avLst/>
          </a:prstGeom>
          <a:solidFill>
            <a:srgbClr val="DDDDDD"/>
          </a:solidFill>
          <a:ln w="9525" algn="ctr">
            <a:solidFill>
              <a:schemeClr val="tx1"/>
            </a:solidFill>
            <a:miter lim="800000"/>
            <a:headEnd/>
            <a:tailEnd/>
          </a:ln>
        </p:spPr>
        <p:txBody>
          <a:bodyPr wrap="none" anchor="ctr"/>
          <a:lstStyle/>
          <a:p>
            <a:endParaRPr lang="en-US"/>
          </a:p>
        </p:txBody>
      </p:sp>
      <p:sp>
        <p:nvSpPr>
          <p:cNvPr id="143362" name="Rectangle 2"/>
          <p:cNvSpPr>
            <a:spLocks noGrp="1" noChangeArrowheads="1"/>
          </p:cNvSpPr>
          <p:nvPr>
            <p:ph type="title"/>
          </p:nvPr>
        </p:nvSpPr>
        <p:spPr>
          <a:xfrm>
            <a:off x="193185" y="125568"/>
            <a:ext cx="8744755" cy="1143000"/>
          </a:xfrm>
        </p:spPr>
        <p:txBody>
          <a:bodyPr>
            <a:normAutofit fontScale="90000"/>
          </a:bodyPr>
          <a:lstStyle/>
          <a:p>
            <a:pPr>
              <a:defRPr/>
            </a:pPr>
            <a:r>
              <a:rPr lang="en-US" altLang="zh-TW" dirty="0"/>
              <a:t>Programming stuff...server parallelization</a:t>
            </a:r>
          </a:p>
        </p:txBody>
      </p:sp>
      <p:sp>
        <p:nvSpPr>
          <p:cNvPr id="50182" name="Rectangle 4"/>
          <p:cNvSpPr>
            <a:spLocks noChangeArrowheads="1"/>
          </p:cNvSpPr>
          <p:nvPr/>
        </p:nvSpPr>
        <p:spPr bwMode="auto">
          <a:xfrm>
            <a:off x="457200" y="1219200"/>
            <a:ext cx="8153400" cy="2362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3" name="Text Box 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50184" name="Text Box 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50185" name="Line 7"/>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6" name="Text Box 8"/>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50187" name="Line 9"/>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8" name="Text Box 11"/>
          <p:cNvSpPr txBox="1">
            <a:spLocks noChangeArrowheads="1"/>
          </p:cNvSpPr>
          <p:nvPr/>
        </p:nvSpPr>
        <p:spPr bwMode="auto">
          <a:xfrm>
            <a:off x="685800" y="2205038"/>
            <a:ext cx="1276350" cy="527050"/>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main</a:t>
            </a:r>
          </a:p>
          <a:p>
            <a:r>
              <a:rPr lang="en-US" altLang="zh-TW" sz="1400" b="1">
                <a:latin typeface="Consolas" pitchFamily="49" charset="0"/>
              </a:rPr>
              <a:t>flow chart</a:t>
            </a:r>
          </a:p>
        </p:txBody>
      </p:sp>
      <p:sp>
        <p:nvSpPr>
          <p:cNvPr id="50189" name="Text Box 12"/>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50190" name="Text Box 13"/>
          <p:cNvSpPr txBox="1">
            <a:spLocks noChangeArrowheads="1"/>
          </p:cNvSpPr>
          <p:nvPr/>
        </p:nvSpPr>
        <p:spPr bwMode="auto">
          <a:xfrm>
            <a:off x="6419850" y="4073525"/>
            <a:ext cx="1657350" cy="650875"/>
          </a:xfrm>
          <a:prstGeom prst="rect">
            <a:avLst/>
          </a:prstGeom>
          <a:solidFill>
            <a:srgbClr val="FFCCFF"/>
          </a:solidFill>
          <a:ln w="9525">
            <a:solidFill>
              <a:schemeClr val="tx1"/>
            </a:solidFill>
            <a:miter lim="800000"/>
            <a:headEnd/>
            <a:tailEnd/>
          </a:ln>
        </p:spPr>
        <p:txBody>
          <a:bodyPr>
            <a:spAutoFit/>
          </a:bodyPr>
          <a:lstStyle/>
          <a:p>
            <a:r>
              <a:rPr lang="en-US" altLang="zh-TW" b="1">
                <a:latin typeface="Consolas" pitchFamily="49" charset="0"/>
              </a:rPr>
              <a:t>Application-layer code</a:t>
            </a:r>
          </a:p>
        </p:txBody>
      </p:sp>
      <p:sp>
        <p:nvSpPr>
          <p:cNvPr id="50191" name="Line 14"/>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92" name="Text Box 18"/>
          <p:cNvSpPr txBox="1">
            <a:spLocks noChangeArrowheads="1"/>
          </p:cNvSpPr>
          <p:nvPr/>
        </p:nvSpPr>
        <p:spPr bwMode="auto">
          <a:xfrm>
            <a:off x="3581400" y="2747963"/>
            <a:ext cx="3917950" cy="376237"/>
          </a:xfrm>
          <a:prstGeom prst="rect">
            <a:avLst/>
          </a:prstGeom>
          <a:solidFill>
            <a:srgbClr val="FFFF99"/>
          </a:solidFill>
          <a:ln w="9525">
            <a:solidFill>
              <a:schemeClr val="tx1"/>
            </a:solidFill>
            <a:miter lim="800000"/>
            <a:headEnd/>
            <a:tailEnd/>
          </a:ln>
        </p:spPr>
        <p:txBody>
          <a:bodyPr>
            <a:spAutoFit/>
          </a:bodyPr>
          <a:lstStyle/>
          <a:p>
            <a:pPr algn="ctr"/>
            <a:r>
              <a:rPr lang="en-US" altLang="zh-TW" b="1" dirty="0">
                <a:latin typeface="Consolas" pitchFamily="49" charset="0"/>
              </a:rPr>
              <a:t>fork() or </a:t>
            </a:r>
            <a:r>
              <a:rPr lang="en-US" altLang="zh-TW" b="1" dirty="0" err="1">
                <a:latin typeface="Consolas" pitchFamily="49" charset="0"/>
              </a:rPr>
              <a:t>pthread_create</a:t>
            </a:r>
            <a:r>
              <a:rPr lang="en-US" altLang="zh-TW" b="1" dirty="0">
                <a:latin typeface="Consolas" pitchFamily="49" charset="0"/>
              </a:rPr>
              <a:t>()</a:t>
            </a:r>
          </a:p>
        </p:txBody>
      </p:sp>
      <p:sp>
        <p:nvSpPr>
          <p:cNvPr id="50193" name="Line 21"/>
          <p:cNvSpPr>
            <a:spLocks noChangeShapeType="1"/>
          </p:cNvSpPr>
          <p:nvPr/>
        </p:nvSpPr>
        <p:spPr bwMode="auto">
          <a:xfrm flipH="1">
            <a:off x="4743450" y="4419600"/>
            <a:ext cx="1600200" cy="0"/>
          </a:xfrm>
          <a:prstGeom prst="line">
            <a:avLst/>
          </a:prstGeom>
          <a:noFill/>
          <a:ln w="9525">
            <a:solidFill>
              <a:schemeClr val="tx1"/>
            </a:solidFill>
            <a:round/>
            <a:headEnd/>
            <a:tailEnd type="triangle" w="med" len="med"/>
          </a:ln>
        </p:spPr>
        <p:txBody>
          <a:bodyPr anchor="ctr"/>
          <a:lstStyle/>
          <a:p>
            <a:endParaRPr lang="en-US"/>
          </a:p>
        </p:txBody>
      </p:sp>
      <p:sp>
        <p:nvSpPr>
          <p:cNvPr id="50194" name="Text Box 16"/>
          <p:cNvSpPr txBox="1">
            <a:spLocks noChangeArrowheads="1"/>
          </p:cNvSpPr>
          <p:nvPr/>
        </p:nvSpPr>
        <p:spPr bwMode="auto">
          <a:xfrm>
            <a:off x="5024438" y="4181475"/>
            <a:ext cx="10906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50195" name="Text Box 23"/>
          <p:cNvSpPr txBox="1">
            <a:spLocks noChangeArrowheads="1"/>
          </p:cNvSpPr>
          <p:nvPr/>
        </p:nvSpPr>
        <p:spPr bwMode="auto">
          <a:xfrm>
            <a:off x="2686050" y="4038600"/>
            <a:ext cx="1949450" cy="650875"/>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 or</a:t>
            </a:r>
          </a:p>
          <a:p>
            <a:r>
              <a:rPr lang="en-US" altLang="zh-TW" b="1">
                <a:latin typeface="Consolas" pitchFamily="49" charset="0"/>
              </a:rPr>
              <a:t>pthread_exit()</a:t>
            </a:r>
          </a:p>
        </p:txBody>
      </p:sp>
      <p:sp>
        <p:nvSpPr>
          <p:cNvPr id="50196" name="Line 24"/>
          <p:cNvSpPr>
            <a:spLocks noChangeShapeType="1"/>
          </p:cNvSpPr>
          <p:nvPr/>
        </p:nvSpPr>
        <p:spPr bwMode="auto">
          <a:xfrm>
            <a:off x="7010400" y="3200400"/>
            <a:ext cx="0" cy="838200"/>
          </a:xfrm>
          <a:prstGeom prst="line">
            <a:avLst/>
          </a:prstGeom>
          <a:noFill/>
          <a:ln w="9525">
            <a:solidFill>
              <a:schemeClr val="tx1"/>
            </a:solidFill>
            <a:round/>
            <a:headEnd/>
            <a:tailEnd type="triangle" w="med" len="med"/>
          </a:ln>
        </p:spPr>
        <p:txBody>
          <a:bodyPr anchor="ctr"/>
          <a:lstStyle/>
          <a:p>
            <a:endParaRPr lang="en-US"/>
          </a:p>
        </p:txBody>
      </p:sp>
      <p:sp>
        <p:nvSpPr>
          <p:cNvPr id="50197" name="Text Box 25"/>
          <p:cNvSpPr txBox="1">
            <a:spLocks noChangeArrowheads="1"/>
          </p:cNvSpPr>
          <p:nvPr/>
        </p:nvSpPr>
        <p:spPr bwMode="auto">
          <a:xfrm>
            <a:off x="6629400" y="3429000"/>
            <a:ext cx="6858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child</a:t>
            </a:r>
          </a:p>
        </p:txBody>
      </p:sp>
      <p:sp>
        <p:nvSpPr>
          <p:cNvPr id="50198" name="Line 26"/>
          <p:cNvSpPr>
            <a:spLocks noChangeShapeType="1"/>
          </p:cNvSpPr>
          <p:nvPr/>
        </p:nvSpPr>
        <p:spPr bwMode="auto">
          <a:xfrm>
            <a:off x="7010400" y="1981200"/>
            <a:ext cx="0" cy="762000"/>
          </a:xfrm>
          <a:prstGeom prst="line">
            <a:avLst/>
          </a:prstGeom>
          <a:noFill/>
          <a:ln w="9525">
            <a:solidFill>
              <a:schemeClr val="tx1"/>
            </a:solidFill>
            <a:round/>
            <a:headEnd/>
            <a:tailEnd type="triangle" w="med" len="med"/>
          </a:ln>
        </p:spPr>
        <p:txBody>
          <a:bodyPr anchor="ctr"/>
          <a:lstStyle/>
          <a:p>
            <a:endParaRPr lang="en-US"/>
          </a:p>
        </p:txBody>
      </p:sp>
      <p:sp>
        <p:nvSpPr>
          <p:cNvPr id="50199" name="Line 27"/>
          <p:cNvSpPr>
            <a:spLocks noChangeShapeType="1"/>
          </p:cNvSpPr>
          <p:nvPr/>
        </p:nvSpPr>
        <p:spPr bwMode="auto">
          <a:xfrm flipH="1">
            <a:off x="7620000" y="1676400"/>
            <a:ext cx="381000" cy="0"/>
          </a:xfrm>
          <a:prstGeom prst="line">
            <a:avLst/>
          </a:prstGeom>
          <a:noFill/>
          <a:ln w="9525">
            <a:solidFill>
              <a:schemeClr val="tx1"/>
            </a:solidFill>
            <a:round/>
            <a:headEnd/>
            <a:tailEnd type="triangle" w="med" len="med"/>
          </a:ln>
        </p:spPr>
        <p:txBody>
          <a:bodyPr anchor="ctr"/>
          <a:lstStyle/>
          <a:p>
            <a:endParaRPr lang="en-US"/>
          </a:p>
        </p:txBody>
      </p:sp>
      <p:sp>
        <p:nvSpPr>
          <p:cNvPr id="50200" name="Line 28"/>
          <p:cNvSpPr>
            <a:spLocks noChangeShapeType="1"/>
          </p:cNvSpPr>
          <p:nvPr/>
        </p:nvSpPr>
        <p:spPr bwMode="auto">
          <a:xfrm>
            <a:off x="8001000" y="1676400"/>
            <a:ext cx="0" cy="1219200"/>
          </a:xfrm>
          <a:prstGeom prst="line">
            <a:avLst/>
          </a:prstGeom>
          <a:noFill/>
          <a:ln w="9525">
            <a:solidFill>
              <a:schemeClr val="tx1"/>
            </a:solidFill>
            <a:round/>
            <a:headEnd/>
            <a:tailEnd/>
          </a:ln>
        </p:spPr>
        <p:txBody>
          <a:bodyPr anchor="ctr"/>
          <a:lstStyle/>
          <a:p>
            <a:endParaRPr lang="en-US"/>
          </a:p>
        </p:txBody>
      </p:sp>
      <p:sp>
        <p:nvSpPr>
          <p:cNvPr id="50201" name="Line 29"/>
          <p:cNvSpPr>
            <a:spLocks noChangeShapeType="1"/>
          </p:cNvSpPr>
          <p:nvPr/>
        </p:nvSpPr>
        <p:spPr bwMode="auto">
          <a:xfrm>
            <a:off x="7543800" y="2895600"/>
            <a:ext cx="457200" cy="0"/>
          </a:xfrm>
          <a:prstGeom prst="line">
            <a:avLst/>
          </a:prstGeom>
          <a:noFill/>
          <a:ln w="9525">
            <a:solidFill>
              <a:schemeClr val="tx1"/>
            </a:solidFill>
            <a:round/>
            <a:headEnd/>
            <a:tailEnd/>
          </a:ln>
        </p:spPr>
        <p:txBody>
          <a:bodyPr anchor="ctr"/>
          <a:lstStyle/>
          <a:p>
            <a:endParaRPr lang="en-US"/>
          </a:p>
        </p:txBody>
      </p:sp>
      <p:sp>
        <p:nvSpPr>
          <p:cNvPr id="50202" name="Text Box 30"/>
          <p:cNvSpPr txBox="1">
            <a:spLocks noChangeArrowheads="1"/>
          </p:cNvSpPr>
          <p:nvPr/>
        </p:nvSpPr>
        <p:spPr bwMode="auto">
          <a:xfrm>
            <a:off x="7543800" y="1981200"/>
            <a:ext cx="9144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parent</a:t>
            </a:r>
          </a:p>
        </p:txBody>
      </p:sp>
      <p:sp>
        <p:nvSpPr>
          <p:cNvPr id="50203" name="Text Box 31"/>
          <p:cNvSpPr txBox="1">
            <a:spLocks noChangeArrowheads="1"/>
          </p:cNvSpPr>
          <p:nvPr/>
        </p:nvSpPr>
        <p:spPr bwMode="auto">
          <a:xfrm>
            <a:off x="685800" y="3962400"/>
            <a:ext cx="1600200" cy="739775"/>
          </a:xfrm>
          <a:prstGeom prst="rect">
            <a:avLst/>
          </a:prstGeom>
          <a:solidFill>
            <a:schemeClr val="bg1"/>
          </a:solidFill>
          <a:ln w="9525">
            <a:solidFill>
              <a:srgbClr val="FF3300"/>
            </a:solidFill>
            <a:miter lim="800000"/>
            <a:headEnd/>
            <a:tailEnd/>
          </a:ln>
        </p:spPr>
        <p:txBody>
          <a:bodyPr>
            <a:spAutoFit/>
          </a:bodyPr>
          <a:lstStyle/>
          <a:p>
            <a:r>
              <a:rPr lang="en-US" altLang="zh-TW" sz="1400" b="1">
                <a:latin typeface="Consolas" pitchFamily="49" charset="0"/>
              </a:rPr>
              <a:t>Server client-handler flow chart</a:t>
            </a:r>
          </a:p>
        </p:txBody>
      </p:sp>
      <p:sp>
        <p:nvSpPr>
          <p:cNvPr id="50204" name="Text Box 33"/>
          <p:cNvSpPr txBox="1">
            <a:spLocks noChangeArrowheads="1"/>
          </p:cNvSpPr>
          <p:nvPr/>
        </p:nvSpPr>
        <p:spPr bwMode="auto">
          <a:xfrm>
            <a:off x="5486400" y="2057400"/>
            <a:ext cx="13954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14</a:t>
            </a:fld>
            <a:endParaRPr lang="en-US" altLang="en-US" dirty="0"/>
          </a:p>
        </p:txBody>
      </p:sp>
    </p:spTree>
    <p:extLst>
      <p:ext uri="{BB962C8B-B14F-4D97-AF65-F5344CB8AC3E}">
        <p14:creationId xmlns:p14="http://schemas.microsoft.com/office/powerpoint/2010/main" val="227689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Addressing processes</a:t>
            </a:r>
          </a:p>
        </p:txBody>
      </p:sp>
      <p:sp>
        <p:nvSpPr>
          <p:cNvPr id="304131" name="Rectangle 3"/>
          <p:cNvSpPr>
            <a:spLocks noGrp="1" noChangeArrowheads="1"/>
          </p:cNvSpPr>
          <p:nvPr>
            <p:ph type="body" idx="1"/>
          </p:nvPr>
        </p:nvSpPr>
        <p:spPr>
          <a:xfrm>
            <a:off x="533400" y="1371600"/>
            <a:ext cx="8389938" cy="4876800"/>
          </a:xfrm>
        </p:spPr>
        <p:txBody>
          <a:bodyPr/>
          <a:lstStyle/>
          <a:p>
            <a:r>
              <a:rPr lang="en-US" altLang="en-US"/>
              <a:t>A server can run many processes (or threads), each serving a client</a:t>
            </a:r>
          </a:p>
          <a:p>
            <a:r>
              <a:rPr lang="en-US" altLang="en-US"/>
              <a:t>If I’m a client, how to identify a server process? </a:t>
            </a:r>
          </a:p>
          <a:p>
            <a:r>
              <a:rPr lang="en-US" altLang="en-US"/>
              <a:t>IP address of host may work, but </a:t>
            </a:r>
            <a:r>
              <a:rPr lang="en-US" altLang="en-US" i="1"/>
              <a:t>many</a:t>
            </a:r>
            <a:r>
              <a:rPr lang="en-US" altLang="en-US"/>
              <a:t> processes can be running on same host</a:t>
            </a:r>
          </a:p>
          <a:p>
            <a:r>
              <a:rPr lang="en-US" altLang="en-US"/>
              <a:t>Use </a:t>
            </a:r>
            <a:r>
              <a:rPr lang="en-US" altLang="en-US">
                <a:solidFill>
                  <a:srgbClr val="FF0000"/>
                </a:solidFill>
              </a:rPr>
              <a:t>(IP address, port number)</a:t>
            </a:r>
          </a:p>
          <a:p>
            <a:pPr lvl="1"/>
            <a:r>
              <a:rPr lang="en-US" altLang="en-US"/>
              <a:t>Analogous to mailing a letter to a professor in a department:</a:t>
            </a:r>
          </a:p>
          <a:p>
            <a:pPr lvl="2"/>
            <a:r>
              <a:rPr lang="en-US" altLang="en-US"/>
              <a:t>IP address is the address of the department</a:t>
            </a:r>
          </a:p>
          <a:p>
            <a:pPr lvl="2"/>
            <a:r>
              <a:rPr lang="en-US" altLang="en-US"/>
              <a:t>Port number is the mail box of the professor</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15</a:t>
            </a:fld>
            <a:endParaRPr lang="en-US" altLang="en-US" dirty="0"/>
          </a:p>
        </p:txBody>
      </p:sp>
    </p:spTree>
    <p:extLst>
      <p:ext uri="{BB962C8B-B14F-4D97-AF65-F5344CB8AC3E}">
        <p14:creationId xmlns:p14="http://schemas.microsoft.com/office/powerpoint/2010/main" val="398922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Addressing processes</a:t>
            </a:r>
          </a:p>
        </p:txBody>
      </p:sp>
      <p:sp>
        <p:nvSpPr>
          <p:cNvPr id="305155" name="Rectangle 3"/>
          <p:cNvSpPr>
            <a:spLocks noGrp="1" noChangeArrowheads="1"/>
          </p:cNvSpPr>
          <p:nvPr>
            <p:ph type="body" idx="1"/>
          </p:nvPr>
        </p:nvSpPr>
        <p:spPr>
          <a:xfrm>
            <a:off x="533400" y="1470025"/>
            <a:ext cx="7772400" cy="4778375"/>
          </a:xfrm>
        </p:spPr>
        <p:txBody>
          <a:bodyPr/>
          <a:lstStyle/>
          <a:p>
            <a:pPr>
              <a:lnSpc>
                <a:spcPct val="90000"/>
              </a:lnSpc>
            </a:pPr>
            <a:r>
              <a:rPr lang="en-US" altLang="en-US" dirty="0"/>
              <a:t>Identifier of a server process includes both </a:t>
            </a:r>
            <a:r>
              <a:rPr lang="en-US" altLang="en-US" dirty="0">
                <a:solidFill>
                  <a:srgbClr val="FF0000"/>
                </a:solidFill>
              </a:rPr>
              <a:t>IP address</a:t>
            </a:r>
            <a:r>
              <a:rPr lang="en-US" altLang="en-US" dirty="0"/>
              <a:t> of the server host and </a:t>
            </a:r>
            <a:r>
              <a:rPr lang="en-US" altLang="en-US" dirty="0">
                <a:solidFill>
                  <a:srgbClr val="FF0000"/>
                </a:solidFill>
              </a:rPr>
              <a:t>port number</a:t>
            </a:r>
            <a:r>
              <a:rPr lang="en-US" altLang="en-US" dirty="0"/>
              <a:t>.</a:t>
            </a:r>
          </a:p>
          <a:p>
            <a:pPr>
              <a:lnSpc>
                <a:spcPct val="90000"/>
              </a:lnSpc>
            </a:pPr>
            <a:r>
              <a:rPr lang="en-US" altLang="zh-CN" dirty="0"/>
              <a:t>Port</a:t>
            </a:r>
            <a:r>
              <a:rPr lang="zh-CN" altLang="en-US" dirty="0"/>
              <a:t> </a:t>
            </a:r>
            <a:r>
              <a:rPr lang="en-US" altLang="zh-CN" dirty="0"/>
              <a:t>number:</a:t>
            </a:r>
            <a:r>
              <a:rPr lang="zh-CN" altLang="en-US" dirty="0"/>
              <a:t> </a:t>
            </a:r>
            <a:r>
              <a:rPr lang="en-US" altLang="zh-CN" dirty="0"/>
              <a:t>16</a:t>
            </a:r>
            <a:r>
              <a:rPr lang="zh-CN" altLang="en-US" dirty="0"/>
              <a:t> </a:t>
            </a:r>
            <a:r>
              <a:rPr lang="en-US" altLang="zh-CN" dirty="0"/>
              <a:t>bits,</a:t>
            </a:r>
            <a:r>
              <a:rPr lang="zh-CN" altLang="en-US" dirty="0"/>
              <a:t> </a:t>
            </a:r>
            <a:r>
              <a:rPr lang="en-US" altLang="zh-CN" dirty="0"/>
              <a:t>0–65535</a:t>
            </a:r>
            <a:endParaRPr lang="en-US" altLang="en-US" dirty="0"/>
          </a:p>
          <a:p>
            <a:pPr>
              <a:lnSpc>
                <a:spcPct val="90000"/>
              </a:lnSpc>
            </a:pPr>
            <a:r>
              <a:rPr lang="en-US" altLang="en-US" dirty="0"/>
              <a:t>Example port numbers:</a:t>
            </a:r>
          </a:p>
          <a:p>
            <a:pPr lvl="1">
              <a:lnSpc>
                <a:spcPct val="90000"/>
              </a:lnSpc>
            </a:pPr>
            <a:r>
              <a:rPr lang="en-US" altLang="en-US" dirty="0"/>
              <a:t>HTTP server: 80</a:t>
            </a:r>
            <a:r>
              <a:rPr lang="en-US" altLang="zh-CN" dirty="0"/>
              <a:t>;</a:t>
            </a:r>
            <a:r>
              <a:rPr lang="zh-CN" altLang="en-US" dirty="0"/>
              <a:t> </a:t>
            </a:r>
            <a:r>
              <a:rPr lang="en-US" altLang="zh-CN" dirty="0"/>
              <a:t>HTTPS:</a:t>
            </a:r>
            <a:r>
              <a:rPr lang="zh-CN" altLang="en-US" dirty="0"/>
              <a:t> </a:t>
            </a:r>
            <a:r>
              <a:rPr lang="en-US" altLang="zh-CN" dirty="0"/>
              <a:t>443</a:t>
            </a:r>
            <a:endParaRPr lang="en-US" altLang="en-US" dirty="0"/>
          </a:p>
          <a:p>
            <a:pPr lvl="1">
              <a:lnSpc>
                <a:spcPct val="90000"/>
              </a:lnSpc>
            </a:pPr>
            <a:r>
              <a:rPr lang="en-US" altLang="en-US" dirty="0"/>
              <a:t>Mail server: 25</a:t>
            </a:r>
          </a:p>
          <a:p>
            <a:pPr lvl="1">
              <a:lnSpc>
                <a:spcPct val="90000"/>
              </a:lnSpc>
            </a:pPr>
            <a:r>
              <a:rPr lang="en-US" altLang="en-US" dirty="0"/>
              <a:t>See </a:t>
            </a:r>
            <a:r>
              <a:rPr lang="en-US" altLang="en-US" dirty="0">
                <a:solidFill>
                  <a:srgbClr val="FF0000"/>
                </a:solidFill>
              </a:rPr>
              <a:t>/</a:t>
            </a:r>
            <a:r>
              <a:rPr lang="en-US" altLang="en-US" dirty="0" err="1">
                <a:solidFill>
                  <a:srgbClr val="FF0000"/>
                </a:solidFill>
              </a:rPr>
              <a:t>etc</a:t>
            </a:r>
            <a:r>
              <a:rPr lang="en-US" altLang="en-US" dirty="0">
                <a:solidFill>
                  <a:srgbClr val="FF0000"/>
                </a:solidFill>
              </a:rPr>
              <a:t>/services</a:t>
            </a:r>
            <a:r>
              <a:rPr lang="en-US" altLang="en-US" dirty="0"/>
              <a:t> on a Linux machine for more</a:t>
            </a:r>
          </a:p>
          <a:p>
            <a:pPr>
              <a:lnSpc>
                <a:spcPct val="90000"/>
              </a:lnSpc>
            </a:pPr>
            <a:r>
              <a:rPr lang="en-US" altLang="zh-CN" dirty="0"/>
              <a:t>T</a:t>
            </a:r>
            <a:r>
              <a:rPr lang="en-US" altLang="en-US" dirty="0"/>
              <a:t>o send HTTP message</a:t>
            </a:r>
            <a:r>
              <a:rPr lang="en-US" altLang="zh-CN" dirty="0"/>
              <a:t>s</a:t>
            </a:r>
            <a:r>
              <a:rPr lang="en-US" altLang="en-US" dirty="0"/>
              <a:t> to </a:t>
            </a:r>
            <a:r>
              <a:rPr lang="en-US" altLang="en-US" dirty="0" err="1"/>
              <a:t>www.cse.cuhk.edu.hk</a:t>
            </a:r>
            <a:r>
              <a:rPr lang="en-US" altLang="en-US" dirty="0"/>
              <a:t>:</a:t>
            </a:r>
          </a:p>
          <a:p>
            <a:pPr lvl="1">
              <a:lnSpc>
                <a:spcPct val="90000"/>
              </a:lnSpc>
            </a:pPr>
            <a:r>
              <a:rPr lang="en-US" altLang="en-US" dirty="0"/>
              <a:t>IP address: 137.189.91.182</a:t>
            </a:r>
          </a:p>
          <a:p>
            <a:pPr lvl="1">
              <a:lnSpc>
                <a:spcPct val="90000"/>
              </a:lnSpc>
            </a:pPr>
            <a:r>
              <a:rPr lang="en-US" altLang="en-US" dirty="0"/>
              <a:t>Port number: </a:t>
            </a:r>
            <a:r>
              <a:rPr lang="en-US" altLang="zh-CN" dirty="0"/>
              <a:t>443</a:t>
            </a:r>
            <a:endParaRPr lang="en-US" altLang="en-US"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16</a:t>
            </a:fld>
            <a:endParaRPr lang="en-US" altLang="en-US" dirty="0"/>
          </a:p>
        </p:txBody>
      </p:sp>
    </p:spTree>
    <p:extLst>
      <p:ext uri="{BB962C8B-B14F-4D97-AF65-F5344CB8AC3E}">
        <p14:creationId xmlns:p14="http://schemas.microsoft.com/office/powerpoint/2010/main" val="90423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Addressing processes</a:t>
            </a:r>
          </a:p>
        </p:txBody>
      </p:sp>
      <p:sp>
        <p:nvSpPr>
          <p:cNvPr id="306179" name="Rectangle 3"/>
          <p:cNvSpPr>
            <a:spLocks noGrp="1" noChangeArrowheads="1"/>
          </p:cNvSpPr>
          <p:nvPr>
            <p:ph type="body" idx="1"/>
          </p:nvPr>
        </p:nvSpPr>
        <p:spPr>
          <a:xfrm>
            <a:off x="609600" y="1638300"/>
            <a:ext cx="7924800" cy="4419600"/>
          </a:xfrm>
        </p:spPr>
        <p:txBody>
          <a:bodyPr/>
          <a:lstStyle/>
          <a:p>
            <a:r>
              <a:rPr lang="en-US" altLang="en-US" dirty="0"/>
              <a:t>A </a:t>
            </a:r>
            <a:r>
              <a:rPr lang="en-US" altLang="zh-CN" dirty="0"/>
              <a:t>service</a:t>
            </a:r>
            <a:r>
              <a:rPr lang="zh-CN" altLang="en-US" dirty="0"/>
              <a:t> </a:t>
            </a:r>
            <a:r>
              <a:rPr lang="en-US" altLang="zh-CN" dirty="0"/>
              <a:t>on</a:t>
            </a:r>
            <a:r>
              <a:rPr lang="zh-CN" altLang="en-US" dirty="0"/>
              <a:t> </a:t>
            </a:r>
            <a:r>
              <a:rPr lang="en-US" altLang="zh-CN" dirty="0"/>
              <a:t>the</a:t>
            </a:r>
            <a:r>
              <a:rPr lang="zh-CN" altLang="en-US" dirty="0"/>
              <a:t> </a:t>
            </a:r>
            <a:r>
              <a:rPr lang="en-US" altLang="en-US" dirty="0"/>
              <a:t>server usually has a </a:t>
            </a:r>
            <a:r>
              <a:rPr lang="en-US" altLang="en-US" dirty="0">
                <a:solidFill>
                  <a:srgbClr val="FF0000"/>
                </a:solidFill>
              </a:rPr>
              <a:t>fixed</a:t>
            </a:r>
            <a:r>
              <a:rPr lang="en-US" altLang="en-US" dirty="0"/>
              <a:t> port number so that clients know where to connect.</a:t>
            </a:r>
          </a:p>
          <a:p>
            <a:pPr lvl="1"/>
            <a:r>
              <a:rPr lang="en-US" altLang="en-US" dirty="0"/>
              <a:t>When a socket is created, a fixed port number is associated.</a:t>
            </a:r>
          </a:p>
          <a:p>
            <a:r>
              <a:rPr lang="en-US" altLang="en-US" dirty="0"/>
              <a:t>However, client’s port number is </a:t>
            </a:r>
            <a:r>
              <a:rPr lang="en-US" altLang="en-US" dirty="0">
                <a:solidFill>
                  <a:schemeClr val="accent6"/>
                </a:solidFill>
              </a:rPr>
              <a:t>allocated on demand </a:t>
            </a:r>
            <a:r>
              <a:rPr lang="en-US" altLang="en-US" dirty="0"/>
              <a:t>when a socket is created.</a:t>
            </a:r>
          </a:p>
          <a:p>
            <a:r>
              <a:rPr lang="en-US" altLang="en-US" dirty="0">
                <a:solidFill>
                  <a:srgbClr val="FF0000"/>
                </a:solidFill>
              </a:rPr>
              <a:t>In summary, the IP address and port number are together used to address a server process.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17</a:t>
            </a:fld>
            <a:endParaRPr lang="en-US" altLang="en-US" dirty="0"/>
          </a:p>
        </p:txBody>
      </p:sp>
    </p:spTree>
    <p:extLst>
      <p:ext uri="{BB962C8B-B14F-4D97-AF65-F5344CB8AC3E}">
        <p14:creationId xmlns:p14="http://schemas.microsoft.com/office/powerpoint/2010/main" val="270124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8099" name="Rectangle 3"/>
          <p:cNvSpPr>
            <a:spLocks noGrp="1" noChangeArrowheads="1"/>
          </p:cNvSpPr>
          <p:nvPr>
            <p:ph type="body" idx="1"/>
          </p:nvPr>
        </p:nvSpPr>
        <p:spPr>
          <a:xfrm>
            <a:off x="533400" y="5294313"/>
            <a:ext cx="7772400" cy="954087"/>
          </a:xfrm>
        </p:spPr>
        <p:txBody>
          <a:bodyPr/>
          <a:lstStyle/>
          <a:p>
            <a:r>
              <a:rPr lang="en-US" altLang="en-US" sz="2400">
                <a:latin typeface="Arial" panose="020B0604020202020204" pitchFamily="34" charset="0"/>
                <a:cs typeface="Arial" panose="020B0604020202020204" pitchFamily="34" charset="0"/>
              </a:rPr>
              <a:t>Step 1: Server waits for clients’ connections (i.e., calling accept())</a:t>
            </a:r>
          </a:p>
        </p:txBody>
      </p:sp>
      <p:grpSp>
        <p:nvGrpSpPr>
          <p:cNvPr id="388100" name="Group 4"/>
          <p:cNvGrpSpPr>
            <a:grpSpLocks/>
          </p:cNvGrpSpPr>
          <p:nvPr/>
        </p:nvGrpSpPr>
        <p:grpSpPr bwMode="auto">
          <a:xfrm>
            <a:off x="3987800" y="1577975"/>
            <a:ext cx="565150" cy="681038"/>
            <a:chOff x="4180" y="783"/>
            <a:chExt cx="150" cy="307"/>
          </a:xfrm>
        </p:grpSpPr>
        <p:sp>
          <p:nvSpPr>
            <p:cNvPr id="388101"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2"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3"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4"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5"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6"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7"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8"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8109"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8110"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8111"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8112"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8113"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18</a:t>
            </a:fld>
            <a:endParaRPr lang="en-US" altLang="en-US" dirty="0"/>
          </a:p>
        </p:txBody>
      </p:sp>
    </p:spTree>
    <p:extLst>
      <p:ext uri="{BB962C8B-B14F-4D97-AF65-F5344CB8AC3E}">
        <p14:creationId xmlns:p14="http://schemas.microsoft.com/office/powerpoint/2010/main" val="290383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9123" name="Rectangle 3"/>
          <p:cNvSpPr>
            <a:spLocks noGrp="1" noChangeArrowheads="1"/>
          </p:cNvSpPr>
          <p:nvPr>
            <p:ph type="body" sz="half" idx="1"/>
          </p:nvPr>
        </p:nvSpPr>
        <p:spPr>
          <a:xfrm>
            <a:off x="533400" y="5602288"/>
            <a:ext cx="8096250" cy="646112"/>
          </a:xfrm>
        </p:spPr>
        <p:txBody>
          <a:bodyPr/>
          <a:lstStyle/>
          <a:p>
            <a:r>
              <a:rPr lang="en-US" altLang="en-US" sz="2400">
                <a:latin typeface="Arial" panose="020B0604020202020204" pitchFamily="34" charset="0"/>
                <a:cs typeface="Arial" panose="020B0604020202020204" pitchFamily="34" charset="0"/>
              </a:rPr>
              <a:t>Step 2: Client makes a connection via connect().</a:t>
            </a:r>
          </a:p>
        </p:txBody>
      </p:sp>
      <p:grpSp>
        <p:nvGrpSpPr>
          <p:cNvPr id="389124" name="Group 4"/>
          <p:cNvGrpSpPr>
            <a:grpSpLocks/>
          </p:cNvGrpSpPr>
          <p:nvPr/>
        </p:nvGrpSpPr>
        <p:grpSpPr bwMode="auto">
          <a:xfrm>
            <a:off x="3987800" y="1577975"/>
            <a:ext cx="565150" cy="681038"/>
            <a:chOff x="4180" y="783"/>
            <a:chExt cx="150" cy="307"/>
          </a:xfrm>
        </p:grpSpPr>
        <p:sp>
          <p:nvSpPr>
            <p:cNvPr id="389125"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6"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7"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8"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9"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0"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1"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2"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9133"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9134"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9135"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9136"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37"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89138"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8913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39"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89140" name="Rectangle 20"/>
          <p:cNvSpPr>
            <a:spLocks noChangeArrowheads="1"/>
          </p:cNvSpPr>
          <p:nvPr/>
        </p:nvSpPr>
        <p:spPr bwMode="auto">
          <a:xfrm>
            <a:off x="1365250" y="396557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137.189.x.y</a:t>
            </a:r>
          </a:p>
          <a:p>
            <a:pPr algn="ctr"/>
            <a:r>
              <a:rPr lang="en-US" altLang="en-US" sz="1400">
                <a:latin typeface="Arial" panose="020B0604020202020204" pitchFamily="34" charset="0"/>
                <a:cs typeface="Arial" panose="020B0604020202020204" pitchFamily="34" charset="0"/>
              </a:rPr>
              <a:t>Port: 12345</a:t>
            </a:r>
          </a:p>
        </p:txBody>
      </p:sp>
      <p:sp>
        <p:nvSpPr>
          <p:cNvPr id="389141" name="Line 21"/>
          <p:cNvSpPr>
            <a:spLocks noChangeShapeType="1"/>
          </p:cNvSpPr>
          <p:nvPr/>
        </p:nvSpPr>
        <p:spPr bwMode="auto">
          <a:xfrm flipV="1">
            <a:off x="2197100" y="3325813"/>
            <a:ext cx="854075" cy="617537"/>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42" name="Text Box 22"/>
          <p:cNvSpPr txBox="1">
            <a:spLocks noChangeArrowheads="1"/>
          </p:cNvSpPr>
          <p:nvPr/>
        </p:nvSpPr>
        <p:spPr bwMode="auto">
          <a:xfrm>
            <a:off x="157163" y="3927475"/>
            <a:ext cx="117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connect()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19</a:t>
            </a:fld>
            <a:endParaRPr lang="en-US" altLang="en-US" dirty="0"/>
          </a:p>
        </p:txBody>
      </p:sp>
    </p:spTree>
    <p:extLst>
      <p:ext uri="{BB962C8B-B14F-4D97-AF65-F5344CB8AC3E}">
        <p14:creationId xmlns:p14="http://schemas.microsoft.com/office/powerpoint/2010/main" val="75706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 and the Web</a:t>
            </a:r>
          </a:p>
          <a:p>
            <a:r>
              <a:rPr lang="en-US" dirty="0"/>
              <a:t>Improving HTTP </a:t>
            </a:r>
            <a:r>
              <a:rPr lang="en-US" altLang="zh-CN" dirty="0"/>
              <a:t>p</a:t>
            </a:r>
            <a:r>
              <a:rPr lang="en-US" dirty="0"/>
              <a:t>erformance</a:t>
            </a: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0147" name="Rectangle 3"/>
          <p:cNvSpPr>
            <a:spLocks noGrp="1" noChangeArrowheads="1"/>
          </p:cNvSpPr>
          <p:nvPr>
            <p:ph type="body" sz="half" idx="1"/>
          </p:nvPr>
        </p:nvSpPr>
        <p:spPr>
          <a:xfrm>
            <a:off x="533400" y="5602288"/>
            <a:ext cx="8096250" cy="835025"/>
          </a:xfrm>
        </p:spPr>
        <p:txBody>
          <a:bodyPr/>
          <a:lstStyle/>
          <a:p>
            <a:r>
              <a:rPr lang="en-US" altLang="en-US" sz="2400">
                <a:latin typeface="Arial" panose="020B0604020202020204" pitchFamily="34" charset="0"/>
                <a:cs typeface="Arial" panose="020B0604020202020204" pitchFamily="34" charset="0"/>
              </a:rPr>
              <a:t>Step 3: Server creates a new TCP socket to serve the connection</a:t>
            </a:r>
          </a:p>
        </p:txBody>
      </p:sp>
      <p:grpSp>
        <p:nvGrpSpPr>
          <p:cNvPr id="390148" name="Group 4"/>
          <p:cNvGrpSpPr>
            <a:grpSpLocks/>
          </p:cNvGrpSpPr>
          <p:nvPr/>
        </p:nvGrpSpPr>
        <p:grpSpPr bwMode="auto">
          <a:xfrm>
            <a:off x="3987800" y="1577975"/>
            <a:ext cx="565150" cy="681038"/>
            <a:chOff x="4180" y="783"/>
            <a:chExt cx="150" cy="307"/>
          </a:xfrm>
        </p:grpSpPr>
        <p:sp>
          <p:nvSpPr>
            <p:cNvPr id="390149"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0"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1"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2"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3"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4"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5"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6"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0157"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0158"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0159"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0160"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1"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0162"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016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163"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0164"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5"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6"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7" name="Text Box 23"/>
          <p:cNvSpPr txBox="1">
            <a:spLocks noChangeArrowheads="1"/>
          </p:cNvSpPr>
          <p:nvPr/>
        </p:nvSpPr>
        <p:spPr bwMode="auto">
          <a:xfrm>
            <a:off x="5667375" y="3322638"/>
            <a:ext cx="2877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cs typeface="Arial" panose="020B0604020202020204" pitchFamily="34" charset="0"/>
              </a:rPr>
              <a:t>Connection is identified by</a:t>
            </a:r>
          </a:p>
          <a:p>
            <a:r>
              <a:rPr lang="en-US" altLang="en-US">
                <a:solidFill>
                  <a:srgbClr val="FF0000"/>
                </a:solidFill>
                <a:latin typeface="Arial" panose="020B0604020202020204" pitchFamily="34" charset="0"/>
                <a:cs typeface="Arial" panose="020B0604020202020204" pitchFamily="34" charset="0"/>
              </a:rPr>
              <a:t>(server’s IP, server’s port,</a:t>
            </a:r>
          </a:p>
          <a:p>
            <a:r>
              <a:rPr lang="en-US" altLang="en-US">
                <a:solidFill>
                  <a:srgbClr val="FF0000"/>
                </a:solidFill>
                <a:latin typeface="Arial" panose="020B0604020202020204" pitchFamily="34" charset="0"/>
                <a:cs typeface="Arial" panose="020B0604020202020204" pitchFamily="34" charset="0"/>
              </a:rPr>
              <a:t>client’s IP, client’s port)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20</a:t>
            </a:fld>
            <a:endParaRPr lang="en-US" altLang="en-US" dirty="0"/>
          </a:p>
        </p:txBody>
      </p:sp>
    </p:spTree>
    <p:extLst>
      <p:ext uri="{BB962C8B-B14F-4D97-AF65-F5344CB8AC3E}">
        <p14:creationId xmlns:p14="http://schemas.microsoft.com/office/powerpoint/2010/main" val="21958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1171" name="Rectangle 3"/>
          <p:cNvSpPr>
            <a:spLocks noGrp="1" noChangeArrowheads="1"/>
          </p:cNvSpPr>
          <p:nvPr>
            <p:ph type="body" sz="half" idx="1"/>
          </p:nvPr>
        </p:nvSpPr>
        <p:spPr>
          <a:xfrm>
            <a:off x="533400" y="5708650"/>
            <a:ext cx="8096250" cy="728663"/>
          </a:xfrm>
        </p:spPr>
        <p:txBody>
          <a:bodyPr/>
          <a:lstStyle/>
          <a:p>
            <a:r>
              <a:rPr lang="en-US" altLang="en-US" sz="2400">
                <a:latin typeface="Arial" panose="020B0604020202020204" pitchFamily="34" charset="0"/>
                <a:cs typeface="Arial" panose="020B0604020202020204" pitchFamily="34" charset="0"/>
              </a:rPr>
              <a:t>Step 4: Server can accept more connections…</a:t>
            </a:r>
          </a:p>
        </p:txBody>
      </p:sp>
      <p:grpSp>
        <p:nvGrpSpPr>
          <p:cNvPr id="391172" name="Group 4"/>
          <p:cNvGrpSpPr>
            <a:grpSpLocks/>
          </p:cNvGrpSpPr>
          <p:nvPr/>
        </p:nvGrpSpPr>
        <p:grpSpPr bwMode="auto">
          <a:xfrm>
            <a:off x="3987800" y="1577975"/>
            <a:ext cx="565150" cy="681038"/>
            <a:chOff x="4180" y="783"/>
            <a:chExt cx="150" cy="307"/>
          </a:xfrm>
        </p:grpSpPr>
        <p:sp>
          <p:nvSpPr>
            <p:cNvPr id="391173"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4"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5"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6"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7"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8"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9"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80"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1181"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1182"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1183" name="Text Box 15"/>
          <p:cNvSpPr txBox="1">
            <a:spLocks noChangeArrowheads="1"/>
          </p:cNvSpPr>
          <p:nvPr/>
        </p:nvSpPr>
        <p:spPr bwMode="auto">
          <a:xfrm>
            <a:off x="51323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1184"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5"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1186"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1186"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87"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88"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9"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1190"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graphicFrame>
        <p:nvGraphicFramePr>
          <p:cNvPr id="391191" name="Object 23"/>
          <p:cNvGraphicFramePr>
            <a:graphicFrameLocks noChangeAspect="1"/>
          </p:cNvGraphicFramePr>
          <p:nvPr/>
        </p:nvGraphicFramePr>
        <p:xfrm>
          <a:off x="5489575" y="4354513"/>
          <a:ext cx="876300" cy="730250"/>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391191"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4354513"/>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92" name="Text Box 24"/>
          <p:cNvSpPr txBox="1">
            <a:spLocks noChangeArrowheads="1"/>
          </p:cNvSpPr>
          <p:nvPr/>
        </p:nvSpPr>
        <p:spPr bwMode="auto">
          <a:xfrm>
            <a:off x="4025900" y="4603750"/>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93" name="Rectangle 25"/>
          <p:cNvSpPr>
            <a:spLocks noChangeArrowheads="1"/>
          </p:cNvSpPr>
          <p:nvPr/>
        </p:nvSpPr>
        <p:spPr bwMode="auto">
          <a:xfrm>
            <a:off x="4916488" y="3941763"/>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4" name="Rectangle 26"/>
          <p:cNvSpPr>
            <a:spLocks noChangeArrowheads="1"/>
          </p:cNvSpPr>
          <p:nvPr/>
        </p:nvSpPr>
        <p:spPr bwMode="auto">
          <a:xfrm>
            <a:off x="4511675" y="2884488"/>
            <a:ext cx="261143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5" name="Line 27"/>
          <p:cNvSpPr>
            <a:spLocks noChangeShapeType="1"/>
          </p:cNvSpPr>
          <p:nvPr/>
        </p:nvSpPr>
        <p:spPr bwMode="auto">
          <a:xfrm flipH="1" flipV="1">
            <a:off x="5756275" y="3408363"/>
            <a:ext cx="263525" cy="558800"/>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21</a:t>
            </a:fld>
            <a:endParaRPr lang="en-US" altLang="en-US" dirty="0"/>
          </a:p>
        </p:txBody>
      </p:sp>
    </p:spTree>
    <p:extLst>
      <p:ext uri="{BB962C8B-B14F-4D97-AF65-F5344CB8AC3E}">
        <p14:creationId xmlns:p14="http://schemas.microsoft.com/office/powerpoint/2010/main" val="266288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2F743D-41A2-194A-AF1B-63C82F7E1F94}"/>
              </a:ext>
            </a:extLst>
          </p:cNvPr>
          <p:cNvSpPr>
            <a:spLocks noGrp="1"/>
          </p:cNvSpPr>
          <p:nvPr>
            <p:ph type="title"/>
          </p:nvPr>
        </p:nvSpPr>
        <p:spPr/>
        <p:txBody>
          <a:bodyPr/>
          <a:lstStyle/>
          <a:p>
            <a:r>
              <a:rPr lang="en-US" altLang="zh-CN" dirty="0"/>
              <a:t>HTTP</a:t>
            </a:r>
            <a:r>
              <a:rPr lang="zh-CN" altLang="en-US" dirty="0"/>
              <a:t> </a:t>
            </a:r>
            <a:r>
              <a:rPr lang="en-US" altLang="zh-CN" dirty="0"/>
              <a:t>and</a:t>
            </a:r>
            <a:r>
              <a:rPr lang="zh-CN" altLang="en-US" dirty="0"/>
              <a:t> </a:t>
            </a:r>
            <a:r>
              <a:rPr lang="en-US" altLang="zh-CN" dirty="0"/>
              <a:t>the</a:t>
            </a:r>
            <a:r>
              <a:rPr lang="zh-CN" altLang="en-US" dirty="0"/>
              <a:t> </a:t>
            </a:r>
            <a:r>
              <a:rPr lang="en-US" altLang="zh-CN" dirty="0"/>
              <a:t>web</a:t>
            </a:r>
            <a:endParaRPr lang="en-US" dirty="0"/>
          </a:p>
        </p:txBody>
      </p:sp>
      <p:sp>
        <p:nvSpPr>
          <p:cNvPr id="7" name="Text Placeholder 6">
            <a:extLst>
              <a:ext uri="{FF2B5EF4-FFF2-40B4-BE49-F238E27FC236}">
                <a16:creationId xmlns:a16="http://schemas.microsoft.com/office/drawing/2014/main" id="{ACD27B45-108D-634B-8CA7-5F2F75121398}"/>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7593F52-E34E-164D-94C8-2DD97157956A}"/>
              </a:ext>
            </a:extLst>
          </p:cNvPr>
          <p:cNvSpPr>
            <a:spLocks noGrp="1"/>
          </p:cNvSpPr>
          <p:nvPr>
            <p:ph type="sldNum" sz="quarter" idx="4294967295"/>
          </p:nvPr>
        </p:nvSpPr>
        <p:spPr>
          <a:xfrm>
            <a:off x="8518525" y="6400800"/>
            <a:ext cx="625475" cy="457200"/>
          </a:xfrm>
        </p:spPr>
        <p:txBody>
          <a:bodyPr/>
          <a:lstStyle/>
          <a:p>
            <a:fld id="{C9399570-805F-4B6D-83F4-39FC9E49A71F}" type="slidenum">
              <a:rPr lang="en-US" altLang="en-US" smtClean="0"/>
              <a:pPr/>
              <a:t>22</a:t>
            </a:fld>
            <a:endParaRPr lang="en-US" altLang="en-US" dirty="0"/>
          </a:p>
        </p:txBody>
      </p:sp>
    </p:spTree>
    <p:extLst>
      <p:ext uri="{BB962C8B-B14F-4D97-AF65-F5344CB8AC3E}">
        <p14:creationId xmlns:p14="http://schemas.microsoft.com/office/powerpoint/2010/main" val="85611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23</a:t>
            </a:fld>
            <a:endParaRPr lang="en-US"/>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Tree>
    <p:extLst>
      <p:ext uri="{BB962C8B-B14F-4D97-AF65-F5344CB8AC3E}">
        <p14:creationId xmlns:p14="http://schemas.microsoft.com/office/powerpoint/2010/main" val="40946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40751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222796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68648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28</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29</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04FADAC-6B36-454D-B6B9-CABF222863B8}"/>
                  </a:ext>
                </a:extLst>
              </p14:cNvPr>
              <p14:cNvContentPartPr/>
              <p14:nvPr/>
            </p14:nvContentPartPr>
            <p14:xfrm>
              <a:off x="1893240" y="2051640"/>
              <a:ext cx="771480" cy="723960"/>
            </p14:xfrm>
          </p:contentPart>
        </mc:Choice>
        <mc:Fallback xmlns="">
          <p:pic>
            <p:nvPicPr>
              <p:cNvPr id="4" name="Ink 3">
                <a:extLst>
                  <a:ext uri="{FF2B5EF4-FFF2-40B4-BE49-F238E27FC236}">
                    <a16:creationId xmlns:a16="http://schemas.microsoft.com/office/drawing/2014/main" id="{E04FADAC-6B36-454D-B6B9-CABF222863B8}"/>
                  </a:ext>
                </a:extLst>
              </p:cNvPr>
              <p:cNvPicPr/>
              <p:nvPr/>
            </p:nvPicPr>
            <p:blipFill>
              <a:blip r:embed="rId9"/>
              <a:stretch>
                <a:fillRect/>
              </a:stretch>
            </p:blipFill>
            <p:spPr>
              <a:xfrm>
                <a:off x="1877040" y="2035440"/>
                <a:ext cx="803880" cy="756360"/>
              </a:xfrm>
              <a:prstGeom prst="rect">
                <a:avLst/>
              </a:prstGeom>
            </p:spPr>
          </p:pic>
        </mc:Fallback>
      </mc:AlternateContent>
    </p:spTree>
    <p:extLst>
      <p:ext uri="{BB962C8B-B14F-4D97-AF65-F5344CB8AC3E}">
        <p14:creationId xmlns:p14="http://schemas.microsoft.com/office/powerpoint/2010/main" val="31152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228600"/>
            <a:ext cx="7796213" cy="1143000"/>
          </a:xfrm>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2867" name="Rectangle 3"/>
          <p:cNvSpPr>
            <a:spLocks noGrp="1" noChangeArrowheads="1"/>
          </p:cNvSpPr>
          <p:nvPr>
            <p:ph type="body" idx="1"/>
          </p:nvPr>
        </p:nvSpPr>
        <p:spPr>
          <a:xfrm>
            <a:off x="533400" y="1931988"/>
            <a:ext cx="4090988" cy="4316412"/>
          </a:xfrm>
        </p:spPr>
        <p:txBody>
          <a:bodyPr/>
          <a:lstStyle/>
          <a:p>
            <a:r>
              <a:rPr lang="en-US" altLang="en-US" sz="2400">
                <a:latin typeface="Arial" panose="020B0604020202020204" pitchFamily="34" charset="0"/>
                <a:cs typeface="Arial" panose="020B0604020202020204" pitchFamily="34" charset="0"/>
              </a:rPr>
              <a:t>Implementation of each protocol layer is located in either the user-space, kernel-space, or the device (hardware)</a:t>
            </a:r>
          </a:p>
        </p:txBody>
      </p:sp>
      <p:sp>
        <p:nvSpPr>
          <p:cNvPr id="292868" name="Rectangle 4"/>
          <p:cNvSpPr>
            <a:spLocks noChangeArrowheads="1"/>
          </p:cNvSpPr>
          <p:nvPr/>
        </p:nvSpPr>
        <p:spPr bwMode="auto">
          <a:xfrm>
            <a:off x="4830763" y="4927600"/>
            <a:ext cx="3429000" cy="838200"/>
          </a:xfrm>
          <a:prstGeom prst="rect">
            <a:avLst/>
          </a:prstGeom>
          <a:solidFill>
            <a:schemeClr val="bg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69" name="Rectangle 5"/>
          <p:cNvSpPr>
            <a:spLocks noChangeArrowheads="1"/>
          </p:cNvSpPr>
          <p:nvPr/>
        </p:nvSpPr>
        <p:spPr bwMode="auto">
          <a:xfrm>
            <a:off x="5135563" y="5232400"/>
            <a:ext cx="14478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Physical</a:t>
            </a:r>
          </a:p>
        </p:txBody>
      </p:sp>
      <p:sp>
        <p:nvSpPr>
          <p:cNvPr id="292870" name="Text Box 6"/>
          <p:cNvSpPr txBox="1">
            <a:spLocks noChangeArrowheads="1"/>
          </p:cNvSpPr>
          <p:nvPr/>
        </p:nvSpPr>
        <p:spPr bwMode="auto">
          <a:xfrm>
            <a:off x="7269163" y="532765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Device</a:t>
            </a:r>
          </a:p>
        </p:txBody>
      </p:sp>
      <p:sp>
        <p:nvSpPr>
          <p:cNvPr id="292871" name="Rectangle 7"/>
          <p:cNvSpPr>
            <a:spLocks noChangeArrowheads="1"/>
          </p:cNvSpPr>
          <p:nvPr/>
        </p:nvSpPr>
        <p:spPr bwMode="auto">
          <a:xfrm>
            <a:off x="4830763" y="1955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2" name="Rectangle 8"/>
          <p:cNvSpPr>
            <a:spLocks noChangeArrowheads="1"/>
          </p:cNvSpPr>
          <p:nvPr/>
        </p:nvSpPr>
        <p:spPr bwMode="auto">
          <a:xfrm>
            <a:off x="5135563" y="3175000"/>
            <a:ext cx="1447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2873" name="Rectangle 9"/>
          <p:cNvSpPr>
            <a:spLocks noChangeArrowheads="1"/>
          </p:cNvSpPr>
          <p:nvPr/>
        </p:nvSpPr>
        <p:spPr bwMode="auto">
          <a:xfrm>
            <a:off x="4830763" y="3708400"/>
            <a:ext cx="3429000" cy="12192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4" name="Rectangle 10"/>
          <p:cNvSpPr>
            <a:spLocks noChangeArrowheads="1"/>
          </p:cNvSpPr>
          <p:nvPr/>
        </p:nvSpPr>
        <p:spPr bwMode="auto">
          <a:xfrm>
            <a:off x="5135563" y="37846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2875" name="Rectangle 11"/>
          <p:cNvSpPr>
            <a:spLocks noChangeArrowheads="1"/>
          </p:cNvSpPr>
          <p:nvPr/>
        </p:nvSpPr>
        <p:spPr bwMode="auto">
          <a:xfrm>
            <a:off x="5135563" y="4241800"/>
            <a:ext cx="1447800" cy="457200"/>
          </a:xfrm>
          <a:prstGeom prst="rect">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Network</a:t>
            </a:r>
          </a:p>
        </p:txBody>
      </p:sp>
      <p:sp>
        <p:nvSpPr>
          <p:cNvPr id="292876" name="Rectangle 12"/>
          <p:cNvSpPr>
            <a:spLocks noChangeArrowheads="1"/>
          </p:cNvSpPr>
          <p:nvPr/>
        </p:nvSpPr>
        <p:spPr bwMode="auto">
          <a:xfrm>
            <a:off x="5135563" y="4699000"/>
            <a:ext cx="1447800" cy="457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Data Link</a:t>
            </a:r>
          </a:p>
        </p:txBody>
      </p:sp>
      <p:sp>
        <p:nvSpPr>
          <p:cNvPr id="292877" name="Text Box 13"/>
          <p:cNvSpPr txBox="1">
            <a:spLocks noChangeArrowheads="1"/>
          </p:cNvSpPr>
          <p:nvPr/>
        </p:nvSpPr>
        <p:spPr bwMode="auto">
          <a:xfrm>
            <a:off x="7269163" y="455136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2878" name="Text Box 14"/>
          <p:cNvSpPr txBox="1">
            <a:spLocks noChangeArrowheads="1"/>
          </p:cNvSpPr>
          <p:nvPr/>
        </p:nvSpPr>
        <p:spPr bwMode="auto">
          <a:xfrm>
            <a:off x="7415213" y="3270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2879" name="Oval 15"/>
          <p:cNvSpPr>
            <a:spLocks noChangeArrowheads="1"/>
          </p:cNvSpPr>
          <p:nvPr/>
        </p:nvSpPr>
        <p:spPr bwMode="auto">
          <a:xfrm>
            <a:off x="5668963" y="2108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3</a:t>
            </a:fld>
            <a:endParaRPr lang="en-US" altLang="en-US" dirty="0"/>
          </a:p>
        </p:txBody>
      </p:sp>
    </p:spTree>
    <p:extLst>
      <p:ext uri="{BB962C8B-B14F-4D97-AF65-F5344CB8AC3E}">
        <p14:creationId xmlns:p14="http://schemas.microsoft.com/office/powerpoint/2010/main" val="5660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dirty="0"/>
              <a:t>URL: Uniform </a:t>
            </a:r>
            <a:r>
              <a:rPr lang="en-US" altLang="zh-CN" dirty="0"/>
              <a:t>Resource</a:t>
            </a:r>
            <a:r>
              <a:rPr lang="en-US" dirty="0"/>
              <a:t> Locator</a:t>
            </a:r>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https://github.com/henryhxu/CSCI4430-ESTR4120/tree/202</a:t>
            </a:r>
            <a:r>
              <a:rPr lang="en-US" altLang="zh-CN" sz="1800" dirty="0">
                <a:solidFill>
                  <a:schemeClr val="accent2">
                    <a:lumMod val="50000"/>
                    <a:lumOff val="50000"/>
                  </a:schemeClr>
                </a:solidFill>
                <a:latin typeface="Lucida Console" charset="0"/>
                <a:ea typeface="Lucida Console" charset="0"/>
                <a:cs typeface="Lucida Console" charset="0"/>
                <a:hlinkClick r:id="rId2"/>
              </a:rPr>
              <a:t>3</a:t>
            </a:r>
            <a:r>
              <a:rPr lang="en-US" sz="1800" dirty="0">
                <a:solidFill>
                  <a:schemeClr val="accent2">
                    <a:lumMod val="50000"/>
                    <a:lumOff val="50000"/>
                  </a:schemeClr>
                </a:solidFill>
                <a:latin typeface="Lucida Console" charset="0"/>
                <a:ea typeface="Lucida Console" charset="0"/>
                <a:cs typeface="Lucida Console" charset="0"/>
                <a:hlinkClick r:id="rId2"/>
              </a:rPr>
              <a:t>_spring/lecture</a:t>
            </a:r>
            <a:r>
              <a:rPr lang="en-US" altLang="zh-CN" sz="1800" dirty="0">
                <a:solidFill>
                  <a:schemeClr val="accent2">
                    <a:lumMod val="50000"/>
                    <a:lumOff val="50000"/>
                  </a:schemeClr>
                </a:solidFill>
                <a:latin typeface="Lucida Console" charset="0"/>
                <a:ea typeface="Lucida Console" charset="0"/>
                <a:cs typeface="Lucida Console" charset="0"/>
              </a:rPr>
              <a:t>/lec1.pptx</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a:t>
            </a:r>
            <a:r>
              <a:rPr lang="en-US" altLang="zh-CN" sz="1800" dirty="0">
                <a:solidFill>
                  <a:schemeClr val="accent2">
                    <a:lumMod val="50000"/>
                    <a:lumOff val="50000"/>
                  </a:schemeClr>
                </a:solidFill>
                <a:latin typeface="Lucida Console" charset="0"/>
                <a:ea typeface="Lucida Console" charset="0"/>
                <a:cs typeface="Lucida Console" charset="0"/>
              </a:rPr>
              <a:t>csci4430</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Server-side processing can be included in the name</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3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5032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a:p>
            <a:r>
              <a:rPr lang="en-US" altLang="zh-CN" dirty="0">
                <a:solidFill>
                  <a:srgbClr val="FF0000"/>
                </a:solidFill>
              </a:rPr>
              <a:t>Plain</a:t>
            </a:r>
            <a:r>
              <a:rPr lang="zh-CN" altLang="en-US" dirty="0">
                <a:solidFill>
                  <a:srgbClr val="FF0000"/>
                </a:solidFill>
              </a:rPr>
              <a:t> </a:t>
            </a:r>
            <a:r>
              <a:rPr lang="en-US" altLang="zh-CN" dirty="0">
                <a:solidFill>
                  <a:srgbClr val="FF0000"/>
                </a:solidFill>
              </a:rPr>
              <a:t>text</a:t>
            </a:r>
            <a:endParaRPr lang="en-US" dirty="0">
              <a:solidFill>
                <a:srgbClr val="FF0000"/>
              </a:solidFill>
            </a:endParaRPr>
          </a:p>
          <a:p>
            <a:pPr lvl="1"/>
            <a:endParaRPr lang="en-US" dirty="0"/>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58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1C04-2D85-881F-CDC8-8ED1ED20EE1D}"/>
              </a:ext>
            </a:extLst>
          </p:cNvPr>
          <p:cNvSpPr>
            <a:spLocks noGrp="1"/>
          </p:cNvSpPr>
          <p:nvPr>
            <p:ph type="title"/>
          </p:nvPr>
        </p:nvSpPr>
        <p:spPr/>
        <p:txBody>
          <a:bodyPr/>
          <a:lstStyle/>
          <a:p>
            <a:r>
              <a:rPr lang="en-US" altLang="zh-CN" dirty="0"/>
              <a:t>HTTP</a:t>
            </a:r>
            <a:r>
              <a:rPr lang="zh-CN" altLang="en-US" dirty="0"/>
              <a:t> </a:t>
            </a:r>
            <a:r>
              <a:rPr lang="en-US" altLang="zh-CN" dirty="0"/>
              <a:t>variants</a:t>
            </a:r>
            <a:endParaRPr lang="en-US" dirty="0"/>
          </a:p>
        </p:txBody>
      </p:sp>
      <p:sp>
        <p:nvSpPr>
          <p:cNvPr id="3" name="Content Placeholder 2">
            <a:extLst>
              <a:ext uri="{FF2B5EF4-FFF2-40B4-BE49-F238E27FC236}">
                <a16:creationId xmlns:a16="http://schemas.microsoft.com/office/drawing/2014/main" id="{96C4645A-63D5-1527-2CA1-A750828E8B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5072C7-E08B-C4C5-1372-E45BDEB5A26F}"/>
              </a:ext>
            </a:extLst>
          </p:cNvPr>
          <p:cNvPicPr>
            <a:picLocks noChangeAspect="1"/>
          </p:cNvPicPr>
          <p:nvPr/>
        </p:nvPicPr>
        <p:blipFill>
          <a:blip r:embed="rId2"/>
          <a:stretch>
            <a:fillRect/>
          </a:stretch>
        </p:blipFill>
        <p:spPr>
          <a:xfrm>
            <a:off x="1263650" y="1600200"/>
            <a:ext cx="6616700" cy="4548982"/>
          </a:xfrm>
          <a:prstGeom prst="rect">
            <a:avLst/>
          </a:prstGeom>
        </p:spPr>
      </p:pic>
    </p:spTree>
    <p:extLst>
      <p:ext uri="{BB962C8B-B14F-4D97-AF65-F5344CB8AC3E}">
        <p14:creationId xmlns:p14="http://schemas.microsoft.com/office/powerpoint/2010/main" val="106359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35</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25606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37</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38</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3ACD-2086-D6D0-62E4-313FF5D29D32}"/>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56E78D4B-7F7F-AB8F-9A91-493795063B1E}"/>
              </a:ext>
            </a:extLst>
          </p:cNvPr>
          <p:cNvSpPr>
            <a:spLocks noGrp="1"/>
          </p:cNvSpPr>
          <p:nvPr>
            <p:ph idx="1"/>
          </p:nvPr>
        </p:nvSpPr>
        <p:spPr/>
        <p:txBody>
          <a:bodyPr/>
          <a:lstStyle/>
          <a:p>
            <a:endParaRPr lang="en-US"/>
          </a:p>
        </p:txBody>
      </p:sp>
      <p:pic>
        <p:nvPicPr>
          <p:cNvPr id="4" name="Picture 3" descr="Graphical user interface, text, application, Word&#10;&#10;Description automatically generated">
            <a:extLst>
              <a:ext uri="{FF2B5EF4-FFF2-40B4-BE49-F238E27FC236}">
                <a16:creationId xmlns:a16="http://schemas.microsoft.com/office/drawing/2014/main" id="{00A5D751-110C-FC3E-9678-C9445D91F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2433"/>
            <a:ext cx="7467600" cy="5296653"/>
          </a:xfrm>
          <a:prstGeom prst="rect">
            <a:avLst/>
          </a:prstGeom>
        </p:spPr>
      </p:pic>
    </p:spTree>
    <p:extLst>
      <p:ext uri="{BB962C8B-B14F-4D97-AF65-F5344CB8AC3E}">
        <p14:creationId xmlns:p14="http://schemas.microsoft.com/office/powerpoint/2010/main" val="332766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533400" y="1600200"/>
            <a:ext cx="4600575" cy="4648200"/>
          </a:xfrm>
        </p:spPr>
        <p:txBody>
          <a:bodyPr/>
          <a:lstStyle/>
          <a:p>
            <a:r>
              <a:rPr lang="en-US" altLang="en-US" sz="2400">
                <a:latin typeface="Arial" panose="020B0604020202020204" pitchFamily="34" charset="0"/>
                <a:cs typeface="Arial" panose="020B0604020202020204" pitchFamily="34" charset="0"/>
              </a:rPr>
              <a:t>We need a “door” so that a network application can send/receive messages to/from the network</a:t>
            </a:r>
          </a:p>
          <a:p>
            <a:r>
              <a:rPr lang="en-US" altLang="en-US" sz="2400">
                <a:latin typeface="Arial" panose="020B0604020202020204" pitchFamily="34" charset="0"/>
                <a:cs typeface="Arial" panose="020B0604020202020204" pitchFamily="34" charset="0"/>
              </a:rPr>
              <a:t>The door should appear between the user space and kernel space so that details of the kernel space can be hidden</a:t>
            </a:r>
          </a:p>
          <a:p>
            <a:r>
              <a:rPr lang="en-US" altLang="en-US" sz="2400">
                <a:latin typeface="Arial" panose="020B0604020202020204" pitchFamily="34" charset="0"/>
                <a:cs typeface="Arial" panose="020B0604020202020204" pitchFamily="34" charset="0"/>
              </a:rPr>
              <a:t>Socket is the door!</a:t>
            </a:r>
          </a:p>
        </p:txBody>
      </p:sp>
      <p:sp>
        <p:nvSpPr>
          <p:cNvPr id="294916" name="Rectangle 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7" name="Rectangle 5"/>
          <p:cNvSpPr>
            <a:spLocks noChangeArrowheads="1"/>
          </p:cNvSpPr>
          <p:nvPr/>
        </p:nvSpPr>
        <p:spPr bwMode="auto">
          <a:xfrm>
            <a:off x="5257800" y="51816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8" name="Rectangle 6"/>
          <p:cNvSpPr>
            <a:spLocks noChangeArrowheads="1"/>
          </p:cNvSpPr>
          <p:nvPr/>
        </p:nvSpPr>
        <p:spPr bwMode="auto">
          <a:xfrm>
            <a:off x="5562600" y="3048000"/>
            <a:ext cx="2209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4919" name="Rectangle 7"/>
          <p:cNvSpPr>
            <a:spLocks noChangeArrowheads="1"/>
          </p:cNvSpPr>
          <p:nvPr/>
        </p:nvSpPr>
        <p:spPr bwMode="auto">
          <a:xfrm>
            <a:off x="5562600" y="5257800"/>
            <a:ext cx="2209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4920" name="Text Box 8"/>
          <p:cNvSpPr txBox="1">
            <a:spLocks noChangeArrowheads="1"/>
          </p:cNvSpPr>
          <p:nvPr/>
        </p:nvSpPr>
        <p:spPr bwMode="auto">
          <a:xfrm>
            <a:off x="7696200" y="5657850"/>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4921" name="Text Box 9"/>
          <p:cNvSpPr txBox="1">
            <a:spLocks noChangeArrowheads="1"/>
          </p:cNvSpPr>
          <p:nvPr/>
        </p:nvSpPr>
        <p:spPr bwMode="auto">
          <a:xfrm>
            <a:off x="7842250" y="3143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4922" name="Oval 10"/>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4923" name="Rectangle 11"/>
          <p:cNvSpPr>
            <a:spLocks noChangeArrowheads="1"/>
          </p:cNvSpPr>
          <p:nvPr/>
        </p:nvSpPr>
        <p:spPr bwMode="auto">
          <a:xfrm>
            <a:off x="5257800" y="4191000"/>
            <a:ext cx="3429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What is the interface?</a:t>
            </a:r>
          </a:p>
        </p:txBody>
      </p:sp>
      <p:sp>
        <p:nvSpPr>
          <p:cNvPr id="294924" name="AutoShape 12"/>
          <p:cNvSpPr>
            <a:spLocks noChangeArrowheads="1"/>
          </p:cNvSpPr>
          <p:nvPr/>
        </p:nvSpPr>
        <p:spPr bwMode="auto">
          <a:xfrm>
            <a:off x="5867400" y="36576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5" name="AutoShape 13"/>
          <p:cNvSpPr>
            <a:spLocks noChangeArrowheads="1"/>
          </p:cNvSpPr>
          <p:nvPr/>
        </p:nvSpPr>
        <p:spPr bwMode="auto">
          <a:xfrm>
            <a:off x="5867400" y="46482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7" name="Rectangle 1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4</a:t>
            </a:fld>
            <a:endParaRPr lang="en-US" altLang="en-US" dirty="0"/>
          </a:p>
        </p:txBody>
      </p:sp>
    </p:spTree>
    <p:extLst>
      <p:ext uri="{BB962C8B-B14F-4D97-AF65-F5344CB8AC3E}">
        <p14:creationId xmlns:p14="http://schemas.microsoft.com/office/powerpoint/2010/main" val="3074376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40</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AB5E-E20B-ED61-01AB-2151F4D87E39}"/>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FEEB9AC3-25CC-BED0-F7E0-36B42B7DE57E}"/>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334604FA-0851-34A4-2C76-AF40503B9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97516"/>
            <a:ext cx="7772400" cy="5284284"/>
          </a:xfrm>
          <a:prstGeom prst="rect">
            <a:avLst/>
          </a:prstGeom>
        </p:spPr>
      </p:pic>
    </p:spTree>
    <p:extLst>
      <p:ext uri="{BB962C8B-B14F-4D97-AF65-F5344CB8AC3E}">
        <p14:creationId xmlns:p14="http://schemas.microsoft.com/office/powerpoint/2010/main" val="333623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9A8-5FBA-8C85-1D0E-3D4FA42C0BCA}"/>
              </a:ext>
            </a:extLst>
          </p:cNvPr>
          <p:cNvSpPr>
            <a:spLocks noGrp="1"/>
          </p:cNvSpPr>
          <p:nvPr>
            <p:ph type="title"/>
          </p:nvPr>
        </p:nvSpPr>
        <p:spPr/>
        <p:txBody>
          <a:bodyPr/>
          <a:lstStyle/>
          <a:p>
            <a:r>
              <a:rPr lang="en-US" altLang="zh-CN" dirty="0"/>
              <a:t>What</a:t>
            </a:r>
            <a:r>
              <a:rPr lang="zh-CN" altLang="en-US" dirty="0"/>
              <a:t> </a:t>
            </a:r>
            <a:r>
              <a:rPr lang="en-US" altLang="zh-CN" dirty="0"/>
              <a:t>about</a:t>
            </a:r>
            <a:r>
              <a:rPr lang="zh-CN" altLang="en-US" dirty="0"/>
              <a:t> </a:t>
            </a:r>
            <a:r>
              <a:rPr lang="en-US" altLang="zh-CN" dirty="0"/>
              <a:t>HTTPS?</a:t>
            </a:r>
            <a:endParaRPr lang="en-US"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578BF555-3883-A2FA-8DAC-D40F092BB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09" y="1447800"/>
            <a:ext cx="8205781" cy="5410200"/>
          </a:xfrm>
        </p:spPr>
      </p:pic>
    </p:spTree>
    <p:extLst>
      <p:ext uri="{BB962C8B-B14F-4D97-AF65-F5344CB8AC3E}">
        <p14:creationId xmlns:p14="http://schemas.microsoft.com/office/powerpoint/2010/main" val="4214753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899853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45</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E10-9BE8-602E-3B4A-C53691010495}"/>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E1453E03-C9E3-C0AA-953D-FBB7AF798C3B}"/>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0D76663D-40A7-1785-480D-947402250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7" y="1600200"/>
            <a:ext cx="7772400" cy="4770032"/>
          </a:xfrm>
          <a:prstGeom prst="rect">
            <a:avLst/>
          </a:prstGeom>
        </p:spPr>
      </p:pic>
    </p:spTree>
    <p:extLst>
      <p:ext uri="{BB962C8B-B14F-4D97-AF65-F5344CB8AC3E}">
        <p14:creationId xmlns:p14="http://schemas.microsoft.com/office/powerpoint/2010/main" val="1791231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p>
          <a:p>
            <a:pPr lvl="1"/>
            <a:endParaRPr lang="en-US" dirty="0">
              <a:sym typeface="Arial" pitchFamily="68"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47</a:t>
            </a:fld>
            <a:endParaRPr lang="en-US"/>
          </a:p>
        </p:txBody>
      </p:sp>
    </p:spTree>
    <p:extLst>
      <p:ext uri="{BB962C8B-B14F-4D97-AF65-F5344CB8AC3E}">
        <p14:creationId xmlns:p14="http://schemas.microsoft.com/office/powerpoint/2010/main" val="11540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786E3-7A59-D84C-BD30-B634F4742D33}"/>
              </a:ext>
            </a:extLst>
          </p:cNvPr>
          <p:cNvSpPr>
            <a:spLocks noGrp="1"/>
          </p:cNvSpPr>
          <p:nvPr>
            <p:ph type="title"/>
          </p:nvPr>
        </p:nvSpPr>
        <p:spPr/>
        <p:txBody>
          <a:bodyPr/>
          <a:lstStyle/>
          <a:p>
            <a:r>
              <a:rPr lang="en-US" altLang="zh-CN" dirty="0"/>
              <a:t>Improving</a:t>
            </a:r>
            <a:r>
              <a:rPr lang="zh-CN" altLang="en-US" dirty="0"/>
              <a:t> </a:t>
            </a:r>
            <a:r>
              <a:rPr lang="en-US" altLang="zh-CN" dirty="0"/>
              <a:t>HTTP</a:t>
            </a:r>
            <a:r>
              <a:rPr lang="zh-CN" altLang="en-US" dirty="0"/>
              <a:t> </a:t>
            </a:r>
            <a:r>
              <a:rPr lang="en-US" altLang="zh-CN" dirty="0"/>
              <a:t>performance</a:t>
            </a:r>
            <a:endParaRPr lang="en-US" dirty="0"/>
          </a:p>
        </p:txBody>
      </p:sp>
      <p:sp>
        <p:nvSpPr>
          <p:cNvPr id="5" name="Text Placeholder 4">
            <a:extLst>
              <a:ext uri="{FF2B5EF4-FFF2-40B4-BE49-F238E27FC236}">
                <a16:creationId xmlns:a16="http://schemas.microsoft.com/office/drawing/2014/main" id="{6691F06E-B005-BD4E-BBF3-1951B4CB54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327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49</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533400" y="1708150"/>
            <a:ext cx="4756150" cy="4540250"/>
          </a:xfrm>
        </p:spPr>
        <p:txBody>
          <a:bodyPr/>
          <a:lstStyle/>
          <a:p>
            <a:r>
              <a:rPr lang="en-US" altLang="en-US" sz="2000">
                <a:latin typeface="Arial" panose="020B0604020202020204" pitchFamily="34" charset="0"/>
                <a:cs typeface="Arial" panose="020B0604020202020204" pitchFamily="34" charset="0"/>
              </a:rPr>
              <a:t>A </a:t>
            </a:r>
            <a:r>
              <a:rPr lang="en-US" altLang="en-US" sz="2000">
                <a:solidFill>
                  <a:srgbClr val="FF0000"/>
                </a:solidFill>
                <a:latin typeface="Arial" panose="020B0604020202020204" pitchFamily="34" charset="0"/>
                <a:cs typeface="Arial" panose="020B0604020202020204" pitchFamily="34" charset="0"/>
              </a:rPr>
              <a:t>socket</a:t>
            </a:r>
            <a:r>
              <a:rPr lang="en-US" altLang="en-US" sz="2000">
                <a:latin typeface="Arial" panose="020B0604020202020204" pitchFamily="34" charset="0"/>
                <a:cs typeface="Arial" panose="020B0604020202020204" pitchFamily="34" charset="0"/>
              </a:rPr>
              <a:t> is a </a:t>
            </a:r>
            <a:r>
              <a:rPr lang="en-US" altLang="en-US" sz="2000" i="1">
                <a:solidFill>
                  <a:srgbClr val="FF0000"/>
                </a:solidFill>
                <a:latin typeface="Arial" panose="020B0604020202020204" pitchFamily="34" charset="0"/>
                <a:cs typeface="Arial" panose="020B0604020202020204" pitchFamily="34" charset="0"/>
              </a:rPr>
              <a:t>host-local</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application-created</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OS-controlled</a:t>
            </a:r>
            <a:r>
              <a:rPr lang="en-US" altLang="en-US" sz="2000">
                <a:latin typeface="Arial" panose="020B0604020202020204" pitchFamily="34" charset="0"/>
                <a:cs typeface="Arial" panose="020B0604020202020204" pitchFamily="34" charset="0"/>
              </a:rPr>
              <a:t> interface (a “door”) into which application process can </a:t>
            </a:r>
            <a:r>
              <a:rPr lang="en-US" altLang="en-US" sz="2000">
                <a:solidFill>
                  <a:srgbClr val="FF0000"/>
                </a:solidFill>
                <a:latin typeface="Arial" panose="020B0604020202020204" pitchFamily="34" charset="0"/>
                <a:cs typeface="Arial" panose="020B0604020202020204" pitchFamily="34" charset="0"/>
              </a:rPr>
              <a:t>both send and receive</a:t>
            </a:r>
            <a:r>
              <a:rPr lang="en-US" altLang="en-US" sz="2000">
                <a:latin typeface="Arial" panose="020B0604020202020204" pitchFamily="34" charset="0"/>
                <a:cs typeface="Arial" panose="020B0604020202020204" pitchFamily="34" charset="0"/>
              </a:rPr>
              <a:t> messages to/from another application process</a:t>
            </a:r>
            <a:endParaRPr lang="en-US" altLang="en-US" sz="1800">
              <a:latin typeface="Arial" panose="020B0604020202020204" pitchFamily="34" charset="0"/>
              <a:cs typeface="Arial" panose="020B0604020202020204" pitchFamily="34" charset="0"/>
            </a:endParaRPr>
          </a:p>
          <a:p>
            <a:pPr lvl="1"/>
            <a:r>
              <a:rPr lang="en-US" altLang="en-US" sz="1600">
                <a:latin typeface="Arial" panose="020B0604020202020204" pitchFamily="34" charset="0"/>
                <a:cs typeface="Arial" panose="020B0604020202020204" pitchFamily="34" charset="0"/>
              </a:rPr>
              <a:t>Similar to a </a:t>
            </a:r>
            <a:r>
              <a:rPr lang="en-US" altLang="en-US" sz="1600">
                <a:solidFill>
                  <a:srgbClr val="FF0000"/>
                </a:solidFill>
                <a:latin typeface="Arial" panose="020B0604020202020204" pitchFamily="34" charset="0"/>
                <a:cs typeface="Arial" panose="020B0604020202020204" pitchFamily="34" charset="0"/>
              </a:rPr>
              <a:t>file descriptor</a:t>
            </a:r>
            <a:r>
              <a:rPr lang="en-US" altLang="en-US" sz="1600">
                <a:latin typeface="Arial" panose="020B0604020202020204" pitchFamily="34" charset="0"/>
                <a:cs typeface="Arial" panose="020B0604020202020204" pitchFamily="34" charset="0"/>
              </a:rPr>
              <a:t>, which interfaces between an application and a file</a:t>
            </a:r>
          </a:p>
          <a:p>
            <a:r>
              <a:rPr lang="en-US" altLang="en-US" sz="2000">
                <a:latin typeface="Arial" panose="020B0604020202020204" pitchFamily="34" charset="0"/>
                <a:cs typeface="Arial" panose="020B0604020202020204" pitchFamily="34" charset="0"/>
              </a:rPr>
              <a:t>One socket is tied to one application process (or thread)</a:t>
            </a:r>
          </a:p>
          <a:p>
            <a:pPr lvl="1"/>
            <a:r>
              <a:rPr lang="en-US" altLang="en-US" sz="1800">
                <a:latin typeface="Arial" panose="020B0604020202020204" pitchFamily="34" charset="0"/>
                <a:cs typeface="Arial" panose="020B0604020202020204" pitchFamily="34" charset="0"/>
              </a:rPr>
              <a:t>An application can create many processes (and hence sockets)</a:t>
            </a:r>
          </a:p>
        </p:txBody>
      </p:sp>
      <p:sp>
        <p:nvSpPr>
          <p:cNvPr id="295950" name="Rectangle 1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1" name="Rectangle 15"/>
          <p:cNvSpPr>
            <a:spLocks noChangeArrowheads="1"/>
          </p:cNvSpPr>
          <p:nvPr/>
        </p:nvSpPr>
        <p:spPr bwMode="auto">
          <a:xfrm>
            <a:off x="5257800" y="38100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2" name="Oval 16"/>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5953" name="Rectangle 17"/>
          <p:cNvSpPr>
            <a:spLocks noChangeArrowheads="1"/>
          </p:cNvSpPr>
          <p:nvPr/>
        </p:nvSpPr>
        <p:spPr bwMode="auto">
          <a:xfrm>
            <a:off x="52578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4" name="Rectangle 18"/>
          <p:cNvSpPr>
            <a:spLocks noChangeArrowheads="1"/>
          </p:cNvSpPr>
          <p:nvPr/>
        </p:nvSpPr>
        <p:spPr bwMode="auto">
          <a:xfrm>
            <a:off x="64770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5" name="Rectangle 19"/>
          <p:cNvSpPr>
            <a:spLocks noChangeArrowheads="1"/>
          </p:cNvSpPr>
          <p:nvPr/>
        </p:nvSpPr>
        <p:spPr bwMode="auto">
          <a:xfrm>
            <a:off x="76962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6" name="AutoShape 20"/>
          <p:cNvSpPr>
            <a:spLocks noChangeArrowheads="1"/>
          </p:cNvSpPr>
          <p:nvPr/>
        </p:nvSpPr>
        <p:spPr bwMode="auto">
          <a:xfrm>
            <a:off x="6781800" y="2819400"/>
            <a:ext cx="457200" cy="685800"/>
          </a:xfrm>
          <a:prstGeom prst="upDownArrow">
            <a:avLst>
              <a:gd name="adj1" fmla="val 50000"/>
              <a:gd name="adj2" fmla="val 3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7" name="AutoShape 21"/>
          <p:cNvSpPr>
            <a:spLocks noChangeArrowheads="1"/>
          </p:cNvSpPr>
          <p:nvPr/>
        </p:nvSpPr>
        <p:spPr bwMode="auto">
          <a:xfrm rot="2711271">
            <a:off x="5867400" y="2667000"/>
            <a:ext cx="457200" cy="914400"/>
          </a:xfrm>
          <a:prstGeom prst="upDownArrow">
            <a:avLst>
              <a:gd name="adj1" fmla="val 50000"/>
              <a:gd name="adj2" fmla="val 4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8" name="AutoShape 22"/>
          <p:cNvSpPr>
            <a:spLocks noChangeArrowheads="1"/>
          </p:cNvSpPr>
          <p:nvPr/>
        </p:nvSpPr>
        <p:spPr bwMode="auto">
          <a:xfrm rot="-2577360">
            <a:off x="7620000" y="2667000"/>
            <a:ext cx="457200" cy="952500"/>
          </a:xfrm>
          <a:prstGeom prst="upDownArrow">
            <a:avLst>
              <a:gd name="adj1" fmla="val 50000"/>
              <a:gd name="adj2" fmla="val 41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9" name="Rectangle 23"/>
          <p:cNvSpPr>
            <a:spLocks noChangeArrowheads="1"/>
          </p:cNvSpPr>
          <p:nvPr/>
        </p:nvSpPr>
        <p:spPr bwMode="auto">
          <a:xfrm>
            <a:off x="54102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TCP Control</a:t>
            </a:r>
          </a:p>
        </p:txBody>
      </p:sp>
      <p:sp>
        <p:nvSpPr>
          <p:cNvPr id="295960" name="Rectangle 24"/>
          <p:cNvSpPr>
            <a:spLocks noChangeArrowheads="1"/>
          </p:cNvSpPr>
          <p:nvPr/>
        </p:nvSpPr>
        <p:spPr bwMode="auto">
          <a:xfrm>
            <a:off x="70866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UDP Control</a:t>
            </a:r>
          </a:p>
        </p:txBody>
      </p:sp>
      <p:sp>
        <p:nvSpPr>
          <p:cNvPr id="295961" name="Rectangle 2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5</a:t>
            </a:fld>
            <a:endParaRPr lang="en-US" altLang="en-US" dirty="0"/>
          </a:p>
        </p:txBody>
      </p:sp>
      <p:pic>
        <p:nvPicPr>
          <p:cNvPr id="3" name="Picture 2">
            <a:extLst>
              <a:ext uri="{FF2B5EF4-FFF2-40B4-BE49-F238E27FC236}">
                <a16:creationId xmlns:a16="http://schemas.microsoft.com/office/drawing/2014/main" id="{92544BFF-38E9-29A2-1414-8E382429854B}"/>
              </a:ext>
            </a:extLst>
          </p:cNvPr>
          <p:cNvPicPr>
            <a:picLocks noChangeAspect="1"/>
          </p:cNvPicPr>
          <p:nvPr/>
        </p:nvPicPr>
        <p:blipFill>
          <a:blip r:embed="rId2"/>
          <a:stretch>
            <a:fillRect/>
          </a:stretch>
        </p:blipFill>
        <p:spPr>
          <a:xfrm>
            <a:off x="5189537" y="4830417"/>
            <a:ext cx="3429000" cy="1925320"/>
          </a:xfrm>
          <a:prstGeom prst="rect">
            <a:avLst/>
          </a:prstGeom>
        </p:spPr>
      </p:pic>
    </p:spTree>
    <p:extLst>
      <p:ext uri="{BB962C8B-B14F-4D97-AF65-F5344CB8AC3E}">
        <p14:creationId xmlns:p14="http://schemas.microsoft.com/office/powerpoint/2010/main" val="48628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50</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51</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52</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idx="1"/>
          </p:nvPr>
        </p:nvSpPr>
        <p:spPr/>
        <p:txBody>
          <a:bodyPr/>
          <a:lstStyle/>
          <a:p>
            <a:r>
              <a:rPr lang="en-US"/>
              <a:t>Most </a:t>
            </a:r>
            <a:r>
              <a:rPr lang="en-US" altLang="zh-CN"/>
              <a:t>w</a:t>
            </a:r>
            <a:r>
              <a:rPr lang="en-US"/>
              <a:t>ebpages have multiple objects</a:t>
            </a:r>
          </a:p>
          <a:p>
            <a:pPr lvl="1"/>
            <a:r>
              <a:rPr lang="en-US" dirty="0"/>
              <a:t>e.g., HTML file and a bunch of embedded images</a:t>
            </a:r>
          </a:p>
          <a:p>
            <a:endParaRPr lang="en-US" dirty="0"/>
          </a:p>
          <a:p>
            <a:r>
              <a:rPr lang="en-US" dirty="0"/>
              <a:t>How do you retrieve those objects (naively)?</a:t>
            </a:r>
          </a:p>
          <a:p>
            <a:pPr lvl="1"/>
            <a:r>
              <a:rPr lang="en-US" dirty="0"/>
              <a:t>One item at a time</a:t>
            </a:r>
          </a:p>
          <a:p>
            <a:pPr lvl="1"/>
            <a:endParaRPr lang="en-US" dirty="0"/>
          </a:p>
          <a:p>
            <a:r>
              <a:rPr lang="en-US" dirty="0"/>
              <a:t>New TCP connection per (small) object!</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53</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54</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55</a:t>
            </a:fld>
            <a:endParaRPr lang="en-US"/>
          </a:p>
        </p:txBody>
      </p:sp>
    </p:spTree>
    <p:extLst>
      <p:ext uri="{BB962C8B-B14F-4D97-AF65-F5344CB8AC3E}">
        <p14:creationId xmlns:p14="http://schemas.microsoft.com/office/powerpoint/2010/main" val="124014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57</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AFD5DF-A948-FC4A-9DD3-11ED9576D6B4}"/>
                  </a:ext>
                </a:extLst>
              </p14:cNvPr>
              <p14:cNvContentPartPr/>
              <p14:nvPr/>
            </p14:nvContentPartPr>
            <p14:xfrm>
              <a:off x="7906320" y="4370400"/>
              <a:ext cx="37440" cy="20880"/>
            </p14:xfrm>
          </p:contentPart>
        </mc:Choice>
        <mc:Fallback xmlns="">
          <p:pic>
            <p:nvPicPr>
              <p:cNvPr id="2" name="Ink 1">
                <a:extLst>
                  <a:ext uri="{FF2B5EF4-FFF2-40B4-BE49-F238E27FC236}">
                    <a16:creationId xmlns:a16="http://schemas.microsoft.com/office/drawing/2014/main" id="{5DAFD5DF-A948-FC4A-9DD3-11ED9576D6B4}"/>
                  </a:ext>
                </a:extLst>
              </p:cNvPr>
              <p:cNvPicPr/>
              <p:nvPr/>
            </p:nvPicPr>
            <p:blipFill>
              <a:blip r:embed="rId3"/>
              <a:stretch>
                <a:fillRect/>
              </a:stretch>
            </p:blipFill>
            <p:spPr>
              <a:xfrm>
                <a:off x="7884360" y="4348440"/>
                <a:ext cx="80640" cy="64080"/>
              </a:xfrm>
              <a:prstGeom prst="rect">
                <a:avLst/>
              </a:prstGeom>
            </p:spPr>
          </p:pic>
        </mc:Fallback>
      </mc:AlternateContent>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59</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3400" y="247650"/>
            <a:ext cx="7772400" cy="857250"/>
          </a:xfrm>
        </p:spPr>
        <p:txBody>
          <a:bodyPr/>
          <a:lstStyle/>
          <a:p>
            <a:r>
              <a:rPr lang="en-US" altLang="en-US" dirty="0"/>
              <a:t>Socket programming</a:t>
            </a:r>
          </a:p>
        </p:txBody>
      </p:sp>
      <p:sp>
        <p:nvSpPr>
          <p:cNvPr id="296963" name="Rectangle 3"/>
          <p:cNvSpPr>
            <a:spLocks noGrp="1" noChangeArrowheads="1"/>
          </p:cNvSpPr>
          <p:nvPr>
            <p:ph type="body" idx="1"/>
          </p:nvPr>
        </p:nvSpPr>
        <p:spPr>
          <a:xfrm>
            <a:off x="704850" y="2557463"/>
            <a:ext cx="7680325" cy="3433762"/>
          </a:xfrm>
        </p:spPr>
        <p:txBody>
          <a:bodyPr/>
          <a:lstStyle/>
          <a:p>
            <a:pPr>
              <a:buFont typeface="Wingdings" pitchFamily="2" charset="2"/>
              <a:buNone/>
            </a:pPr>
            <a:r>
              <a:rPr lang="en-US" altLang="en-US" sz="2400" dirty="0">
                <a:solidFill>
                  <a:srgbClr val="FF0000"/>
                </a:solidFill>
              </a:rPr>
              <a:t>Socket API</a:t>
            </a:r>
            <a:endParaRPr lang="en-US" altLang="en-US" sz="2400" dirty="0"/>
          </a:p>
          <a:p>
            <a:r>
              <a:rPr lang="en-US" altLang="en-US" sz="2000" dirty="0"/>
              <a:t>introduced in BSD</a:t>
            </a:r>
            <a:r>
              <a:rPr lang="zh-CN" altLang="en-US" sz="2000" dirty="0"/>
              <a:t> </a:t>
            </a:r>
            <a:r>
              <a:rPr lang="en-US" altLang="en-US" sz="2000" dirty="0"/>
              <a:t>4.1 UNIX, 1981</a:t>
            </a:r>
          </a:p>
          <a:p>
            <a:r>
              <a:rPr lang="en-US" altLang="en-US" sz="2000" dirty="0"/>
              <a:t>explicitly created, used, released by apps </a:t>
            </a:r>
          </a:p>
          <a:p>
            <a:r>
              <a:rPr lang="en-US" altLang="en-US" sz="2000" dirty="0"/>
              <a:t>client/server paradigm </a:t>
            </a:r>
          </a:p>
          <a:p>
            <a:r>
              <a:rPr lang="en-US" altLang="en-US" sz="2000" dirty="0"/>
              <a:t>two types of transport service via socket API: </a:t>
            </a:r>
          </a:p>
          <a:p>
            <a:pPr lvl="1"/>
            <a:r>
              <a:rPr lang="en-US" altLang="en-US" sz="2000" dirty="0"/>
              <a:t>unreliable datagram </a:t>
            </a:r>
          </a:p>
          <a:p>
            <a:pPr lvl="1"/>
            <a:r>
              <a:rPr lang="en-US" altLang="en-US" sz="2000" dirty="0"/>
              <a:t>reliable, byte stream-oriented </a:t>
            </a:r>
          </a:p>
        </p:txBody>
      </p:sp>
      <p:sp>
        <p:nvSpPr>
          <p:cNvPr id="296970" name="Rectangle 10"/>
          <p:cNvSpPr>
            <a:spLocks noChangeArrowheads="1"/>
          </p:cNvSpPr>
          <p:nvPr/>
        </p:nvSpPr>
        <p:spPr bwMode="auto">
          <a:xfrm>
            <a:off x="463550" y="1443038"/>
            <a:ext cx="8162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Arial" charset="0"/>
              </a:defRPr>
            </a:lvl1pPr>
            <a:lvl2pPr marL="742950" indent="-285750">
              <a:spcBef>
                <a:spcPct val="20000"/>
              </a:spcBef>
              <a:buClr>
                <a:schemeClr val="accent2"/>
              </a:buClr>
              <a:buSzPct val="75000"/>
              <a:buFont typeface="Wingdings" pitchFamily="2" charset="2"/>
              <a:buChar char="v"/>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2400"/>
              <a:t>Socket programming is to build client/server application that communicate using sockets</a:t>
            </a:r>
            <a:endParaRPr lang="en-US" altLang="en-US" sz="200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6</a:t>
            </a:fld>
            <a:endParaRPr lang="en-US" altLang="en-US" dirty="0"/>
          </a:p>
        </p:txBody>
      </p:sp>
    </p:spTree>
    <p:extLst>
      <p:ext uri="{BB962C8B-B14F-4D97-AF65-F5344CB8AC3E}">
        <p14:creationId xmlns:p14="http://schemas.microsoft.com/office/powerpoint/2010/main" val="2534474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a:t>
            </a:r>
            <a:r>
              <a:rPr lang="en-US" altLang="zh-CN"/>
              <a:t>denoted</a:t>
            </a:r>
            <a:r>
              <a:rPr lang="en-US"/>
              <a:t> </a:t>
            </a:r>
            <a:r>
              <a:rPr lang="en-US" altLang="zh-CN"/>
              <a:t>as</a:t>
            </a:r>
            <a:r>
              <a:rPr lang="en-US"/>
              <a:t> </a:t>
            </a:r>
            <a:r>
              <a:rPr lang="en-US" dirty="0"/>
              <a:t>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60</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HTTP/1.1</a:t>
            </a:r>
          </a:p>
          <a:p>
            <a:pPr lvl="1"/>
            <a:r>
              <a:rPr lang="en-US" dirty="0"/>
              <a:t>Text-based protocol</a:t>
            </a:r>
          </a:p>
          <a:p>
            <a:pPr lvl="1"/>
            <a:r>
              <a:rPr lang="en-US" dirty="0"/>
              <a:t>Replaced by binary HTTP/2 protocol, which is</a:t>
            </a:r>
            <a:r>
              <a:rPr lang="zh-CN" altLang="en-US" dirty="0"/>
              <a:t> </a:t>
            </a:r>
            <a:r>
              <a:rPr lang="en-US" dirty="0"/>
              <a:t>being replaced by HTTP/3</a:t>
            </a:r>
          </a:p>
          <a:p>
            <a:r>
              <a:rPr lang="en-US" dirty="0"/>
              <a:t>Many ways to improve performance</a:t>
            </a:r>
          </a:p>
          <a:p>
            <a:pPr lvl="1"/>
            <a:r>
              <a:rPr lang="en-US" dirty="0"/>
              <a:t>Pipelining and batching</a:t>
            </a:r>
          </a:p>
          <a:p>
            <a:pPr lvl="1"/>
            <a:r>
              <a:rPr lang="en-US" dirty="0"/>
              <a:t>Caching in proxies and CDNs</a:t>
            </a:r>
            <a:r>
              <a:rPr lang="zh-CN" altLang="en-US" dirty="0"/>
              <a:t> （</a:t>
            </a:r>
            <a:r>
              <a:rPr lang="en-US" altLang="zh-CN" dirty="0"/>
              <a:t>next</a:t>
            </a:r>
            <a:r>
              <a:rPr lang="zh-CN" altLang="en-US" dirty="0"/>
              <a:t> </a:t>
            </a:r>
            <a:r>
              <a:rPr lang="en-US" altLang="zh-CN" dirty="0"/>
              <a:t>lecture</a:t>
            </a:r>
            <a:r>
              <a:rPr lang="zh-CN" altLang="en-US" dirty="0"/>
              <a:t>）</a:t>
            </a:r>
            <a:endParaRPr lang="en-US" dirty="0"/>
          </a:p>
          <a:p>
            <a:pPr lvl="1"/>
            <a:r>
              <a:rPr lang="en-US" dirty="0"/>
              <a:t>Datacenters</a:t>
            </a: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61</a:t>
            </a:fld>
            <a:endParaRPr lang="en-US"/>
          </a:p>
        </p:txBody>
      </p:sp>
    </p:spTree>
    <p:extLst>
      <p:ext uri="{BB962C8B-B14F-4D97-AF65-F5344CB8AC3E}">
        <p14:creationId xmlns:p14="http://schemas.microsoft.com/office/powerpoint/2010/main" val="12493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dirty="0"/>
              <a:t>Socket programming using TCP</a:t>
            </a:r>
          </a:p>
        </p:txBody>
      </p:sp>
      <p:sp>
        <p:nvSpPr>
          <p:cNvPr id="297987" name="Rectangle 3"/>
          <p:cNvSpPr>
            <a:spLocks noGrp="1" noChangeArrowheads="1"/>
          </p:cNvSpPr>
          <p:nvPr>
            <p:ph type="body" idx="1"/>
          </p:nvPr>
        </p:nvSpPr>
        <p:spPr>
          <a:xfrm>
            <a:off x="600075" y="1384300"/>
            <a:ext cx="7772400" cy="1568450"/>
          </a:xfrm>
        </p:spPr>
        <p:txBody>
          <a:bodyPr/>
          <a:lstStyle/>
          <a:p>
            <a:r>
              <a:rPr lang="en-US" altLang="en-US" sz="2400" u="sng">
                <a:solidFill>
                  <a:srgbClr val="FF0000"/>
                </a:solidFill>
                <a:latin typeface="Arial" panose="020B0604020202020204" pitchFamily="34" charset="0"/>
                <a:cs typeface="Arial" panose="020B0604020202020204" pitchFamily="34" charset="0"/>
              </a:rPr>
              <a:t>TCP service:</a:t>
            </a:r>
            <a:r>
              <a:rPr lang="en-US" altLang="en-US" sz="2400">
                <a:latin typeface="Arial" panose="020B0604020202020204" pitchFamily="34" charset="0"/>
                <a:cs typeface="Arial" panose="020B0604020202020204" pitchFamily="34" charset="0"/>
              </a:rPr>
              <a:t> reliable transfer of bytes</a:t>
            </a:r>
            <a:r>
              <a:rPr lang="en-US" altLang="en-US" sz="2400">
                <a:solidFill>
                  <a:schemeClr val="accent2"/>
                </a:solidFill>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from one process to another.</a:t>
            </a:r>
          </a:p>
          <a:p>
            <a:r>
              <a:rPr lang="en-US" altLang="en-US" sz="2400">
                <a:latin typeface="Arial" panose="020B0604020202020204" pitchFamily="34" charset="0"/>
                <a:cs typeface="Arial" panose="020B0604020202020204" pitchFamily="34" charset="0"/>
              </a:rPr>
              <a:t>An application may view TCP a reliable, in-order </a:t>
            </a:r>
            <a:r>
              <a:rPr lang="en-US" altLang="en-US" sz="2400">
                <a:solidFill>
                  <a:srgbClr val="FF0000"/>
                </a:solidFill>
                <a:latin typeface="Arial" panose="020B0604020202020204" pitchFamily="34" charset="0"/>
                <a:cs typeface="Arial" panose="020B0604020202020204" pitchFamily="34" charset="0"/>
              </a:rPr>
              <a:t>pipe</a:t>
            </a:r>
            <a:r>
              <a:rPr lang="en-US" altLang="en-US" sz="2400">
                <a:latin typeface="Arial" panose="020B0604020202020204" pitchFamily="34" charset="0"/>
                <a:cs typeface="Arial" panose="020B0604020202020204" pitchFamily="34" charset="0"/>
              </a:rPr>
              <a:t> (or </a:t>
            </a:r>
            <a:r>
              <a:rPr lang="en-US" altLang="en-US" sz="2400">
                <a:solidFill>
                  <a:srgbClr val="FF0000"/>
                </a:solidFill>
                <a:latin typeface="Arial" panose="020B0604020202020204" pitchFamily="34" charset="0"/>
                <a:cs typeface="Arial" panose="020B0604020202020204" pitchFamily="34" charset="0"/>
              </a:rPr>
              <a:t>stream</a:t>
            </a:r>
            <a:r>
              <a:rPr lang="en-US" altLang="en-US" sz="2400">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graphicFrame>
        <p:nvGraphicFramePr>
          <p:cNvPr id="297988" name="Object 4"/>
          <p:cNvGraphicFramePr>
            <a:graphicFrameLocks noChangeAspect="1"/>
          </p:cNvGraphicFramePr>
          <p:nvPr/>
        </p:nvGraphicFramePr>
        <p:xfrm>
          <a:off x="2073275" y="3513138"/>
          <a:ext cx="1123950" cy="892175"/>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297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3513138"/>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989" name="Group 5"/>
          <p:cNvGrpSpPr>
            <a:grpSpLocks/>
          </p:cNvGrpSpPr>
          <p:nvPr/>
        </p:nvGrpSpPr>
        <p:grpSpPr bwMode="auto">
          <a:xfrm>
            <a:off x="2116138" y="3854450"/>
            <a:ext cx="1136650" cy="1584325"/>
            <a:chOff x="649" y="2260"/>
            <a:chExt cx="716" cy="998"/>
          </a:xfrm>
        </p:grpSpPr>
        <p:sp>
          <p:nvSpPr>
            <p:cNvPr id="297990"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7991" name="Text Box 7"/>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7992" name="Group 8"/>
            <p:cNvGrpSpPr>
              <a:grpSpLocks/>
            </p:cNvGrpSpPr>
            <p:nvPr/>
          </p:nvGrpSpPr>
          <p:grpSpPr bwMode="auto">
            <a:xfrm>
              <a:off x="649" y="2628"/>
              <a:ext cx="716" cy="630"/>
              <a:chOff x="637" y="2610"/>
              <a:chExt cx="716" cy="630"/>
            </a:xfrm>
          </p:grpSpPr>
          <p:sp>
            <p:nvSpPr>
              <p:cNvPr id="297993" name="Text Box 9"/>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7994"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7995" name="Group 11"/>
            <p:cNvGrpSpPr>
              <a:grpSpLocks/>
            </p:cNvGrpSpPr>
            <p:nvPr/>
          </p:nvGrpSpPr>
          <p:grpSpPr bwMode="auto">
            <a:xfrm>
              <a:off x="753" y="2470"/>
              <a:ext cx="536" cy="291"/>
              <a:chOff x="909" y="3706"/>
              <a:chExt cx="536" cy="291"/>
            </a:xfrm>
          </p:grpSpPr>
          <p:sp>
            <p:nvSpPr>
              <p:cNvPr id="297996" name="Rectangle 12"/>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7997" name="Text Box 13"/>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7998" name="Text Box 14"/>
          <p:cNvSpPr txBox="1">
            <a:spLocks noChangeArrowheads="1"/>
          </p:cNvSpPr>
          <p:nvPr/>
        </p:nvSpPr>
        <p:spPr bwMode="auto">
          <a:xfrm>
            <a:off x="601020" y="3678665"/>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application</a:t>
            </a:r>
          </a:p>
          <a:p>
            <a:pPr algn="r"/>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7999" name="Text Box 15"/>
          <p:cNvSpPr txBox="1">
            <a:spLocks noChangeArrowheads="1"/>
          </p:cNvSpPr>
          <p:nvPr/>
        </p:nvSpPr>
        <p:spPr bwMode="auto">
          <a:xfrm>
            <a:off x="572445" y="4545440"/>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operating</a:t>
            </a:r>
          </a:p>
          <a:p>
            <a:pPr algn="r"/>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00"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1"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2" name="Text Box 18"/>
          <p:cNvSpPr txBox="1">
            <a:spLocks noChangeArrowheads="1"/>
          </p:cNvSpPr>
          <p:nvPr/>
        </p:nvSpPr>
        <p:spPr bwMode="auto">
          <a:xfrm>
            <a:off x="2193060" y="5597595"/>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graphicFrame>
        <p:nvGraphicFramePr>
          <p:cNvPr id="298003" name="Object 19"/>
          <p:cNvGraphicFramePr>
            <a:graphicFrameLocks noChangeAspect="1"/>
          </p:cNvGraphicFramePr>
          <p:nvPr/>
        </p:nvGraphicFramePr>
        <p:xfrm>
          <a:off x="5730875" y="3408363"/>
          <a:ext cx="1123950" cy="892175"/>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298003"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3408363"/>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8004" name="Group 20"/>
          <p:cNvGrpSpPr>
            <a:grpSpLocks/>
          </p:cNvGrpSpPr>
          <p:nvPr/>
        </p:nvGrpSpPr>
        <p:grpSpPr bwMode="auto">
          <a:xfrm>
            <a:off x="5773738" y="3749675"/>
            <a:ext cx="1136650" cy="1584325"/>
            <a:chOff x="649" y="2260"/>
            <a:chExt cx="716" cy="998"/>
          </a:xfrm>
        </p:grpSpPr>
        <p:sp>
          <p:nvSpPr>
            <p:cNvPr id="298005"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8006" name="Text Box 22"/>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8007" name="Group 23"/>
            <p:cNvGrpSpPr>
              <a:grpSpLocks/>
            </p:cNvGrpSpPr>
            <p:nvPr/>
          </p:nvGrpSpPr>
          <p:grpSpPr bwMode="auto">
            <a:xfrm>
              <a:off x="649" y="2628"/>
              <a:ext cx="716" cy="630"/>
              <a:chOff x="637" y="2610"/>
              <a:chExt cx="716" cy="630"/>
            </a:xfrm>
          </p:grpSpPr>
          <p:sp>
            <p:nvSpPr>
              <p:cNvPr id="298008" name="Text Box 24"/>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8009"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8010" name="Group 26"/>
            <p:cNvGrpSpPr>
              <a:grpSpLocks/>
            </p:cNvGrpSpPr>
            <p:nvPr/>
          </p:nvGrpSpPr>
          <p:grpSpPr bwMode="auto">
            <a:xfrm>
              <a:off x="753" y="2470"/>
              <a:ext cx="536" cy="291"/>
              <a:chOff x="909" y="3706"/>
              <a:chExt cx="536" cy="291"/>
            </a:xfrm>
          </p:grpSpPr>
          <p:sp>
            <p:nvSpPr>
              <p:cNvPr id="298011" name="Rectangle 27"/>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2" name="Text Box 28"/>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8013" name="Text Box 29"/>
          <p:cNvSpPr txBox="1">
            <a:spLocks noChangeArrowheads="1"/>
          </p:cNvSpPr>
          <p:nvPr/>
        </p:nvSpPr>
        <p:spPr bwMode="auto">
          <a:xfrm>
            <a:off x="7118350" y="35167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application</a:t>
            </a:r>
          </a:p>
          <a:p>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8014" name="Text Box 30"/>
          <p:cNvSpPr txBox="1">
            <a:spLocks noChangeArrowheads="1"/>
          </p:cNvSpPr>
          <p:nvPr/>
        </p:nvSpPr>
        <p:spPr bwMode="auto">
          <a:xfrm>
            <a:off x="7123113" y="44311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operating</a:t>
            </a:r>
          </a:p>
          <a:p>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15"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6"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7" name="Text Box 33"/>
          <p:cNvSpPr txBox="1">
            <a:spLocks noChangeArrowheads="1"/>
          </p:cNvSpPr>
          <p:nvPr/>
        </p:nvSpPr>
        <p:spPr bwMode="auto">
          <a:xfrm>
            <a:off x="5850660" y="5492820"/>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sp>
        <p:nvSpPr>
          <p:cNvPr id="298018" name="Freeform 34"/>
          <p:cNvSpPr>
            <a:spLocks/>
          </p:cNvSpPr>
          <p:nvPr/>
        </p:nvSpPr>
        <p:spPr bwMode="auto">
          <a:xfrm>
            <a:off x="3597275" y="42291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9" name="Text Box 35"/>
          <p:cNvSpPr txBox="1">
            <a:spLocks noChangeArrowheads="1"/>
          </p:cNvSpPr>
          <p:nvPr/>
        </p:nvSpPr>
        <p:spPr bwMode="auto">
          <a:xfrm>
            <a:off x="3996905" y="4837083"/>
            <a:ext cx="103906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internet</a:t>
            </a:r>
            <a:endParaRPr lang="en-US" altLang="en-US" sz="2400">
              <a:latin typeface="Arial" panose="020B0604020202020204" pitchFamily="34" charset="0"/>
              <a:cs typeface="Arial" panose="020B0604020202020204" pitchFamily="34" charset="0"/>
            </a:endParaRPr>
          </a:p>
        </p:txBody>
      </p:sp>
      <p:sp>
        <p:nvSpPr>
          <p:cNvPr id="298020"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7</a:t>
            </a:fld>
            <a:endParaRPr lang="en-US" altLang="en-US" dirty="0"/>
          </a:p>
        </p:txBody>
      </p:sp>
    </p:spTree>
    <p:extLst>
      <p:ext uri="{BB962C8B-B14F-4D97-AF65-F5344CB8AC3E}">
        <p14:creationId xmlns:p14="http://schemas.microsoft.com/office/powerpoint/2010/main" val="14543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73062" y="142876"/>
            <a:ext cx="8397875" cy="1143000"/>
          </a:xfrm>
        </p:spPr>
        <p:txBody>
          <a:bodyPr/>
          <a:lstStyle/>
          <a:p>
            <a:r>
              <a:rPr lang="en-US" altLang="en-US" dirty="0"/>
              <a:t>Socket programming using TCP</a:t>
            </a:r>
          </a:p>
        </p:txBody>
      </p:sp>
      <p:sp>
        <p:nvSpPr>
          <p:cNvPr id="299011" name="Rectangle 3"/>
          <p:cNvSpPr>
            <a:spLocks noGrp="1" noChangeArrowheads="1"/>
          </p:cNvSpPr>
          <p:nvPr>
            <p:ph type="body" sz="half" idx="1"/>
          </p:nvPr>
        </p:nvSpPr>
        <p:spPr>
          <a:xfrm>
            <a:off x="514350" y="1484313"/>
            <a:ext cx="7966075" cy="4718050"/>
          </a:xfrm>
        </p:spPr>
        <p:txBody>
          <a:bodyPr/>
          <a:lstStyle/>
          <a:p>
            <a:r>
              <a:rPr lang="en-US" altLang="en-US" sz="2000" dirty="0"/>
              <a:t>Before client contacts server:</a:t>
            </a:r>
          </a:p>
          <a:p>
            <a:pPr lvl="1"/>
            <a:r>
              <a:rPr lang="en-US" altLang="en-US" sz="1800" dirty="0"/>
              <a:t>server process must first be running</a:t>
            </a:r>
          </a:p>
          <a:p>
            <a:pPr lvl="1"/>
            <a:r>
              <a:rPr lang="en-US" altLang="en-US" sz="1800" dirty="0"/>
              <a:t>server must have created </a:t>
            </a:r>
            <a:r>
              <a:rPr lang="en-US" altLang="zh-CN" sz="1800" dirty="0"/>
              <a:t>a</a:t>
            </a:r>
            <a:r>
              <a:rPr lang="zh-CN" altLang="en-US" sz="1800" dirty="0"/>
              <a:t> </a:t>
            </a:r>
            <a:r>
              <a:rPr lang="en-US" altLang="en-US" sz="1800" dirty="0"/>
              <a:t>socket (door) </a:t>
            </a:r>
            <a:r>
              <a:rPr lang="en-US" altLang="zh-CN" sz="1800" dirty="0"/>
              <a:t>to</a:t>
            </a:r>
            <a:r>
              <a:rPr lang="en-US" altLang="en-US" sz="1800" dirty="0"/>
              <a:t> </a:t>
            </a:r>
            <a:r>
              <a:rPr lang="en-US" altLang="zh-CN" sz="1800" dirty="0"/>
              <a:t>receive</a:t>
            </a:r>
            <a:r>
              <a:rPr lang="en-US" altLang="en-US" sz="1800" dirty="0"/>
              <a:t> client’s contact</a:t>
            </a:r>
            <a:endParaRPr lang="en-US" altLang="en-US" sz="2000" dirty="0"/>
          </a:p>
          <a:p>
            <a:r>
              <a:rPr lang="en-US" altLang="en-US" sz="2000" dirty="0"/>
              <a:t>Client contacts server by: </a:t>
            </a:r>
          </a:p>
          <a:p>
            <a:pPr lvl="1"/>
            <a:r>
              <a:rPr lang="en-US" altLang="en-US" sz="1800" dirty="0"/>
              <a:t>creating </a:t>
            </a:r>
            <a:r>
              <a:rPr lang="en-US" altLang="zh-CN" sz="1800" dirty="0"/>
              <a:t>a</a:t>
            </a:r>
            <a:r>
              <a:rPr lang="zh-CN" altLang="en-US" sz="1800" dirty="0"/>
              <a:t> </a:t>
            </a:r>
            <a:r>
              <a:rPr lang="en-US" altLang="zh-CN" sz="1800" dirty="0"/>
              <a:t>local</a:t>
            </a:r>
            <a:r>
              <a:rPr lang="zh-CN" altLang="en-US" sz="1800" dirty="0"/>
              <a:t> </a:t>
            </a:r>
            <a:r>
              <a:rPr lang="en-US" altLang="en-US" sz="1800" dirty="0"/>
              <a:t>TCP socket</a:t>
            </a:r>
          </a:p>
          <a:p>
            <a:pPr lvl="1"/>
            <a:r>
              <a:rPr lang="en-US" altLang="en-US" sz="1800" dirty="0"/>
              <a:t>specifying </a:t>
            </a:r>
            <a:r>
              <a:rPr lang="en-US" altLang="en-US" sz="1800" b="1" dirty="0">
                <a:solidFill>
                  <a:srgbClr val="FF0000"/>
                </a:solidFill>
              </a:rPr>
              <a:t>IP address, port number</a:t>
            </a:r>
            <a:r>
              <a:rPr lang="en-US" altLang="en-US" sz="1800" dirty="0"/>
              <a:t> of server process</a:t>
            </a:r>
          </a:p>
          <a:p>
            <a:pPr lvl="1"/>
            <a:r>
              <a:rPr lang="en-US" altLang="zh-CN" sz="1800" dirty="0"/>
              <a:t>After</a:t>
            </a:r>
            <a:r>
              <a:rPr lang="en-US" altLang="en-US" sz="1800" dirty="0"/>
              <a:t> </a:t>
            </a:r>
            <a:r>
              <a:rPr lang="en-US" altLang="en-US" sz="1800" dirty="0">
                <a:solidFill>
                  <a:srgbClr val="FF0000"/>
                </a:solidFill>
              </a:rPr>
              <a:t>client creates</a:t>
            </a:r>
            <a:r>
              <a:rPr lang="zh-CN" altLang="en-US" dirty="0">
                <a:solidFill>
                  <a:srgbClr val="FF0000"/>
                </a:solidFill>
              </a:rPr>
              <a:t> </a:t>
            </a:r>
            <a:r>
              <a:rPr lang="en-US" altLang="zh-CN" dirty="0">
                <a:solidFill>
                  <a:srgbClr val="FF0000"/>
                </a:solidFill>
              </a:rPr>
              <a:t>a</a:t>
            </a:r>
            <a:r>
              <a:rPr lang="en-US" altLang="en-US" sz="1800" dirty="0">
                <a:solidFill>
                  <a:srgbClr val="FF0000"/>
                </a:solidFill>
              </a:rPr>
              <a:t> socket</a:t>
            </a:r>
            <a:r>
              <a:rPr lang="en-US" altLang="en-US" sz="1800" dirty="0"/>
              <a:t>: client establishes </a:t>
            </a:r>
            <a:r>
              <a:rPr lang="en-US" altLang="zh-CN" sz="1800" dirty="0"/>
              <a:t>a</a:t>
            </a:r>
            <a:r>
              <a:rPr lang="zh-CN" altLang="en-US" sz="1800" dirty="0"/>
              <a:t> </a:t>
            </a:r>
            <a:r>
              <a:rPr lang="en-US" altLang="en-US" sz="1800" dirty="0"/>
              <a:t>TCP connection to server</a:t>
            </a:r>
          </a:p>
          <a:p>
            <a:r>
              <a:rPr lang="en-US" altLang="en-US" sz="1800" dirty="0"/>
              <a:t>When contacted by client, server creates </a:t>
            </a:r>
            <a:r>
              <a:rPr lang="en-US" altLang="zh-CN" sz="1800" dirty="0"/>
              <a:t>a</a:t>
            </a:r>
            <a:r>
              <a:rPr lang="zh-CN" altLang="en-US" sz="1800" dirty="0"/>
              <a:t> </a:t>
            </a:r>
            <a:r>
              <a:rPr lang="en-US" altLang="en-US" sz="1800" dirty="0"/>
              <a:t>new TCP socket for server process to communicate with client</a:t>
            </a:r>
          </a:p>
          <a:p>
            <a:pPr lvl="1"/>
            <a:r>
              <a:rPr lang="en-US" altLang="en-US" sz="1800" dirty="0"/>
              <a:t>allows server to talk </a:t>
            </a:r>
            <a:r>
              <a:rPr lang="en-US" altLang="zh-CN" sz="1800" dirty="0"/>
              <a:t>to</a:t>
            </a:r>
            <a:r>
              <a:rPr lang="en-US" altLang="en-US" sz="1800" dirty="0"/>
              <a:t> </a:t>
            </a:r>
            <a:r>
              <a:rPr lang="en-US" altLang="zh-CN" sz="1800" dirty="0"/>
              <a:t>many</a:t>
            </a:r>
            <a:r>
              <a:rPr lang="en-US" altLang="en-US" sz="1800" dirty="0"/>
              <a:t> clients</a:t>
            </a:r>
            <a:r>
              <a:rPr lang="zh-CN" altLang="en-US" sz="1800" dirty="0"/>
              <a:t> </a:t>
            </a:r>
            <a:r>
              <a:rPr lang="en-US" altLang="zh-CN" sz="1800" dirty="0"/>
              <a:t>simultaneously</a:t>
            </a:r>
            <a:endParaRPr lang="en-US" altLang="en-US" sz="1800" dirty="0"/>
          </a:p>
          <a:p>
            <a:pPr lvl="1"/>
            <a:r>
              <a:rPr lang="en-US" altLang="zh-CN" sz="1800" b="1" dirty="0">
                <a:solidFill>
                  <a:srgbClr val="FF0000"/>
                </a:solidFill>
              </a:rPr>
              <a:t>IP</a:t>
            </a:r>
            <a:r>
              <a:rPr lang="zh-CN" altLang="en-US" sz="1800" b="1" dirty="0">
                <a:solidFill>
                  <a:srgbClr val="FF0000"/>
                </a:solidFill>
              </a:rPr>
              <a:t> </a:t>
            </a:r>
            <a:r>
              <a:rPr lang="en-US" altLang="zh-CN" sz="1800" b="1" dirty="0" err="1">
                <a:solidFill>
                  <a:srgbClr val="FF0000"/>
                </a:solidFill>
              </a:rPr>
              <a:t>addr</a:t>
            </a:r>
            <a:r>
              <a:rPr lang="zh-CN" altLang="en-US" sz="1800" b="1" dirty="0">
                <a:solidFill>
                  <a:srgbClr val="FF0000"/>
                </a:solidFill>
              </a:rPr>
              <a:t> </a:t>
            </a:r>
            <a:r>
              <a:rPr lang="en-US" altLang="zh-CN" sz="1800" b="1" dirty="0">
                <a:solidFill>
                  <a:srgbClr val="FF0000"/>
                </a:solidFill>
              </a:rPr>
              <a:t>and</a:t>
            </a:r>
            <a:r>
              <a:rPr lang="zh-CN" altLang="en-US" sz="1800" b="1" dirty="0">
                <a:solidFill>
                  <a:srgbClr val="FF0000"/>
                </a:solidFill>
              </a:rPr>
              <a:t> </a:t>
            </a:r>
            <a:r>
              <a:rPr lang="en-US" altLang="en-US" sz="1800" b="1" dirty="0">
                <a:solidFill>
                  <a:srgbClr val="FF0000"/>
                </a:solidFill>
              </a:rPr>
              <a:t>source port number used to distinguish clients</a:t>
            </a:r>
          </a:p>
          <a:p>
            <a:endParaRPr lang="en-US" altLang="en-US" sz="2000"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E285FCEA-A4BA-4DA2-A2C4-AC6C911B784B}" type="slidenum">
              <a:rPr lang="en-US" altLang="en-US" smtClean="0"/>
              <a:pPr/>
              <a:t>8</a:t>
            </a:fld>
            <a:endParaRPr lang="en-US" altLang="en-US" dirty="0"/>
          </a:p>
        </p:txBody>
      </p:sp>
    </p:spTree>
    <p:extLst>
      <p:ext uri="{BB962C8B-B14F-4D97-AF65-F5344CB8AC3E}">
        <p14:creationId xmlns:p14="http://schemas.microsoft.com/office/powerpoint/2010/main" val="34798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dirty="0"/>
              <a:t>Socket programming </a:t>
            </a:r>
            <a:r>
              <a:rPr lang="en-US" altLang="zh-CN" dirty="0"/>
              <a:t>using</a:t>
            </a:r>
            <a:r>
              <a:rPr lang="en-US" altLang="en-US" dirty="0"/>
              <a:t> TCP</a:t>
            </a:r>
          </a:p>
        </p:txBody>
      </p:sp>
      <p:sp>
        <p:nvSpPr>
          <p:cNvPr id="300036" name="Rectangle 4"/>
          <p:cNvSpPr>
            <a:spLocks noChangeArrowheads="1"/>
          </p:cNvSpPr>
          <p:nvPr/>
        </p:nvSpPr>
        <p:spPr bwMode="auto">
          <a:xfrm>
            <a:off x="4387850" y="16478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37" name="Rectangle 5"/>
          <p:cNvSpPr>
            <a:spLocks noChangeArrowheads="1"/>
          </p:cNvSpPr>
          <p:nvPr/>
        </p:nvSpPr>
        <p:spPr bwMode="auto">
          <a:xfrm>
            <a:off x="4375150" y="2400300"/>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bind</a:t>
            </a:r>
          </a:p>
        </p:txBody>
      </p:sp>
      <p:sp>
        <p:nvSpPr>
          <p:cNvPr id="300038" name="Rectangle 6"/>
          <p:cNvSpPr>
            <a:spLocks noChangeArrowheads="1"/>
          </p:cNvSpPr>
          <p:nvPr/>
        </p:nvSpPr>
        <p:spPr bwMode="auto">
          <a:xfrm>
            <a:off x="4386263" y="3157538"/>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listen</a:t>
            </a:r>
          </a:p>
        </p:txBody>
      </p:sp>
      <p:sp>
        <p:nvSpPr>
          <p:cNvPr id="300039" name="Rectangle 7"/>
          <p:cNvSpPr>
            <a:spLocks noChangeArrowheads="1"/>
          </p:cNvSpPr>
          <p:nvPr/>
        </p:nvSpPr>
        <p:spPr bwMode="auto">
          <a:xfrm>
            <a:off x="4375150" y="39084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accept</a:t>
            </a:r>
          </a:p>
        </p:txBody>
      </p:sp>
      <p:sp>
        <p:nvSpPr>
          <p:cNvPr id="300040" name="Rectangle 8"/>
          <p:cNvSpPr>
            <a:spLocks noChangeArrowheads="1"/>
          </p:cNvSpPr>
          <p:nvPr/>
        </p:nvSpPr>
        <p:spPr bwMode="auto">
          <a:xfrm>
            <a:off x="4384675" y="50879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41" name="Rectangle 9"/>
          <p:cNvSpPr>
            <a:spLocks noChangeArrowheads="1"/>
          </p:cNvSpPr>
          <p:nvPr/>
        </p:nvSpPr>
        <p:spPr bwMode="auto">
          <a:xfrm>
            <a:off x="4383088" y="5854700"/>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42" name="Line 10"/>
          <p:cNvSpPr>
            <a:spLocks noChangeShapeType="1"/>
          </p:cNvSpPr>
          <p:nvPr/>
        </p:nvSpPr>
        <p:spPr bwMode="auto">
          <a:xfrm>
            <a:off x="5005388" y="207645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3" name="Line 11"/>
          <p:cNvSpPr>
            <a:spLocks noChangeShapeType="1"/>
          </p:cNvSpPr>
          <p:nvPr/>
        </p:nvSpPr>
        <p:spPr bwMode="auto">
          <a:xfrm>
            <a:off x="4992688" y="283527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4" name="Line 12"/>
          <p:cNvSpPr>
            <a:spLocks noChangeShapeType="1"/>
          </p:cNvSpPr>
          <p:nvPr/>
        </p:nvSpPr>
        <p:spPr bwMode="auto">
          <a:xfrm>
            <a:off x="4992688" y="3595688"/>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5" name="Line 13"/>
          <p:cNvSpPr>
            <a:spLocks noChangeShapeType="1"/>
          </p:cNvSpPr>
          <p:nvPr/>
        </p:nvSpPr>
        <p:spPr bwMode="auto">
          <a:xfrm>
            <a:off x="5013325" y="552132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6" name="Line 14"/>
          <p:cNvSpPr>
            <a:spLocks noChangeShapeType="1"/>
          </p:cNvSpPr>
          <p:nvPr/>
        </p:nvSpPr>
        <p:spPr bwMode="auto">
          <a:xfrm>
            <a:off x="4992688" y="4344988"/>
            <a:ext cx="0" cy="725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7" name="Rectangle 15"/>
          <p:cNvSpPr>
            <a:spLocks noChangeArrowheads="1"/>
          </p:cNvSpPr>
          <p:nvPr/>
        </p:nvSpPr>
        <p:spPr bwMode="auto">
          <a:xfrm>
            <a:off x="6692900" y="36782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48" name="Rectangle 16"/>
          <p:cNvSpPr>
            <a:spLocks noChangeArrowheads="1"/>
          </p:cNvSpPr>
          <p:nvPr/>
        </p:nvSpPr>
        <p:spPr bwMode="auto">
          <a:xfrm>
            <a:off x="6681788" y="442912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connect</a:t>
            </a:r>
          </a:p>
        </p:txBody>
      </p:sp>
      <p:sp>
        <p:nvSpPr>
          <p:cNvPr id="300049" name="Rectangle 17"/>
          <p:cNvSpPr>
            <a:spLocks noChangeArrowheads="1"/>
          </p:cNvSpPr>
          <p:nvPr/>
        </p:nvSpPr>
        <p:spPr bwMode="auto">
          <a:xfrm>
            <a:off x="6669088" y="510857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50" name="Rectangle 18"/>
          <p:cNvSpPr>
            <a:spLocks noChangeArrowheads="1"/>
          </p:cNvSpPr>
          <p:nvPr/>
        </p:nvSpPr>
        <p:spPr bwMode="auto">
          <a:xfrm>
            <a:off x="6667500" y="58753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51" name="Line 19"/>
          <p:cNvSpPr>
            <a:spLocks noChangeShapeType="1"/>
          </p:cNvSpPr>
          <p:nvPr/>
        </p:nvSpPr>
        <p:spPr bwMode="auto">
          <a:xfrm>
            <a:off x="7299325" y="4116388"/>
            <a:ext cx="0" cy="296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2" name="Line 20"/>
          <p:cNvSpPr>
            <a:spLocks noChangeShapeType="1"/>
          </p:cNvSpPr>
          <p:nvPr/>
        </p:nvSpPr>
        <p:spPr bwMode="auto">
          <a:xfrm>
            <a:off x="7297738" y="5541963"/>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3" name="Line 21"/>
          <p:cNvSpPr>
            <a:spLocks noChangeShapeType="1"/>
          </p:cNvSpPr>
          <p:nvPr/>
        </p:nvSpPr>
        <p:spPr bwMode="auto">
          <a:xfrm>
            <a:off x="7286625" y="4852988"/>
            <a:ext cx="1588" cy="2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4" name="Line 22"/>
          <p:cNvSpPr>
            <a:spLocks noChangeShapeType="1"/>
          </p:cNvSpPr>
          <p:nvPr/>
        </p:nvSpPr>
        <p:spPr bwMode="auto">
          <a:xfrm>
            <a:off x="4999038" y="4702175"/>
            <a:ext cx="1663700" cy="1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5" name="Text Box 23"/>
          <p:cNvSpPr txBox="1">
            <a:spLocks noChangeArrowheads="1"/>
          </p:cNvSpPr>
          <p:nvPr/>
        </p:nvSpPr>
        <p:spPr bwMode="auto">
          <a:xfrm>
            <a:off x="5203825" y="4452938"/>
            <a:ext cx="13890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3-way handshake</a:t>
            </a:r>
          </a:p>
        </p:txBody>
      </p:sp>
      <p:sp>
        <p:nvSpPr>
          <p:cNvPr id="300056" name="Text Box 24"/>
          <p:cNvSpPr txBox="1">
            <a:spLocks noChangeArrowheads="1"/>
          </p:cNvSpPr>
          <p:nvPr/>
        </p:nvSpPr>
        <p:spPr bwMode="auto">
          <a:xfrm>
            <a:off x="4325938" y="1220788"/>
            <a:ext cx="1357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server</a:t>
            </a:r>
          </a:p>
        </p:txBody>
      </p:sp>
      <p:sp>
        <p:nvSpPr>
          <p:cNvPr id="300057" name="Rectangle 25"/>
          <p:cNvSpPr>
            <a:spLocks noGrp="1" noChangeArrowheads="1"/>
          </p:cNvSpPr>
          <p:nvPr>
            <p:ph type="body" idx="1"/>
          </p:nvPr>
        </p:nvSpPr>
        <p:spPr>
          <a:xfrm>
            <a:off x="533400" y="1671638"/>
            <a:ext cx="3556000" cy="4576762"/>
          </a:xfrm>
          <a:noFill/>
          <a:ln/>
        </p:spPr>
        <p:txBody>
          <a:bodyPr/>
          <a:lstStyle/>
          <a:p>
            <a:r>
              <a:rPr lang="en-US" altLang="en-US" sz="2000" dirty="0">
                <a:latin typeface="Arial" panose="020B0604020202020204" pitchFamily="34" charset="0"/>
                <a:cs typeface="Arial" panose="020B0604020202020204" pitchFamily="34" charset="0"/>
              </a:rPr>
              <a:t>When a server creates a socket, it needs to specify:</a:t>
            </a:r>
          </a:p>
          <a:p>
            <a:pPr lvl="1"/>
            <a:r>
              <a:rPr lang="en-US" altLang="en-US" sz="1800" dirty="0">
                <a:solidFill>
                  <a:srgbClr val="FF0000"/>
                </a:solidFill>
                <a:latin typeface="Arial" panose="020B0604020202020204" pitchFamily="34" charset="0"/>
                <a:cs typeface="Arial" panose="020B0604020202020204" pitchFamily="34" charset="0"/>
              </a:rPr>
              <a:t>Identifier of the socket</a:t>
            </a:r>
          </a:p>
          <a:p>
            <a:pPr lvl="1"/>
            <a:r>
              <a:rPr lang="en-US" altLang="en-US" sz="1800" dirty="0">
                <a:latin typeface="Arial" panose="020B0604020202020204" pitchFamily="34" charset="0"/>
                <a:cs typeface="Arial" panose="020B0604020202020204" pitchFamily="34" charset="0"/>
              </a:rPr>
              <a:t>Connection mode (TCP/UDP)</a:t>
            </a:r>
          </a:p>
          <a:p>
            <a:r>
              <a:rPr lang="en-US" altLang="en-US" sz="2000" dirty="0">
                <a:latin typeface="Arial" panose="020B0604020202020204" pitchFamily="34" charset="0"/>
                <a:cs typeface="Arial" panose="020B0604020202020204" pitchFamily="34" charset="0"/>
              </a:rPr>
              <a:t>Analogous to when you open a file in C, you need to specify:</a:t>
            </a:r>
          </a:p>
          <a:p>
            <a:pPr lvl="1"/>
            <a:r>
              <a:rPr lang="en-US" altLang="en-US" sz="1800" dirty="0">
                <a:latin typeface="Arial" panose="020B0604020202020204" pitchFamily="34" charset="0"/>
                <a:cs typeface="Arial" panose="020B0604020202020204" pitchFamily="34" charset="0"/>
              </a:rPr>
              <a:t>location of the file</a:t>
            </a:r>
          </a:p>
          <a:p>
            <a:pPr lvl="1"/>
            <a:r>
              <a:rPr lang="en-US" altLang="en-US" sz="1800" dirty="0">
                <a:latin typeface="Arial" panose="020B0604020202020204" pitchFamily="34" charset="0"/>
                <a:cs typeface="Arial" panose="020B0604020202020204" pitchFamily="34" charset="0"/>
              </a:rPr>
              <a:t>access mode (e.g., read-only, write-only)</a:t>
            </a:r>
          </a:p>
        </p:txBody>
      </p:sp>
      <p:sp>
        <p:nvSpPr>
          <p:cNvPr id="300058" name="Text Box 26"/>
          <p:cNvSpPr txBox="1">
            <a:spLocks noChangeArrowheads="1"/>
          </p:cNvSpPr>
          <p:nvPr/>
        </p:nvSpPr>
        <p:spPr bwMode="auto">
          <a:xfrm>
            <a:off x="6651625" y="327818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client</a:t>
            </a:r>
          </a:p>
        </p:txBody>
      </p:sp>
      <p:sp>
        <p:nvSpPr>
          <p:cNvPr id="300059" name="Text Box 27"/>
          <p:cNvSpPr txBox="1">
            <a:spLocks noChangeArrowheads="1"/>
          </p:cNvSpPr>
          <p:nvPr/>
        </p:nvSpPr>
        <p:spPr bwMode="auto">
          <a:xfrm>
            <a:off x="6116638" y="1625600"/>
            <a:ext cx="2847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u="sng" dirty="0">
                <a:solidFill>
                  <a:srgbClr val="FF0000"/>
                </a:solidFill>
                <a:latin typeface="Arial" panose="020B0604020202020204" pitchFamily="34" charset="0"/>
                <a:cs typeface="Arial" panose="020B0604020202020204" pitchFamily="34" charset="0"/>
              </a:rPr>
              <a:t>Operations of socket programming in C/C++</a:t>
            </a:r>
          </a:p>
        </p:txBody>
      </p:sp>
      <p:sp>
        <p:nvSpPr>
          <p:cNvPr id="300060" name="Line 28"/>
          <p:cNvSpPr>
            <a:spLocks noChangeShapeType="1"/>
          </p:cNvSpPr>
          <p:nvPr/>
        </p:nvSpPr>
        <p:spPr bwMode="auto">
          <a:xfrm>
            <a:off x="5653088" y="5295900"/>
            <a:ext cx="10096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61" name="Text Box 29"/>
          <p:cNvSpPr txBox="1">
            <a:spLocks noChangeArrowheads="1"/>
          </p:cNvSpPr>
          <p:nvPr/>
        </p:nvSpPr>
        <p:spPr bwMode="auto">
          <a:xfrm>
            <a:off x="5702300" y="5022850"/>
            <a:ext cx="942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share data</a:t>
            </a:r>
          </a:p>
        </p:txBody>
      </p:sp>
      <p:sp>
        <p:nvSpPr>
          <p:cNvPr id="300062" name="Text Box 30"/>
          <p:cNvSpPr txBox="1">
            <a:spLocks noChangeArrowheads="1"/>
          </p:cNvSpPr>
          <p:nvPr/>
        </p:nvSpPr>
        <p:spPr bwMode="auto">
          <a:xfrm>
            <a:off x="6013450" y="2325688"/>
            <a:ext cx="25887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dirty="0">
                <a:latin typeface="Arial" panose="020B0604020202020204" pitchFamily="34" charset="0"/>
                <a:cs typeface="Arial" panose="020B0604020202020204" pitchFamily="34" charset="0"/>
              </a:rPr>
              <a:t>(TA will go through details)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9</a:t>
            </a:fld>
            <a:endParaRPr lang="en-US"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342883E-816C-FCAA-902C-72DB0E412F00}"/>
                  </a:ext>
                </a:extLst>
              </p14:cNvPr>
              <p14:cNvContentPartPr/>
              <p14:nvPr/>
            </p14:nvContentPartPr>
            <p14:xfrm>
              <a:off x="4069440" y="3646080"/>
              <a:ext cx="2153160" cy="942840"/>
            </p14:xfrm>
          </p:contentPart>
        </mc:Choice>
        <mc:Fallback xmlns="">
          <p:pic>
            <p:nvPicPr>
              <p:cNvPr id="3" name="Ink 2">
                <a:extLst>
                  <a:ext uri="{FF2B5EF4-FFF2-40B4-BE49-F238E27FC236}">
                    <a16:creationId xmlns:a16="http://schemas.microsoft.com/office/drawing/2014/main" id="{4342883E-816C-FCAA-902C-72DB0E412F00}"/>
                  </a:ext>
                </a:extLst>
              </p:cNvPr>
              <p:cNvPicPr/>
              <p:nvPr/>
            </p:nvPicPr>
            <p:blipFill>
              <a:blip r:embed="rId3"/>
              <a:stretch>
                <a:fillRect/>
              </a:stretch>
            </p:blipFill>
            <p:spPr>
              <a:xfrm>
                <a:off x="4060080" y="3636720"/>
                <a:ext cx="2171880" cy="961560"/>
              </a:xfrm>
              <a:prstGeom prst="rect">
                <a:avLst/>
              </a:prstGeom>
            </p:spPr>
          </p:pic>
        </mc:Fallback>
      </mc:AlternateContent>
    </p:spTree>
    <p:extLst>
      <p:ext uri="{BB962C8B-B14F-4D97-AF65-F5344CB8AC3E}">
        <p14:creationId xmlns:p14="http://schemas.microsoft.com/office/powerpoint/2010/main" val="2843316845"/>
      </p:ext>
    </p:extLst>
  </p:cSld>
  <p:clrMapOvr>
    <a:masterClrMapping/>
  </p:clrMapOvr>
</p:sld>
</file>

<file path=ppt/theme/theme1.xml><?xml version="1.0" encoding="utf-8"?>
<a:theme xmlns:a="http://schemas.openxmlformats.org/drawingml/2006/main" name="CSCI4430">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I4430" id="{15A3AC05-7A36-854B-8939-3E2E33F8CCC1}" vid="{7D102457-217D-784D-8674-E211CA417DA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CSCI4430</Template>
  <TotalTime>1490456028</TotalTime>
  <Pages>7</Pages>
  <Words>3260</Words>
  <Application>Microsoft Macintosh PowerPoint</Application>
  <PresentationFormat>On-screen Show (4:3)</PresentationFormat>
  <Paragraphs>706</Paragraphs>
  <Slides>61</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5" baseType="lpstr">
      <vt:lpstr>Arial</vt:lpstr>
      <vt:lpstr>Arial Black</vt:lpstr>
      <vt:lpstr>Calibri</vt:lpstr>
      <vt:lpstr>Consolas</vt:lpstr>
      <vt:lpstr>Courier</vt:lpstr>
      <vt:lpstr>Courier New</vt:lpstr>
      <vt:lpstr>Gill Sans</vt:lpstr>
      <vt:lpstr>Helvetica Neue</vt:lpstr>
      <vt:lpstr>Lucida Console</vt:lpstr>
      <vt:lpstr>Monotype Sorts</vt:lpstr>
      <vt:lpstr>Times New Roman</vt:lpstr>
      <vt:lpstr>Wingdings</vt:lpstr>
      <vt:lpstr>CSCI4430</vt:lpstr>
      <vt:lpstr>Clip</vt:lpstr>
      <vt:lpstr>CSCI4430 Computer Networks  Lecture 3: Application Layer – Socket programming, HTTP</vt:lpstr>
      <vt:lpstr>Agenda</vt:lpstr>
      <vt:lpstr>How to implement a network application?</vt:lpstr>
      <vt:lpstr>How to implement a network application?</vt:lpstr>
      <vt:lpstr>How to implement a network application?</vt:lpstr>
      <vt:lpstr>Socket programming</vt:lpstr>
      <vt:lpstr>Socket programming using TCP</vt:lpstr>
      <vt:lpstr>Socket programming using TCP</vt:lpstr>
      <vt:lpstr>Socket programming using TCP</vt:lpstr>
      <vt:lpstr>Programming stuff...client</vt:lpstr>
      <vt:lpstr>Programming stuff...server</vt:lpstr>
      <vt:lpstr>Programming stuff...accept()</vt:lpstr>
      <vt:lpstr>Programming stuff...complete flow</vt:lpstr>
      <vt:lpstr>Programming stuff...server parallelization</vt:lpstr>
      <vt:lpstr>Addressing processes</vt:lpstr>
      <vt:lpstr>Addressing processes</vt:lpstr>
      <vt:lpstr>Addressing processes</vt:lpstr>
      <vt:lpstr>Illustrations on Socket Use with TCP</vt:lpstr>
      <vt:lpstr>Illustrations on Socket Use with TCP</vt:lpstr>
      <vt:lpstr>Illustrations on Socket Use with TCP</vt:lpstr>
      <vt:lpstr>Illustrations on Socket Use with TCP</vt:lpstr>
      <vt:lpstr>HTTP and the web</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Resource Locator</vt:lpstr>
      <vt:lpstr>URL: Uniform Record Locator</vt:lpstr>
      <vt:lpstr>Hyper Text Transfer Protocol (HTTP)</vt:lpstr>
      <vt:lpstr>HTTP variants</vt:lpstr>
      <vt:lpstr>Steps in HTTP request/response</vt:lpstr>
      <vt:lpstr>Method types (HTTP 1.1)</vt:lpstr>
      <vt:lpstr>Client-to-server communication</vt:lpstr>
      <vt:lpstr>Client-to-server communication</vt:lpstr>
      <vt:lpstr>A real example</vt:lpstr>
      <vt:lpstr>Server-to-client communication</vt:lpstr>
      <vt:lpstr>A real example</vt:lpstr>
      <vt:lpstr>What about HTTPS?</vt:lpstr>
      <vt:lpstr>HTTP is stateless </vt:lpstr>
      <vt:lpstr>How does a stateless protocol keep state?</vt:lpstr>
      <vt:lpstr>State in a stateless protocol: Cookies</vt:lpstr>
      <vt:lpstr>A real example</vt:lpstr>
      <vt:lpstr>Beyond cookies</vt:lpstr>
      <vt:lpstr>Improving HTTP performance</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vector>
  </TitlesOfParts>
  <Manager/>
  <Company>CUHK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CSCI4430 Computer Networks  Lecture 3: Application Layer – Socket programming, HTTP</dc:title>
  <dc:subject/>
  <dc:creator>Hong Xu</dc:creator>
  <cp:keywords/>
  <dc:description/>
  <cp:lastModifiedBy>Hong Xu (CSD)</cp:lastModifiedBy>
  <cp:revision>1420</cp:revision>
  <cp:lastPrinted>1999-09-08T17:25:07Z</cp:lastPrinted>
  <dcterms:created xsi:type="dcterms:W3CDTF">2014-01-14T18:15:50Z</dcterms:created>
  <dcterms:modified xsi:type="dcterms:W3CDTF">2023-01-17T12:28:46Z</dcterms:modified>
  <cp:category/>
</cp:coreProperties>
</file>