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5"/>
  </p:sldMasterIdLst>
  <p:notesMasterIdLst>
    <p:notesMasterId r:id="rId34"/>
  </p:notesMasterIdLst>
  <p:handoutMasterIdLst>
    <p:handoutMasterId r:id="rId35"/>
  </p:handoutMasterIdLst>
  <p:sldIdLst>
    <p:sldId id="654" r:id="rId6"/>
    <p:sldId id="688" r:id="rId7"/>
    <p:sldId id="689" r:id="rId8"/>
    <p:sldId id="691" r:id="rId9"/>
    <p:sldId id="692" r:id="rId10"/>
    <p:sldId id="717" r:id="rId11"/>
    <p:sldId id="694" r:id="rId12"/>
    <p:sldId id="695" r:id="rId13"/>
    <p:sldId id="713" r:id="rId14"/>
    <p:sldId id="718" r:id="rId15"/>
    <p:sldId id="719" r:id="rId16"/>
    <p:sldId id="720" r:id="rId17"/>
    <p:sldId id="699" r:id="rId18"/>
    <p:sldId id="722" r:id="rId19"/>
    <p:sldId id="723" r:id="rId20"/>
    <p:sldId id="702" r:id="rId21"/>
    <p:sldId id="726" r:id="rId22"/>
    <p:sldId id="724" r:id="rId23"/>
    <p:sldId id="725" r:id="rId24"/>
    <p:sldId id="706" r:id="rId25"/>
    <p:sldId id="714" r:id="rId26"/>
    <p:sldId id="707" r:id="rId27"/>
    <p:sldId id="708" r:id="rId28"/>
    <p:sldId id="715" r:id="rId29"/>
    <p:sldId id="709" r:id="rId30"/>
    <p:sldId id="716" r:id="rId31"/>
    <p:sldId id="710" r:id="rId32"/>
    <p:sldId id="711" r:id="rId33"/>
  </p:sldIdLst>
  <p:sldSz cx="9906000" cy="6858000" type="A4"/>
  <p:notesSz cx="6807200" cy="9939338"/>
  <p:defaultTextStyle>
    <a:defPPr>
      <a:defRPr lang="en-US"/>
    </a:defPPr>
    <a:lvl1pPr marL="0" algn="l" defTabSz="456928" rtl="0" eaLnBrk="1" latinLnBrk="0" hangingPunct="1">
      <a:defRPr sz="1800" kern="1200">
        <a:solidFill>
          <a:schemeClr val="tx1"/>
        </a:solidFill>
        <a:latin typeface="+mn-lt"/>
        <a:ea typeface="+mn-ea"/>
        <a:cs typeface="+mn-cs"/>
      </a:defRPr>
    </a:lvl1pPr>
    <a:lvl2pPr marL="456928" algn="l" defTabSz="456928" rtl="0" eaLnBrk="1" latinLnBrk="0" hangingPunct="1">
      <a:defRPr sz="1800" kern="1200">
        <a:solidFill>
          <a:schemeClr val="tx1"/>
        </a:solidFill>
        <a:latin typeface="+mn-lt"/>
        <a:ea typeface="+mn-ea"/>
        <a:cs typeface="+mn-cs"/>
      </a:defRPr>
    </a:lvl2pPr>
    <a:lvl3pPr marL="913860" algn="l" defTabSz="456928" rtl="0" eaLnBrk="1" latinLnBrk="0" hangingPunct="1">
      <a:defRPr sz="1800" kern="1200">
        <a:solidFill>
          <a:schemeClr val="tx1"/>
        </a:solidFill>
        <a:latin typeface="+mn-lt"/>
        <a:ea typeface="+mn-ea"/>
        <a:cs typeface="+mn-cs"/>
      </a:defRPr>
    </a:lvl3pPr>
    <a:lvl4pPr marL="1370788" algn="l" defTabSz="456928" rtl="0" eaLnBrk="1" latinLnBrk="0" hangingPunct="1">
      <a:defRPr sz="1800" kern="1200">
        <a:solidFill>
          <a:schemeClr val="tx1"/>
        </a:solidFill>
        <a:latin typeface="+mn-lt"/>
        <a:ea typeface="+mn-ea"/>
        <a:cs typeface="+mn-cs"/>
      </a:defRPr>
    </a:lvl4pPr>
    <a:lvl5pPr marL="1827717" algn="l" defTabSz="456928" rtl="0" eaLnBrk="1" latinLnBrk="0" hangingPunct="1">
      <a:defRPr sz="1800" kern="1200">
        <a:solidFill>
          <a:schemeClr val="tx1"/>
        </a:solidFill>
        <a:latin typeface="+mn-lt"/>
        <a:ea typeface="+mn-ea"/>
        <a:cs typeface="+mn-cs"/>
      </a:defRPr>
    </a:lvl5pPr>
    <a:lvl6pPr marL="2284648" algn="l" defTabSz="456928" rtl="0" eaLnBrk="1" latinLnBrk="0" hangingPunct="1">
      <a:defRPr sz="1800" kern="1200">
        <a:solidFill>
          <a:schemeClr val="tx1"/>
        </a:solidFill>
        <a:latin typeface="+mn-lt"/>
        <a:ea typeface="+mn-ea"/>
        <a:cs typeface="+mn-cs"/>
      </a:defRPr>
    </a:lvl6pPr>
    <a:lvl7pPr marL="2741576" algn="l" defTabSz="456928" rtl="0" eaLnBrk="1" latinLnBrk="0" hangingPunct="1">
      <a:defRPr sz="1800" kern="1200">
        <a:solidFill>
          <a:schemeClr val="tx1"/>
        </a:solidFill>
        <a:latin typeface="+mn-lt"/>
        <a:ea typeface="+mn-ea"/>
        <a:cs typeface="+mn-cs"/>
      </a:defRPr>
    </a:lvl7pPr>
    <a:lvl8pPr marL="3198507" algn="l" defTabSz="456928" rtl="0" eaLnBrk="1" latinLnBrk="0" hangingPunct="1">
      <a:defRPr sz="1800" kern="1200">
        <a:solidFill>
          <a:schemeClr val="tx1"/>
        </a:solidFill>
        <a:latin typeface="+mn-lt"/>
        <a:ea typeface="+mn-ea"/>
        <a:cs typeface="+mn-cs"/>
      </a:defRPr>
    </a:lvl8pPr>
    <a:lvl9pPr marL="3655435" algn="l" defTabSz="4569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guide id="3" orient="horz" pos="3024">
          <p15:clr>
            <a:srgbClr val="A4A3A4"/>
          </p15:clr>
        </p15:guide>
        <p15:guide id="4" pos="4032">
          <p15:clr>
            <a:srgbClr val="A4A3A4"/>
          </p15:clr>
        </p15:guide>
        <p15:guide id="5" orient="horz" pos="1543">
          <p15:clr>
            <a:srgbClr val="A4A3A4"/>
          </p15:clr>
        </p15:guide>
        <p15:guide id="6" pos="2414">
          <p15:clr>
            <a:srgbClr val="A4A3A4"/>
          </p15:clr>
        </p15:guide>
        <p15:guide id="7" orient="horz" pos="1994">
          <p15:clr>
            <a:srgbClr val="A4A3A4"/>
          </p15:clr>
        </p15:guide>
        <p15:guide id="8" pos="5840">
          <p15:clr>
            <a:srgbClr val="A4A3A4"/>
          </p15:clr>
        </p15:guide>
        <p15:guide id="9" pos="4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amp;M"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8FB"/>
    <a:srgbClr val="D6E7F2"/>
    <a:srgbClr val="E29C00"/>
    <a:srgbClr val="FFFFFF"/>
    <a:srgbClr val="C5DDED"/>
    <a:srgbClr val="F79646"/>
    <a:srgbClr val="4F81BD"/>
    <a:srgbClr val="FFB001"/>
    <a:srgbClr val="2275C0"/>
    <a:srgbClr val="FFF7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6563" autoAdjust="0"/>
  </p:normalViewPr>
  <p:slideViewPr>
    <p:cSldViewPr snapToGrid="0" snapToObjects="1">
      <p:cViewPr varScale="1">
        <p:scale>
          <a:sx n="76" d="100"/>
          <a:sy n="76" d="100"/>
        </p:scale>
        <p:origin x="1290" y="90"/>
      </p:cViewPr>
      <p:guideLst>
        <p:guide orient="horz" pos="2160"/>
        <p:guide pos="3120"/>
        <p:guide orient="horz" pos="3024"/>
        <p:guide pos="4032"/>
        <p:guide orient="horz" pos="1543"/>
        <p:guide pos="2414"/>
        <p:guide orient="horz" pos="1994"/>
        <p:guide pos="5840"/>
        <p:guide pos="403"/>
      </p:guideLst>
    </p:cSldViewPr>
  </p:slideViewPr>
  <p:notesTextViewPr>
    <p:cViewPr>
      <p:scale>
        <a:sx n="75" d="100"/>
        <a:sy n="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786" cy="496968"/>
          </a:xfrm>
          <a:prstGeom prst="rect">
            <a:avLst/>
          </a:prstGeom>
        </p:spPr>
        <p:txBody>
          <a:bodyPr vert="horz" lIns="91247" tIns="45624" rIns="91247" bIns="45624" rtlCol="0"/>
          <a:lstStyle>
            <a:lvl1pPr algn="l">
              <a:defRPr sz="1200"/>
            </a:lvl1pPr>
          </a:lstStyle>
          <a:p>
            <a:endParaRPr lang="en-US" dirty="0"/>
          </a:p>
        </p:txBody>
      </p:sp>
      <p:sp>
        <p:nvSpPr>
          <p:cNvPr id="3" name="Date Placeholder 2"/>
          <p:cNvSpPr>
            <a:spLocks noGrp="1"/>
          </p:cNvSpPr>
          <p:nvPr>
            <p:ph type="dt" sz="quarter" idx="1"/>
          </p:nvPr>
        </p:nvSpPr>
        <p:spPr>
          <a:xfrm>
            <a:off x="3855840" y="0"/>
            <a:ext cx="2949786" cy="496968"/>
          </a:xfrm>
          <a:prstGeom prst="rect">
            <a:avLst/>
          </a:prstGeom>
        </p:spPr>
        <p:txBody>
          <a:bodyPr vert="horz" lIns="91247" tIns="45624" rIns="91247" bIns="45624" rtlCol="0"/>
          <a:lstStyle>
            <a:lvl1pPr algn="r">
              <a:defRPr sz="1200"/>
            </a:lvl1pPr>
          </a:lstStyle>
          <a:p>
            <a:fld id="{9299B123-1DC2-7E4E-A2CD-7B79511D98E7}" type="datetimeFigureOut">
              <a:rPr lang="en-US" smtClean="0"/>
              <a:t>12/28/2021</a:t>
            </a:fld>
            <a:endParaRPr lang="en-US" dirty="0"/>
          </a:p>
        </p:txBody>
      </p:sp>
      <p:sp>
        <p:nvSpPr>
          <p:cNvPr id="4" name="Footer Placeholder 3"/>
          <p:cNvSpPr>
            <a:spLocks noGrp="1"/>
          </p:cNvSpPr>
          <p:nvPr>
            <p:ph type="ftr" sz="quarter" idx="2"/>
          </p:nvPr>
        </p:nvSpPr>
        <p:spPr>
          <a:xfrm>
            <a:off x="3" y="9440647"/>
            <a:ext cx="2949786" cy="496968"/>
          </a:xfrm>
          <a:prstGeom prst="rect">
            <a:avLst/>
          </a:prstGeom>
        </p:spPr>
        <p:txBody>
          <a:bodyPr vert="horz" lIns="91247" tIns="45624" rIns="91247" bIns="4562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840" y="9440647"/>
            <a:ext cx="2949786" cy="496968"/>
          </a:xfrm>
          <a:prstGeom prst="rect">
            <a:avLst/>
          </a:prstGeom>
        </p:spPr>
        <p:txBody>
          <a:bodyPr vert="horz" lIns="91247" tIns="45624" rIns="91247" bIns="45624" rtlCol="0" anchor="b"/>
          <a:lstStyle>
            <a:lvl1pPr algn="r">
              <a:defRPr sz="1200"/>
            </a:lvl1pPr>
          </a:lstStyle>
          <a:p>
            <a:fld id="{25B220DF-226F-E646-89ED-B37066BE540A}" type="slidenum">
              <a:rPr lang="en-US" smtClean="0"/>
              <a:t>‹#›</a:t>
            </a:fld>
            <a:endParaRPr lang="en-US" dirty="0"/>
          </a:p>
        </p:txBody>
      </p:sp>
    </p:spTree>
    <p:extLst>
      <p:ext uri="{BB962C8B-B14F-4D97-AF65-F5344CB8AC3E}">
        <p14:creationId xmlns:p14="http://schemas.microsoft.com/office/powerpoint/2010/main" val="3942188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786" cy="496968"/>
          </a:xfrm>
          <a:prstGeom prst="rect">
            <a:avLst/>
          </a:prstGeom>
        </p:spPr>
        <p:txBody>
          <a:bodyPr vert="horz" lIns="91247" tIns="45624" rIns="91247" bIns="45624" rtlCol="0"/>
          <a:lstStyle>
            <a:lvl1pPr algn="l">
              <a:defRPr sz="1200"/>
            </a:lvl1pPr>
          </a:lstStyle>
          <a:p>
            <a:endParaRPr lang="en-US" dirty="0"/>
          </a:p>
        </p:txBody>
      </p:sp>
      <p:sp>
        <p:nvSpPr>
          <p:cNvPr id="3" name="Date Placeholder 2"/>
          <p:cNvSpPr>
            <a:spLocks noGrp="1"/>
          </p:cNvSpPr>
          <p:nvPr>
            <p:ph type="dt" idx="1"/>
          </p:nvPr>
        </p:nvSpPr>
        <p:spPr>
          <a:xfrm>
            <a:off x="3855840" y="0"/>
            <a:ext cx="2949786" cy="496968"/>
          </a:xfrm>
          <a:prstGeom prst="rect">
            <a:avLst/>
          </a:prstGeom>
        </p:spPr>
        <p:txBody>
          <a:bodyPr vert="horz" lIns="91247" tIns="45624" rIns="91247" bIns="45624" rtlCol="0"/>
          <a:lstStyle>
            <a:lvl1pPr algn="r">
              <a:defRPr sz="1200"/>
            </a:lvl1pPr>
          </a:lstStyle>
          <a:p>
            <a:fld id="{8F55B6AE-3EF9-5B4A-98C1-8EBA69180C72}" type="datetimeFigureOut">
              <a:rPr lang="en-US" smtClean="0"/>
              <a:t>12/28/2021</a:t>
            </a:fld>
            <a:endParaRPr lang="en-US" dirty="0"/>
          </a:p>
        </p:txBody>
      </p:sp>
      <p:sp>
        <p:nvSpPr>
          <p:cNvPr id="4" name="Slide Image Placeholder 3"/>
          <p:cNvSpPr>
            <a:spLocks noGrp="1" noRot="1" noChangeAspect="1"/>
          </p:cNvSpPr>
          <p:nvPr>
            <p:ph type="sldImg" idx="2"/>
          </p:nvPr>
        </p:nvSpPr>
        <p:spPr>
          <a:xfrm>
            <a:off x="714375" y="747713"/>
            <a:ext cx="5378450" cy="3724275"/>
          </a:xfrm>
          <a:prstGeom prst="rect">
            <a:avLst/>
          </a:prstGeom>
          <a:noFill/>
          <a:ln w="12700">
            <a:solidFill>
              <a:prstClr val="black"/>
            </a:solidFill>
          </a:ln>
        </p:spPr>
        <p:txBody>
          <a:bodyPr vert="horz" lIns="91247" tIns="45624" rIns="91247" bIns="45624" rtlCol="0" anchor="ctr"/>
          <a:lstStyle/>
          <a:p>
            <a:endParaRPr lang="en-US" dirty="0"/>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247" tIns="45624" rIns="91247" bIns="456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440647"/>
            <a:ext cx="2949786" cy="496968"/>
          </a:xfrm>
          <a:prstGeom prst="rect">
            <a:avLst/>
          </a:prstGeom>
        </p:spPr>
        <p:txBody>
          <a:bodyPr vert="horz" lIns="91247" tIns="45624" rIns="91247" bIns="4562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40" y="9440647"/>
            <a:ext cx="2949786" cy="496968"/>
          </a:xfrm>
          <a:prstGeom prst="rect">
            <a:avLst/>
          </a:prstGeom>
        </p:spPr>
        <p:txBody>
          <a:bodyPr vert="horz" lIns="91247" tIns="45624" rIns="91247" bIns="45624" rtlCol="0" anchor="b"/>
          <a:lstStyle>
            <a:lvl1pPr algn="r">
              <a:defRPr sz="1200"/>
            </a:lvl1pPr>
          </a:lstStyle>
          <a:p>
            <a:fld id="{542D327D-FD1E-C74C-8B84-327ECBCDCFE5}" type="slidenum">
              <a:rPr lang="en-US" smtClean="0"/>
              <a:t>‹#›</a:t>
            </a:fld>
            <a:endParaRPr lang="en-US" dirty="0"/>
          </a:p>
        </p:txBody>
      </p:sp>
    </p:spTree>
    <p:extLst>
      <p:ext uri="{BB962C8B-B14F-4D97-AF65-F5344CB8AC3E}">
        <p14:creationId xmlns:p14="http://schemas.microsoft.com/office/powerpoint/2010/main" val="2135538563"/>
      </p:ext>
    </p:extLst>
  </p:cSld>
  <p:clrMap bg1="lt1" tx1="dk1" bg2="lt2" tx2="dk2" accent1="accent1" accent2="accent2" accent3="accent3" accent4="accent4" accent5="accent5" accent6="accent6" hlink="hlink" folHlink="folHlink"/>
  <p:hf hdr="0" ftr="0" dt="0"/>
  <p:notesStyle>
    <a:lvl1pPr marL="0" algn="l" defTabSz="456928" rtl="0" eaLnBrk="1" latinLnBrk="0" hangingPunct="1">
      <a:defRPr sz="1200" kern="1200">
        <a:solidFill>
          <a:schemeClr val="tx1"/>
        </a:solidFill>
        <a:latin typeface="+mn-lt"/>
        <a:ea typeface="+mn-ea"/>
        <a:cs typeface="+mn-cs"/>
      </a:defRPr>
    </a:lvl1pPr>
    <a:lvl2pPr marL="456928" algn="l" defTabSz="456928" rtl="0" eaLnBrk="1" latinLnBrk="0" hangingPunct="1">
      <a:defRPr sz="1200" kern="1200">
        <a:solidFill>
          <a:schemeClr val="tx1"/>
        </a:solidFill>
        <a:latin typeface="+mn-lt"/>
        <a:ea typeface="+mn-ea"/>
        <a:cs typeface="+mn-cs"/>
      </a:defRPr>
    </a:lvl2pPr>
    <a:lvl3pPr marL="913860" algn="l" defTabSz="456928" rtl="0" eaLnBrk="1" latinLnBrk="0" hangingPunct="1">
      <a:defRPr sz="1200" kern="1200">
        <a:solidFill>
          <a:schemeClr val="tx1"/>
        </a:solidFill>
        <a:latin typeface="+mn-lt"/>
        <a:ea typeface="+mn-ea"/>
        <a:cs typeface="+mn-cs"/>
      </a:defRPr>
    </a:lvl3pPr>
    <a:lvl4pPr marL="1370788" algn="l" defTabSz="456928" rtl="0" eaLnBrk="1" latinLnBrk="0" hangingPunct="1">
      <a:defRPr sz="1200" kern="1200">
        <a:solidFill>
          <a:schemeClr val="tx1"/>
        </a:solidFill>
        <a:latin typeface="+mn-lt"/>
        <a:ea typeface="+mn-ea"/>
        <a:cs typeface="+mn-cs"/>
      </a:defRPr>
    </a:lvl4pPr>
    <a:lvl5pPr marL="1827717" algn="l" defTabSz="456928" rtl="0" eaLnBrk="1" latinLnBrk="0" hangingPunct="1">
      <a:defRPr sz="1200" kern="1200">
        <a:solidFill>
          <a:schemeClr val="tx1"/>
        </a:solidFill>
        <a:latin typeface="+mn-lt"/>
        <a:ea typeface="+mn-ea"/>
        <a:cs typeface="+mn-cs"/>
      </a:defRPr>
    </a:lvl5pPr>
    <a:lvl6pPr marL="2284648" algn="l" defTabSz="456928" rtl="0" eaLnBrk="1" latinLnBrk="0" hangingPunct="1">
      <a:defRPr sz="1200" kern="1200">
        <a:solidFill>
          <a:schemeClr val="tx1"/>
        </a:solidFill>
        <a:latin typeface="+mn-lt"/>
        <a:ea typeface="+mn-ea"/>
        <a:cs typeface="+mn-cs"/>
      </a:defRPr>
    </a:lvl6pPr>
    <a:lvl7pPr marL="2741576" algn="l" defTabSz="456928" rtl="0" eaLnBrk="1" latinLnBrk="0" hangingPunct="1">
      <a:defRPr sz="1200" kern="1200">
        <a:solidFill>
          <a:schemeClr val="tx1"/>
        </a:solidFill>
        <a:latin typeface="+mn-lt"/>
        <a:ea typeface="+mn-ea"/>
        <a:cs typeface="+mn-cs"/>
      </a:defRPr>
    </a:lvl7pPr>
    <a:lvl8pPr marL="3198507" algn="l" defTabSz="456928" rtl="0" eaLnBrk="1" latinLnBrk="0" hangingPunct="1">
      <a:defRPr sz="1200" kern="1200">
        <a:solidFill>
          <a:schemeClr val="tx1"/>
        </a:solidFill>
        <a:latin typeface="+mn-lt"/>
        <a:ea typeface="+mn-ea"/>
        <a:cs typeface="+mn-cs"/>
      </a:defRPr>
    </a:lvl8pPr>
    <a:lvl9pPr marL="3655435" algn="l" defTabSz="45692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19" name="object 4"/>
          <p:cNvSpPr/>
          <p:nvPr userDrawn="1"/>
        </p:nvSpPr>
        <p:spPr>
          <a:xfrm>
            <a:off x="4216480" y="3211563"/>
            <a:ext cx="1471782" cy="0"/>
          </a:xfrm>
          <a:custGeom>
            <a:avLst/>
            <a:gdLst/>
            <a:ahLst/>
            <a:cxnLst/>
            <a:rect l="l" t="t" r="r" b="b"/>
            <a:pathLst>
              <a:path w="1588770">
                <a:moveTo>
                  <a:pt x="1588731" y="0"/>
                </a:moveTo>
                <a:lnTo>
                  <a:pt x="0" y="0"/>
                </a:lnTo>
              </a:path>
            </a:pathLst>
          </a:custGeom>
          <a:ln w="15875">
            <a:solidFill>
              <a:srgbClr val="EF3A4E"/>
            </a:solidFill>
          </a:ln>
        </p:spPr>
        <p:txBody>
          <a:bodyPr wrap="square" lIns="0" tIns="0" rIns="0" bIns="0" rtlCol="0"/>
          <a:lstStyle/>
          <a:p>
            <a:endParaRPr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2962" y="4827059"/>
            <a:ext cx="1378900" cy="1349777"/>
          </a:xfrm>
          <a:prstGeom prst="rect">
            <a:avLst/>
          </a:prstGeom>
        </p:spPr>
      </p:pic>
      <p:sp>
        <p:nvSpPr>
          <p:cNvPr id="22" name="object 8"/>
          <p:cNvSpPr txBox="1">
            <a:spLocks noGrp="1"/>
          </p:cNvSpPr>
          <p:nvPr>
            <p:ph type="title"/>
          </p:nvPr>
        </p:nvSpPr>
        <p:spPr>
          <a:xfrm>
            <a:off x="944014" y="2166973"/>
            <a:ext cx="8017972" cy="1044589"/>
          </a:xfrm>
          <a:prstGeom prst="rect">
            <a:avLst/>
          </a:prstGeom>
        </p:spPr>
        <p:txBody>
          <a:bodyPr vert="horz" wrap="square" lIns="0" tIns="11659" rIns="0" bIns="0" rtlCol="0" anchor="ctr">
            <a:noAutofit/>
          </a:bodyPr>
          <a:lstStyle/>
          <a:p>
            <a:pPr marL="11659" algn="ctr">
              <a:spcBef>
                <a:spcPts val="92"/>
              </a:spcBef>
              <a:spcAft>
                <a:spcPts val="6600"/>
              </a:spcAft>
            </a:pPr>
            <a:endParaRPr spc="-14" dirty="0"/>
          </a:p>
        </p:txBody>
      </p:sp>
    </p:spTree>
    <p:extLst>
      <p:ext uri="{BB962C8B-B14F-4D97-AF65-F5344CB8AC3E}">
        <p14:creationId xmlns:p14="http://schemas.microsoft.com/office/powerpoint/2010/main" val="171644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rgbClr val="D6E7F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7168" y="164721"/>
            <a:ext cx="652048" cy="638549"/>
          </a:xfrm>
          <a:prstGeom prst="rect">
            <a:avLst/>
          </a:prstGeom>
        </p:spPr>
      </p:pic>
      <p:sp>
        <p:nvSpPr>
          <p:cNvPr id="6" name="Slide Number Placeholder 5"/>
          <p:cNvSpPr txBox="1">
            <a:spLocks/>
          </p:cNvSpPr>
          <p:nvPr userDrawn="1"/>
        </p:nvSpPr>
        <p:spPr>
          <a:xfrm>
            <a:off x="8957483" y="6461775"/>
            <a:ext cx="833734" cy="263814"/>
          </a:xfrm>
          <a:prstGeom prst="rect">
            <a:avLst/>
          </a:prstGeom>
        </p:spPr>
        <p:txBody>
          <a:bodyPr vert="horz" lIns="0" tIns="0" rIns="0" bIns="0" rtlCol="0" anchor="ctr"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1000" noProof="0" smtClean="0">
                <a:solidFill>
                  <a:schemeClr val="tx2"/>
                </a:solidFill>
              </a:rPr>
              <a:pPr/>
              <a:t>‹#›</a:t>
            </a:fld>
            <a:endParaRPr lang="en-GB" sz="1000" noProof="0" dirty="0">
              <a:solidFill>
                <a:schemeClr val="tx2"/>
              </a:solidFill>
            </a:endParaRPr>
          </a:p>
        </p:txBody>
      </p:sp>
      <p:sp>
        <p:nvSpPr>
          <p:cNvPr id="7" name="object 4"/>
          <p:cNvSpPr txBox="1">
            <a:spLocks noGrp="1"/>
          </p:cNvSpPr>
          <p:nvPr>
            <p:ph type="title" idx="4294967295"/>
          </p:nvPr>
        </p:nvSpPr>
        <p:spPr>
          <a:xfrm>
            <a:off x="655218" y="534859"/>
            <a:ext cx="8594808" cy="504215"/>
          </a:xfrm>
          <a:prstGeom prst="rect">
            <a:avLst/>
          </a:prstGeom>
        </p:spPr>
        <p:txBody>
          <a:bodyPr vert="horz" wrap="square" lIns="0" tIns="11659" rIns="0" bIns="0" rtlCol="0">
            <a:spAutoFit/>
          </a:bodyPr>
          <a:lstStyle/>
          <a:p>
            <a:pPr marL="11659">
              <a:spcBef>
                <a:spcPts val="92"/>
              </a:spcBef>
              <a:tabLst>
                <a:tab pos="8504854" algn="l"/>
              </a:tabLst>
            </a:pPr>
            <a:endParaRPr sz="3200" spc="-14" dirty="0">
              <a:solidFill>
                <a:srgbClr val="16436B"/>
              </a:solidFill>
              <a:uFill>
                <a:solidFill>
                  <a:srgbClr val="EF3A4E"/>
                </a:solidFill>
              </a:uFill>
            </a:endParaRPr>
          </a:p>
        </p:txBody>
      </p:sp>
      <p:sp>
        <p:nvSpPr>
          <p:cNvPr id="8" name="object 4"/>
          <p:cNvSpPr/>
          <p:nvPr userDrawn="1"/>
        </p:nvSpPr>
        <p:spPr>
          <a:xfrm>
            <a:off x="655217" y="1069220"/>
            <a:ext cx="8564516" cy="41458"/>
          </a:xfrm>
          <a:custGeom>
            <a:avLst/>
            <a:gdLst/>
            <a:ahLst/>
            <a:cxnLst/>
            <a:rect l="l" t="t" r="r" b="b"/>
            <a:pathLst>
              <a:path w="1588770">
                <a:moveTo>
                  <a:pt x="1588731" y="0"/>
                </a:moveTo>
                <a:lnTo>
                  <a:pt x="0" y="0"/>
                </a:lnTo>
              </a:path>
            </a:pathLst>
          </a:custGeom>
          <a:ln w="15875">
            <a:solidFill>
              <a:srgbClr val="EF3A4E"/>
            </a:solidFill>
          </a:ln>
        </p:spPr>
        <p:txBody>
          <a:bodyPr wrap="square" lIns="0" tIns="0" rIns="0" bIns="0" rtlCol="0"/>
          <a:lstStyle/>
          <a:p>
            <a:endParaRPr dirty="0">
              <a:solidFill>
                <a:prstClr val="black"/>
              </a:solidFill>
            </a:endParaRPr>
          </a:p>
        </p:txBody>
      </p:sp>
    </p:spTree>
    <p:extLst>
      <p:ext uri="{BB962C8B-B14F-4D97-AF65-F5344CB8AC3E}">
        <p14:creationId xmlns:p14="http://schemas.microsoft.com/office/powerpoint/2010/main" val="355566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4" name="object 2"/>
          <p:cNvSpPr/>
          <p:nvPr userDrawn="1"/>
        </p:nvSpPr>
        <p:spPr>
          <a:xfrm>
            <a:off x="2" y="3427712"/>
            <a:ext cx="9904824" cy="163532"/>
          </a:xfrm>
          <a:custGeom>
            <a:avLst/>
            <a:gdLst/>
            <a:ahLst/>
            <a:cxnLst/>
            <a:rect l="l" t="t" r="r" b="b"/>
            <a:pathLst>
              <a:path w="10692130" h="180339">
                <a:moveTo>
                  <a:pt x="0" y="179997"/>
                </a:moveTo>
                <a:lnTo>
                  <a:pt x="10692003" y="179997"/>
                </a:lnTo>
                <a:lnTo>
                  <a:pt x="10692003" y="0"/>
                </a:lnTo>
                <a:lnTo>
                  <a:pt x="0" y="0"/>
                </a:lnTo>
                <a:lnTo>
                  <a:pt x="0" y="179997"/>
                </a:lnTo>
                <a:close/>
              </a:path>
            </a:pathLst>
          </a:custGeom>
          <a:solidFill>
            <a:srgbClr val="D6E7F2"/>
          </a:solidFill>
        </p:spPr>
        <p:txBody>
          <a:bodyPr wrap="square" lIns="0" tIns="0" rIns="0" bIns="0" rtlCol="0"/>
          <a:lstStyle/>
          <a:p>
            <a:endParaRPr dirty="0"/>
          </a:p>
        </p:txBody>
      </p:sp>
      <p:sp>
        <p:nvSpPr>
          <p:cNvPr id="5" name="object 3"/>
          <p:cNvSpPr/>
          <p:nvPr userDrawn="1"/>
        </p:nvSpPr>
        <p:spPr>
          <a:xfrm>
            <a:off x="2" y="13"/>
            <a:ext cx="9904824" cy="3427847"/>
          </a:xfrm>
          <a:custGeom>
            <a:avLst/>
            <a:gdLst/>
            <a:ahLst/>
            <a:cxnLst/>
            <a:rect l="l" t="t" r="r" b="b"/>
            <a:pathLst>
              <a:path w="10692130" h="3780154">
                <a:moveTo>
                  <a:pt x="0" y="3779989"/>
                </a:moveTo>
                <a:lnTo>
                  <a:pt x="10692003" y="3779989"/>
                </a:lnTo>
                <a:lnTo>
                  <a:pt x="10692003" y="0"/>
                </a:lnTo>
                <a:lnTo>
                  <a:pt x="0" y="0"/>
                </a:lnTo>
                <a:lnTo>
                  <a:pt x="0" y="3779989"/>
                </a:lnTo>
                <a:close/>
              </a:path>
            </a:pathLst>
          </a:custGeom>
          <a:solidFill>
            <a:srgbClr val="16436B"/>
          </a:solidFill>
        </p:spPr>
        <p:txBody>
          <a:bodyPr wrap="square" lIns="0" tIns="0" rIns="0" bIns="0" rtlCol="0"/>
          <a:lstStyle/>
          <a:p>
            <a:endParaRPr dirty="0"/>
          </a:p>
        </p:txBody>
      </p:sp>
      <p:sp>
        <p:nvSpPr>
          <p:cNvPr id="6" name="object 8"/>
          <p:cNvSpPr txBox="1">
            <a:spLocks noGrp="1"/>
          </p:cNvSpPr>
          <p:nvPr>
            <p:ph type="title"/>
          </p:nvPr>
        </p:nvSpPr>
        <p:spPr>
          <a:xfrm>
            <a:off x="944014" y="2166973"/>
            <a:ext cx="8017972" cy="1058213"/>
          </a:xfrm>
          <a:prstGeom prst="rect">
            <a:avLst/>
          </a:prstGeom>
        </p:spPr>
        <p:txBody>
          <a:bodyPr vert="horz" wrap="square" lIns="0" tIns="11659" rIns="0" bIns="0" rtlCol="0" anchor="ctr">
            <a:noAutofit/>
          </a:bodyPr>
          <a:lstStyle/>
          <a:p>
            <a:pPr marL="11659" algn="ctr">
              <a:spcBef>
                <a:spcPts val="92"/>
              </a:spcBef>
              <a:spcAft>
                <a:spcPts val="6600"/>
              </a:spcAft>
            </a:pPr>
            <a:endParaRPr spc="-14"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8283" y="4569496"/>
            <a:ext cx="1869434" cy="1830731"/>
          </a:xfrm>
          <a:prstGeom prst="rect">
            <a:avLst/>
          </a:prstGeom>
        </p:spPr>
      </p:pic>
    </p:spTree>
    <p:extLst>
      <p:ext uri="{BB962C8B-B14F-4D97-AF65-F5344CB8AC3E}">
        <p14:creationId xmlns:p14="http://schemas.microsoft.com/office/powerpoint/2010/main" val="111043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wo Content">
    <p:bg>
      <p:bgPr>
        <a:solidFill>
          <a:schemeClr val="bg1"/>
        </a:solidFill>
        <a:effectLst/>
      </p:bgPr>
    </p:bg>
    <p:spTree>
      <p:nvGrpSpPr>
        <p:cNvPr id="1" name=""/>
        <p:cNvGrpSpPr/>
        <p:nvPr/>
      </p:nvGrpSpPr>
      <p:grpSpPr>
        <a:xfrm>
          <a:off x="0" y="0"/>
          <a:ext cx="0" cy="0"/>
          <a:chOff x="0" y="0"/>
          <a:chExt cx="0" cy="0"/>
        </a:xfrm>
      </p:grpSpPr>
      <p:sp>
        <p:nvSpPr>
          <p:cNvPr id="2" name="Holder 6"/>
          <p:cNvSpPr>
            <a:spLocks noGrp="1"/>
          </p:cNvSpPr>
          <p:nvPr>
            <p:ph type="sldNum" sz="quarter" idx="7"/>
          </p:nvPr>
        </p:nvSpPr>
        <p:spPr>
          <a:xfrm>
            <a:off x="7404088" y="6538421"/>
            <a:ext cx="2278380" cy="200055"/>
          </a:xfrm>
        </p:spPr>
        <p:txBody>
          <a:bodyPr lIns="0" tIns="0" rIns="0" bIns="0"/>
          <a:lstStyle>
            <a:lvl1pPr algn="r">
              <a:defRPr sz="1300">
                <a:solidFill>
                  <a:schemeClr val="tx2"/>
                </a:solidFill>
              </a:defRPr>
            </a:lvl1pPr>
          </a:lstStyle>
          <a:p>
            <a:fld id="{B6F15528-21DE-4FAA-801E-634DDDAF4B2B}" type="slidenum">
              <a:rPr lang="en-GB" smtClean="0">
                <a:solidFill>
                  <a:srgbClr val="13426B"/>
                </a:solidFill>
              </a:rPr>
              <a:pPr/>
              <a:t>‹#›</a:t>
            </a:fld>
            <a:endParaRPr lang="en-GB" dirty="0">
              <a:solidFill>
                <a:srgbClr val="13426B"/>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7168" y="164721"/>
            <a:ext cx="652048" cy="638549"/>
          </a:xfrm>
          <a:prstGeom prst="rect">
            <a:avLst/>
          </a:prstGeom>
        </p:spPr>
      </p:pic>
    </p:spTree>
    <p:extLst>
      <p:ext uri="{BB962C8B-B14F-4D97-AF65-F5344CB8AC3E}">
        <p14:creationId xmlns:p14="http://schemas.microsoft.com/office/powerpoint/2010/main" val="43338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Two Content">
    <p:bg>
      <p:bgPr>
        <a:solidFill>
          <a:schemeClr val="bg1"/>
        </a:solidFill>
        <a:effectLst/>
      </p:bgPr>
    </p:bg>
    <p:spTree>
      <p:nvGrpSpPr>
        <p:cNvPr id="1" name=""/>
        <p:cNvGrpSpPr/>
        <p:nvPr/>
      </p:nvGrpSpPr>
      <p:grpSpPr>
        <a:xfrm>
          <a:off x="0" y="0"/>
          <a:ext cx="0" cy="0"/>
          <a:chOff x="0" y="0"/>
          <a:chExt cx="0" cy="0"/>
        </a:xfrm>
      </p:grpSpPr>
      <p:sp>
        <p:nvSpPr>
          <p:cNvPr id="2" name="Holder 6"/>
          <p:cNvSpPr>
            <a:spLocks noGrp="1"/>
          </p:cNvSpPr>
          <p:nvPr>
            <p:ph type="sldNum" sz="quarter" idx="7"/>
          </p:nvPr>
        </p:nvSpPr>
        <p:spPr>
          <a:xfrm>
            <a:off x="7404088" y="6538421"/>
            <a:ext cx="2278380" cy="200055"/>
          </a:xfrm>
        </p:spPr>
        <p:txBody>
          <a:bodyPr lIns="0" tIns="0" rIns="0" bIns="0"/>
          <a:lstStyle>
            <a:lvl1pPr algn="r">
              <a:defRPr sz="1300">
                <a:solidFill>
                  <a:schemeClr val="tx2"/>
                </a:solidFill>
              </a:defRPr>
            </a:lvl1pPr>
          </a:lstStyle>
          <a:p>
            <a:fld id="{B6F15528-21DE-4FAA-801E-634DDDAF4B2B}" type="slidenum">
              <a:rPr lang="en-GB" smtClean="0">
                <a:solidFill>
                  <a:srgbClr val="13426B"/>
                </a:solidFill>
              </a:rPr>
              <a:pPr/>
              <a:t>‹#›</a:t>
            </a:fld>
            <a:endParaRPr lang="en-GB" dirty="0">
              <a:solidFill>
                <a:srgbClr val="13426B"/>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7168" y="164721"/>
            <a:ext cx="652048" cy="638549"/>
          </a:xfrm>
          <a:prstGeom prst="rect">
            <a:avLst/>
          </a:prstGeom>
        </p:spPr>
      </p:pic>
    </p:spTree>
    <p:extLst>
      <p:ext uri="{BB962C8B-B14F-4D97-AF65-F5344CB8AC3E}">
        <p14:creationId xmlns:p14="http://schemas.microsoft.com/office/powerpoint/2010/main" val="19357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Two Content">
    <p:bg>
      <p:bgPr>
        <a:solidFill>
          <a:schemeClr val="bg1"/>
        </a:solidFill>
        <a:effectLst/>
      </p:bgPr>
    </p:bg>
    <p:spTree>
      <p:nvGrpSpPr>
        <p:cNvPr id="1" name=""/>
        <p:cNvGrpSpPr/>
        <p:nvPr/>
      </p:nvGrpSpPr>
      <p:grpSpPr>
        <a:xfrm>
          <a:off x="0" y="0"/>
          <a:ext cx="0" cy="0"/>
          <a:chOff x="0" y="0"/>
          <a:chExt cx="0" cy="0"/>
        </a:xfrm>
      </p:grpSpPr>
      <p:sp>
        <p:nvSpPr>
          <p:cNvPr id="2" name="Holder 6"/>
          <p:cNvSpPr>
            <a:spLocks noGrp="1"/>
          </p:cNvSpPr>
          <p:nvPr>
            <p:ph type="sldNum" sz="quarter" idx="7"/>
          </p:nvPr>
        </p:nvSpPr>
        <p:spPr>
          <a:xfrm>
            <a:off x="7404088" y="6538421"/>
            <a:ext cx="2278380" cy="200055"/>
          </a:xfrm>
        </p:spPr>
        <p:txBody>
          <a:bodyPr lIns="0" tIns="0" rIns="0" bIns="0"/>
          <a:lstStyle>
            <a:lvl1pPr algn="r">
              <a:defRPr sz="1300">
                <a:solidFill>
                  <a:schemeClr val="tx2"/>
                </a:solidFill>
              </a:defRPr>
            </a:lvl1pPr>
          </a:lstStyle>
          <a:p>
            <a:fld id="{B6F15528-21DE-4FAA-801E-634DDDAF4B2B}" type="slidenum">
              <a:rPr lang="en-GB" smtClean="0">
                <a:solidFill>
                  <a:srgbClr val="13426B"/>
                </a:solidFill>
              </a:rPr>
              <a:pPr/>
              <a:t>‹#›</a:t>
            </a:fld>
            <a:endParaRPr lang="en-GB" dirty="0">
              <a:solidFill>
                <a:srgbClr val="13426B"/>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7168" y="164721"/>
            <a:ext cx="652048" cy="638549"/>
          </a:xfrm>
          <a:prstGeom prst="rect">
            <a:avLst/>
          </a:prstGeom>
        </p:spPr>
      </p:pic>
    </p:spTree>
    <p:extLst>
      <p:ext uri="{BB962C8B-B14F-4D97-AF65-F5344CB8AC3E}">
        <p14:creationId xmlns:p14="http://schemas.microsoft.com/office/powerpoint/2010/main" val="131049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32009" y="1954913"/>
            <a:ext cx="2041991" cy="569387"/>
          </a:xfrm>
          <a:prstGeom prst="rect">
            <a:avLst/>
          </a:prstGeom>
        </p:spPr>
        <p:txBody>
          <a:bodyPr wrap="square" lIns="0" tIns="0" rIns="0" bIns="0">
            <a:spAutoFit/>
          </a:bodyPr>
          <a:lstStyle>
            <a:lvl1pPr>
              <a:defRPr sz="3700" b="1" i="0">
                <a:solidFill>
                  <a:schemeClr val="bg1"/>
                </a:solidFill>
                <a:latin typeface="FS Elliot Pro"/>
                <a:cs typeface="FS Elliot Pro"/>
              </a:defRPr>
            </a:lvl1pPr>
          </a:lstStyle>
          <a:p>
            <a:endParaRPr/>
          </a:p>
        </p:txBody>
      </p:sp>
      <p:sp>
        <p:nvSpPr>
          <p:cNvPr id="3" name="Holder 3"/>
          <p:cNvSpPr>
            <a:spLocks noGrp="1"/>
          </p:cNvSpPr>
          <p:nvPr>
            <p:ph type="body" idx="1"/>
          </p:nvPr>
        </p:nvSpPr>
        <p:spPr>
          <a:xfrm>
            <a:off x="722741" y="1340618"/>
            <a:ext cx="8460526" cy="192360"/>
          </a:xfrm>
          <a:prstGeom prst="rect">
            <a:avLst/>
          </a:prstGeom>
        </p:spPr>
        <p:txBody>
          <a:bodyPr wrap="square" lIns="0" tIns="0" rIns="0" bIns="0">
            <a:spAutoFit/>
          </a:bodyPr>
          <a:lstStyle>
            <a:lvl1pPr>
              <a:defRPr sz="1250" b="0" i="0">
                <a:solidFill>
                  <a:srgbClr val="16436B"/>
                </a:solidFill>
                <a:latin typeface="FS Elliot Pro"/>
                <a:cs typeface="FS Elliot Pro"/>
              </a:defRPr>
            </a:lvl1pPr>
          </a:lstStyle>
          <a:p>
            <a:endParaRPr/>
          </a:p>
        </p:txBody>
      </p:sp>
      <p:sp>
        <p:nvSpPr>
          <p:cNvPr id="4" name="Holder 4"/>
          <p:cNvSpPr>
            <a:spLocks noGrp="1"/>
          </p:cNvSpPr>
          <p:nvPr>
            <p:ph type="ftr" sz="quarter" idx="5"/>
          </p:nvPr>
        </p:nvSpPr>
        <p:spPr>
          <a:xfrm>
            <a:off x="3368040" y="6377940"/>
            <a:ext cx="3169920" cy="265138"/>
          </a:xfrm>
          <a:prstGeom prst="rect">
            <a:avLst/>
          </a:prstGeom>
        </p:spPr>
        <p:txBody>
          <a:bodyPr wrap="square" lIns="0" tIns="0" rIns="0" bIns="0">
            <a:spAutoFit/>
          </a:bodyPr>
          <a:lstStyle>
            <a:lvl1pPr algn="ctr">
              <a:defRPr>
                <a:solidFill>
                  <a:schemeClr val="tx1">
                    <a:tint val="75000"/>
                  </a:schemeClr>
                </a:solidFill>
              </a:defRPr>
            </a:lvl1pPr>
          </a:lstStyle>
          <a:p>
            <a:pPr defTabSz="839317"/>
            <a:endParaRPr lang="zh-HK" altLang="en-US" sz="1700">
              <a:solidFill>
                <a:prstClr val="black">
                  <a:tint val="75000"/>
                </a:prstClr>
              </a:solidFill>
            </a:endParaRPr>
          </a:p>
        </p:txBody>
      </p:sp>
      <p:sp>
        <p:nvSpPr>
          <p:cNvPr id="5" name="Holder 5"/>
          <p:cNvSpPr>
            <a:spLocks noGrp="1"/>
          </p:cNvSpPr>
          <p:nvPr>
            <p:ph type="dt" sz="half" idx="6"/>
          </p:nvPr>
        </p:nvSpPr>
        <p:spPr>
          <a:xfrm>
            <a:off x="495300" y="6377940"/>
            <a:ext cx="2278380" cy="265138"/>
          </a:xfrm>
          <a:prstGeom prst="rect">
            <a:avLst/>
          </a:prstGeom>
        </p:spPr>
        <p:txBody>
          <a:bodyPr wrap="square" lIns="0" tIns="0" rIns="0" bIns="0">
            <a:spAutoFit/>
          </a:bodyPr>
          <a:lstStyle>
            <a:lvl1pPr algn="l">
              <a:defRPr>
                <a:solidFill>
                  <a:schemeClr val="tx1">
                    <a:tint val="75000"/>
                  </a:schemeClr>
                </a:solidFill>
              </a:defRPr>
            </a:lvl1pPr>
          </a:lstStyle>
          <a:p>
            <a:pPr defTabSz="839317"/>
            <a:endParaRPr lang="en-US" sz="1700" dirty="0">
              <a:solidFill>
                <a:prstClr val="black">
                  <a:tint val="75000"/>
                </a:prstClr>
              </a:solidFill>
            </a:endParaRPr>
          </a:p>
        </p:txBody>
      </p:sp>
      <p:sp>
        <p:nvSpPr>
          <p:cNvPr id="6" name="Holder 6"/>
          <p:cNvSpPr>
            <a:spLocks noGrp="1"/>
          </p:cNvSpPr>
          <p:nvPr>
            <p:ph type="sldNum" sz="quarter" idx="7"/>
          </p:nvPr>
        </p:nvSpPr>
        <p:spPr>
          <a:xfrm>
            <a:off x="7132320" y="6377940"/>
            <a:ext cx="2278380" cy="265138"/>
          </a:xfrm>
          <a:prstGeom prst="rect">
            <a:avLst/>
          </a:prstGeom>
        </p:spPr>
        <p:txBody>
          <a:bodyPr wrap="square" lIns="0" tIns="0" rIns="0" bIns="0">
            <a:spAutoFit/>
          </a:bodyPr>
          <a:lstStyle>
            <a:lvl1pPr algn="r">
              <a:defRPr>
                <a:solidFill>
                  <a:schemeClr val="tx1">
                    <a:tint val="75000"/>
                  </a:schemeClr>
                </a:solidFill>
              </a:defRPr>
            </a:lvl1pPr>
          </a:lstStyle>
          <a:p>
            <a:pPr defTabSz="839317"/>
            <a:fld id="{B6F15528-21DE-4FAA-801E-634DDDAF4B2B}" type="slidenum">
              <a:rPr lang="en-US" altLang="zh-HK" sz="1700" smtClean="0">
                <a:solidFill>
                  <a:prstClr val="black">
                    <a:tint val="75000"/>
                  </a:prstClr>
                </a:solidFill>
              </a:rPr>
              <a:pPr defTabSz="839317"/>
              <a:t>‹#›</a:t>
            </a:fld>
            <a:endParaRPr lang="zh-HK" altLang="en-US" sz="1700">
              <a:solidFill>
                <a:prstClr val="black">
                  <a:tint val="75000"/>
                </a:prstClr>
              </a:solidFill>
            </a:endParaRPr>
          </a:p>
        </p:txBody>
      </p:sp>
    </p:spTree>
    <p:extLst>
      <p:ext uri="{BB962C8B-B14F-4D97-AF65-F5344CB8AC3E}">
        <p14:creationId xmlns:p14="http://schemas.microsoft.com/office/powerpoint/2010/main" val="39047042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50" r:id="rId4"/>
    <p:sldLayoutId id="2147483684" r:id="rId5"/>
    <p:sldLayoutId id="2147483685" r:id="rId6"/>
    <p:sldLayoutId id="214748368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19661">
        <a:defRPr>
          <a:latin typeface="+mn-lt"/>
          <a:ea typeface="+mn-ea"/>
          <a:cs typeface="+mn-cs"/>
        </a:defRPr>
      </a:lvl2pPr>
      <a:lvl3pPr marL="839317">
        <a:defRPr>
          <a:latin typeface="+mn-lt"/>
          <a:ea typeface="+mn-ea"/>
          <a:cs typeface="+mn-cs"/>
        </a:defRPr>
      </a:lvl3pPr>
      <a:lvl4pPr marL="1258977">
        <a:defRPr>
          <a:latin typeface="+mn-lt"/>
          <a:ea typeface="+mn-ea"/>
          <a:cs typeface="+mn-cs"/>
        </a:defRPr>
      </a:lvl4pPr>
      <a:lvl5pPr marL="1678637">
        <a:defRPr>
          <a:latin typeface="+mn-lt"/>
          <a:ea typeface="+mn-ea"/>
          <a:cs typeface="+mn-cs"/>
        </a:defRPr>
      </a:lvl5pPr>
      <a:lvl6pPr marL="2098295">
        <a:defRPr>
          <a:latin typeface="+mn-lt"/>
          <a:ea typeface="+mn-ea"/>
          <a:cs typeface="+mn-cs"/>
        </a:defRPr>
      </a:lvl6pPr>
      <a:lvl7pPr marL="2517956">
        <a:defRPr>
          <a:latin typeface="+mn-lt"/>
          <a:ea typeface="+mn-ea"/>
          <a:cs typeface="+mn-cs"/>
        </a:defRPr>
      </a:lvl7pPr>
      <a:lvl8pPr marL="2937616">
        <a:defRPr>
          <a:latin typeface="+mn-lt"/>
          <a:ea typeface="+mn-ea"/>
          <a:cs typeface="+mn-cs"/>
        </a:defRPr>
      </a:lvl8pPr>
      <a:lvl9pPr marL="3357273">
        <a:defRPr>
          <a:latin typeface="+mn-lt"/>
          <a:ea typeface="+mn-ea"/>
          <a:cs typeface="+mn-cs"/>
        </a:defRPr>
      </a:lvl9pPr>
    </p:bodyStyle>
    <p:otherStyle>
      <a:lvl1pPr marL="0">
        <a:defRPr>
          <a:latin typeface="+mn-lt"/>
          <a:ea typeface="+mn-ea"/>
          <a:cs typeface="+mn-cs"/>
        </a:defRPr>
      </a:lvl1pPr>
      <a:lvl2pPr marL="419661">
        <a:defRPr>
          <a:latin typeface="+mn-lt"/>
          <a:ea typeface="+mn-ea"/>
          <a:cs typeface="+mn-cs"/>
        </a:defRPr>
      </a:lvl2pPr>
      <a:lvl3pPr marL="839317">
        <a:defRPr>
          <a:latin typeface="+mn-lt"/>
          <a:ea typeface="+mn-ea"/>
          <a:cs typeface="+mn-cs"/>
        </a:defRPr>
      </a:lvl3pPr>
      <a:lvl4pPr marL="1258977">
        <a:defRPr>
          <a:latin typeface="+mn-lt"/>
          <a:ea typeface="+mn-ea"/>
          <a:cs typeface="+mn-cs"/>
        </a:defRPr>
      </a:lvl4pPr>
      <a:lvl5pPr marL="1678637">
        <a:defRPr>
          <a:latin typeface="+mn-lt"/>
          <a:ea typeface="+mn-ea"/>
          <a:cs typeface="+mn-cs"/>
        </a:defRPr>
      </a:lvl5pPr>
      <a:lvl6pPr marL="2098295">
        <a:defRPr>
          <a:latin typeface="+mn-lt"/>
          <a:ea typeface="+mn-ea"/>
          <a:cs typeface="+mn-cs"/>
        </a:defRPr>
      </a:lvl6pPr>
      <a:lvl7pPr marL="2517956">
        <a:defRPr>
          <a:latin typeface="+mn-lt"/>
          <a:ea typeface="+mn-ea"/>
          <a:cs typeface="+mn-cs"/>
        </a:defRPr>
      </a:lvl7pPr>
      <a:lvl8pPr marL="2937616">
        <a:defRPr>
          <a:latin typeface="+mn-lt"/>
          <a:ea typeface="+mn-ea"/>
          <a:cs typeface="+mn-cs"/>
        </a:defRPr>
      </a:lvl8pPr>
      <a:lvl9pPr marL="335727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80" y="1727200"/>
            <a:ext cx="7051040" cy="1377317"/>
          </a:xfrm>
        </p:spPr>
        <p:txBody>
          <a:bodyPr/>
          <a:lstStyle/>
          <a:p>
            <a:pPr algn="ctr" defTabSz="914400"/>
            <a:r>
              <a:rPr lang="en-US" sz="4000" dirty="0"/>
              <a:t>RPA Blue Prism Developer Standards</a:t>
            </a:r>
          </a:p>
        </p:txBody>
      </p:sp>
    </p:spTree>
    <p:extLst>
      <p:ext uri="{BB962C8B-B14F-4D97-AF65-F5344CB8AC3E}">
        <p14:creationId xmlns:p14="http://schemas.microsoft.com/office/powerpoint/2010/main" val="223397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Object Design</a:t>
            </a:r>
            <a:endParaRPr lang="en-GB" sz="3200" spc="-9" dirty="0">
              <a:solidFill>
                <a:srgbClr val="16436B"/>
              </a:solidFill>
              <a:uFill>
                <a:solidFill>
                  <a:srgbClr val="EF3A4E"/>
                </a:solidFill>
              </a:uFill>
            </a:endParaRPr>
          </a:p>
        </p:txBody>
      </p:sp>
      <p:sp>
        <p:nvSpPr>
          <p:cNvPr id="19" name="Rectangle 18"/>
          <p:cNvSpPr/>
          <p:nvPr/>
        </p:nvSpPr>
        <p:spPr>
          <a:xfrm>
            <a:off x="491691" y="1218631"/>
            <a:ext cx="8758335" cy="1600438"/>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Object development is the </a:t>
            </a:r>
            <a:r>
              <a:rPr lang="en-US" altLang="en-US" sz="1400" b="1" dirty="0">
                <a:solidFill>
                  <a:srgbClr val="13426B"/>
                </a:solidFill>
                <a:cs typeface="FS Elliot Pro"/>
              </a:rPr>
              <a:t>CORE</a:t>
            </a:r>
            <a:r>
              <a:rPr lang="en-US" altLang="en-US" sz="1400" dirty="0">
                <a:solidFill>
                  <a:srgbClr val="13426B"/>
                </a:solidFill>
                <a:cs typeface="FS Elliot Pro"/>
              </a:rPr>
              <a:t> to a successful RPA solution. The use of:</a:t>
            </a:r>
          </a:p>
          <a:p>
            <a:pPr marL="803003" lvl="1" indent="-234950" algn="just" defTabSz="914400">
              <a:buFontTx/>
              <a:buChar char="•"/>
              <a:defRPr/>
            </a:pPr>
            <a:r>
              <a:rPr lang="en-US" altLang="en-US" sz="1400" dirty="0">
                <a:solidFill>
                  <a:srgbClr val="13426B"/>
                </a:solidFill>
                <a:cs typeface="FS Elliot Pro"/>
              </a:rPr>
              <a:t>A well defined naming convention (across objects, object pages and object elements) </a:t>
            </a:r>
          </a:p>
          <a:p>
            <a:pPr marL="803003" lvl="1" indent="-234950" algn="just" defTabSz="914400">
              <a:buFontTx/>
              <a:buChar char="•"/>
              <a:defRPr/>
            </a:pPr>
            <a:r>
              <a:rPr lang="en-US" altLang="en-US" sz="1400" dirty="0">
                <a:solidFill>
                  <a:srgbClr val="13426B"/>
                </a:solidFill>
                <a:cs typeface="FS Elliot Pro"/>
              </a:rPr>
              <a:t>Having objects with a maximum count of pages, up to 20 (to simplify locating pages) </a:t>
            </a:r>
          </a:p>
          <a:p>
            <a:pPr marL="803003" lvl="1" indent="-234950" algn="just" defTabSz="914400">
              <a:buFontTx/>
              <a:buChar char="•"/>
              <a:defRPr/>
            </a:pPr>
            <a:r>
              <a:rPr lang="en-US" altLang="en-US" sz="1400" dirty="0">
                <a:solidFill>
                  <a:srgbClr val="13426B"/>
                </a:solidFill>
                <a:cs typeface="FS Elliot Pro"/>
              </a:rPr>
              <a:t>Applying a clear structured flow within the object page </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sz="1400" dirty="0">
                <a:solidFill>
                  <a:srgbClr val="13426B"/>
                </a:solidFill>
                <a:cs typeface="FS Elliot Pro"/>
              </a:rPr>
              <a:t>The application of these principles will enable a highly re-usable, scalable and resilient object designed for enterprise wide use</a:t>
            </a:r>
          </a:p>
        </p:txBody>
      </p:sp>
      <p:sp>
        <p:nvSpPr>
          <p:cNvPr id="20" name="Rectangle 19"/>
          <p:cNvSpPr/>
          <p:nvPr/>
        </p:nvSpPr>
        <p:spPr>
          <a:xfrm>
            <a:off x="681469" y="3117548"/>
            <a:ext cx="8594808" cy="342747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36572" y="2960527"/>
            <a:ext cx="816634" cy="307777"/>
          </a:xfrm>
          <a:prstGeom prst="rect">
            <a:avLst/>
          </a:prstGeom>
          <a:solidFill>
            <a:srgbClr val="F3F8FB"/>
          </a:solidFill>
        </p:spPr>
        <p:txBody>
          <a:bodyPr wrap="none">
            <a:spAutoFit/>
          </a:bodyPr>
          <a:lstStyle/>
          <a:p>
            <a:pPr defTabSz="457200"/>
            <a:r>
              <a:rPr lang="en-AU" sz="1400" b="1" dirty="0">
                <a:solidFill>
                  <a:srgbClr val="13426B"/>
                </a:solidFill>
                <a:latin typeface="Calibri"/>
                <a:cs typeface="FS Elliot Pro"/>
              </a:rPr>
              <a:t>Example</a:t>
            </a:r>
            <a:endParaRPr lang="en-AU" sz="1400" dirty="0">
              <a:solidFill>
                <a:srgbClr val="13426B"/>
              </a:solidFill>
              <a:latin typeface="Calibri"/>
              <a:cs typeface="FS Elliot Pro"/>
            </a:endParaRPr>
          </a:p>
        </p:txBody>
      </p:sp>
      <p:sp>
        <p:nvSpPr>
          <p:cNvPr id="28" name="Rectangle 27"/>
          <p:cNvSpPr/>
          <p:nvPr/>
        </p:nvSpPr>
        <p:spPr>
          <a:xfrm>
            <a:off x="672935" y="3305173"/>
            <a:ext cx="8577091" cy="523220"/>
          </a:xfrm>
          <a:prstGeom prst="rect">
            <a:avLst/>
          </a:prstGeom>
        </p:spPr>
        <p:txBody>
          <a:bodyPr wrap="square">
            <a:spAutoFit/>
          </a:bodyPr>
          <a:lstStyle/>
          <a:p>
            <a:pPr marL="0" lvl="1" algn="just" defTabSz="457200"/>
            <a:r>
              <a:rPr lang="en-AU" sz="1400" b="1" i="1" dirty="0">
                <a:solidFill>
                  <a:srgbClr val="13426B"/>
                </a:solidFill>
                <a:cs typeface="FS Elliot Pro"/>
              </a:rPr>
              <a:t>Rule</a:t>
            </a:r>
            <a:r>
              <a:rPr lang="en-AU" sz="1400" dirty="0">
                <a:solidFill>
                  <a:srgbClr val="13426B"/>
                </a:solidFill>
                <a:cs typeface="FS Elliot Pro"/>
              </a:rPr>
              <a:t>: An object (application) can contain multiple pages (UI screens) containing multiple elements (elements on a screen) for use by a process.</a:t>
            </a:r>
          </a:p>
        </p:txBody>
      </p:sp>
      <p:graphicFrame>
        <p:nvGraphicFramePr>
          <p:cNvPr id="29" name="Table 28"/>
          <p:cNvGraphicFramePr>
            <a:graphicFrameLocks noGrp="1"/>
          </p:cNvGraphicFramePr>
          <p:nvPr>
            <p:extLst>
              <p:ext uri="{D42A27DB-BD31-4B8C-83A1-F6EECF244321}">
                <p14:modId xmlns:p14="http://schemas.microsoft.com/office/powerpoint/2010/main" val="686310601"/>
              </p:ext>
            </p:extLst>
          </p:nvPr>
        </p:nvGraphicFramePr>
        <p:xfrm>
          <a:off x="5099944" y="4162878"/>
          <a:ext cx="3218556" cy="1825422"/>
        </p:xfrm>
        <a:graphic>
          <a:graphicData uri="http://schemas.openxmlformats.org/drawingml/2006/table">
            <a:tbl>
              <a:tblPr firstRow="1" bandRow="1"/>
              <a:tblGrid>
                <a:gridCol w="1001724">
                  <a:extLst>
                    <a:ext uri="{9D8B030D-6E8A-4147-A177-3AD203B41FA5}">
                      <a16:colId xmlns:a16="http://schemas.microsoft.com/office/drawing/2014/main" val="20000"/>
                    </a:ext>
                  </a:extLst>
                </a:gridCol>
                <a:gridCol w="2216832">
                  <a:extLst>
                    <a:ext uri="{9D8B030D-6E8A-4147-A177-3AD203B41FA5}">
                      <a16:colId xmlns:a16="http://schemas.microsoft.com/office/drawing/2014/main" val="20001"/>
                    </a:ext>
                  </a:extLst>
                </a:gridCol>
              </a:tblGrid>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Object</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Function</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Object 1</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Attach</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Object 1</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kern="1200" dirty="0">
                          <a:solidFill>
                            <a:srgbClr val="13426B"/>
                          </a:solidFill>
                          <a:latin typeface="+mn-lt"/>
                          <a:ea typeface="+mn-ea"/>
                          <a:cs typeface="FS Elliot Pro"/>
                        </a:rPr>
                        <a:t>R – Customer Profile</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Object 1</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W - Customer Profile</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Object 2</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N - Customer Profile</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4237">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Object 2</a:t>
                      </a:r>
                    </a:p>
                  </a:txBody>
                  <a:tcPr marL="54527" marR="54527" marT="27263" marB="27263"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kern="1200" dirty="0">
                          <a:solidFill>
                            <a:srgbClr val="13426B"/>
                          </a:solidFill>
                          <a:latin typeface="+mn-lt"/>
                          <a:ea typeface="+mn-ea"/>
                          <a:cs typeface="FS Elliot Pro"/>
                        </a:rPr>
                        <a:t>RWN - Customer Profile</a:t>
                      </a:r>
                    </a:p>
                  </a:txBody>
                  <a:tcPr marL="54527" marR="54527" marT="27263" marB="27263"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3" name="Picture 2"/>
          <p:cNvPicPr>
            <a:picLocks noChangeAspect="1"/>
          </p:cNvPicPr>
          <p:nvPr/>
        </p:nvPicPr>
        <p:blipFill>
          <a:blip r:embed="rId2"/>
          <a:stretch>
            <a:fillRect/>
          </a:stretch>
        </p:blipFill>
        <p:spPr>
          <a:xfrm>
            <a:off x="1254073" y="4135496"/>
            <a:ext cx="3457628" cy="1880186"/>
          </a:xfrm>
          <a:prstGeom prst="rect">
            <a:avLst/>
          </a:prstGeom>
        </p:spPr>
      </p:pic>
    </p:spTree>
    <p:extLst>
      <p:ext uri="{BB962C8B-B14F-4D97-AF65-F5344CB8AC3E}">
        <p14:creationId xmlns:p14="http://schemas.microsoft.com/office/powerpoint/2010/main" val="421551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Object Design Naming Conventions</a:t>
            </a:r>
            <a:endParaRPr lang="en-GB" sz="3200" spc="-9" dirty="0">
              <a:solidFill>
                <a:srgbClr val="16436B"/>
              </a:solidFill>
              <a:uFill>
                <a:solidFill>
                  <a:srgbClr val="EF3A4E"/>
                </a:solidFill>
              </a:uFill>
            </a:endParaRPr>
          </a:p>
        </p:txBody>
      </p:sp>
      <p:graphicFrame>
        <p:nvGraphicFramePr>
          <p:cNvPr id="24" name="Table 23"/>
          <p:cNvGraphicFramePr>
            <a:graphicFrameLocks noGrp="1"/>
          </p:cNvGraphicFramePr>
          <p:nvPr>
            <p:extLst>
              <p:ext uri="{D42A27DB-BD31-4B8C-83A1-F6EECF244321}">
                <p14:modId xmlns:p14="http://schemas.microsoft.com/office/powerpoint/2010/main" val="1018037053"/>
              </p:ext>
            </p:extLst>
          </p:nvPr>
        </p:nvGraphicFramePr>
        <p:xfrm>
          <a:off x="655217" y="1278399"/>
          <a:ext cx="8594809" cy="1894504"/>
        </p:xfrm>
        <a:graphic>
          <a:graphicData uri="http://schemas.openxmlformats.org/drawingml/2006/table">
            <a:tbl>
              <a:tblPr firstRow="1" bandRow="1"/>
              <a:tblGrid>
                <a:gridCol w="1286803">
                  <a:extLst>
                    <a:ext uri="{9D8B030D-6E8A-4147-A177-3AD203B41FA5}">
                      <a16:colId xmlns:a16="http://schemas.microsoft.com/office/drawing/2014/main" val="20000"/>
                    </a:ext>
                  </a:extLst>
                </a:gridCol>
                <a:gridCol w="5320974">
                  <a:extLst>
                    <a:ext uri="{9D8B030D-6E8A-4147-A177-3AD203B41FA5}">
                      <a16:colId xmlns:a16="http://schemas.microsoft.com/office/drawing/2014/main" val="20001"/>
                    </a:ext>
                  </a:extLst>
                </a:gridCol>
                <a:gridCol w="1987032">
                  <a:extLst>
                    <a:ext uri="{9D8B030D-6E8A-4147-A177-3AD203B41FA5}">
                      <a16:colId xmlns:a16="http://schemas.microsoft.com/office/drawing/2014/main" val="20002"/>
                    </a:ext>
                  </a:extLst>
                </a:gridCol>
              </a:tblGrid>
              <a:tr h="214675">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b="1" kern="1200" dirty="0">
                          <a:solidFill>
                            <a:schemeClr val="bg1"/>
                          </a:solidFill>
                          <a:latin typeface="+mn-lt"/>
                          <a:ea typeface="+mn-ea"/>
                          <a:cs typeface="FS Elliot Pro"/>
                        </a:rPr>
                        <a:t>Type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b="1" kern="1200" dirty="0">
                          <a:solidFill>
                            <a:schemeClr val="bg1"/>
                          </a:solidFill>
                          <a:latin typeface="+mn-lt"/>
                          <a:ea typeface="+mn-ea"/>
                          <a:cs typeface="FS Elliot Pro"/>
                        </a:rPr>
                        <a:t>Instructions /Detail</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400" b="1" kern="1200" dirty="0">
                          <a:solidFill>
                            <a:schemeClr val="bg1"/>
                          </a:solidFill>
                          <a:latin typeface="+mn-lt"/>
                          <a:ea typeface="+mn-ea"/>
                          <a:cs typeface="FS Elliot Pro"/>
                        </a:rPr>
                        <a:t>Example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214675">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Object Name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rgbClr val="13426B"/>
                          </a:solidFill>
                          <a:latin typeface="+mn-lt"/>
                          <a:ea typeface="+mn-ea"/>
                          <a:cs typeface="FS Elliot Pro"/>
                        </a:rPr>
                        <a:t>The name of the application should be used</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err="1">
                          <a:solidFill>
                            <a:srgbClr val="13426B"/>
                          </a:solidFill>
                          <a:latin typeface="+mn-lt"/>
                          <a:ea typeface="+mn-ea"/>
                          <a:cs typeface="FS Elliot Pro"/>
                        </a:rPr>
                        <a:t>CommSee</a:t>
                      </a:r>
                      <a:endParaRPr lang="en-AU" sz="1200" kern="1200" dirty="0">
                        <a:solidFill>
                          <a:srgbClr val="13426B"/>
                        </a:solidFill>
                        <a:latin typeface="+mn-lt"/>
                        <a:ea typeface="+mn-ea"/>
                        <a:cs typeface="FS Elliot Pro"/>
                      </a:endParaRP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3450">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Object Page Name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The name of a object page should map to a read, write or navigate to a UI screen in the application</a:t>
                      </a:r>
                    </a:p>
                    <a:p>
                      <a:r>
                        <a:rPr lang="en-AU" sz="1200" kern="1200" dirty="0">
                          <a:solidFill>
                            <a:srgbClr val="13426B"/>
                          </a:solidFill>
                          <a:latin typeface="+mn-lt"/>
                          <a:ea typeface="+mn-ea"/>
                          <a:cs typeface="FS Elliot Pro"/>
                        </a:rPr>
                        <a:t>This name should be unique so that it is easily identifiable with its corresponding screen</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W – Customer Profile</a:t>
                      </a:r>
                    </a:p>
                    <a:p>
                      <a:r>
                        <a:rPr lang="en-AU" sz="1200" kern="1200" dirty="0">
                          <a:solidFill>
                            <a:srgbClr val="13426B"/>
                          </a:solidFill>
                          <a:latin typeface="+mn-lt"/>
                          <a:ea typeface="+mn-ea"/>
                          <a:cs typeface="FS Elliot Pro"/>
                        </a:rPr>
                        <a:t>R – Customer Profile</a:t>
                      </a:r>
                    </a:p>
                    <a:p>
                      <a:r>
                        <a:rPr lang="en-AU" sz="1200" kern="1200" dirty="0">
                          <a:solidFill>
                            <a:srgbClr val="13426B"/>
                          </a:solidFill>
                          <a:latin typeface="+mn-lt"/>
                          <a:ea typeface="+mn-ea"/>
                          <a:cs typeface="FS Elliot Pro"/>
                        </a:rPr>
                        <a:t>N - Customer Profile</a:t>
                      </a:r>
                    </a:p>
                    <a:p>
                      <a:endParaRPr lang="en-AU" sz="1200" kern="1200" dirty="0">
                        <a:solidFill>
                          <a:srgbClr val="13426B"/>
                        </a:solidFill>
                        <a:latin typeface="+mn-lt"/>
                        <a:ea typeface="+mn-ea"/>
                        <a:cs typeface="FS Elliot Pro"/>
                      </a:endParaRP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6220">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Object Element Name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The name of the element on the specific page that the object is interacting with.</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Arial"/>
                        </a:defRPr>
                      </a:lvl1pPr>
                      <a:lvl2pPr marL="419661">
                        <a:defRPr>
                          <a:solidFill>
                            <a:schemeClr val="tx1"/>
                          </a:solidFill>
                          <a:latin typeface="Arial"/>
                        </a:defRPr>
                      </a:lvl2pPr>
                      <a:lvl3pPr marL="839317">
                        <a:defRPr>
                          <a:solidFill>
                            <a:schemeClr val="tx1"/>
                          </a:solidFill>
                          <a:latin typeface="Arial"/>
                        </a:defRPr>
                      </a:lvl3pPr>
                      <a:lvl4pPr marL="1258977">
                        <a:defRPr>
                          <a:solidFill>
                            <a:schemeClr val="tx1"/>
                          </a:solidFill>
                          <a:latin typeface="Arial"/>
                        </a:defRPr>
                      </a:lvl4pPr>
                      <a:lvl5pPr marL="1678637">
                        <a:defRPr>
                          <a:solidFill>
                            <a:schemeClr val="tx1"/>
                          </a:solidFill>
                          <a:latin typeface="Arial"/>
                        </a:defRPr>
                      </a:lvl5pPr>
                      <a:lvl6pPr marL="2098295">
                        <a:defRPr>
                          <a:solidFill>
                            <a:schemeClr val="tx1"/>
                          </a:solidFill>
                          <a:latin typeface="Arial"/>
                        </a:defRPr>
                      </a:lvl6pPr>
                      <a:lvl7pPr marL="2517956">
                        <a:defRPr>
                          <a:solidFill>
                            <a:schemeClr val="tx1"/>
                          </a:solidFill>
                          <a:latin typeface="Arial"/>
                        </a:defRPr>
                      </a:lvl7pPr>
                      <a:lvl8pPr marL="2937616">
                        <a:defRPr>
                          <a:solidFill>
                            <a:schemeClr val="tx1"/>
                          </a:solidFill>
                          <a:latin typeface="Arial"/>
                        </a:defRPr>
                      </a:lvl8pPr>
                      <a:lvl9pPr marL="3357273">
                        <a:defRPr>
                          <a:solidFill>
                            <a:schemeClr val="tx1"/>
                          </a:solidFill>
                          <a:latin typeface="Arial"/>
                        </a:defRPr>
                      </a:lvl9pPr>
                    </a:lstStyle>
                    <a:p>
                      <a:r>
                        <a:rPr lang="en-AU" sz="1200" kern="1200" dirty="0">
                          <a:solidFill>
                            <a:srgbClr val="13426B"/>
                          </a:solidFill>
                          <a:latin typeface="+mn-lt"/>
                          <a:ea typeface="+mn-ea"/>
                          <a:cs typeface="FS Elliot Pro"/>
                        </a:rPr>
                        <a:t>First Name</a:t>
                      </a:r>
                    </a:p>
                    <a:p>
                      <a:r>
                        <a:rPr lang="en-AU" sz="1200" kern="1200" dirty="0">
                          <a:solidFill>
                            <a:srgbClr val="13426B"/>
                          </a:solidFill>
                          <a:latin typeface="+mn-lt"/>
                          <a:ea typeface="+mn-ea"/>
                          <a:cs typeface="FS Elliot Pro"/>
                        </a:rPr>
                        <a:t>Last Name</a:t>
                      </a:r>
                    </a:p>
                    <a:p>
                      <a:r>
                        <a:rPr lang="en-AU" sz="1200" kern="1200" dirty="0">
                          <a:solidFill>
                            <a:srgbClr val="13426B"/>
                          </a:solidFill>
                          <a:latin typeface="+mn-lt"/>
                          <a:ea typeface="+mn-ea"/>
                          <a:cs typeface="FS Elliot Pro"/>
                        </a:rPr>
                        <a:t>D.O.B</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Rectangle 5"/>
          <p:cNvSpPr/>
          <p:nvPr/>
        </p:nvSpPr>
        <p:spPr>
          <a:xfrm>
            <a:off x="655218" y="3665340"/>
            <a:ext cx="8594808" cy="24542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0321" y="3508319"/>
            <a:ext cx="2274725" cy="307777"/>
          </a:xfrm>
          <a:prstGeom prst="rect">
            <a:avLst/>
          </a:prstGeom>
          <a:solidFill>
            <a:srgbClr val="F3F8FB"/>
          </a:solidFill>
        </p:spPr>
        <p:txBody>
          <a:bodyPr wrap="none">
            <a:spAutoFit/>
          </a:bodyPr>
          <a:lstStyle/>
          <a:p>
            <a:pPr defTabSz="457200"/>
            <a:r>
              <a:rPr lang="en-AU" sz="1400" b="1" dirty="0">
                <a:solidFill>
                  <a:srgbClr val="13426B"/>
                </a:solidFill>
                <a:cs typeface="FS Elliot Pro"/>
              </a:rPr>
              <a:t>Object Page Name Example</a:t>
            </a:r>
          </a:p>
        </p:txBody>
      </p:sp>
      <p:sp>
        <p:nvSpPr>
          <p:cNvPr id="13" name="Rectangle 12"/>
          <p:cNvSpPr/>
          <p:nvPr/>
        </p:nvSpPr>
        <p:spPr>
          <a:xfrm>
            <a:off x="672935" y="3914773"/>
            <a:ext cx="8577091" cy="523220"/>
          </a:xfrm>
          <a:prstGeom prst="rect">
            <a:avLst/>
          </a:prstGeom>
        </p:spPr>
        <p:txBody>
          <a:bodyPr wrap="square">
            <a:spAutoFit/>
          </a:bodyPr>
          <a:lstStyle/>
          <a:p>
            <a:pPr marL="0" lvl="1" algn="just" defTabSz="457200"/>
            <a:r>
              <a:rPr lang="en-US" sz="1400" dirty="0">
                <a:solidFill>
                  <a:srgbClr val="13426B"/>
                </a:solidFill>
                <a:cs typeface="FS Elliot Pro"/>
              </a:rPr>
              <a:t>Use a </a:t>
            </a:r>
            <a:r>
              <a:rPr lang="en-US" sz="1400" b="1" i="1" dirty="0">
                <a:solidFill>
                  <a:srgbClr val="13426B"/>
                </a:solidFill>
                <a:cs typeface="FS Elliot Pro"/>
              </a:rPr>
              <a:t>verb</a:t>
            </a:r>
            <a:r>
              <a:rPr lang="en-US" sz="1400" dirty="0">
                <a:solidFill>
                  <a:srgbClr val="13426B"/>
                </a:solidFill>
                <a:cs typeface="FS Elliot Pro"/>
              </a:rPr>
              <a:t> to communicate the </a:t>
            </a:r>
            <a:r>
              <a:rPr lang="en-US" sz="1400" b="1" i="1" dirty="0">
                <a:solidFill>
                  <a:srgbClr val="13426B"/>
                </a:solidFill>
                <a:cs typeface="FS Elliot Pro"/>
              </a:rPr>
              <a:t>purpose</a:t>
            </a:r>
            <a:r>
              <a:rPr lang="en-US" sz="1400" dirty="0">
                <a:solidFill>
                  <a:srgbClr val="13426B"/>
                </a:solidFill>
                <a:cs typeface="FS Elliot Pro"/>
              </a:rPr>
              <a:t> of the page. For example, ‘</a:t>
            </a:r>
            <a:r>
              <a:rPr lang="en-US" sz="1400" b="1" i="1" dirty="0">
                <a:solidFill>
                  <a:srgbClr val="13426B"/>
                </a:solidFill>
                <a:cs typeface="FS Elliot Pro"/>
              </a:rPr>
              <a:t>Read</a:t>
            </a:r>
            <a:r>
              <a:rPr lang="en-US" sz="1400" dirty="0">
                <a:solidFill>
                  <a:srgbClr val="13426B"/>
                </a:solidFill>
                <a:cs typeface="FS Elliot Pro"/>
              </a:rPr>
              <a:t> Account History’ or ‘</a:t>
            </a:r>
            <a:r>
              <a:rPr lang="en-US" sz="1400" b="1" i="1" dirty="0">
                <a:solidFill>
                  <a:srgbClr val="13426B"/>
                </a:solidFill>
                <a:cs typeface="FS Elliot Pro"/>
              </a:rPr>
              <a:t>Write</a:t>
            </a:r>
            <a:r>
              <a:rPr lang="en-US" sz="1400" dirty="0">
                <a:solidFill>
                  <a:srgbClr val="13426B"/>
                </a:solidFill>
                <a:cs typeface="FS Elliot Pro"/>
              </a:rPr>
              <a:t> Account History’ is much better than just ‘Main Menu’.</a:t>
            </a:r>
          </a:p>
        </p:txBody>
      </p:sp>
      <p:pic>
        <p:nvPicPr>
          <p:cNvPr id="14" name="Picture 13"/>
          <p:cNvPicPr>
            <a:picLocks noChangeAspect="1"/>
          </p:cNvPicPr>
          <p:nvPr/>
        </p:nvPicPr>
        <p:blipFill>
          <a:blip r:embed="rId2"/>
          <a:stretch>
            <a:fillRect/>
          </a:stretch>
        </p:blipFill>
        <p:spPr>
          <a:xfrm>
            <a:off x="1054857" y="4636064"/>
            <a:ext cx="7435143" cy="471631"/>
          </a:xfrm>
          <a:prstGeom prst="rect">
            <a:avLst/>
          </a:prstGeom>
        </p:spPr>
      </p:pic>
      <p:sp>
        <p:nvSpPr>
          <p:cNvPr id="15" name="Rectangle 14"/>
          <p:cNvSpPr/>
          <p:nvPr/>
        </p:nvSpPr>
        <p:spPr>
          <a:xfrm>
            <a:off x="1054857" y="5263026"/>
            <a:ext cx="7435143" cy="461665"/>
          </a:xfrm>
          <a:prstGeom prst="rect">
            <a:avLst/>
          </a:prstGeom>
        </p:spPr>
        <p:txBody>
          <a:bodyPr wrap="square">
            <a:spAutoFit/>
          </a:bodyPr>
          <a:lstStyle/>
          <a:p>
            <a:pPr marL="0" lvl="1" algn="just" defTabSz="457200"/>
            <a:r>
              <a:rPr lang="en-US" sz="1200" b="1" i="1" dirty="0">
                <a:solidFill>
                  <a:srgbClr val="13426B"/>
                </a:solidFill>
                <a:cs typeface="FS Elliot Pro"/>
              </a:rPr>
              <a:t>Note</a:t>
            </a:r>
            <a:r>
              <a:rPr lang="en-US" sz="1200" dirty="0">
                <a:solidFill>
                  <a:srgbClr val="13426B"/>
                </a:solidFill>
                <a:cs typeface="FS Elliot Pro"/>
              </a:rPr>
              <a:t>: As the object page count increases, the object pages should be alphabetically order within the N, R, W structure to assist with identification of pages.</a:t>
            </a:r>
          </a:p>
        </p:txBody>
      </p:sp>
    </p:spTree>
    <p:extLst>
      <p:ext uri="{BB962C8B-B14F-4D97-AF65-F5344CB8AC3E}">
        <p14:creationId xmlns:p14="http://schemas.microsoft.com/office/powerpoint/2010/main" val="174196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Object Design – Launch and Terminate</a:t>
            </a:r>
            <a:endParaRPr lang="en-GB" sz="3200" spc="-9" dirty="0">
              <a:solidFill>
                <a:srgbClr val="16436B"/>
              </a:solidFill>
              <a:uFill>
                <a:solidFill>
                  <a:srgbClr val="EF3A4E"/>
                </a:solidFill>
              </a:uFill>
            </a:endParaRPr>
          </a:p>
        </p:txBody>
      </p:sp>
      <p:sp>
        <p:nvSpPr>
          <p:cNvPr id="8" name="Rectangle 7"/>
          <p:cNvSpPr/>
          <p:nvPr/>
        </p:nvSpPr>
        <p:spPr>
          <a:xfrm>
            <a:off x="491691" y="1218631"/>
            <a:ext cx="4994709" cy="2031325"/>
          </a:xfrm>
          <a:prstGeom prst="rect">
            <a:avLst/>
          </a:prstGeom>
        </p:spPr>
        <p:txBody>
          <a:bodyPr wrap="square">
            <a:spAutoFit/>
          </a:bodyPr>
          <a:lstStyle/>
          <a:p>
            <a:pPr marL="111125" algn="just" defTabSz="914400">
              <a:defRPr/>
            </a:pPr>
            <a:r>
              <a:rPr lang="en-US" altLang="en-US" sz="1400" b="1" dirty="0">
                <a:solidFill>
                  <a:srgbClr val="13426B"/>
                </a:solidFill>
                <a:cs typeface="FS Elliot Pro"/>
              </a:rPr>
              <a:t>Launch Object</a:t>
            </a:r>
          </a:p>
          <a:p>
            <a:pPr marL="346075" indent="-234950" algn="just" defTabSz="914400">
              <a:buFontTx/>
              <a:buChar char="•"/>
              <a:defRPr/>
            </a:pPr>
            <a:r>
              <a:rPr lang="en-US" altLang="en-US" sz="1400" dirty="0">
                <a:solidFill>
                  <a:srgbClr val="13426B"/>
                </a:solidFill>
                <a:cs typeface="FS Elliot Pro"/>
              </a:rPr>
              <a:t>The Launch object is a dedicated object for each target application containing only 3 pages:</a:t>
            </a:r>
          </a:p>
          <a:p>
            <a:pPr marL="803003" lvl="1" indent="-234950" algn="just" defTabSz="914400">
              <a:buFontTx/>
              <a:buChar char="•"/>
              <a:defRPr/>
            </a:pPr>
            <a:r>
              <a:rPr lang="en-US" altLang="en-US" sz="1400" dirty="0">
                <a:solidFill>
                  <a:srgbClr val="13426B"/>
                </a:solidFill>
                <a:cs typeface="FS Elliot Pro"/>
              </a:rPr>
              <a:t>Initialize</a:t>
            </a:r>
          </a:p>
          <a:p>
            <a:pPr marL="803003" lvl="1" indent="-234950" algn="just" defTabSz="914400">
              <a:buFontTx/>
              <a:buChar char="•"/>
              <a:defRPr/>
            </a:pPr>
            <a:r>
              <a:rPr lang="en-US" altLang="en-US" sz="1400" dirty="0">
                <a:solidFill>
                  <a:srgbClr val="13426B"/>
                </a:solidFill>
                <a:cs typeface="FS Elliot Pro"/>
              </a:rPr>
              <a:t>Clean Up</a:t>
            </a:r>
          </a:p>
          <a:p>
            <a:pPr marL="803003" lvl="1" indent="-234950" algn="just" defTabSz="914400">
              <a:buFontTx/>
              <a:buChar char="•"/>
              <a:defRPr/>
            </a:pPr>
            <a:r>
              <a:rPr lang="en-US" altLang="en-US" sz="1400" dirty="0">
                <a:solidFill>
                  <a:srgbClr val="13426B"/>
                </a:solidFill>
                <a:cs typeface="FS Elliot Pro"/>
              </a:rPr>
              <a:t>Launch</a:t>
            </a:r>
          </a:p>
          <a:p>
            <a:pPr marL="803003" lvl="1"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It is used for launching the application where the target application needs to be started up by Blue Prism</a:t>
            </a:r>
          </a:p>
        </p:txBody>
      </p:sp>
      <p:pic>
        <p:nvPicPr>
          <p:cNvPr id="9" name="Picture 8"/>
          <p:cNvPicPr>
            <a:picLocks noChangeAspect="1"/>
          </p:cNvPicPr>
          <p:nvPr/>
        </p:nvPicPr>
        <p:blipFill>
          <a:blip r:embed="rId2"/>
          <a:stretch>
            <a:fillRect/>
          </a:stretch>
        </p:blipFill>
        <p:spPr>
          <a:xfrm>
            <a:off x="5740400" y="1359376"/>
            <a:ext cx="3509626" cy="2024578"/>
          </a:xfrm>
          <a:prstGeom prst="rect">
            <a:avLst/>
          </a:prstGeom>
          <a:ln>
            <a:solidFill>
              <a:sysClr val="windowText" lastClr="000000"/>
            </a:solidFill>
          </a:ln>
        </p:spPr>
      </p:pic>
      <p:sp>
        <p:nvSpPr>
          <p:cNvPr id="10" name="TextBox 9"/>
          <p:cNvSpPr txBox="1"/>
          <p:nvPr/>
        </p:nvSpPr>
        <p:spPr>
          <a:xfrm>
            <a:off x="5740400" y="3416354"/>
            <a:ext cx="3509627" cy="627318"/>
          </a:xfrm>
          <a:prstGeom prst="rect">
            <a:avLst/>
          </a:prstGeom>
          <a:noFill/>
        </p:spPr>
        <p:txBody>
          <a:bodyPr wrap="square" lIns="0" tIns="21811" rIns="0" bIns="0" rtlCol="0">
            <a:spAutoFit/>
          </a:bodyPr>
          <a:lstStyle/>
          <a:p>
            <a:pPr defTabSz="457200">
              <a:spcAft>
                <a:spcPts val="358"/>
              </a:spcAft>
              <a:buClr>
                <a:srgbClr val="C0504D"/>
              </a:buClr>
              <a:buSzPct val="70000"/>
            </a:pPr>
            <a:r>
              <a:rPr lang="en-AU" sz="1200" b="1" i="1" dirty="0">
                <a:solidFill>
                  <a:srgbClr val="13426B"/>
                </a:solidFill>
                <a:cs typeface="FS Elliot Pro"/>
              </a:rPr>
              <a:t>Note</a:t>
            </a:r>
            <a:r>
              <a:rPr lang="en-AU" sz="1200" dirty="0">
                <a:solidFill>
                  <a:srgbClr val="13426B"/>
                </a:solidFill>
                <a:cs typeface="FS Elliot Pro"/>
              </a:rPr>
              <a:t>: Launch is a standalone object due to the Initialise page of other objects containing the ‘attach’ action. </a:t>
            </a:r>
          </a:p>
          <a:p>
            <a:pPr marL="170395" indent="-170395" defTabSz="457200">
              <a:spcAft>
                <a:spcPts val="358"/>
              </a:spcAft>
              <a:buClr>
                <a:srgbClr val="C0504D"/>
              </a:buClr>
              <a:buSzPct val="70000"/>
              <a:buFont typeface="Arial" pitchFamily="34" charset="0"/>
              <a:buChar char="►"/>
            </a:pPr>
            <a:endParaRPr lang="en-AU" sz="1200" dirty="0">
              <a:solidFill>
                <a:srgbClr val="13426B"/>
              </a:solidFill>
              <a:cs typeface="FS Elliot Pro"/>
            </a:endParaRPr>
          </a:p>
        </p:txBody>
      </p:sp>
      <p:sp>
        <p:nvSpPr>
          <p:cNvPr id="16" name="Rectangle 15"/>
          <p:cNvSpPr/>
          <p:nvPr/>
        </p:nvSpPr>
        <p:spPr>
          <a:xfrm>
            <a:off x="491691" y="4253931"/>
            <a:ext cx="4994709" cy="738664"/>
          </a:xfrm>
          <a:prstGeom prst="rect">
            <a:avLst/>
          </a:prstGeom>
        </p:spPr>
        <p:txBody>
          <a:bodyPr wrap="square">
            <a:spAutoFit/>
          </a:bodyPr>
          <a:lstStyle/>
          <a:p>
            <a:pPr marL="111125" algn="just" defTabSz="914400">
              <a:defRPr/>
            </a:pPr>
            <a:r>
              <a:rPr lang="en-US" altLang="en-US" sz="1400" b="1" dirty="0">
                <a:solidFill>
                  <a:srgbClr val="13426B"/>
                </a:solidFill>
                <a:cs typeface="FS Elliot Pro"/>
              </a:rPr>
              <a:t>Terminate Page</a:t>
            </a:r>
          </a:p>
          <a:p>
            <a:pPr marL="346075" indent="-234950" algn="just" defTabSz="914400">
              <a:buFontTx/>
              <a:buChar char="•"/>
              <a:defRPr/>
            </a:pPr>
            <a:r>
              <a:rPr lang="en-US" altLang="en-US" sz="1400" dirty="0">
                <a:solidFill>
                  <a:srgbClr val="13426B"/>
                </a:solidFill>
                <a:cs typeface="FS Elliot Pro"/>
              </a:rPr>
              <a:t>The Terminate page is a dedicated page for Blue Prism to close down the application</a:t>
            </a:r>
          </a:p>
        </p:txBody>
      </p:sp>
      <p:pic>
        <p:nvPicPr>
          <p:cNvPr id="17" name="Picture 16"/>
          <p:cNvPicPr>
            <a:picLocks noChangeAspect="1"/>
          </p:cNvPicPr>
          <p:nvPr/>
        </p:nvPicPr>
        <p:blipFill>
          <a:blip r:embed="rId3"/>
          <a:stretch>
            <a:fillRect/>
          </a:stretch>
        </p:blipFill>
        <p:spPr>
          <a:xfrm>
            <a:off x="5740400" y="4253931"/>
            <a:ext cx="1662306" cy="2116221"/>
          </a:xfrm>
          <a:prstGeom prst="rect">
            <a:avLst/>
          </a:prstGeom>
          <a:ln>
            <a:solidFill>
              <a:sysClr val="windowText" lastClr="000000"/>
            </a:solidFill>
          </a:ln>
        </p:spPr>
      </p:pic>
    </p:spTree>
    <p:extLst>
      <p:ext uri="{BB962C8B-B14F-4D97-AF65-F5344CB8AC3E}">
        <p14:creationId xmlns:p14="http://schemas.microsoft.com/office/powerpoint/2010/main" val="73180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Object Flow (Read Objects)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7" name="Rectangle 6"/>
          <p:cNvSpPr/>
          <p:nvPr/>
        </p:nvSpPr>
        <p:spPr>
          <a:xfrm>
            <a:off x="491691" y="1218631"/>
            <a:ext cx="8758335" cy="1169551"/>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Each page has the following logic:</a:t>
            </a:r>
          </a:p>
          <a:p>
            <a:pPr marL="910953" lvl="1" indent="-342900" algn="just" defTabSz="914400">
              <a:buFont typeface="+mj-lt"/>
              <a:buAutoNum type="arabicPeriod"/>
              <a:defRPr/>
            </a:pPr>
            <a:r>
              <a:rPr lang="en-US" altLang="en-US" sz="1400" dirty="0">
                <a:solidFill>
                  <a:srgbClr val="13426B"/>
                </a:solidFill>
                <a:cs typeface="FS Elliot Pro"/>
              </a:rPr>
              <a:t>A check to determine if the screen exists (using a primary screen element)</a:t>
            </a:r>
          </a:p>
          <a:p>
            <a:pPr marL="910953" lvl="1" indent="-342900" algn="just" defTabSz="914400">
              <a:buFont typeface="+mj-lt"/>
              <a:buAutoNum type="arabicPeriod"/>
              <a:defRPr/>
            </a:pPr>
            <a:r>
              <a:rPr lang="en-US" altLang="en-US" sz="1400" dirty="0">
                <a:solidFill>
                  <a:srgbClr val="13426B"/>
                </a:solidFill>
                <a:cs typeface="FS Elliot Pro"/>
              </a:rPr>
              <a:t>A choice to determine which element (termed ‘Location’ for choice stage) on the screen to interact with (based on object input)</a:t>
            </a:r>
          </a:p>
          <a:p>
            <a:pPr marL="910953" lvl="1" indent="-342900" algn="just" defTabSz="914400">
              <a:buFont typeface="+mj-lt"/>
              <a:buAutoNum type="arabicPeriod"/>
              <a:defRPr/>
            </a:pPr>
            <a:r>
              <a:rPr lang="en-US" altLang="en-US" sz="1400" dirty="0">
                <a:solidFill>
                  <a:srgbClr val="13426B"/>
                </a:solidFill>
                <a:cs typeface="FS Elliot Pro"/>
              </a:rPr>
              <a:t>Exceptions: Not on screen, element not found on screen</a:t>
            </a:r>
          </a:p>
        </p:txBody>
      </p:sp>
      <p:sp>
        <p:nvSpPr>
          <p:cNvPr id="8" name="Rectangle 7"/>
          <p:cNvSpPr/>
          <p:nvPr/>
        </p:nvSpPr>
        <p:spPr>
          <a:xfrm>
            <a:off x="672935" y="2687663"/>
            <a:ext cx="8594808" cy="35457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8038" y="2530642"/>
            <a:ext cx="3259162" cy="307777"/>
          </a:xfrm>
          <a:prstGeom prst="rect">
            <a:avLst/>
          </a:prstGeom>
          <a:solidFill>
            <a:srgbClr val="F3F8FB"/>
          </a:solidFill>
        </p:spPr>
        <p:txBody>
          <a:bodyPr wrap="none">
            <a:spAutoFit/>
          </a:bodyPr>
          <a:lstStyle/>
          <a:p>
            <a:pPr defTabSz="457200"/>
            <a:r>
              <a:rPr lang="en-US" sz="1400" b="1" dirty="0">
                <a:solidFill>
                  <a:srgbClr val="13426B"/>
                </a:solidFill>
                <a:cs typeface="FS Elliot Pro"/>
              </a:rPr>
              <a:t>Flow Example: R – Account Details (Read)</a:t>
            </a:r>
          </a:p>
        </p:txBody>
      </p:sp>
      <p:pic>
        <p:nvPicPr>
          <p:cNvPr id="13" name="Picture 12"/>
          <p:cNvPicPr/>
          <p:nvPr/>
        </p:nvPicPr>
        <p:blipFill>
          <a:blip r:embed="rId3"/>
          <a:stretch>
            <a:fillRect/>
          </a:stretch>
        </p:blipFill>
        <p:spPr>
          <a:xfrm>
            <a:off x="4665438" y="3109926"/>
            <a:ext cx="4339478" cy="1982703"/>
          </a:xfrm>
          <a:prstGeom prst="rect">
            <a:avLst/>
          </a:prstGeom>
          <a:ln>
            <a:solidFill>
              <a:sysClr val="windowText" lastClr="000000"/>
            </a:solidFill>
          </a:ln>
        </p:spPr>
      </p:pic>
      <p:sp>
        <p:nvSpPr>
          <p:cNvPr id="3" name="Rectangle 2"/>
          <p:cNvSpPr/>
          <p:nvPr/>
        </p:nvSpPr>
        <p:spPr>
          <a:xfrm>
            <a:off x="655218" y="3002996"/>
            <a:ext cx="3860428" cy="2031325"/>
          </a:xfrm>
          <a:prstGeom prst="rect">
            <a:avLst/>
          </a:prstGeom>
        </p:spPr>
        <p:txBody>
          <a:bodyPr wrap="square">
            <a:spAutoFit/>
          </a:bodyPr>
          <a:lstStyle/>
          <a:p>
            <a:pPr lvl="0" defTabSz="457200">
              <a:defRPr/>
            </a:pPr>
            <a:r>
              <a:rPr lang="en-AU" sz="1400" dirty="0">
                <a:solidFill>
                  <a:srgbClr val="13426B"/>
                </a:solidFill>
                <a:cs typeface="FS Elliot Pro"/>
              </a:rPr>
              <a:t>The read stage can extract information from a given section of a screen.  It has one input and one output:</a:t>
            </a:r>
          </a:p>
          <a:p>
            <a:pPr lvl="0" defTabSz="457200">
              <a:defRPr/>
            </a:pPr>
            <a:endParaRPr lang="en-AU" sz="1400" dirty="0">
              <a:solidFill>
                <a:srgbClr val="13426B"/>
              </a:solidFill>
              <a:cs typeface="FS Elliot Pro"/>
            </a:endParaRPr>
          </a:p>
          <a:p>
            <a:pPr marL="204473" lvl="0" indent="-204473" defTabSz="457200">
              <a:buFontTx/>
              <a:buAutoNum type="arabicPeriod"/>
              <a:defRPr/>
            </a:pPr>
            <a:r>
              <a:rPr lang="en-AU" sz="1400" dirty="0">
                <a:solidFill>
                  <a:srgbClr val="13426B"/>
                </a:solidFill>
                <a:cs typeface="FS Elliot Pro"/>
              </a:rPr>
              <a:t>Location (input) – the position on the page that you wish to read i.e. which element to interact with</a:t>
            </a:r>
          </a:p>
          <a:p>
            <a:pPr marL="204473" lvl="0" indent="-204473" defTabSz="457200">
              <a:buFontTx/>
              <a:buAutoNum type="arabicPeriod"/>
              <a:defRPr/>
            </a:pPr>
            <a:r>
              <a:rPr lang="en-AU" sz="1400" dirty="0">
                <a:solidFill>
                  <a:srgbClr val="13426B"/>
                </a:solidFill>
                <a:cs typeface="FS Elliot Pro"/>
              </a:rPr>
              <a:t>Value (output) – the content that you want to read</a:t>
            </a:r>
          </a:p>
        </p:txBody>
      </p:sp>
      <p:sp>
        <p:nvSpPr>
          <p:cNvPr id="4" name="Rectangle 3"/>
          <p:cNvSpPr/>
          <p:nvPr/>
        </p:nvSpPr>
        <p:spPr>
          <a:xfrm>
            <a:off x="4531811" y="5145560"/>
            <a:ext cx="4612189" cy="646331"/>
          </a:xfrm>
          <a:prstGeom prst="rect">
            <a:avLst/>
          </a:prstGeom>
        </p:spPr>
        <p:txBody>
          <a:bodyPr wrap="square">
            <a:spAutoFit/>
          </a:bodyPr>
          <a:lstStyle/>
          <a:p>
            <a:pPr lvl="0" algn="just" defTabSz="457200">
              <a:defRPr/>
            </a:pPr>
            <a:r>
              <a:rPr lang="en-AU" sz="1200" dirty="0">
                <a:solidFill>
                  <a:srgbClr val="13426B"/>
                </a:solidFill>
                <a:cs typeface="FS Elliot Pro"/>
              </a:rPr>
              <a:t>** The process requests to read the object element (passing in the location name, and the value of the element is returned as an output to the process</a:t>
            </a:r>
            <a:r>
              <a:rPr lang="en-AU" sz="700" kern="0" dirty="0">
                <a:solidFill>
                  <a:prstClr val="black"/>
                </a:solidFill>
                <a:latin typeface="EYInterstate Light" panose="02000506000000020004" pitchFamily="2" charset="0"/>
              </a:rPr>
              <a:t>.</a:t>
            </a:r>
          </a:p>
        </p:txBody>
      </p:sp>
    </p:spTree>
    <p:extLst>
      <p:ext uri="{BB962C8B-B14F-4D97-AF65-F5344CB8AC3E}">
        <p14:creationId xmlns:p14="http://schemas.microsoft.com/office/powerpoint/2010/main" val="11207538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Object Flow (Write Objects)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7" name="Rectangle 6"/>
          <p:cNvSpPr/>
          <p:nvPr/>
        </p:nvSpPr>
        <p:spPr>
          <a:xfrm>
            <a:off x="491691" y="1218631"/>
            <a:ext cx="8758335" cy="1169551"/>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Each page has the following logic:</a:t>
            </a:r>
          </a:p>
          <a:p>
            <a:pPr marL="910953" lvl="1" indent="-342900" algn="just" defTabSz="914400">
              <a:buFont typeface="+mj-lt"/>
              <a:buAutoNum type="arabicPeriod"/>
              <a:defRPr/>
            </a:pPr>
            <a:r>
              <a:rPr lang="en-US" altLang="en-US" sz="1400" dirty="0">
                <a:solidFill>
                  <a:srgbClr val="13426B"/>
                </a:solidFill>
                <a:cs typeface="FS Elliot Pro"/>
              </a:rPr>
              <a:t>A check to determine if the screen exists (using a primary screen element)</a:t>
            </a:r>
          </a:p>
          <a:p>
            <a:pPr marL="910953" lvl="1" indent="-342900" algn="just" defTabSz="914400">
              <a:buFont typeface="+mj-lt"/>
              <a:buAutoNum type="arabicPeriod"/>
              <a:defRPr/>
            </a:pPr>
            <a:r>
              <a:rPr lang="en-US" altLang="en-US" sz="1400" dirty="0">
                <a:solidFill>
                  <a:srgbClr val="13426B"/>
                </a:solidFill>
                <a:cs typeface="FS Elliot Pro"/>
              </a:rPr>
              <a:t>A choice to determine which element (termed ‘Location’ for choice stage) on the screen to interact with (based on object input)</a:t>
            </a:r>
          </a:p>
          <a:p>
            <a:pPr marL="910953" lvl="1" indent="-342900" algn="just" defTabSz="914400">
              <a:buFont typeface="+mj-lt"/>
              <a:buAutoNum type="arabicPeriod"/>
              <a:defRPr/>
            </a:pPr>
            <a:r>
              <a:rPr lang="en-US" altLang="en-US" sz="1400" dirty="0">
                <a:solidFill>
                  <a:srgbClr val="13426B"/>
                </a:solidFill>
                <a:cs typeface="FS Elliot Pro"/>
              </a:rPr>
              <a:t>Exceptions: Not on screen, element not found on screen</a:t>
            </a:r>
          </a:p>
        </p:txBody>
      </p:sp>
      <p:sp>
        <p:nvSpPr>
          <p:cNvPr id="8" name="Rectangle 7"/>
          <p:cNvSpPr/>
          <p:nvPr/>
        </p:nvSpPr>
        <p:spPr>
          <a:xfrm>
            <a:off x="672935" y="2687663"/>
            <a:ext cx="8594808" cy="35457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8038" y="2530642"/>
            <a:ext cx="3366884" cy="307777"/>
          </a:xfrm>
          <a:prstGeom prst="rect">
            <a:avLst/>
          </a:prstGeom>
          <a:solidFill>
            <a:srgbClr val="F3F8FB"/>
          </a:solidFill>
        </p:spPr>
        <p:txBody>
          <a:bodyPr wrap="none">
            <a:spAutoFit/>
          </a:bodyPr>
          <a:lstStyle/>
          <a:p>
            <a:pPr defTabSz="457200"/>
            <a:r>
              <a:rPr lang="en-US" sz="1400" b="1" dirty="0">
                <a:solidFill>
                  <a:srgbClr val="13426B"/>
                </a:solidFill>
                <a:cs typeface="FS Elliot Pro"/>
              </a:rPr>
              <a:t>Flow Example: W – Account Details (Write)</a:t>
            </a:r>
          </a:p>
        </p:txBody>
      </p:sp>
      <p:sp>
        <p:nvSpPr>
          <p:cNvPr id="3" name="Rectangle 2"/>
          <p:cNvSpPr/>
          <p:nvPr/>
        </p:nvSpPr>
        <p:spPr>
          <a:xfrm>
            <a:off x="655218" y="3002996"/>
            <a:ext cx="3860428" cy="2031325"/>
          </a:xfrm>
          <a:prstGeom prst="rect">
            <a:avLst/>
          </a:prstGeom>
        </p:spPr>
        <p:txBody>
          <a:bodyPr wrap="square">
            <a:spAutoFit/>
          </a:bodyPr>
          <a:lstStyle/>
          <a:p>
            <a:pPr lvl="0" defTabSz="457200">
              <a:defRPr/>
            </a:pPr>
            <a:r>
              <a:rPr lang="en-US" sz="1400" dirty="0">
                <a:solidFill>
                  <a:srgbClr val="13426B"/>
                </a:solidFill>
                <a:cs typeface="FS Elliot Pro"/>
              </a:rPr>
              <a:t>The write stage can input information into a given section of a screen.  It has two inputs and no outputs:</a:t>
            </a:r>
          </a:p>
          <a:p>
            <a:pPr lvl="0" defTabSz="457200">
              <a:defRPr/>
            </a:pPr>
            <a:endParaRPr lang="en-US" sz="1400" dirty="0">
              <a:solidFill>
                <a:srgbClr val="13426B"/>
              </a:solidFill>
              <a:cs typeface="FS Elliot Pro"/>
            </a:endParaRPr>
          </a:p>
          <a:p>
            <a:pPr marL="204473" indent="-204473" defTabSz="457200">
              <a:buFontTx/>
              <a:buAutoNum type="arabicPeriod"/>
              <a:defRPr/>
            </a:pPr>
            <a:r>
              <a:rPr lang="en-US" sz="1400" dirty="0">
                <a:solidFill>
                  <a:srgbClr val="13426B"/>
                </a:solidFill>
                <a:cs typeface="FS Elliot Pro"/>
              </a:rPr>
              <a:t>Location (input) – the position on the page that you wish to read i.e. which element to interact with</a:t>
            </a:r>
          </a:p>
          <a:p>
            <a:pPr marL="204473" indent="-204473" defTabSz="457200">
              <a:buFontTx/>
              <a:buAutoNum type="arabicPeriod"/>
              <a:defRPr/>
            </a:pPr>
            <a:r>
              <a:rPr lang="en-US" sz="1400" dirty="0">
                <a:solidFill>
                  <a:srgbClr val="13426B"/>
                </a:solidFill>
                <a:cs typeface="FS Elliot Pro"/>
              </a:rPr>
              <a:t>Value (input) – the content that you want to write</a:t>
            </a:r>
          </a:p>
        </p:txBody>
      </p:sp>
      <p:sp>
        <p:nvSpPr>
          <p:cNvPr id="4" name="Rectangle 3"/>
          <p:cNvSpPr/>
          <p:nvPr/>
        </p:nvSpPr>
        <p:spPr>
          <a:xfrm>
            <a:off x="4531811" y="5145560"/>
            <a:ext cx="4612189" cy="461665"/>
          </a:xfrm>
          <a:prstGeom prst="rect">
            <a:avLst/>
          </a:prstGeom>
        </p:spPr>
        <p:txBody>
          <a:bodyPr wrap="square">
            <a:spAutoFit/>
          </a:bodyPr>
          <a:lstStyle/>
          <a:p>
            <a:pPr lvl="0" defTabSz="457200">
              <a:defRPr/>
            </a:pPr>
            <a:r>
              <a:rPr lang="en-US" sz="1200" dirty="0">
                <a:solidFill>
                  <a:srgbClr val="13426B"/>
                </a:solidFill>
                <a:cs typeface="FS Elliot Pro"/>
              </a:rPr>
              <a:t>** The process requests to write into the object element (passing in the location name and the value to be written)</a:t>
            </a:r>
          </a:p>
        </p:txBody>
      </p:sp>
      <p:pic>
        <p:nvPicPr>
          <p:cNvPr id="11" name="Picture 10"/>
          <p:cNvPicPr/>
          <p:nvPr/>
        </p:nvPicPr>
        <p:blipFill>
          <a:blip r:embed="rId3"/>
          <a:stretch>
            <a:fillRect/>
          </a:stretch>
        </p:blipFill>
        <p:spPr>
          <a:xfrm>
            <a:off x="4668166" y="3097624"/>
            <a:ext cx="4339478" cy="1982703"/>
          </a:xfrm>
          <a:prstGeom prst="rect">
            <a:avLst/>
          </a:prstGeom>
          <a:ln>
            <a:solidFill>
              <a:sysClr val="windowText" lastClr="000000"/>
            </a:solidFill>
          </a:ln>
        </p:spPr>
      </p:pic>
    </p:spTree>
    <p:extLst>
      <p:ext uri="{BB962C8B-B14F-4D97-AF65-F5344CB8AC3E}">
        <p14:creationId xmlns:p14="http://schemas.microsoft.com/office/powerpoint/2010/main" val="246868664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Object Flow (Navigate</a:t>
            </a:r>
            <a:r>
              <a:rPr lang="en-AU" sz="2800" spc="-9" dirty="0">
                <a:solidFill>
                  <a:schemeClr val="accent1"/>
                </a:solidFill>
                <a:uFill>
                  <a:solidFill>
                    <a:srgbClr val="EF3A4E"/>
                  </a:solidFill>
                </a:uFill>
              </a:rPr>
              <a:t> </a:t>
            </a:r>
            <a:r>
              <a:rPr lang="en-AU" sz="2800" spc="-9" dirty="0">
                <a:solidFill>
                  <a:srgbClr val="16436B"/>
                </a:solidFill>
                <a:uFill>
                  <a:solidFill>
                    <a:srgbClr val="EF3A4E"/>
                  </a:solidFill>
                </a:uFill>
              </a:rPr>
              <a:t>Objects)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7" name="Rectangle 6"/>
          <p:cNvSpPr/>
          <p:nvPr/>
        </p:nvSpPr>
        <p:spPr>
          <a:xfrm>
            <a:off x="491691" y="1218631"/>
            <a:ext cx="8758335" cy="1169551"/>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Each page has the following logic:</a:t>
            </a:r>
          </a:p>
          <a:p>
            <a:pPr marL="910953" lvl="1" indent="-342900" algn="just" defTabSz="914400">
              <a:buFont typeface="+mj-lt"/>
              <a:buAutoNum type="arabicPeriod"/>
              <a:defRPr/>
            </a:pPr>
            <a:r>
              <a:rPr lang="en-US" altLang="en-US" sz="1400" dirty="0">
                <a:solidFill>
                  <a:srgbClr val="13426B"/>
                </a:solidFill>
                <a:cs typeface="FS Elliot Pro"/>
              </a:rPr>
              <a:t>A check to determine if the screen exists (using a primary screen element)</a:t>
            </a:r>
          </a:p>
          <a:p>
            <a:pPr marL="910953" lvl="1" indent="-342900" algn="just" defTabSz="914400">
              <a:buFont typeface="+mj-lt"/>
              <a:buAutoNum type="arabicPeriod"/>
              <a:defRPr/>
            </a:pPr>
            <a:r>
              <a:rPr lang="en-US" altLang="en-US" sz="1400" dirty="0">
                <a:solidFill>
                  <a:srgbClr val="13426B"/>
                </a:solidFill>
                <a:cs typeface="FS Elliot Pro"/>
              </a:rPr>
              <a:t>A choice to determine which element (termed ‘Location’ for choice stage) on the screen to interact with (based on object input)</a:t>
            </a:r>
          </a:p>
          <a:p>
            <a:pPr marL="910953" lvl="1" indent="-342900" algn="just" defTabSz="914400">
              <a:buFont typeface="+mj-lt"/>
              <a:buAutoNum type="arabicPeriod"/>
              <a:defRPr/>
            </a:pPr>
            <a:r>
              <a:rPr lang="en-US" altLang="en-US" sz="1400" dirty="0">
                <a:solidFill>
                  <a:srgbClr val="13426B"/>
                </a:solidFill>
                <a:cs typeface="FS Elliot Pro"/>
              </a:rPr>
              <a:t>Exceptions: Not on screen, element not found on screen</a:t>
            </a:r>
          </a:p>
        </p:txBody>
      </p:sp>
      <p:sp>
        <p:nvSpPr>
          <p:cNvPr id="8" name="Rectangle 7"/>
          <p:cNvSpPr/>
          <p:nvPr/>
        </p:nvSpPr>
        <p:spPr>
          <a:xfrm>
            <a:off x="672935" y="2687663"/>
            <a:ext cx="8594808" cy="35457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8038" y="2530642"/>
            <a:ext cx="3366884" cy="307777"/>
          </a:xfrm>
          <a:prstGeom prst="rect">
            <a:avLst/>
          </a:prstGeom>
          <a:solidFill>
            <a:srgbClr val="F3F8FB"/>
          </a:solidFill>
        </p:spPr>
        <p:txBody>
          <a:bodyPr wrap="none">
            <a:spAutoFit/>
          </a:bodyPr>
          <a:lstStyle/>
          <a:p>
            <a:pPr defTabSz="457200"/>
            <a:r>
              <a:rPr lang="en-US" sz="1400" b="1" dirty="0">
                <a:solidFill>
                  <a:srgbClr val="13426B"/>
                </a:solidFill>
                <a:cs typeface="FS Elliot Pro"/>
              </a:rPr>
              <a:t>Flow Example: N – Work Items (Navigate)</a:t>
            </a:r>
          </a:p>
        </p:txBody>
      </p:sp>
      <p:sp>
        <p:nvSpPr>
          <p:cNvPr id="3" name="Rectangle 2"/>
          <p:cNvSpPr/>
          <p:nvPr/>
        </p:nvSpPr>
        <p:spPr>
          <a:xfrm>
            <a:off x="655218" y="3002996"/>
            <a:ext cx="3860428" cy="1815882"/>
          </a:xfrm>
          <a:prstGeom prst="rect">
            <a:avLst/>
          </a:prstGeom>
        </p:spPr>
        <p:txBody>
          <a:bodyPr wrap="square">
            <a:spAutoFit/>
          </a:bodyPr>
          <a:lstStyle/>
          <a:p>
            <a:pPr lvl="0" defTabSz="457200">
              <a:defRPr/>
            </a:pPr>
            <a:r>
              <a:rPr lang="en-US" sz="1400" dirty="0">
                <a:solidFill>
                  <a:srgbClr val="13426B"/>
                </a:solidFill>
                <a:cs typeface="FS Elliot Pro"/>
              </a:rPr>
              <a:t>The navigate stage can navigate (by clicking / selecting), on a section of a screen.  It has one input:</a:t>
            </a:r>
          </a:p>
          <a:p>
            <a:pPr lvl="0" defTabSz="457200">
              <a:defRPr/>
            </a:pPr>
            <a:endParaRPr lang="en-US" sz="1400" dirty="0">
              <a:solidFill>
                <a:srgbClr val="13426B"/>
              </a:solidFill>
              <a:cs typeface="FS Elliot Pro"/>
            </a:endParaRPr>
          </a:p>
          <a:p>
            <a:pPr marL="342900" lvl="0" indent="-342900" defTabSz="457200">
              <a:buFont typeface="+mj-lt"/>
              <a:buAutoNum type="arabicPeriod"/>
              <a:defRPr/>
            </a:pPr>
            <a:r>
              <a:rPr lang="en-US" sz="1400" dirty="0">
                <a:solidFill>
                  <a:srgbClr val="13426B"/>
                </a:solidFill>
                <a:cs typeface="FS Elliot Pro"/>
              </a:rPr>
              <a:t>Location (input) – the position on the screen that you wish to manipulate i.e. which element to interact with</a:t>
            </a:r>
          </a:p>
          <a:p>
            <a:pPr marL="342900" lvl="0" indent="-342900" defTabSz="457200">
              <a:buFont typeface="+mj-lt"/>
              <a:buAutoNum type="arabicPeriod"/>
              <a:defRPr/>
            </a:pPr>
            <a:r>
              <a:rPr lang="en-US" sz="1400" dirty="0">
                <a:solidFill>
                  <a:srgbClr val="13426B"/>
                </a:solidFill>
                <a:cs typeface="FS Elliot Pro"/>
              </a:rPr>
              <a:t>(Click or select)</a:t>
            </a:r>
          </a:p>
        </p:txBody>
      </p:sp>
      <p:sp>
        <p:nvSpPr>
          <p:cNvPr id="4" name="Rectangle 3"/>
          <p:cNvSpPr/>
          <p:nvPr/>
        </p:nvSpPr>
        <p:spPr>
          <a:xfrm>
            <a:off x="4531811" y="5145560"/>
            <a:ext cx="4612189" cy="461665"/>
          </a:xfrm>
          <a:prstGeom prst="rect">
            <a:avLst/>
          </a:prstGeom>
        </p:spPr>
        <p:txBody>
          <a:bodyPr wrap="square">
            <a:spAutoFit/>
          </a:bodyPr>
          <a:lstStyle/>
          <a:p>
            <a:pPr lvl="0" defTabSz="457200">
              <a:defRPr/>
            </a:pPr>
            <a:r>
              <a:rPr lang="en-US" sz="1200" dirty="0">
                <a:solidFill>
                  <a:srgbClr val="13426B"/>
                </a:solidFill>
                <a:cs typeface="FS Elliot Pro"/>
              </a:rPr>
              <a:t>** The process requests to navigate into the object element (passing in the location only)</a:t>
            </a:r>
          </a:p>
        </p:txBody>
      </p:sp>
      <p:pic>
        <p:nvPicPr>
          <p:cNvPr id="10" name="Picture 9"/>
          <p:cNvPicPr/>
          <p:nvPr/>
        </p:nvPicPr>
        <p:blipFill>
          <a:blip r:embed="rId3"/>
          <a:stretch>
            <a:fillRect/>
          </a:stretch>
        </p:blipFill>
        <p:spPr>
          <a:xfrm>
            <a:off x="4668166" y="3111990"/>
            <a:ext cx="4339478" cy="1955059"/>
          </a:xfrm>
          <a:prstGeom prst="rect">
            <a:avLst/>
          </a:prstGeom>
          <a:ln>
            <a:solidFill>
              <a:sysClr val="windowText" lastClr="000000"/>
            </a:solidFill>
          </a:ln>
        </p:spPr>
      </p:pic>
    </p:spTree>
    <p:extLst>
      <p:ext uri="{BB962C8B-B14F-4D97-AF65-F5344CB8AC3E}">
        <p14:creationId xmlns:p14="http://schemas.microsoft.com/office/powerpoint/2010/main" val="8378224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442660"/>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Element Naming Conventions</a:t>
            </a:r>
            <a:endParaRPr lang="en-GB" sz="2800" spc="-9" dirty="0">
              <a:solidFill>
                <a:srgbClr val="16436B"/>
              </a:solidFill>
              <a:uFill>
                <a:solidFill>
                  <a:srgbClr val="EF3A4E"/>
                </a:solidFill>
              </a:uFill>
            </a:endParaRPr>
          </a:p>
        </p:txBody>
      </p:sp>
      <p:sp>
        <p:nvSpPr>
          <p:cNvPr id="9" name="Rectangle 8"/>
          <p:cNvSpPr/>
          <p:nvPr/>
        </p:nvSpPr>
        <p:spPr>
          <a:xfrm>
            <a:off x="491691" y="1218631"/>
            <a:ext cx="8758335" cy="1815882"/>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Careful consideration should be taken when naming elements in Application Modeler</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To eliminate ambiguity and confusion, it is key to keep names consistent across:</a:t>
            </a:r>
          </a:p>
          <a:p>
            <a:pPr marL="803003" lvl="1" indent="-234950" algn="just" defTabSz="914400">
              <a:buFontTx/>
              <a:buChar char="•"/>
              <a:defRPr/>
            </a:pPr>
            <a:r>
              <a:rPr lang="en-US" altLang="en-US" sz="1400" dirty="0">
                <a:solidFill>
                  <a:srgbClr val="13426B"/>
                </a:solidFill>
                <a:cs typeface="FS Elliot Pro"/>
              </a:rPr>
              <a:t>Element name, </a:t>
            </a:r>
          </a:p>
          <a:p>
            <a:pPr marL="803003" lvl="1" indent="-234950" algn="just" defTabSz="914400">
              <a:buFontTx/>
              <a:buChar char="•"/>
              <a:defRPr/>
            </a:pPr>
            <a:r>
              <a:rPr lang="en-US" altLang="en-US" sz="1400" dirty="0">
                <a:solidFill>
                  <a:srgbClr val="13426B"/>
                </a:solidFill>
                <a:cs typeface="FS Elliot Pro"/>
              </a:rPr>
              <a:t>[Location] input name </a:t>
            </a:r>
          </a:p>
          <a:p>
            <a:pPr marL="803003" lvl="1" indent="-234950" algn="just" defTabSz="914400">
              <a:buFontTx/>
              <a:buChar char="•"/>
              <a:defRPr/>
            </a:pPr>
            <a:r>
              <a:rPr lang="en-US" altLang="en-US" sz="1400" dirty="0">
                <a:solidFill>
                  <a:srgbClr val="13426B"/>
                </a:solidFill>
                <a:cs typeface="FS Elliot Pro"/>
              </a:rPr>
              <a:t>Choice name </a:t>
            </a:r>
          </a:p>
          <a:p>
            <a:pPr marL="803003" lvl="1"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This mitigates errors that arise from having multiple names when referring to the same element</a:t>
            </a:r>
          </a:p>
        </p:txBody>
      </p:sp>
      <p:pic>
        <p:nvPicPr>
          <p:cNvPr id="12" name="Picture 11"/>
          <p:cNvPicPr>
            <a:picLocks noChangeAspect="1"/>
          </p:cNvPicPr>
          <p:nvPr/>
        </p:nvPicPr>
        <p:blipFill>
          <a:blip r:embed="rId2"/>
          <a:stretch>
            <a:fillRect/>
          </a:stretch>
        </p:blipFill>
        <p:spPr>
          <a:xfrm>
            <a:off x="1167335" y="3275625"/>
            <a:ext cx="3997094" cy="1804403"/>
          </a:xfrm>
          <a:prstGeom prst="rect">
            <a:avLst/>
          </a:prstGeom>
        </p:spPr>
      </p:pic>
      <p:pic>
        <p:nvPicPr>
          <p:cNvPr id="13" name="Picture 12"/>
          <p:cNvPicPr>
            <a:picLocks noChangeAspect="1"/>
          </p:cNvPicPr>
          <p:nvPr/>
        </p:nvPicPr>
        <p:blipFill>
          <a:blip r:embed="rId3"/>
          <a:stretch>
            <a:fillRect/>
          </a:stretch>
        </p:blipFill>
        <p:spPr>
          <a:xfrm>
            <a:off x="4977170" y="3711049"/>
            <a:ext cx="3947889" cy="1693116"/>
          </a:xfrm>
          <a:prstGeom prst="rect">
            <a:avLst/>
          </a:prstGeom>
        </p:spPr>
      </p:pic>
      <p:cxnSp>
        <p:nvCxnSpPr>
          <p:cNvPr id="14" name="Straight Arrow Connector 13"/>
          <p:cNvCxnSpPr/>
          <p:nvPr/>
        </p:nvCxnSpPr>
        <p:spPr>
          <a:xfrm flipH="1" flipV="1">
            <a:off x="2000338" y="4962779"/>
            <a:ext cx="845893" cy="882772"/>
          </a:xfrm>
          <a:prstGeom prst="straightConnector1">
            <a:avLst/>
          </a:prstGeom>
          <a:noFill/>
          <a:ln w="9525" cap="flat" cmpd="sng" algn="ctr">
            <a:solidFill>
              <a:srgbClr val="4F81BD"/>
            </a:solidFill>
            <a:prstDash val="solid"/>
            <a:tailEnd type="triangle"/>
          </a:ln>
          <a:effectLst/>
        </p:spPr>
      </p:cxnSp>
      <p:cxnSp>
        <p:nvCxnSpPr>
          <p:cNvPr id="21" name="Straight Arrow Connector 20"/>
          <p:cNvCxnSpPr/>
          <p:nvPr/>
        </p:nvCxnSpPr>
        <p:spPr>
          <a:xfrm flipV="1">
            <a:off x="4237149" y="4616157"/>
            <a:ext cx="1540584" cy="1223432"/>
          </a:xfrm>
          <a:prstGeom prst="straightConnector1">
            <a:avLst/>
          </a:prstGeom>
          <a:noFill/>
          <a:ln w="9525" cap="flat" cmpd="sng" algn="ctr">
            <a:solidFill>
              <a:srgbClr val="4F81BD"/>
            </a:solidFill>
            <a:prstDash val="solid"/>
            <a:tailEnd type="triangle"/>
          </a:ln>
          <a:effectLst/>
        </p:spPr>
      </p:cxnSp>
      <p:sp>
        <p:nvSpPr>
          <p:cNvPr id="22" name="TextBox 21"/>
          <p:cNvSpPr txBox="1"/>
          <p:nvPr/>
        </p:nvSpPr>
        <p:spPr>
          <a:xfrm>
            <a:off x="2846231" y="5929704"/>
            <a:ext cx="1828800" cy="453681"/>
          </a:xfrm>
          <a:prstGeom prst="rect">
            <a:avLst/>
          </a:prstGeom>
          <a:noFill/>
        </p:spPr>
        <p:txBody>
          <a:bodyPr wrap="square" lIns="0" tIns="21811" rIns="0" bIns="0" rtlCol="0">
            <a:spAutoFit/>
          </a:bodyPr>
          <a:lstStyle/>
          <a:p>
            <a:pPr defTabSz="457200">
              <a:lnSpc>
                <a:spcPct val="85000"/>
              </a:lnSpc>
              <a:spcAft>
                <a:spcPts val="358"/>
              </a:spcAft>
              <a:buClr>
                <a:srgbClr val="C0504D"/>
              </a:buClr>
              <a:buSzPct val="70000"/>
            </a:pPr>
            <a:r>
              <a:rPr lang="en-AU" sz="1100" b="1" dirty="0">
                <a:solidFill>
                  <a:srgbClr val="13426B"/>
                </a:solidFill>
                <a:cs typeface="FS Elliot Pro"/>
              </a:rPr>
              <a:t>Example</a:t>
            </a:r>
            <a:r>
              <a:rPr lang="en-AU" sz="1100" dirty="0">
                <a:solidFill>
                  <a:srgbClr val="13426B"/>
                </a:solidFill>
                <a:cs typeface="FS Elliot Pro"/>
              </a:rPr>
              <a:t>: Choice Name is the same as Location input, which is the same as element name.</a:t>
            </a:r>
          </a:p>
        </p:txBody>
      </p:sp>
    </p:spTree>
    <p:extLst>
      <p:ext uri="{BB962C8B-B14F-4D97-AF65-F5344CB8AC3E}">
        <p14:creationId xmlns:p14="http://schemas.microsoft.com/office/powerpoint/2010/main" val="57192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Wait Timers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pic>
        <p:nvPicPr>
          <p:cNvPr id="21" name="Picture 20"/>
          <p:cNvPicPr/>
          <p:nvPr/>
        </p:nvPicPr>
        <p:blipFill>
          <a:blip r:embed="rId2"/>
          <a:stretch>
            <a:fillRect/>
          </a:stretch>
        </p:blipFill>
        <p:spPr>
          <a:xfrm>
            <a:off x="4968857" y="1362184"/>
            <a:ext cx="4284276" cy="2015134"/>
          </a:xfrm>
          <a:prstGeom prst="rect">
            <a:avLst/>
          </a:prstGeom>
          <a:ln>
            <a:solidFill>
              <a:sysClr val="windowText" lastClr="000000"/>
            </a:solidFill>
          </a:ln>
        </p:spPr>
      </p:pic>
      <p:sp>
        <p:nvSpPr>
          <p:cNvPr id="22" name="Rectangle 21"/>
          <p:cNvSpPr/>
          <p:nvPr/>
        </p:nvSpPr>
        <p:spPr>
          <a:xfrm>
            <a:off x="655218" y="4202031"/>
            <a:ext cx="3700882" cy="1600438"/>
          </a:xfrm>
          <a:prstGeom prst="rect">
            <a:avLst/>
          </a:prstGeom>
          <a:noFill/>
        </p:spPr>
        <p:txBody>
          <a:bodyPr wrap="square">
            <a:spAutoFit/>
          </a:bodyPr>
          <a:lstStyle/>
          <a:p>
            <a:pPr marL="346075" indent="-234950" algn="just" defTabSz="914400">
              <a:buFontTx/>
              <a:buChar char="•"/>
            </a:pPr>
            <a:r>
              <a:rPr lang="en-AU" sz="1400" dirty="0">
                <a:solidFill>
                  <a:srgbClr val="13426B"/>
                </a:solidFill>
                <a:cs typeface="FS Elliot Pro"/>
              </a:rPr>
              <a:t>It is best practice to define Global wait times on the Initialise page to ensure standardisation throughout the RPA project. You can also make these environment variables, as they can be easily adjusted by process control when systems experience unusually high latency.</a:t>
            </a:r>
          </a:p>
        </p:txBody>
      </p:sp>
      <p:cxnSp>
        <p:nvCxnSpPr>
          <p:cNvPr id="23" name="Straight Arrow Connector 22"/>
          <p:cNvCxnSpPr/>
          <p:nvPr/>
        </p:nvCxnSpPr>
        <p:spPr>
          <a:xfrm>
            <a:off x="4356100" y="1866900"/>
            <a:ext cx="781960" cy="291309"/>
          </a:xfrm>
          <a:prstGeom prst="straightConnector1">
            <a:avLst/>
          </a:prstGeom>
          <a:noFill/>
          <a:ln w="9525" cap="flat" cmpd="sng" algn="ctr">
            <a:solidFill>
              <a:srgbClr val="4F81BD"/>
            </a:solidFill>
            <a:prstDash val="solid"/>
            <a:tailEnd type="triangle"/>
          </a:ln>
          <a:effectLst/>
        </p:spPr>
      </p:cxnSp>
      <p:pic>
        <p:nvPicPr>
          <p:cNvPr id="24" name="Picture 23"/>
          <p:cNvPicPr>
            <a:picLocks noChangeAspect="1"/>
          </p:cNvPicPr>
          <p:nvPr/>
        </p:nvPicPr>
        <p:blipFill>
          <a:blip r:embed="rId3"/>
          <a:stretch>
            <a:fillRect/>
          </a:stretch>
        </p:blipFill>
        <p:spPr>
          <a:xfrm>
            <a:off x="4968857" y="3863331"/>
            <a:ext cx="1998710" cy="778123"/>
          </a:xfrm>
          <a:prstGeom prst="rect">
            <a:avLst/>
          </a:prstGeom>
          <a:ln>
            <a:solidFill>
              <a:sysClr val="windowText" lastClr="000000"/>
            </a:solidFill>
          </a:ln>
        </p:spPr>
      </p:pic>
      <p:graphicFrame>
        <p:nvGraphicFramePr>
          <p:cNvPr id="25" name="Table 24"/>
          <p:cNvGraphicFramePr>
            <a:graphicFrameLocks noGrp="1"/>
          </p:cNvGraphicFramePr>
          <p:nvPr>
            <p:extLst>
              <p:ext uri="{D42A27DB-BD31-4B8C-83A1-F6EECF244321}">
                <p14:modId xmlns:p14="http://schemas.microsoft.com/office/powerpoint/2010/main" val="4282736570"/>
              </p:ext>
            </p:extLst>
          </p:nvPr>
        </p:nvGraphicFramePr>
        <p:xfrm>
          <a:off x="7113689" y="3859133"/>
          <a:ext cx="2139444" cy="2019708"/>
        </p:xfrm>
        <a:graphic>
          <a:graphicData uri="http://schemas.openxmlformats.org/drawingml/2006/table">
            <a:tbl>
              <a:tblPr firstRow="1" bandRow="1"/>
              <a:tblGrid>
                <a:gridCol w="1069722">
                  <a:extLst>
                    <a:ext uri="{9D8B030D-6E8A-4147-A177-3AD203B41FA5}">
                      <a16:colId xmlns:a16="http://schemas.microsoft.com/office/drawing/2014/main" val="20000"/>
                    </a:ext>
                  </a:extLst>
                </a:gridCol>
                <a:gridCol w="1069722">
                  <a:extLst>
                    <a:ext uri="{9D8B030D-6E8A-4147-A177-3AD203B41FA5}">
                      <a16:colId xmlns:a16="http://schemas.microsoft.com/office/drawing/2014/main" val="20001"/>
                    </a:ext>
                  </a:extLst>
                </a:gridCol>
              </a:tblGrid>
              <a:tr h="357866">
                <a:tc gridSpan="2">
                  <a:txBody>
                    <a:bodyPr/>
                    <a:lstStyle>
                      <a:lvl1pPr marL="0">
                        <a:defRPr b="1">
                          <a:solidFill>
                            <a:schemeClr val="lt1"/>
                          </a:solidFill>
                          <a:latin typeface="Arial"/>
                        </a:defRPr>
                      </a:lvl1pPr>
                      <a:lvl2pPr marL="419661">
                        <a:defRPr b="1">
                          <a:solidFill>
                            <a:schemeClr val="lt1"/>
                          </a:solidFill>
                          <a:latin typeface="Arial"/>
                        </a:defRPr>
                      </a:lvl2pPr>
                      <a:lvl3pPr marL="839317">
                        <a:defRPr b="1">
                          <a:solidFill>
                            <a:schemeClr val="lt1"/>
                          </a:solidFill>
                          <a:latin typeface="Arial"/>
                        </a:defRPr>
                      </a:lvl3pPr>
                      <a:lvl4pPr marL="1258977">
                        <a:defRPr b="1">
                          <a:solidFill>
                            <a:schemeClr val="lt1"/>
                          </a:solidFill>
                          <a:latin typeface="Arial"/>
                        </a:defRPr>
                      </a:lvl4pPr>
                      <a:lvl5pPr marL="1678637">
                        <a:defRPr b="1">
                          <a:solidFill>
                            <a:schemeClr val="lt1"/>
                          </a:solidFill>
                          <a:latin typeface="Arial"/>
                        </a:defRPr>
                      </a:lvl5pPr>
                      <a:lvl6pPr marL="2098295">
                        <a:defRPr b="1">
                          <a:solidFill>
                            <a:schemeClr val="lt1"/>
                          </a:solidFill>
                          <a:latin typeface="Arial"/>
                        </a:defRPr>
                      </a:lvl6pPr>
                      <a:lvl7pPr marL="2517956">
                        <a:defRPr b="1">
                          <a:solidFill>
                            <a:schemeClr val="lt1"/>
                          </a:solidFill>
                          <a:latin typeface="Arial"/>
                        </a:defRPr>
                      </a:lvl7pPr>
                      <a:lvl8pPr marL="2937616">
                        <a:defRPr b="1">
                          <a:solidFill>
                            <a:schemeClr val="lt1"/>
                          </a:solidFill>
                          <a:latin typeface="Arial"/>
                        </a:defRPr>
                      </a:lvl8pPr>
                      <a:lvl9pPr marL="3357273">
                        <a:defRPr b="1">
                          <a:solidFill>
                            <a:schemeClr val="lt1"/>
                          </a:solidFill>
                          <a:latin typeface="Arial"/>
                        </a:defRPr>
                      </a:lvl9pPr>
                    </a:lstStyle>
                    <a:p>
                      <a:r>
                        <a:rPr lang="en-AU" sz="1200" dirty="0">
                          <a:solidFill>
                            <a:schemeClr val="bg1"/>
                          </a:solidFill>
                          <a:latin typeface="EYInterstate Light" panose="02000506000000020004" pitchFamily="2" charset="0"/>
                        </a:rPr>
                        <a:t>Global</a:t>
                      </a:r>
                      <a:r>
                        <a:rPr lang="en-AU" sz="1200" baseline="0" dirty="0">
                          <a:solidFill>
                            <a:schemeClr val="bg1"/>
                          </a:solidFill>
                          <a:latin typeface="EYInterstate Light" panose="02000506000000020004" pitchFamily="2" charset="0"/>
                        </a:rPr>
                        <a:t> Wait Times</a:t>
                      </a:r>
                      <a:endParaRPr lang="en-AU" sz="1200" dirty="0">
                        <a:solidFill>
                          <a:schemeClr val="bg1"/>
                        </a:solidFill>
                        <a:latin typeface="EYInterstate Light" panose="02000506000000020004" pitchFamily="2" charset="0"/>
                      </a:endParaRP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AU" sz="1000" dirty="0">
                        <a:solidFill>
                          <a:schemeClr val="tx2"/>
                        </a:solidFill>
                      </a:endParaRPr>
                    </a:p>
                  </a:txBody>
                  <a:tcPr marL="74256" marR="74256" marT="37128" marB="37128">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0"/>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Size</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Seconds</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XL</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60</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L</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30</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M</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10</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S</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5</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XS</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2</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1257">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XXS</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Arial"/>
                        </a:defRPr>
                      </a:lvl1pPr>
                      <a:lvl2pPr marL="419661">
                        <a:defRPr>
                          <a:solidFill>
                            <a:schemeClr val="dk1"/>
                          </a:solidFill>
                          <a:latin typeface="Arial"/>
                        </a:defRPr>
                      </a:lvl2pPr>
                      <a:lvl3pPr marL="839317">
                        <a:defRPr>
                          <a:solidFill>
                            <a:schemeClr val="dk1"/>
                          </a:solidFill>
                          <a:latin typeface="Arial"/>
                        </a:defRPr>
                      </a:lvl3pPr>
                      <a:lvl4pPr marL="1258977">
                        <a:defRPr>
                          <a:solidFill>
                            <a:schemeClr val="dk1"/>
                          </a:solidFill>
                          <a:latin typeface="Arial"/>
                        </a:defRPr>
                      </a:lvl4pPr>
                      <a:lvl5pPr marL="1678637">
                        <a:defRPr>
                          <a:solidFill>
                            <a:schemeClr val="dk1"/>
                          </a:solidFill>
                          <a:latin typeface="Arial"/>
                        </a:defRPr>
                      </a:lvl5pPr>
                      <a:lvl6pPr marL="2098295">
                        <a:defRPr>
                          <a:solidFill>
                            <a:schemeClr val="dk1"/>
                          </a:solidFill>
                          <a:latin typeface="Arial"/>
                        </a:defRPr>
                      </a:lvl6pPr>
                      <a:lvl7pPr marL="2517956">
                        <a:defRPr>
                          <a:solidFill>
                            <a:schemeClr val="dk1"/>
                          </a:solidFill>
                          <a:latin typeface="Arial"/>
                        </a:defRPr>
                      </a:lvl7pPr>
                      <a:lvl8pPr marL="2937616">
                        <a:defRPr>
                          <a:solidFill>
                            <a:schemeClr val="dk1"/>
                          </a:solidFill>
                          <a:latin typeface="Arial"/>
                        </a:defRPr>
                      </a:lvl8pPr>
                      <a:lvl9pPr marL="3357273">
                        <a:defRPr>
                          <a:solidFill>
                            <a:schemeClr val="dk1"/>
                          </a:solidFill>
                          <a:latin typeface="Arial"/>
                        </a:defRPr>
                      </a:lvl9pPr>
                    </a:lstStyle>
                    <a:p>
                      <a:r>
                        <a:rPr lang="en-AU" sz="1200" dirty="0">
                          <a:latin typeface="EYInterstate Light" panose="02000506000000020004" pitchFamily="2" charset="0"/>
                        </a:rPr>
                        <a:t>0.5</a:t>
                      </a:r>
                    </a:p>
                  </a:txBody>
                  <a:tcPr marL="54527" marR="54527" marT="27263" marB="27263">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26" name="Straight Arrow Connector 25"/>
          <p:cNvCxnSpPr/>
          <p:nvPr/>
        </p:nvCxnSpPr>
        <p:spPr>
          <a:xfrm>
            <a:off x="4356100" y="4421004"/>
            <a:ext cx="823310" cy="0"/>
          </a:xfrm>
          <a:prstGeom prst="straightConnector1">
            <a:avLst/>
          </a:prstGeom>
          <a:noFill/>
          <a:ln w="9525" cap="flat" cmpd="sng" algn="ctr">
            <a:solidFill>
              <a:srgbClr val="4F81BD"/>
            </a:solidFill>
            <a:prstDash val="solid"/>
            <a:tailEnd type="triangle"/>
          </a:ln>
          <a:effectLst/>
        </p:spPr>
      </p:cxnSp>
      <p:sp>
        <p:nvSpPr>
          <p:cNvPr id="10" name="Rectangle 9"/>
          <p:cNvSpPr/>
          <p:nvPr/>
        </p:nvSpPr>
        <p:spPr>
          <a:xfrm>
            <a:off x="655218" y="1345631"/>
            <a:ext cx="3700882" cy="2677656"/>
          </a:xfrm>
          <a:prstGeom prst="rect">
            <a:avLst/>
          </a:prstGeom>
          <a:noFill/>
        </p:spPr>
        <p:txBody>
          <a:bodyPr wrap="square">
            <a:spAutoFit/>
          </a:bodyPr>
          <a:lstStyle/>
          <a:p>
            <a:pPr marL="346075" indent="-234950" algn="just" defTabSz="914400">
              <a:buFontTx/>
              <a:buChar char="•"/>
              <a:defRPr/>
            </a:pPr>
            <a:r>
              <a:rPr lang="en-US" altLang="en-US" sz="1400" dirty="0">
                <a:solidFill>
                  <a:srgbClr val="13426B"/>
                </a:solidFill>
                <a:cs typeface="FS Elliot Pro"/>
              </a:rPr>
              <a:t>It is key to always check the screen ‘exists’ before completing any action (read/write/navigate)</a:t>
            </a:r>
          </a:p>
          <a:p>
            <a:pPr marL="346075" indent="-234950" algn="just" defTabSz="914400">
              <a:buFontTx/>
              <a:buChar char="•"/>
              <a:defRPr/>
            </a:pPr>
            <a:r>
              <a:rPr lang="en-US" altLang="en-US" sz="1400" dirty="0">
                <a:solidFill>
                  <a:srgbClr val="13426B"/>
                </a:solidFill>
                <a:cs typeface="FS Elliot Pro"/>
              </a:rPr>
              <a:t>The Wait stage is used to enable a Business Object to pause and wait for an application element to be available before proceeding to run the action</a:t>
            </a:r>
          </a:p>
          <a:p>
            <a:pPr marL="346075" indent="-234950" algn="just" defTabSz="914400">
              <a:buFontTx/>
              <a:buChar char="•"/>
              <a:defRPr/>
            </a:pPr>
            <a:r>
              <a:rPr lang="en-AU" sz="1400" dirty="0">
                <a:solidFill>
                  <a:srgbClr val="13426B"/>
                </a:solidFill>
                <a:cs typeface="FS Elliot Pro"/>
              </a:rPr>
              <a:t>In addition, this allows a Business Object to deal with potentially erratic application performance. On success, the object can then apply the action to the associated screen element</a:t>
            </a:r>
          </a:p>
        </p:txBody>
      </p:sp>
    </p:spTree>
    <p:extLst>
      <p:ext uri="{BB962C8B-B14F-4D97-AF65-F5344CB8AC3E}">
        <p14:creationId xmlns:p14="http://schemas.microsoft.com/office/powerpoint/2010/main" val="75451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7" y="534859"/>
            <a:ext cx="9013217"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Object Flow and Hard Wait Timers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7" name="Rectangle 6"/>
          <p:cNvSpPr/>
          <p:nvPr/>
        </p:nvSpPr>
        <p:spPr>
          <a:xfrm>
            <a:off x="491691" y="1218631"/>
            <a:ext cx="8758335" cy="738664"/>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On circumstances you will find the need to </a:t>
            </a:r>
            <a:r>
              <a:rPr lang="en-US" altLang="en-US" sz="1400" b="1" dirty="0">
                <a:solidFill>
                  <a:srgbClr val="13426B"/>
                </a:solidFill>
                <a:cs typeface="FS Elliot Pro"/>
              </a:rPr>
              <a:t>slow the robot down </a:t>
            </a:r>
            <a:r>
              <a:rPr lang="en-US" altLang="en-US" sz="1400" dirty="0">
                <a:solidFill>
                  <a:srgbClr val="13426B"/>
                </a:solidFill>
                <a:cs typeface="FS Elliot Pro"/>
              </a:rPr>
              <a:t>so that the process is more resilient for applications that operate slowly. This action is very specific to applications where panels slide open and where dropdowns change after the previous action has occurred</a:t>
            </a:r>
          </a:p>
        </p:txBody>
      </p:sp>
      <p:sp>
        <p:nvSpPr>
          <p:cNvPr id="8" name="Rectangle 7"/>
          <p:cNvSpPr/>
          <p:nvPr/>
        </p:nvSpPr>
        <p:spPr>
          <a:xfrm>
            <a:off x="655218" y="2487524"/>
            <a:ext cx="4450182" cy="1384995"/>
          </a:xfrm>
          <a:prstGeom prst="rect">
            <a:avLst/>
          </a:prstGeom>
          <a:solidFill>
            <a:schemeClr val="bg1">
              <a:lumMod val="85000"/>
            </a:scheme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AU" sz="1400" b="1" dirty="0">
                <a:solidFill>
                  <a:srgbClr val="13426B"/>
                </a:solidFill>
                <a:cs typeface="FS Elliot Pro"/>
              </a:rPr>
              <a:t>Hard Wait Timers</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The timer should be added between the check exist and the action to allow for the system to settle. </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The hard wait timer should be referencing the XXS wait timer (0.5 seconds)</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endParaRPr lang="en-AU" sz="1400" dirty="0">
              <a:solidFill>
                <a:srgbClr val="13426B"/>
              </a:solidFill>
              <a:cs typeface="FS Elliot Pro"/>
            </a:endParaRPr>
          </a:p>
        </p:txBody>
      </p:sp>
      <p:pic>
        <p:nvPicPr>
          <p:cNvPr id="9"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2487524"/>
            <a:ext cx="3406504" cy="2803205"/>
          </a:xfrm>
          <a:prstGeom prst="rect">
            <a:avLst/>
          </a:prstGeom>
          <a:ln>
            <a:solidFill>
              <a:sysClr val="windowText" lastClr="000000"/>
            </a:solid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5637823" y="5351598"/>
            <a:ext cx="3637058" cy="1015663"/>
          </a:xfrm>
          <a:prstGeom prst="rect">
            <a:avLst/>
          </a:prstGeom>
        </p:spPr>
        <p:txBody>
          <a:bodyPr>
            <a:spAutoFit/>
          </a:bodyPr>
          <a:lstStyle/>
          <a:p>
            <a:pPr algn="just" defTabSz="457200">
              <a:defRPr/>
            </a:pPr>
            <a:r>
              <a:rPr lang="en-AU" sz="1200" b="1" dirty="0">
                <a:solidFill>
                  <a:srgbClr val="13426B"/>
                </a:solidFill>
                <a:cs typeface="FS Elliot Pro"/>
              </a:rPr>
              <a:t>Note</a:t>
            </a:r>
            <a:r>
              <a:rPr lang="en-AU" sz="1200" dirty="0">
                <a:solidFill>
                  <a:srgbClr val="13426B"/>
                </a:solidFill>
                <a:cs typeface="FS Elliot Pro"/>
              </a:rPr>
              <a:t>: The 0.5 seconds occurs every time any of the actions are called and therefore can begin to slow down the process. We have experienced great results in implementing this method in terms of process resiliency across certain applications and screens.</a:t>
            </a:r>
          </a:p>
        </p:txBody>
      </p:sp>
    </p:spTree>
    <p:extLst>
      <p:ext uri="{BB962C8B-B14F-4D97-AF65-F5344CB8AC3E}">
        <p14:creationId xmlns:p14="http://schemas.microsoft.com/office/powerpoint/2010/main" val="113143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System Exceptions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6" name="Rectangle 5"/>
          <p:cNvSpPr/>
          <p:nvPr/>
        </p:nvSpPr>
        <p:spPr>
          <a:xfrm>
            <a:off x="491691" y="1218631"/>
            <a:ext cx="8758335" cy="523220"/>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An exception occurs when the process </a:t>
            </a:r>
            <a:r>
              <a:rPr lang="en-US" altLang="en-US" sz="1400" b="1" dirty="0">
                <a:solidFill>
                  <a:srgbClr val="13426B"/>
                </a:solidFill>
                <a:cs typeface="FS Elliot Pro"/>
              </a:rPr>
              <a:t>deviates from its intended path </a:t>
            </a:r>
            <a:r>
              <a:rPr lang="en-US" altLang="en-US" sz="1400" dirty="0">
                <a:solidFill>
                  <a:srgbClr val="13426B"/>
                </a:solidFill>
                <a:cs typeface="FS Elliot Pro"/>
              </a:rPr>
              <a:t>and therefore is unable to continue. Exception handling is the process of responding to and catering to this possibility</a:t>
            </a:r>
          </a:p>
        </p:txBody>
      </p:sp>
      <p:sp>
        <p:nvSpPr>
          <p:cNvPr id="7" name="Rectangle 6"/>
          <p:cNvSpPr/>
          <p:nvPr/>
        </p:nvSpPr>
        <p:spPr>
          <a:xfrm>
            <a:off x="672935" y="2224022"/>
            <a:ext cx="8594808" cy="411238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8038" y="2067002"/>
            <a:ext cx="978025" cy="307777"/>
          </a:xfrm>
          <a:prstGeom prst="rect">
            <a:avLst/>
          </a:prstGeom>
          <a:solidFill>
            <a:srgbClr val="F3F8FB"/>
          </a:solidFill>
        </p:spPr>
        <p:txBody>
          <a:bodyPr wrap="none">
            <a:spAutoFit/>
          </a:bodyPr>
          <a:lstStyle/>
          <a:p>
            <a:pPr defTabSz="457200"/>
            <a:r>
              <a:rPr lang="en-US" sz="1400" b="1" dirty="0">
                <a:solidFill>
                  <a:srgbClr val="13426B"/>
                </a:solidFill>
                <a:cs typeface="FS Elliot Pro"/>
              </a:rPr>
              <a:t>Debugging</a:t>
            </a:r>
          </a:p>
        </p:txBody>
      </p:sp>
      <p:pic>
        <p:nvPicPr>
          <p:cNvPr id="15" name="Picture 14"/>
          <p:cNvPicPr>
            <a:picLocks noChangeAspect="1"/>
          </p:cNvPicPr>
          <p:nvPr/>
        </p:nvPicPr>
        <p:blipFill>
          <a:blip r:embed="rId2"/>
          <a:stretch>
            <a:fillRect/>
          </a:stretch>
        </p:blipFill>
        <p:spPr>
          <a:xfrm>
            <a:off x="5282689" y="2653337"/>
            <a:ext cx="3849494" cy="2687290"/>
          </a:xfrm>
          <a:prstGeom prst="rect">
            <a:avLst/>
          </a:prstGeom>
          <a:ln>
            <a:solidFill>
              <a:sysClr val="windowText" lastClr="000000"/>
            </a:solidFill>
          </a:ln>
        </p:spPr>
      </p:pic>
      <p:sp>
        <p:nvSpPr>
          <p:cNvPr id="4" name="Rectangle 3"/>
          <p:cNvSpPr/>
          <p:nvPr/>
        </p:nvSpPr>
        <p:spPr>
          <a:xfrm>
            <a:off x="655218" y="2557467"/>
            <a:ext cx="4491912" cy="3539430"/>
          </a:xfrm>
          <a:prstGeom prst="rect">
            <a:avLst/>
          </a:prstGeom>
        </p:spPr>
        <p:txBody>
          <a:bodyPr wrap="square">
            <a:spAutoFit/>
          </a:bodyPr>
          <a:lstStyle/>
          <a:p>
            <a:pPr marL="111125" algn="just" defTabSz="914400">
              <a:defRPr/>
            </a:pPr>
            <a:r>
              <a:rPr lang="en-US" sz="1400" dirty="0">
                <a:solidFill>
                  <a:srgbClr val="13426B"/>
                </a:solidFill>
                <a:cs typeface="FS Elliot Pro"/>
              </a:rPr>
              <a:t>To help with debugging, it is important to ensure detailed feedback is provided on the exception.</a:t>
            </a:r>
          </a:p>
          <a:p>
            <a:pPr marL="111125" algn="just" defTabSz="914400">
              <a:defRPr/>
            </a:pPr>
            <a:endParaRPr lang="en-US" sz="1400" dirty="0">
              <a:solidFill>
                <a:srgbClr val="13426B"/>
              </a:solidFill>
              <a:cs typeface="FS Elliot Pro"/>
            </a:endParaRPr>
          </a:p>
          <a:p>
            <a:pPr marL="111125" algn="just" defTabSz="914400">
              <a:defRPr/>
            </a:pPr>
            <a:r>
              <a:rPr lang="en-US" sz="1400" dirty="0">
                <a:solidFill>
                  <a:srgbClr val="13426B"/>
                </a:solidFill>
                <a:cs typeface="FS Elliot Pro"/>
              </a:rPr>
              <a:t>This is accomplished by </a:t>
            </a:r>
            <a:r>
              <a:rPr lang="en-US" sz="1400" dirty="0" err="1">
                <a:solidFill>
                  <a:srgbClr val="13426B"/>
                </a:solidFill>
                <a:cs typeface="FS Elliot Pro"/>
              </a:rPr>
              <a:t>standardising</a:t>
            </a:r>
            <a:r>
              <a:rPr lang="en-US" sz="1400" dirty="0">
                <a:solidFill>
                  <a:srgbClr val="13426B"/>
                </a:solidFill>
                <a:cs typeface="FS Elliot Pro"/>
              </a:rPr>
              <a:t> “Exception Type” and “Exception Detail”.</a:t>
            </a:r>
          </a:p>
          <a:p>
            <a:pPr marL="346075" indent="-234950" algn="just" defTabSz="914400">
              <a:buFontTx/>
              <a:buChar char="•"/>
              <a:defRPr/>
            </a:pPr>
            <a:endParaRPr lang="en-US" sz="1400" dirty="0">
              <a:solidFill>
                <a:srgbClr val="13426B"/>
              </a:solidFill>
              <a:cs typeface="FS Elliot Pro"/>
            </a:endParaRPr>
          </a:p>
          <a:p>
            <a:pPr marL="111125" algn="just" defTabSz="914400">
              <a:defRPr/>
            </a:pPr>
            <a:r>
              <a:rPr lang="en-US" sz="1400" b="1" dirty="0">
                <a:solidFill>
                  <a:srgbClr val="13426B"/>
                </a:solidFill>
                <a:cs typeface="FS Elliot Pro"/>
              </a:rPr>
              <a:t>Exception Type = System Exception</a:t>
            </a:r>
          </a:p>
          <a:p>
            <a:pPr marL="346075" indent="-234950" algn="just" defTabSz="914400">
              <a:buFontTx/>
              <a:buChar char="•"/>
              <a:defRPr/>
            </a:pPr>
            <a:r>
              <a:rPr lang="en-US" sz="1400" dirty="0">
                <a:solidFill>
                  <a:srgbClr val="13426B"/>
                </a:solidFill>
                <a:cs typeface="FS Elliot Pro"/>
              </a:rPr>
              <a:t>Used for all Exceptions in the object.</a:t>
            </a:r>
          </a:p>
          <a:p>
            <a:pPr marL="346075" indent="-234950" algn="just" defTabSz="914400">
              <a:buFontTx/>
              <a:buChar char="•"/>
              <a:defRPr/>
            </a:pPr>
            <a:endParaRPr lang="en-US" sz="1400" dirty="0">
              <a:solidFill>
                <a:srgbClr val="13426B"/>
              </a:solidFill>
              <a:cs typeface="FS Elliot Pro"/>
            </a:endParaRPr>
          </a:p>
          <a:p>
            <a:pPr marL="111125" algn="just" defTabSz="914400">
              <a:defRPr/>
            </a:pPr>
            <a:r>
              <a:rPr lang="en-US" sz="1400" b="1" dirty="0">
                <a:solidFill>
                  <a:srgbClr val="13426B"/>
                </a:solidFill>
                <a:cs typeface="FS Elliot Pro"/>
              </a:rPr>
              <a:t>Exception Detail = “&lt;XX&gt; window not found”</a:t>
            </a:r>
          </a:p>
          <a:p>
            <a:pPr marL="346075" indent="-234950" algn="just" defTabSz="914400">
              <a:buFontTx/>
              <a:buChar char="•"/>
              <a:defRPr/>
            </a:pPr>
            <a:r>
              <a:rPr lang="en-US" sz="1400" dirty="0">
                <a:solidFill>
                  <a:srgbClr val="13426B"/>
                </a:solidFill>
                <a:cs typeface="FS Elliot Pro"/>
              </a:rPr>
              <a:t>Used for initial time out when window cannot be found</a:t>
            </a:r>
          </a:p>
          <a:p>
            <a:pPr marL="346075" indent="-234950" algn="just" defTabSz="914400">
              <a:buFontTx/>
              <a:buChar char="•"/>
              <a:defRPr/>
            </a:pPr>
            <a:endParaRPr lang="en-US" sz="1400" dirty="0">
              <a:solidFill>
                <a:srgbClr val="13426B"/>
              </a:solidFill>
              <a:cs typeface="FS Elliot Pro"/>
            </a:endParaRPr>
          </a:p>
          <a:p>
            <a:pPr marL="111125" algn="just" defTabSz="914400">
              <a:defRPr/>
            </a:pPr>
            <a:r>
              <a:rPr lang="en-US" sz="1400" b="1" dirty="0">
                <a:solidFill>
                  <a:srgbClr val="13426B"/>
                </a:solidFill>
                <a:cs typeface="FS Elliot Pro"/>
              </a:rPr>
              <a:t>Exception Detail = [Location]&amp;” not found”</a:t>
            </a:r>
          </a:p>
          <a:p>
            <a:pPr marL="346075" indent="-234950" algn="just" defTabSz="914400">
              <a:buFontTx/>
              <a:buChar char="•"/>
              <a:defRPr/>
            </a:pPr>
            <a:r>
              <a:rPr lang="en-US" sz="1400" dirty="0">
                <a:solidFill>
                  <a:srgbClr val="13426B"/>
                </a:solidFill>
                <a:cs typeface="FS Elliot Pro"/>
              </a:rPr>
              <a:t>Used for exception on choice stage when criterion is not defined</a:t>
            </a:r>
          </a:p>
        </p:txBody>
      </p:sp>
    </p:spTree>
    <p:extLst>
      <p:ext uri="{BB962C8B-B14F-4D97-AF65-F5344CB8AC3E}">
        <p14:creationId xmlns:p14="http://schemas.microsoft.com/office/powerpoint/2010/main" val="63264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HK" sz="3200" spc="-9" dirty="0">
                <a:solidFill>
                  <a:srgbClr val="16436B"/>
                </a:solidFill>
                <a:uFill>
                  <a:solidFill>
                    <a:srgbClr val="EF3A4E"/>
                  </a:solidFill>
                </a:uFill>
              </a:rPr>
              <a:t>Background</a:t>
            </a:r>
            <a:endParaRPr lang="en-GB" sz="3200" spc="-9" dirty="0">
              <a:solidFill>
                <a:srgbClr val="16436B"/>
              </a:solidFill>
              <a:uFill>
                <a:solidFill>
                  <a:srgbClr val="EF3A4E"/>
                </a:solidFill>
              </a:uFill>
            </a:endParaRPr>
          </a:p>
        </p:txBody>
      </p:sp>
      <p:graphicFrame>
        <p:nvGraphicFramePr>
          <p:cNvPr id="3" name="Group 95"/>
          <p:cNvGraphicFramePr>
            <a:graphicFrameLocks noGrp="1"/>
          </p:cNvGraphicFramePr>
          <p:nvPr>
            <p:extLst>
              <p:ext uri="{D42A27DB-BD31-4B8C-83A1-F6EECF244321}">
                <p14:modId xmlns:p14="http://schemas.microsoft.com/office/powerpoint/2010/main" val="2410026843"/>
              </p:ext>
            </p:extLst>
          </p:nvPr>
        </p:nvGraphicFramePr>
        <p:xfrm>
          <a:off x="655218" y="1329706"/>
          <a:ext cx="8594808" cy="3661394"/>
        </p:xfrm>
        <a:graphic>
          <a:graphicData uri="http://schemas.openxmlformats.org/drawingml/2006/table">
            <a:tbl>
              <a:tblPr/>
              <a:tblGrid>
                <a:gridCol w="8594808">
                  <a:extLst>
                    <a:ext uri="{9D8B030D-6E8A-4147-A177-3AD203B41FA5}">
                      <a16:colId xmlns:a16="http://schemas.microsoft.com/office/drawing/2014/main" val="20000"/>
                    </a:ext>
                  </a:extLst>
                </a:gridCol>
              </a:tblGrid>
              <a:tr h="1901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noProof="0" dirty="0">
                          <a:ln>
                            <a:noFill/>
                          </a:ln>
                          <a:solidFill>
                            <a:schemeClr val="bg1"/>
                          </a:solidFill>
                          <a:effectLst/>
                          <a:latin typeface="EYInterstate Light" panose="02000506000000020004" pitchFamily="2" charset="0"/>
                          <a:ea typeface="Times New Roman" pitchFamily="18" charset="0"/>
                          <a:cs typeface="Arial" charset="0"/>
                        </a:rPr>
                        <a:t>Objective and benefits</a:t>
                      </a: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615363">
                <a:tc>
                  <a:txBody>
                    <a:bodyPr/>
                    <a:lstStyle/>
                    <a:p>
                      <a:pPr marL="111125" lvl="0" indent="0" algn="just" defTabSz="914400" rtl="0" eaLnBrk="1" latinLnBrk="0" hangingPunct="1">
                        <a:buFontTx/>
                        <a:buNone/>
                        <a:defRPr/>
                      </a:pPr>
                      <a:r>
                        <a:rPr lang="en-US" sz="1400" kern="1200" noProof="0" dirty="0">
                          <a:solidFill>
                            <a:srgbClr val="13426B"/>
                          </a:solidFill>
                          <a:latin typeface="Calibri"/>
                          <a:ea typeface="+mn-ea"/>
                          <a:cs typeface="FS Elliot Pro"/>
                        </a:rPr>
                        <a:t>The objective of using the RPA Design Standards template is to share leading practices for BP development and assist in :</a:t>
                      </a:r>
                    </a:p>
                    <a:p>
                      <a:pPr marL="816536" lvl="1" indent="-285750" algn="just" defTabSz="914400" rtl="0" eaLnBrk="1" fontAlgn="base" latinLnBrk="0" hangingPunct="1">
                        <a:spcBef>
                          <a:spcPts val="0"/>
                        </a:spcBef>
                        <a:spcAft>
                          <a:spcPct val="0"/>
                        </a:spcAft>
                        <a:buClr>
                          <a:srgbClr val="002060"/>
                        </a:buClr>
                        <a:buSzPct val="70000"/>
                        <a:buFont typeface="Arial" panose="020B0604020202020204" pitchFamily="34" charset="0"/>
                        <a:buChar char="•"/>
                        <a:defRPr/>
                      </a:pPr>
                      <a:r>
                        <a:rPr lang="en-US" sz="1400" kern="1200" noProof="0" dirty="0">
                          <a:solidFill>
                            <a:srgbClr val="13426B"/>
                          </a:solidFill>
                          <a:latin typeface="Calibri"/>
                          <a:ea typeface="+mn-ea"/>
                          <a:cs typeface="FS Elliot Pro"/>
                        </a:rPr>
                        <a:t>Developing a robust and resilient RPA solution from start to finish</a:t>
                      </a:r>
                    </a:p>
                    <a:p>
                      <a:pPr marL="816536" lvl="1" indent="-285750" algn="just" defTabSz="914400" rtl="0" eaLnBrk="1" fontAlgn="base" latinLnBrk="0" hangingPunct="1">
                        <a:spcBef>
                          <a:spcPts val="0"/>
                        </a:spcBef>
                        <a:spcAft>
                          <a:spcPct val="0"/>
                        </a:spcAft>
                        <a:buClr>
                          <a:srgbClr val="002060"/>
                        </a:buClr>
                        <a:buSzPct val="70000"/>
                        <a:buFont typeface="Arial" panose="020B0604020202020204" pitchFamily="34" charset="0"/>
                        <a:buChar char="•"/>
                        <a:defRPr/>
                      </a:pPr>
                      <a:r>
                        <a:rPr lang="en-US" sz="1400" kern="1200" noProof="0" dirty="0">
                          <a:solidFill>
                            <a:srgbClr val="13426B"/>
                          </a:solidFill>
                          <a:latin typeface="Calibri"/>
                          <a:ea typeface="+mn-ea"/>
                          <a:cs typeface="FS Elliot Pro"/>
                        </a:rPr>
                        <a:t>Leverage key learnings and challenges faced from other projects</a:t>
                      </a:r>
                    </a:p>
                    <a:p>
                      <a:pPr marL="816536" lvl="1" indent="-285750" algn="just" defTabSz="914400" rtl="0" eaLnBrk="1" fontAlgn="base" latinLnBrk="0" hangingPunct="1">
                        <a:spcBef>
                          <a:spcPts val="0"/>
                        </a:spcBef>
                        <a:spcAft>
                          <a:spcPct val="0"/>
                        </a:spcAft>
                        <a:buClr>
                          <a:srgbClr val="002060"/>
                        </a:buClr>
                        <a:buSzPct val="70000"/>
                        <a:buFont typeface="Arial" panose="020B0604020202020204" pitchFamily="34" charset="0"/>
                        <a:buChar char="•"/>
                        <a:defRPr/>
                      </a:pPr>
                      <a:r>
                        <a:rPr lang="en-US" sz="1400" kern="1200" noProof="0" dirty="0">
                          <a:solidFill>
                            <a:srgbClr val="13426B"/>
                          </a:solidFill>
                          <a:latin typeface="Calibri"/>
                          <a:ea typeface="+mn-ea"/>
                          <a:cs typeface="FS Elliot Pro"/>
                        </a:rPr>
                        <a:t>Enable fast roll-out of high quality RPA code</a:t>
                      </a:r>
                    </a:p>
                    <a:p>
                      <a:pPr marL="591111" lvl="1" indent="-171450" algn="l" defTabSz="995363" rtl="0" eaLnBrk="0" fontAlgn="base" hangingPunct="0">
                        <a:spcBef>
                          <a:spcPts val="0"/>
                        </a:spcBef>
                        <a:spcAft>
                          <a:spcPct val="0"/>
                        </a:spcAft>
                        <a:buClr>
                          <a:srgbClr val="002060"/>
                        </a:buClr>
                        <a:buSzPct val="75000"/>
                        <a:buFont typeface="Arial" panose="020B0604020202020204" pitchFamily="34" charset="0"/>
                        <a:buChar char="•"/>
                      </a:pPr>
                      <a:endParaRPr lang="en-US" sz="1200" kern="1200" noProof="0" dirty="0">
                        <a:solidFill>
                          <a:schemeClr val="tx1"/>
                        </a:solidFill>
                        <a:latin typeface="EYInterstate Light" panose="02000506000000020004" pitchFamily="2" charset="0"/>
                        <a:ea typeface="+mn-ea"/>
                        <a:cs typeface="+mn-cs"/>
                      </a:endParaRPr>
                    </a:p>
                    <a:p>
                      <a:pPr marL="0" lvl="0" indent="0" algn="l" defTabSz="995363" rtl="0" eaLnBrk="0" fontAlgn="base" hangingPunct="0">
                        <a:spcBef>
                          <a:spcPts val="0"/>
                        </a:spcBef>
                        <a:spcAft>
                          <a:spcPct val="0"/>
                        </a:spcAft>
                        <a:buSzPct val="75000"/>
                        <a:buFont typeface="Times New Roman" pitchFamily="18" charset="0"/>
                        <a:buNone/>
                      </a:pPr>
                      <a:endParaRPr lang="en-US" sz="1400" kern="1200" noProof="0" dirty="0">
                        <a:solidFill>
                          <a:srgbClr val="13426B"/>
                        </a:solidFill>
                        <a:latin typeface="Calibri"/>
                        <a:ea typeface="+mn-ea"/>
                        <a:cs typeface="FS Elliot Pro"/>
                      </a:endParaRP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1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noProof="0" dirty="0">
                          <a:ln>
                            <a:noFill/>
                          </a:ln>
                          <a:solidFill>
                            <a:schemeClr val="bg1"/>
                          </a:solidFill>
                          <a:effectLst/>
                          <a:latin typeface="EYInterstate Light" panose="02000506000000020004" pitchFamily="2" charset="0"/>
                          <a:ea typeface="Times New Roman" pitchFamily="18" charset="0"/>
                          <a:cs typeface="Arial" charset="0"/>
                        </a:rPr>
                        <a:t>How to use this tool</a:t>
                      </a:r>
                      <a:endParaRPr kumimoji="0" lang="en-US" sz="1400" b="0" i="0" u="none" strike="noStrike" cap="none" normalizeH="0" baseline="0" noProof="0" dirty="0">
                        <a:ln>
                          <a:noFill/>
                        </a:ln>
                        <a:solidFill>
                          <a:schemeClr val="bg1"/>
                        </a:solidFill>
                        <a:effectLst/>
                        <a:latin typeface="EYInterstate Light" panose="02000506000000020004" pitchFamily="2" charset="0"/>
                        <a:ea typeface="Times New Roman" pitchFamily="18" charset="0"/>
                        <a:cs typeface="Arial" charset="0"/>
                      </a:endParaRP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2"/>
                  </a:ext>
                </a:extLst>
              </a:tr>
              <a:tr h="677086">
                <a:tc>
                  <a:txBody>
                    <a:bodyPr/>
                    <a:lstStyle/>
                    <a:p>
                      <a:pPr marL="111125" marR="0" lvl="0" indent="0" algn="just" defTabSz="914400" rtl="0" eaLnBrk="1" fontAlgn="base" latinLnBrk="0" hangingPunct="1">
                        <a:lnSpc>
                          <a:spcPct val="100000"/>
                        </a:lnSpc>
                        <a:spcBef>
                          <a:spcPct val="0"/>
                        </a:spcBef>
                        <a:spcAft>
                          <a:spcPct val="0"/>
                        </a:spcAft>
                        <a:buClrTx/>
                        <a:buSzTx/>
                        <a:buFontTx/>
                        <a:buNone/>
                        <a:tabLst/>
                        <a:defRPr/>
                      </a:pPr>
                      <a:r>
                        <a:rPr lang="en-US" sz="1400" kern="1200" noProof="0" dirty="0">
                          <a:solidFill>
                            <a:srgbClr val="13426B"/>
                          </a:solidFill>
                          <a:latin typeface="Calibri"/>
                          <a:ea typeface="+mn-ea"/>
                          <a:cs typeface="FS Elliot Pro"/>
                        </a:rPr>
                        <a:t>This tool is to guide the RPA implementation team with respect to leading practices on BP standards of development globally.</a:t>
                      </a: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01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noProof="0" dirty="0">
                          <a:ln>
                            <a:noFill/>
                          </a:ln>
                          <a:solidFill>
                            <a:schemeClr val="bg1"/>
                          </a:solidFill>
                          <a:effectLst/>
                          <a:latin typeface="EYInterstate Light" panose="02000506000000020004" pitchFamily="2" charset="0"/>
                          <a:ea typeface="Times New Roman" pitchFamily="18" charset="0"/>
                          <a:cs typeface="Arial" charset="0"/>
                        </a:rPr>
                        <a:t>When to use this tool/enabler</a:t>
                      </a: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4"/>
                  </a:ext>
                </a:extLst>
              </a:tr>
              <a:tr h="657924">
                <a:tc>
                  <a:txBody>
                    <a:bodyPr/>
                    <a:lstStyle/>
                    <a:p>
                      <a:pPr marL="0" marR="0" lvl="0" indent="0" algn="l" defTabSz="995363" rtl="0" eaLnBrk="0" fontAlgn="base" latinLnBrk="0" hangingPunct="0">
                        <a:lnSpc>
                          <a:spcPct val="100000"/>
                        </a:lnSpc>
                        <a:spcBef>
                          <a:spcPts val="0"/>
                        </a:spcBef>
                        <a:spcAft>
                          <a:spcPct val="0"/>
                        </a:spcAft>
                        <a:buClrTx/>
                        <a:buSzPct val="75000"/>
                        <a:buFont typeface="Times New Roman" pitchFamily="18" charset="0"/>
                        <a:buNone/>
                        <a:tabLst/>
                      </a:pPr>
                      <a:r>
                        <a:rPr lang="en-US" sz="1400" kern="1200" noProof="0" dirty="0">
                          <a:solidFill>
                            <a:srgbClr val="13426B"/>
                          </a:solidFill>
                          <a:latin typeface="Calibri"/>
                          <a:ea typeface="+mn-ea"/>
                          <a:cs typeface="FS Elliot Pro"/>
                        </a:rPr>
                        <a:t>During the design and sprint phase of the RPA </a:t>
                      </a:r>
                      <a:r>
                        <a:rPr lang="en-US" sz="1400" kern="1200" noProof="0" dirty="0" err="1">
                          <a:solidFill>
                            <a:srgbClr val="13426B"/>
                          </a:solidFill>
                          <a:latin typeface="Calibri"/>
                          <a:ea typeface="+mn-ea"/>
                          <a:cs typeface="FS Elliot Pro"/>
                        </a:rPr>
                        <a:t>PoC</a:t>
                      </a:r>
                      <a:r>
                        <a:rPr lang="en-US" sz="1400" kern="1200" noProof="0" dirty="0">
                          <a:solidFill>
                            <a:srgbClr val="13426B"/>
                          </a:solidFill>
                          <a:latin typeface="Calibri"/>
                          <a:ea typeface="+mn-ea"/>
                          <a:cs typeface="FS Elliot Pro"/>
                        </a:rPr>
                        <a:t> to align to existing development standards.</a:t>
                      </a:r>
                    </a:p>
                    <a:p>
                      <a:pPr marL="0" marR="0" lvl="0" indent="0" algn="l" defTabSz="995363" rtl="0" eaLnBrk="0" fontAlgn="base" latinLnBrk="0" hangingPunct="0">
                        <a:lnSpc>
                          <a:spcPct val="100000"/>
                        </a:lnSpc>
                        <a:spcBef>
                          <a:spcPts val="0"/>
                        </a:spcBef>
                        <a:spcAft>
                          <a:spcPct val="0"/>
                        </a:spcAft>
                        <a:buClrTx/>
                        <a:buSzPct val="75000"/>
                        <a:buFont typeface="Times New Roman" pitchFamily="18" charset="0"/>
                        <a:buNone/>
                        <a:tabLst/>
                      </a:pPr>
                      <a:endParaRPr kumimoji="0" lang="en-US" sz="1200" b="0" i="0" u="none" strike="noStrike" kern="1200" cap="none" normalizeH="0" baseline="0" noProof="0" dirty="0">
                        <a:ln>
                          <a:noFill/>
                        </a:ln>
                        <a:solidFill>
                          <a:schemeClr val="tx1"/>
                        </a:solidFill>
                        <a:effectLst/>
                        <a:latin typeface="EYInterstate Light" panose="02000506000000020004" pitchFamily="2" charset="0"/>
                        <a:ea typeface="+mn-ea"/>
                        <a:cs typeface="+mn-cs"/>
                      </a:endParaRPr>
                    </a:p>
                  </a:txBody>
                  <a:tcPr marL="49541" marR="49541" marT="27908" marB="27908"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192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Object Design – Global Send Keys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6" name="Rectangle 5"/>
          <p:cNvSpPr/>
          <p:nvPr/>
        </p:nvSpPr>
        <p:spPr>
          <a:xfrm>
            <a:off x="491691" y="1218631"/>
            <a:ext cx="8758335" cy="523220"/>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All objects have a dedicated “Global Send Keys” page. The purpose of this page is to feed through any keystrokes from the keyboard.</a:t>
            </a:r>
          </a:p>
        </p:txBody>
      </p:sp>
      <p:pic>
        <p:nvPicPr>
          <p:cNvPr id="7" name="Picture 6"/>
          <p:cNvPicPr>
            <a:picLocks noChangeAspect="1"/>
          </p:cNvPicPr>
          <p:nvPr/>
        </p:nvPicPr>
        <p:blipFill>
          <a:blip r:embed="rId2"/>
          <a:stretch>
            <a:fillRect/>
          </a:stretch>
        </p:blipFill>
        <p:spPr>
          <a:xfrm>
            <a:off x="858418" y="1903673"/>
            <a:ext cx="1022907" cy="2528627"/>
          </a:xfrm>
          <a:prstGeom prst="rect">
            <a:avLst/>
          </a:prstGeom>
        </p:spPr>
      </p:pic>
      <p:sp>
        <p:nvSpPr>
          <p:cNvPr id="3" name="Rectangle 2"/>
          <p:cNvSpPr/>
          <p:nvPr/>
        </p:nvSpPr>
        <p:spPr>
          <a:xfrm>
            <a:off x="2001418" y="1968148"/>
            <a:ext cx="7248608" cy="2339102"/>
          </a:xfrm>
          <a:prstGeom prst="rect">
            <a:avLst/>
          </a:prstGeom>
        </p:spPr>
        <p:txBody>
          <a:bodyPr wrap="square">
            <a:spAutoFit/>
          </a:bodyPr>
          <a:lstStyle/>
          <a:p>
            <a:pPr lvl="0" defTabSz="709442">
              <a:spcBef>
                <a:spcPts val="155"/>
              </a:spcBef>
              <a:spcAft>
                <a:spcPts val="155"/>
              </a:spcAft>
              <a:buClr>
                <a:srgbClr val="FFE600"/>
              </a:buClr>
              <a:buSzPct val="70000"/>
              <a:defRPr/>
            </a:pPr>
            <a:r>
              <a:rPr lang="en-AU" sz="1400" dirty="0">
                <a:solidFill>
                  <a:srgbClr val="13426B"/>
                </a:solidFill>
                <a:cs typeface="FS Elliot Pro"/>
              </a:rPr>
              <a:t>Examples of keys include:</a:t>
            </a:r>
          </a:p>
          <a:p>
            <a:pPr marL="346075" lvl="1" indent="-234950" algn="just" defTabSz="914400">
              <a:spcBef>
                <a:spcPts val="155"/>
              </a:spcBef>
              <a:spcAft>
                <a:spcPts val="155"/>
              </a:spcAft>
              <a:buClr>
                <a:srgbClr val="002060"/>
              </a:buClr>
              <a:buSzPct val="70000"/>
              <a:buFontTx/>
              <a:buChar char="•"/>
              <a:defRPr/>
            </a:pPr>
            <a:r>
              <a:rPr lang="en-AU" sz="1400" dirty="0">
                <a:solidFill>
                  <a:srgbClr val="13426B"/>
                </a:solidFill>
                <a:cs typeface="FS Elliot Pro"/>
              </a:rPr>
              <a:t>{ENTER}</a:t>
            </a:r>
          </a:p>
          <a:p>
            <a:pPr marL="346075" lvl="1" indent="-234950" algn="just" defTabSz="914400">
              <a:spcBef>
                <a:spcPts val="155"/>
              </a:spcBef>
              <a:spcAft>
                <a:spcPts val="155"/>
              </a:spcAft>
              <a:buClr>
                <a:srgbClr val="002060"/>
              </a:buClr>
              <a:buSzPct val="70000"/>
              <a:buFontTx/>
              <a:buChar char="•"/>
              <a:defRPr/>
            </a:pPr>
            <a:r>
              <a:rPr lang="en-AU" sz="1400" dirty="0">
                <a:solidFill>
                  <a:srgbClr val="13426B"/>
                </a:solidFill>
                <a:cs typeface="FS Elliot Pro"/>
              </a:rPr>
              <a:t>{TAB}</a:t>
            </a:r>
          </a:p>
          <a:p>
            <a:pPr marL="346075" lvl="1" indent="-234950" algn="just" defTabSz="914400">
              <a:spcBef>
                <a:spcPts val="155"/>
              </a:spcBef>
              <a:spcAft>
                <a:spcPts val="155"/>
              </a:spcAft>
              <a:buClr>
                <a:srgbClr val="002060"/>
              </a:buClr>
              <a:buSzPct val="70000"/>
              <a:buFontTx/>
              <a:buChar char="•"/>
              <a:defRPr/>
            </a:pPr>
            <a:r>
              <a:rPr lang="en-AU" sz="1400" dirty="0">
                <a:solidFill>
                  <a:srgbClr val="13426B"/>
                </a:solidFill>
                <a:cs typeface="FS Elliot Pro"/>
              </a:rPr>
              <a:t>{PGDN}</a:t>
            </a:r>
          </a:p>
          <a:p>
            <a:pPr marL="346075" lvl="1" indent="-234950" algn="just" defTabSz="914400">
              <a:spcBef>
                <a:spcPts val="155"/>
              </a:spcBef>
              <a:spcAft>
                <a:spcPts val="155"/>
              </a:spcAft>
              <a:buClr>
                <a:srgbClr val="002060"/>
              </a:buClr>
              <a:buSzPct val="70000"/>
              <a:buFontTx/>
              <a:buChar char="•"/>
              <a:defRPr/>
            </a:pPr>
            <a:r>
              <a:rPr lang="en-AU" sz="1400" dirty="0">
                <a:solidFill>
                  <a:srgbClr val="13426B"/>
                </a:solidFill>
                <a:cs typeface="FS Elliot Pro"/>
              </a:rPr>
              <a:t>{SHIFT}+{F1}</a:t>
            </a:r>
          </a:p>
          <a:p>
            <a:pPr marL="280821" lvl="1" indent="-145337" defTabSz="709442">
              <a:spcBef>
                <a:spcPts val="155"/>
              </a:spcBef>
              <a:spcAft>
                <a:spcPts val="155"/>
              </a:spcAft>
              <a:buClr>
                <a:srgbClr val="FFE600"/>
              </a:buClr>
              <a:buSzPct val="70000"/>
              <a:buFont typeface="Arial" pitchFamily="34" charset="0"/>
              <a:buChar char="►"/>
              <a:defRPr/>
            </a:pPr>
            <a:endParaRPr lang="en-AU" sz="1400" dirty="0">
              <a:solidFill>
                <a:srgbClr val="13426B"/>
              </a:solidFill>
              <a:cs typeface="FS Elliot Pro"/>
            </a:endParaRPr>
          </a:p>
          <a:p>
            <a:pPr lvl="0" defTabSz="709442">
              <a:spcBef>
                <a:spcPts val="155"/>
              </a:spcBef>
              <a:spcAft>
                <a:spcPts val="155"/>
              </a:spcAft>
              <a:buClr>
                <a:srgbClr val="FFE600"/>
              </a:buClr>
              <a:buSzPct val="70000"/>
              <a:defRPr/>
            </a:pPr>
            <a:r>
              <a:rPr lang="en-AU" sz="1400" dirty="0">
                <a:solidFill>
                  <a:srgbClr val="13426B"/>
                </a:solidFill>
                <a:cs typeface="FS Elliot Pro"/>
              </a:rPr>
              <a:t>Care must be taken when using the Global Send Keys page to interact with an application. It should not be used as the first option since the keys can interact with unexpected elements/popups.</a:t>
            </a:r>
          </a:p>
        </p:txBody>
      </p:sp>
      <p:sp>
        <p:nvSpPr>
          <p:cNvPr id="10" name="Rectangle 9"/>
          <p:cNvSpPr/>
          <p:nvPr/>
        </p:nvSpPr>
        <p:spPr>
          <a:xfrm>
            <a:off x="858418" y="4906388"/>
            <a:ext cx="8391608" cy="1169551"/>
          </a:xfrm>
          <a:prstGeom prst="rect">
            <a:avLst/>
          </a:prstGeom>
          <a:solidFill>
            <a:schemeClr val="bg1">
              <a:lumMod val="85000"/>
            </a:scheme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AU" sz="1400" b="1" dirty="0">
                <a:solidFill>
                  <a:srgbClr val="13426B"/>
                </a:solidFill>
                <a:cs typeface="FS Elliot Pro"/>
              </a:rPr>
              <a:t>Flow Example</a:t>
            </a:r>
            <a:r>
              <a:rPr lang="en-AU" sz="1400" dirty="0">
                <a:solidFill>
                  <a:srgbClr val="13426B"/>
                </a:solidFill>
                <a:cs typeface="FS Elliot Pro"/>
              </a:rPr>
              <a:t>: Global Send Keys (Navigate)</a:t>
            </a:r>
          </a:p>
          <a:p>
            <a:pPr marL="0" marR="0" lvl="0" indent="0" defTabSz="457200" eaLnBrk="1" fontAlgn="auto" latinLnBrk="0" hangingPunct="1">
              <a:lnSpc>
                <a:spcPct val="100000"/>
              </a:lnSpc>
              <a:spcBef>
                <a:spcPts val="0"/>
              </a:spcBef>
              <a:spcAft>
                <a:spcPts val="0"/>
              </a:spcAft>
              <a:buClrTx/>
              <a:buSzTx/>
              <a:buFontTx/>
              <a:buNone/>
              <a:tabLst/>
              <a:defRPr/>
            </a:pPr>
            <a:r>
              <a:rPr lang="en-AU" sz="1400" dirty="0">
                <a:solidFill>
                  <a:srgbClr val="13426B"/>
                </a:solidFill>
                <a:cs typeface="FS Elliot Pro"/>
              </a:rPr>
              <a:t>The navigate stage is used to send through keys to the application.  It has one input and no outputs:</a:t>
            </a:r>
          </a:p>
          <a:p>
            <a:pPr marL="0" marR="0" lvl="0" indent="0" defTabSz="457200" eaLnBrk="1" fontAlgn="auto" latinLnBrk="0" hangingPunct="1">
              <a:lnSpc>
                <a:spcPct val="100000"/>
              </a:lnSpc>
              <a:spcBef>
                <a:spcPts val="0"/>
              </a:spcBef>
              <a:spcAft>
                <a:spcPts val="0"/>
              </a:spcAft>
              <a:buClrTx/>
              <a:buSzTx/>
              <a:buFontTx/>
              <a:buNone/>
              <a:tabLst/>
              <a:defRPr/>
            </a:pPr>
            <a:endParaRPr lang="en-AU" sz="1400" dirty="0">
              <a:solidFill>
                <a:srgbClr val="13426B"/>
              </a:solidFill>
              <a:cs typeface="FS Elliot Pro"/>
            </a:endParaRP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Value (input) – the keystroke being sent</a:t>
            </a:r>
          </a:p>
          <a:p>
            <a:pPr marL="0" marR="0" lvl="0" indent="0" defTabSz="457200" eaLnBrk="1" fontAlgn="auto" latinLnBrk="0" hangingPunct="1">
              <a:lnSpc>
                <a:spcPct val="100000"/>
              </a:lnSpc>
              <a:spcBef>
                <a:spcPts val="0"/>
              </a:spcBef>
              <a:spcAft>
                <a:spcPts val="0"/>
              </a:spcAft>
              <a:buClrTx/>
              <a:buSzTx/>
              <a:buFontTx/>
              <a:buNone/>
              <a:tabLst/>
              <a:defRPr/>
            </a:pPr>
            <a:endParaRPr lang="en-AU" sz="1400" dirty="0">
              <a:solidFill>
                <a:srgbClr val="13426B"/>
              </a:solidFill>
              <a:cs typeface="FS Elliot Pro"/>
            </a:endParaRPr>
          </a:p>
        </p:txBody>
      </p:sp>
    </p:spTree>
    <p:extLst>
      <p:ext uri="{BB962C8B-B14F-4D97-AF65-F5344CB8AC3E}">
        <p14:creationId xmlns:p14="http://schemas.microsoft.com/office/powerpoint/2010/main" val="8439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kern="1200" dirty="0">
                <a:solidFill>
                  <a:srgbClr val="FFFFFF"/>
                </a:solidFill>
                <a:latin typeface="Arial"/>
                <a:cs typeface="Arial"/>
              </a:rPr>
              <a:t>3. Work Queue Management</a:t>
            </a:r>
            <a:endParaRPr lang="en-US" dirty="0"/>
          </a:p>
        </p:txBody>
      </p:sp>
    </p:spTree>
    <p:extLst>
      <p:ext uri="{BB962C8B-B14F-4D97-AF65-F5344CB8AC3E}">
        <p14:creationId xmlns:p14="http://schemas.microsoft.com/office/powerpoint/2010/main" val="188597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Work Queues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7" name="Rectangle 6"/>
          <p:cNvSpPr/>
          <p:nvPr/>
        </p:nvSpPr>
        <p:spPr>
          <a:xfrm>
            <a:off x="491691" y="1218631"/>
            <a:ext cx="8758335" cy="523220"/>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Almost every Blue Prism Process will make use of a work queue, which is essentially a list of jobs, or cases. New cases can be fed into the queue, and the queue can be updated with results as each case is worked</a:t>
            </a:r>
          </a:p>
        </p:txBody>
      </p:sp>
      <p:sp>
        <p:nvSpPr>
          <p:cNvPr id="4" name="Rectangle 3"/>
          <p:cNvSpPr/>
          <p:nvPr/>
        </p:nvSpPr>
        <p:spPr>
          <a:xfrm>
            <a:off x="491690" y="1990578"/>
            <a:ext cx="4702609" cy="2677656"/>
          </a:xfrm>
          <a:prstGeom prst="rect">
            <a:avLst/>
          </a:prstGeom>
        </p:spPr>
        <p:txBody>
          <a:bodyPr wrap="square">
            <a:spAutoFit/>
          </a:bodyPr>
          <a:lstStyle/>
          <a:p>
            <a:pPr marL="346075" indent="-234950" algn="just" defTabSz="914400">
              <a:buFontTx/>
              <a:buChar char="•"/>
              <a:defRPr/>
            </a:pPr>
            <a:r>
              <a:rPr lang="en-US" sz="1400" dirty="0">
                <a:solidFill>
                  <a:srgbClr val="13426B"/>
                </a:solidFill>
                <a:cs typeface="FS Elliot Pro"/>
              </a:rPr>
              <a:t>A work queue provides the following features:</a:t>
            </a:r>
          </a:p>
          <a:p>
            <a:pPr marL="803003" lvl="1" indent="-234950" algn="just" defTabSz="914400">
              <a:buFontTx/>
              <a:buChar char="•"/>
              <a:defRPr/>
            </a:pPr>
            <a:r>
              <a:rPr lang="en-US" sz="1400" dirty="0">
                <a:solidFill>
                  <a:srgbClr val="13426B"/>
                </a:solidFill>
                <a:cs typeface="FS Elliot Pro"/>
              </a:rPr>
              <a:t>Multiple machines can work from the same queue at the same time, each retrieving different cases to work.</a:t>
            </a:r>
          </a:p>
          <a:p>
            <a:pPr marL="803003" lvl="1" indent="-234950" algn="just" defTabSz="914400">
              <a:buFontTx/>
              <a:buChar char="•"/>
              <a:defRPr/>
            </a:pPr>
            <a:r>
              <a:rPr lang="en-US" sz="1400" dirty="0">
                <a:solidFill>
                  <a:srgbClr val="13426B"/>
                </a:solidFill>
                <a:cs typeface="FS Elliot Pro"/>
              </a:rPr>
              <a:t>An individual case can be marked as ‘complete’ if it has been worked satisfactorily, or marked as an ‘exception’, if it could not be completed.</a:t>
            </a:r>
          </a:p>
          <a:p>
            <a:pPr marL="803003" lvl="1" indent="-234950" algn="just" defTabSz="914400">
              <a:buFontTx/>
              <a:buChar char="•"/>
              <a:defRPr/>
            </a:pPr>
            <a:r>
              <a:rPr lang="en-US" sz="1400" dirty="0">
                <a:solidFill>
                  <a:srgbClr val="13426B"/>
                </a:solidFill>
                <a:cs typeface="FS Elliot Pro"/>
              </a:rPr>
              <a:t>Queued work can be monitored and maintained from Control Room.</a:t>
            </a:r>
          </a:p>
          <a:p>
            <a:pPr marL="803003" lvl="1" indent="-234950" algn="just" defTabSz="914400">
              <a:buFontTx/>
              <a:buChar char="•"/>
              <a:defRPr/>
            </a:pPr>
            <a:r>
              <a:rPr lang="en-US" sz="1400" dirty="0">
                <a:solidFill>
                  <a:srgbClr val="13426B"/>
                </a:solidFill>
                <a:cs typeface="FS Elliot Pro"/>
              </a:rPr>
              <a:t>MI such as volumes, performance levels and exception details can be extracted from queue data.</a:t>
            </a:r>
          </a:p>
        </p:txBody>
      </p:sp>
      <p:pic>
        <p:nvPicPr>
          <p:cNvPr id="10" name="Picture 9"/>
          <p:cNvPicPr>
            <a:picLocks noChangeAspect="1"/>
          </p:cNvPicPr>
          <p:nvPr/>
        </p:nvPicPr>
        <p:blipFill>
          <a:blip r:embed="rId2"/>
          <a:stretch>
            <a:fillRect/>
          </a:stretch>
        </p:blipFill>
        <p:spPr>
          <a:xfrm>
            <a:off x="5313161" y="2066778"/>
            <a:ext cx="3936865" cy="1419382"/>
          </a:xfrm>
          <a:prstGeom prst="rect">
            <a:avLst/>
          </a:prstGeom>
        </p:spPr>
      </p:pic>
      <p:sp>
        <p:nvSpPr>
          <p:cNvPr id="13" name="Rectangle 12"/>
          <p:cNvSpPr/>
          <p:nvPr/>
        </p:nvSpPr>
        <p:spPr>
          <a:xfrm>
            <a:off x="655218" y="4769834"/>
            <a:ext cx="8594808" cy="1815882"/>
          </a:xfrm>
          <a:prstGeom prst="rect">
            <a:avLst/>
          </a:prstGeom>
          <a:solidFill>
            <a:schemeClr val="bg1">
              <a:lumMod val="85000"/>
            </a:scheme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AU" sz="1400" b="1" dirty="0">
                <a:solidFill>
                  <a:srgbClr val="13426B"/>
                </a:solidFill>
                <a:cs typeface="FS Elliot Pro"/>
              </a:rPr>
              <a:t>Work Queue Actions</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Add to Queue</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Get Next Work Item</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Mark Complete</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Mark Exception</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400" dirty="0">
                <a:solidFill>
                  <a:srgbClr val="13426B"/>
                </a:solidFill>
                <a:cs typeface="FS Elliot Pro"/>
              </a:rPr>
              <a:t>Get Next Work Item</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endParaRPr lang="en-AU" sz="1400" dirty="0">
              <a:solidFill>
                <a:srgbClr val="13426B"/>
              </a:solidFill>
              <a:cs typeface="FS Elliot Pro"/>
            </a:endParaRPr>
          </a:p>
          <a:p>
            <a:pPr marL="0" marR="0" lvl="0" indent="0" defTabSz="457200" eaLnBrk="1" fontAlgn="auto" latinLnBrk="0" hangingPunct="1">
              <a:lnSpc>
                <a:spcPct val="100000"/>
              </a:lnSpc>
              <a:spcBef>
                <a:spcPts val="0"/>
              </a:spcBef>
              <a:spcAft>
                <a:spcPts val="0"/>
              </a:spcAft>
              <a:buClrTx/>
              <a:buSzTx/>
              <a:buFontTx/>
              <a:buNone/>
              <a:tabLst/>
              <a:defRPr/>
            </a:pPr>
            <a:r>
              <a:rPr lang="en-AU" sz="1400" dirty="0">
                <a:solidFill>
                  <a:srgbClr val="13426B"/>
                </a:solidFill>
                <a:cs typeface="FS Elliot Pro"/>
              </a:rPr>
              <a:t>** The process requests to navigate into the object element (passing in the location only</a:t>
            </a:r>
          </a:p>
        </p:txBody>
      </p:sp>
    </p:spTree>
    <p:extLst>
      <p:ext uri="{BB962C8B-B14F-4D97-AF65-F5344CB8AC3E}">
        <p14:creationId xmlns:p14="http://schemas.microsoft.com/office/powerpoint/2010/main" val="231192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Process Tags</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5" name="Rectangle 4"/>
          <p:cNvSpPr/>
          <p:nvPr/>
        </p:nvSpPr>
        <p:spPr>
          <a:xfrm>
            <a:off x="491691" y="1218631"/>
            <a:ext cx="8758335" cy="954107"/>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Process Tags allow the process controller to identify which stage the process is at</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Using an incremental naming convention such as 1, 2, 3, allows for the tags to be listed in the correct order in the logs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182994" y="2479575"/>
            <a:ext cx="4067032" cy="3616768"/>
          </a:xfrm>
          <a:prstGeom prst="rect">
            <a:avLst/>
          </a:prstGeom>
        </p:spPr>
      </p:pic>
      <p:sp>
        <p:nvSpPr>
          <p:cNvPr id="3" name="Rectangle 2"/>
          <p:cNvSpPr/>
          <p:nvPr/>
        </p:nvSpPr>
        <p:spPr>
          <a:xfrm>
            <a:off x="2120522" y="2479575"/>
            <a:ext cx="2832100" cy="954107"/>
          </a:xfrm>
          <a:prstGeom prst="rect">
            <a:avLst/>
          </a:prstGeom>
          <a:solidFill>
            <a:schemeClr val="bg1">
              <a:lumMod val="85000"/>
            </a:schemeClr>
          </a:solidFill>
        </p:spPr>
        <p:txBody>
          <a:bodyPr wrap="square">
            <a:spAutoFit/>
          </a:bodyPr>
          <a:lstStyle/>
          <a:p>
            <a:pPr marL="111125" algn="just" defTabSz="914400">
              <a:defRPr/>
            </a:pPr>
            <a:r>
              <a:rPr lang="en-US" altLang="en-US" sz="1400" b="1" dirty="0">
                <a:solidFill>
                  <a:srgbClr val="13426B"/>
                </a:solidFill>
                <a:cs typeface="FS Elliot Pro"/>
              </a:rPr>
              <a:t>Examples:</a:t>
            </a:r>
          </a:p>
          <a:p>
            <a:pPr marL="803003" lvl="1" indent="-234950" algn="just" defTabSz="914400">
              <a:buFontTx/>
              <a:buChar char="•"/>
              <a:defRPr/>
            </a:pPr>
            <a:r>
              <a:rPr lang="en-US" altLang="en-US" sz="1400" dirty="0">
                <a:solidFill>
                  <a:srgbClr val="13426B"/>
                </a:solidFill>
                <a:cs typeface="FS Elliot Pro"/>
              </a:rPr>
              <a:t>Application Form Read</a:t>
            </a:r>
          </a:p>
          <a:p>
            <a:pPr marL="803003" lvl="1" indent="-234950" algn="just" defTabSz="914400">
              <a:buFontTx/>
              <a:buChar char="•"/>
              <a:defRPr/>
            </a:pPr>
            <a:r>
              <a:rPr lang="en-US" altLang="en-US" sz="1400" dirty="0">
                <a:solidFill>
                  <a:srgbClr val="13426B"/>
                </a:solidFill>
                <a:cs typeface="FS Elliot Pro"/>
              </a:rPr>
              <a:t>HLS Validation Complete</a:t>
            </a:r>
          </a:p>
          <a:p>
            <a:pPr marL="803003" lvl="1" indent="-234950" algn="just" defTabSz="914400">
              <a:buFontTx/>
              <a:buChar char="•"/>
              <a:defRPr/>
            </a:pPr>
            <a:r>
              <a:rPr lang="en-US" altLang="en-US" sz="1400" dirty="0">
                <a:solidFill>
                  <a:srgbClr val="13426B"/>
                </a:solidFill>
                <a:cs typeface="FS Elliot Pro"/>
              </a:rPr>
              <a:t>CHLM Created</a:t>
            </a:r>
          </a:p>
        </p:txBody>
      </p:sp>
    </p:spTree>
    <p:extLst>
      <p:ext uri="{BB962C8B-B14F-4D97-AF65-F5344CB8AC3E}">
        <p14:creationId xmlns:p14="http://schemas.microsoft.com/office/powerpoint/2010/main" val="349206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kern="1200" dirty="0">
                <a:solidFill>
                  <a:srgbClr val="FFFFFF"/>
                </a:solidFill>
                <a:latin typeface="Arial"/>
                <a:cs typeface="Arial"/>
              </a:rPr>
              <a:t>4. Release Management</a:t>
            </a:r>
            <a:endParaRPr lang="en-US" dirty="0"/>
          </a:p>
        </p:txBody>
      </p:sp>
    </p:spTree>
    <p:extLst>
      <p:ext uri="{BB962C8B-B14F-4D97-AF65-F5344CB8AC3E}">
        <p14:creationId xmlns:p14="http://schemas.microsoft.com/office/powerpoint/2010/main" val="35447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Release Management</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8" name="Rectangle 7"/>
          <p:cNvSpPr/>
          <p:nvPr/>
        </p:nvSpPr>
        <p:spPr>
          <a:xfrm>
            <a:off x="491691" y="1218631"/>
            <a:ext cx="8758335" cy="1600438"/>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Release Management is a critical activity in maintain the quality of the solution as the code moves through the development lifecycle</a:t>
            </a:r>
          </a:p>
          <a:p>
            <a:pPr marL="111125" algn="just" defTabSz="914400">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Regular release management enables:</a:t>
            </a:r>
          </a:p>
          <a:p>
            <a:pPr marL="803003" lvl="1" indent="-234950" algn="just" defTabSz="914400">
              <a:buFontTx/>
              <a:buChar char="•"/>
              <a:defRPr/>
            </a:pPr>
            <a:r>
              <a:rPr lang="en-US" altLang="en-US" sz="1400" dirty="0">
                <a:solidFill>
                  <a:srgbClr val="13426B"/>
                </a:solidFill>
                <a:cs typeface="FS Elliot Pro"/>
              </a:rPr>
              <a:t>End-to-end testing is improved (as no defects occur due to missing objects or missing processes in the release)</a:t>
            </a:r>
          </a:p>
          <a:p>
            <a:pPr marL="803003" lvl="1" indent="-234950" algn="just" defTabSz="914400">
              <a:buFontTx/>
              <a:buChar char="•"/>
              <a:defRPr/>
            </a:pPr>
            <a:r>
              <a:rPr lang="en-US" altLang="en-US" sz="1400" dirty="0">
                <a:solidFill>
                  <a:srgbClr val="13426B"/>
                </a:solidFill>
                <a:cs typeface="FS Elliot Pro"/>
              </a:rPr>
              <a:t>Higher quality in code management </a:t>
            </a:r>
          </a:p>
        </p:txBody>
      </p:sp>
      <p:pic>
        <p:nvPicPr>
          <p:cNvPr id="9" name="Picture 8"/>
          <p:cNvPicPr>
            <a:picLocks noChangeAspect="1"/>
          </p:cNvPicPr>
          <p:nvPr/>
        </p:nvPicPr>
        <p:blipFill>
          <a:blip r:embed="rId2"/>
          <a:stretch>
            <a:fillRect/>
          </a:stretch>
        </p:blipFill>
        <p:spPr>
          <a:xfrm>
            <a:off x="4787004" y="3379156"/>
            <a:ext cx="4463022" cy="2471090"/>
          </a:xfrm>
          <a:prstGeom prst="rect">
            <a:avLst/>
          </a:prstGeom>
          <a:ln>
            <a:solidFill>
              <a:sysClr val="windowText" lastClr="000000"/>
            </a:solidFill>
          </a:ln>
        </p:spPr>
      </p:pic>
      <p:sp>
        <p:nvSpPr>
          <p:cNvPr id="10" name="Rectangle 9"/>
          <p:cNvSpPr/>
          <p:nvPr/>
        </p:nvSpPr>
        <p:spPr>
          <a:xfrm>
            <a:off x="4943084" y="3117546"/>
            <a:ext cx="2060179" cy="261610"/>
          </a:xfrm>
          <a:prstGeom prst="rect">
            <a:avLst/>
          </a:prstGeom>
        </p:spPr>
        <p:txBody>
          <a:bodyPr wrap="none">
            <a:spAutoFit/>
          </a:bodyPr>
          <a:lstStyle/>
          <a:p>
            <a:pPr defTabSz="457200"/>
            <a:r>
              <a:rPr lang="en-AU" sz="1100" b="1" i="1" dirty="0">
                <a:solidFill>
                  <a:srgbClr val="13426B"/>
                </a:solidFill>
                <a:latin typeface="Calibri"/>
                <a:cs typeface="FS Elliot Pro"/>
              </a:rPr>
              <a:t>Release Manager User Interface</a:t>
            </a:r>
          </a:p>
        </p:txBody>
      </p:sp>
      <p:sp>
        <p:nvSpPr>
          <p:cNvPr id="11" name="Rectangle 10"/>
          <p:cNvSpPr/>
          <p:nvPr/>
        </p:nvSpPr>
        <p:spPr>
          <a:xfrm>
            <a:off x="655218" y="3226756"/>
            <a:ext cx="3777082" cy="1415772"/>
          </a:xfrm>
          <a:prstGeom prst="rect">
            <a:avLst/>
          </a:prstGeom>
          <a:solidFill>
            <a:schemeClr val="bg1">
              <a:lumMod val="85000"/>
            </a:scheme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AU" sz="1400" b="1" dirty="0">
                <a:solidFill>
                  <a:srgbClr val="13426B"/>
                </a:solidFill>
                <a:cs typeface="FS Elliot Pro"/>
              </a:rPr>
              <a:t>How to create / manage a release</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200" dirty="0">
                <a:solidFill>
                  <a:srgbClr val="13426B"/>
                </a:solidFill>
                <a:cs typeface="FS Elliot Pro"/>
              </a:rPr>
              <a:t>Create &gt; Select new package from ‘Package Overview’</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200" dirty="0">
                <a:solidFill>
                  <a:srgbClr val="13426B"/>
                </a:solidFill>
                <a:cs typeface="FS Elliot Pro"/>
              </a:rPr>
              <a:t>Manage Existing &gt; Select ‘Edit Package’</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200" dirty="0">
                <a:solidFill>
                  <a:srgbClr val="13426B"/>
                </a:solidFill>
                <a:cs typeface="FS Elliot Pro"/>
              </a:rPr>
              <a:t>Name Release using descriptive words of the process</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200" dirty="0">
                <a:solidFill>
                  <a:srgbClr val="13426B"/>
                </a:solidFill>
                <a:cs typeface="FS Elliot Pro"/>
              </a:rPr>
              <a:t>Annotate the process description</a:t>
            </a:r>
          </a:p>
          <a:p>
            <a:pPr marL="204473" marR="0" lvl="0" indent="-204473" defTabSz="457200" eaLnBrk="1" fontAlgn="auto" latinLnBrk="0" hangingPunct="1">
              <a:lnSpc>
                <a:spcPct val="100000"/>
              </a:lnSpc>
              <a:spcBef>
                <a:spcPts val="0"/>
              </a:spcBef>
              <a:spcAft>
                <a:spcPts val="0"/>
              </a:spcAft>
              <a:buClrTx/>
              <a:buSzTx/>
              <a:buFontTx/>
              <a:buAutoNum type="arabicPeriod"/>
              <a:tabLst/>
              <a:defRPr/>
            </a:pPr>
            <a:r>
              <a:rPr lang="en-AU" sz="1200" dirty="0">
                <a:solidFill>
                  <a:srgbClr val="13426B"/>
                </a:solidFill>
                <a:cs typeface="FS Elliot Pro"/>
              </a:rPr>
              <a:t>Drag all associated components of the process into the release</a:t>
            </a:r>
          </a:p>
        </p:txBody>
      </p:sp>
      <p:sp>
        <p:nvSpPr>
          <p:cNvPr id="17" name="Rectangle 16"/>
          <p:cNvSpPr/>
          <p:nvPr/>
        </p:nvSpPr>
        <p:spPr>
          <a:xfrm>
            <a:off x="655218" y="4803806"/>
            <a:ext cx="3777082" cy="1046440"/>
          </a:xfrm>
          <a:prstGeom prst="rect">
            <a:avLst/>
          </a:prstGeom>
          <a:solidFill>
            <a:schemeClr val="bg1">
              <a:lumMod val="85000"/>
            </a:scheme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AU" sz="1400" b="1" dirty="0">
                <a:solidFill>
                  <a:srgbClr val="13426B"/>
                </a:solidFill>
                <a:cs typeface="FS Elliot Pro"/>
              </a:rPr>
              <a:t>Export a release</a:t>
            </a:r>
          </a:p>
          <a:p>
            <a:pPr marL="204473" indent="-204473" defTabSz="457200">
              <a:buFontTx/>
              <a:buAutoNum type="arabicPeriod"/>
              <a:defRPr/>
            </a:pPr>
            <a:r>
              <a:rPr lang="en-AU" sz="1200" dirty="0">
                <a:solidFill>
                  <a:srgbClr val="13426B"/>
                </a:solidFill>
                <a:cs typeface="FS Elliot Pro"/>
              </a:rPr>
              <a:t>Select ‘New Release’</a:t>
            </a:r>
          </a:p>
          <a:p>
            <a:pPr marL="204473" indent="-204473" defTabSz="457200">
              <a:buFontTx/>
              <a:buAutoNum type="arabicPeriod"/>
              <a:defRPr/>
            </a:pPr>
            <a:r>
              <a:rPr lang="en-AU" sz="1200" dirty="0">
                <a:solidFill>
                  <a:srgbClr val="13426B"/>
                </a:solidFill>
                <a:cs typeface="FS Elliot Pro"/>
              </a:rPr>
              <a:t>Enter in </a:t>
            </a:r>
            <a:r>
              <a:rPr lang="en-AU" sz="1200" dirty="0" err="1">
                <a:solidFill>
                  <a:srgbClr val="13426B"/>
                </a:solidFill>
                <a:cs typeface="FS Elliot Pro"/>
              </a:rPr>
              <a:t>dd</a:t>
            </a:r>
            <a:r>
              <a:rPr lang="en-AU" sz="1200" dirty="0">
                <a:solidFill>
                  <a:srgbClr val="13426B"/>
                </a:solidFill>
                <a:cs typeface="FS Elliot Pro"/>
              </a:rPr>
              <a:t>/mm/</a:t>
            </a:r>
            <a:r>
              <a:rPr lang="en-AU" sz="1200" dirty="0" err="1">
                <a:solidFill>
                  <a:srgbClr val="13426B"/>
                </a:solidFill>
                <a:cs typeface="FS Elliot Pro"/>
              </a:rPr>
              <a:t>yyyy</a:t>
            </a:r>
            <a:r>
              <a:rPr lang="en-AU" sz="1200" dirty="0">
                <a:solidFill>
                  <a:srgbClr val="13426B"/>
                </a:solidFill>
                <a:cs typeface="FS Elliot Pro"/>
              </a:rPr>
              <a:t>_&lt;Process Name&gt;.</a:t>
            </a:r>
            <a:r>
              <a:rPr lang="en-AU" sz="1200" dirty="0" err="1">
                <a:solidFill>
                  <a:srgbClr val="13426B"/>
                </a:solidFill>
                <a:cs typeface="FS Elliot Pro"/>
              </a:rPr>
              <a:t>bprelease</a:t>
            </a:r>
            <a:endParaRPr lang="en-AU" sz="1200" dirty="0">
              <a:solidFill>
                <a:srgbClr val="13426B"/>
              </a:solidFill>
              <a:cs typeface="FS Elliot Pro"/>
            </a:endParaRPr>
          </a:p>
          <a:p>
            <a:pPr marL="204473" indent="-204473" defTabSz="457200">
              <a:buFontTx/>
              <a:buAutoNum type="arabicPeriod"/>
              <a:defRPr/>
            </a:pPr>
            <a:r>
              <a:rPr lang="en-AU" sz="1200" dirty="0">
                <a:solidFill>
                  <a:srgbClr val="13426B"/>
                </a:solidFill>
                <a:cs typeface="FS Elliot Pro"/>
              </a:rPr>
              <a:t>Save all releases in a centralised shared folder</a:t>
            </a:r>
          </a:p>
          <a:p>
            <a:pPr marL="204473" indent="-204473" defTabSz="457200">
              <a:buFontTx/>
              <a:buAutoNum type="arabicPeriod"/>
              <a:defRPr/>
            </a:pPr>
            <a:endParaRPr lang="en-AU" sz="1200" dirty="0">
              <a:solidFill>
                <a:srgbClr val="13426B"/>
              </a:solidFill>
              <a:cs typeface="FS Elliot Pro"/>
            </a:endParaRPr>
          </a:p>
        </p:txBody>
      </p:sp>
    </p:spTree>
    <p:extLst>
      <p:ext uri="{BB962C8B-B14F-4D97-AF65-F5344CB8AC3E}">
        <p14:creationId xmlns:p14="http://schemas.microsoft.com/office/powerpoint/2010/main" val="427640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kern="1200" dirty="0">
                <a:solidFill>
                  <a:srgbClr val="FFFFFF"/>
                </a:solidFill>
                <a:latin typeface="Arial"/>
                <a:cs typeface="Arial"/>
              </a:rPr>
              <a:t>5. Exception Handling</a:t>
            </a:r>
            <a:endParaRPr lang="en-US" dirty="0"/>
          </a:p>
        </p:txBody>
      </p:sp>
    </p:spTree>
    <p:extLst>
      <p:ext uri="{BB962C8B-B14F-4D97-AF65-F5344CB8AC3E}">
        <p14:creationId xmlns:p14="http://schemas.microsoft.com/office/powerpoint/2010/main" val="316454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Exception Handling</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4" name="Rectangle 3"/>
          <p:cNvSpPr/>
          <p:nvPr/>
        </p:nvSpPr>
        <p:spPr>
          <a:xfrm>
            <a:off x="491691" y="1218631"/>
            <a:ext cx="8758335" cy="1815882"/>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Almost every Blue Prism Process will make use of exception handling, which is a way of processing for non-ideal scenarios.  Exception handling allows us to capture what went wrong and attempt to continue a process</a:t>
            </a:r>
          </a:p>
          <a:p>
            <a:pPr marL="111125" algn="just" defTabSz="914400">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Exception handling can be used in the following ways:</a:t>
            </a:r>
          </a:p>
          <a:p>
            <a:pPr marL="803003" lvl="1" indent="-234950" algn="just" defTabSz="914400">
              <a:buFontTx/>
              <a:buChar char="•"/>
              <a:defRPr/>
            </a:pPr>
            <a:r>
              <a:rPr lang="en-US" altLang="en-US" sz="1400" dirty="0">
                <a:solidFill>
                  <a:srgbClr val="13426B"/>
                </a:solidFill>
                <a:cs typeface="FS Elliot Pro"/>
              </a:rPr>
              <a:t>Capturing errors so that a process can continue via “recover” and “resume”</a:t>
            </a:r>
          </a:p>
          <a:p>
            <a:pPr marL="803003" lvl="1" indent="-234950" algn="just" defTabSz="914400">
              <a:buFontTx/>
              <a:buChar char="•"/>
              <a:defRPr/>
            </a:pPr>
            <a:r>
              <a:rPr lang="en-US" altLang="en-US" sz="1400" dirty="0">
                <a:solidFill>
                  <a:srgbClr val="13426B"/>
                </a:solidFill>
                <a:cs typeface="FS Elliot Pro"/>
              </a:rPr>
              <a:t>Providing details of an exception via the “Exception Detail” element</a:t>
            </a:r>
          </a:p>
          <a:p>
            <a:pPr marL="803003" lvl="1" indent="-234950" algn="just" defTabSz="914400">
              <a:buFontTx/>
              <a:buChar char="•"/>
              <a:defRPr/>
            </a:pPr>
            <a:r>
              <a:rPr lang="en-US" altLang="en-US" sz="1400" dirty="0" err="1">
                <a:solidFill>
                  <a:srgbClr val="13426B"/>
                </a:solidFill>
                <a:cs typeface="FS Elliot Pro"/>
              </a:rPr>
              <a:t>Categorising</a:t>
            </a:r>
            <a:r>
              <a:rPr lang="en-US" altLang="en-US" sz="1400" dirty="0">
                <a:solidFill>
                  <a:srgbClr val="13426B"/>
                </a:solidFill>
                <a:cs typeface="FS Elliot Pro"/>
              </a:rPr>
              <a:t> exceptions via the “Exception Type” element</a:t>
            </a:r>
          </a:p>
          <a:p>
            <a:pPr marL="803003" lvl="1" indent="-234950" algn="just" defTabSz="914400">
              <a:buFontTx/>
              <a:buChar char="•"/>
              <a:defRPr/>
            </a:pPr>
            <a:r>
              <a:rPr lang="en-US" altLang="en-US" sz="1400" dirty="0">
                <a:solidFill>
                  <a:srgbClr val="13426B"/>
                </a:solidFill>
                <a:cs typeface="FS Elliot Pro"/>
              </a:rPr>
              <a:t>Can be handled across different process layers</a:t>
            </a:r>
          </a:p>
        </p:txBody>
      </p:sp>
    </p:spTree>
    <p:extLst>
      <p:ext uri="{BB962C8B-B14F-4D97-AF65-F5344CB8AC3E}">
        <p14:creationId xmlns:p14="http://schemas.microsoft.com/office/powerpoint/2010/main" val="916349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873547"/>
          </a:xfrm>
        </p:spPr>
        <p:txBody>
          <a:bodyPr vert="horz" wrap="square" lIns="0" tIns="11659" rIns="0" bIns="0" rtlCol="0">
            <a:spAutoFit/>
          </a:bodyPr>
          <a:lstStyle/>
          <a:p>
            <a:pPr marL="11659">
              <a:spcBef>
                <a:spcPts val="92"/>
              </a:spcBef>
              <a:tabLst>
                <a:tab pos="8504854" algn="l"/>
              </a:tabLst>
            </a:pPr>
            <a:r>
              <a:rPr lang="en-AU" sz="2800" spc="-9" dirty="0">
                <a:solidFill>
                  <a:srgbClr val="16436B"/>
                </a:solidFill>
                <a:uFill>
                  <a:solidFill>
                    <a:srgbClr val="EF3A4E"/>
                  </a:solidFill>
                </a:uFill>
              </a:rPr>
              <a:t>Good Exception Handling Practice</a:t>
            </a:r>
            <a:br>
              <a:rPr lang="en-AU" sz="2800" spc="-9" dirty="0">
                <a:solidFill>
                  <a:srgbClr val="16436B"/>
                </a:solidFill>
                <a:uFill>
                  <a:solidFill>
                    <a:srgbClr val="EF3A4E"/>
                  </a:solidFill>
                </a:uFill>
              </a:rPr>
            </a:br>
            <a:endParaRPr lang="en-GB" sz="2800" spc="-9" dirty="0">
              <a:solidFill>
                <a:srgbClr val="16436B"/>
              </a:solidFill>
              <a:uFill>
                <a:solidFill>
                  <a:srgbClr val="EF3A4E"/>
                </a:solidFill>
              </a:uFill>
            </a:endParaRPr>
          </a:p>
        </p:txBody>
      </p:sp>
      <p:sp>
        <p:nvSpPr>
          <p:cNvPr id="6" name="Rectangle 5"/>
          <p:cNvSpPr/>
          <p:nvPr/>
        </p:nvSpPr>
        <p:spPr>
          <a:xfrm>
            <a:off x="491691" y="1218631"/>
            <a:ext cx="4651809" cy="4401205"/>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Exceptions should bubble up and be handled in the main page (unless a specific action is required on a sub page)</a:t>
            </a:r>
          </a:p>
          <a:p>
            <a:pPr marL="111125" algn="just" defTabSz="914400">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Exceptions should be differentiated on the main page via a choice stage which identifies “Exception Type”</a:t>
            </a:r>
          </a:p>
          <a:p>
            <a:pPr marL="803003" lvl="1" indent="-234950" algn="just" defTabSz="914400">
              <a:buFontTx/>
              <a:buChar char="•"/>
              <a:defRPr/>
            </a:pPr>
            <a:r>
              <a:rPr lang="en-US" altLang="en-US" sz="1400" dirty="0">
                <a:solidFill>
                  <a:srgbClr val="13426B"/>
                </a:solidFill>
                <a:cs typeface="FS Elliot Pro"/>
              </a:rPr>
              <a:t>“Exceptions Type” should be defined whenever they are raised in lower process stages</a:t>
            </a:r>
          </a:p>
          <a:p>
            <a:pPr marL="803003" lvl="1"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Exceptions raised in sub-processes should never continue to an end stage.  This is so that a process does not continue as usual after an error has occurred.</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Exceptions should be raised using blocks</a:t>
            </a:r>
          </a:p>
          <a:p>
            <a:pPr marL="346075" indent="-234950" algn="just" defTabSz="914400">
              <a:buFontTx/>
              <a:buChar char="•"/>
              <a:defRPr/>
            </a:pPr>
            <a:r>
              <a:rPr lang="en-US" altLang="en-US" sz="1400" dirty="0">
                <a:solidFill>
                  <a:srgbClr val="13426B"/>
                </a:solidFill>
                <a:cs typeface="FS Elliot Pro"/>
              </a:rPr>
              <a:t>Recover stages should be the only error handling component that is inside a block</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US" altLang="en-US" sz="1400" dirty="0">
                <a:solidFill>
                  <a:srgbClr val="13426B"/>
                </a:solidFill>
                <a:cs typeface="FS Elliot Pro"/>
              </a:rPr>
              <a:t>Exception messages stored in ‘Exception Detail’ should be detailed</a:t>
            </a:r>
          </a:p>
          <a:p>
            <a:pPr marL="803003" lvl="1" indent="-234950" algn="just" defTabSz="914400">
              <a:buFontTx/>
              <a:buChar char="•"/>
              <a:defRPr/>
            </a:pPr>
            <a:endParaRPr lang="en-US" altLang="en-US" sz="1400" dirty="0">
              <a:solidFill>
                <a:srgbClr val="13426B"/>
              </a:solidFill>
              <a:cs typeface="FS Elliot Pro"/>
            </a:endParaRPr>
          </a:p>
          <a:p>
            <a:pPr marL="803003" lvl="1" indent="-234950" algn="just" defTabSz="914400">
              <a:buFontTx/>
              <a:buChar char="•"/>
              <a:defRPr/>
            </a:pPr>
            <a:endParaRPr lang="en-US" altLang="en-US" sz="1400" dirty="0">
              <a:solidFill>
                <a:srgbClr val="13426B"/>
              </a:solidFill>
              <a:cs typeface="FS Elliot Pro"/>
            </a:endParaRPr>
          </a:p>
        </p:txBody>
      </p:sp>
      <p:pic>
        <p:nvPicPr>
          <p:cNvPr id="9" name="Picture 8"/>
          <p:cNvPicPr>
            <a:picLocks noChangeAspect="1"/>
          </p:cNvPicPr>
          <p:nvPr/>
        </p:nvPicPr>
        <p:blipFill>
          <a:blip r:embed="rId2"/>
          <a:stretch>
            <a:fillRect/>
          </a:stretch>
        </p:blipFill>
        <p:spPr>
          <a:xfrm>
            <a:off x="5389666" y="1804289"/>
            <a:ext cx="3860361" cy="2348611"/>
          </a:xfrm>
          <a:prstGeom prst="rect">
            <a:avLst/>
          </a:prstGeom>
        </p:spPr>
      </p:pic>
      <p:pic>
        <p:nvPicPr>
          <p:cNvPr id="11" name="Picture 10"/>
          <p:cNvPicPr>
            <a:picLocks noChangeAspect="1"/>
          </p:cNvPicPr>
          <p:nvPr/>
        </p:nvPicPr>
        <p:blipFill>
          <a:blip r:embed="rId3"/>
          <a:stretch>
            <a:fillRect/>
          </a:stretch>
        </p:blipFill>
        <p:spPr>
          <a:xfrm>
            <a:off x="5389666" y="1309168"/>
            <a:ext cx="3860361" cy="385981"/>
          </a:xfrm>
          <a:prstGeom prst="rect">
            <a:avLst/>
          </a:prstGeom>
        </p:spPr>
      </p:pic>
    </p:spTree>
    <p:extLst>
      <p:ext uri="{BB962C8B-B14F-4D97-AF65-F5344CB8AC3E}">
        <p14:creationId xmlns:p14="http://schemas.microsoft.com/office/powerpoint/2010/main" val="46107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HK" sz="3200" spc="-9" dirty="0">
                <a:solidFill>
                  <a:srgbClr val="16436B"/>
                </a:solidFill>
                <a:uFill>
                  <a:solidFill>
                    <a:srgbClr val="EF3A4E"/>
                  </a:solidFill>
                </a:uFill>
              </a:rPr>
              <a:t>Table of Content</a:t>
            </a:r>
            <a:endParaRPr lang="en-GB" sz="3200" spc="-9" dirty="0">
              <a:solidFill>
                <a:srgbClr val="16436B"/>
              </a:solidFill>
              <a:uFill>
                <a:solidFill>
                  <a:srgbClr val="EF3A4E"/>
                </a:solidFill>
              </a:uFill>
            </a:endParaRPr>
          </a:p>
        </p:txBody>
      </p:sp>
      <p:sp>
        <p:nvSpPr>
          <p:cNvPr id="5" name="Content Placeholder 2"/>
          <p:cNvSpPr txBox="1">
            <a:spLocks/>
          </p:cNvSpPr>
          <p:nvPr/>
        </p:nvSpPr>
        <p:spPr bwMode="auto">
          <a:xfrm>
            <a:off x="655218" y="1447366"/>
            <a:ext cx="8594808" cy="4374903"/>
          </a:xfrm>
          <a:prstGeom prst="rect">
            <a:avLst/>
          </a:prstGeom>
          <a:noFill/>
          <a:ln>
            <a:noFill/>
          </a:ln>
        </p:spPr>
        <p:txBody>
          <a:bodyPr vert="horz" wrap="square" lIns="108000" tIns="45712" rIns="108000" bIns="45712" numCol="1" anchor="t" anchorCtr="0" compatLnSpc="1">
            <a:prstTxWarp prst="textNoShape">
              <a:avLst/>
            </a:prstTxWarp>
          </a:bodyPr>
          <a:lstStyle>
            <a:defPPr>
              <a:defRPr lang="en-US"/>
            </a:defPPr>
            <a:lvl1pPr marL="130654" indent="-130654" eaLnBrk="0" hangingPunct="0">
              <a:lnSpc>
                <a:spcPts val="1700"/>
              </a:lnSpc>
              <a:spcBef>
                <a:spcPts val="0"/>
              </a:spcBef>
              <a:spcAft>
                <a:spcPts val="1200"/>
              </a:spcAft>
              <a:buClr>
                <a:schemeClr val="tx2"/>
              </a:buClr>
              <a:buSzPct val="100000"/>
              <a:buFont typeface="Wingdings" panose="05000000000000000000" pitchFamily="2" charset="2"/>
              <a:buChar char="§"/>
              <a:defRPr sz="1200" b="0">
                <a:solidFill>
                  <a:schemeClr val="accent1"/>
                </a:solidFill>
              </a:defRPr>
            </a:lvl1pPr>
          </a:lstStyle>
          <a:p>
            <a:pPr marL="342900" marR="0" lvl="0" indent="-342900" algn="l" defTabSz="457122" rtl="0" eaLnBrk="0" fontAlgn="auto" latinLnBrk="0" hangingPunct="0">
              <a:lnSpc>
                <a:spcPct val="150000"/>
              </a:lnSpc>
              <a:spcBef>
                <a:spcPts val="0"/>
              </a:spcBef>
              <a:spcAft>
                <a:spcPts val="1200"/>
              </a:spcAft>
              <a:buClr>
                <a:srgbClr val="13426B"/>
              </a:buClr>
              <a:buSzPct val="109000"/>
              <a:buFont typeface="+mj-lt"/>
              <a:buAutoNum type="arabicPeriod"/>
              <a:tabLst/>
              <a:defRPr/>
            </a:pPr>
            <a:r>
              <a:rPr kumimoji="0" lang="en-US" sz="1800" i="0" u="none" strike="noStrike" kern="1200" cap="none" spc="0" normalizeH="0" baseline="0" noProof="0" dirty="0">
                <a:ln>
                  <a:noFill/>
                </a:ln>
                <a:solidFill>
                  <a:srgbClr val="13426B"/>
                </a:solidFill>
                <a:effectLst/>
                <a:uLnTx/>
                <a:uFillTx/>
                <a:latin typeface="FS Elliot Pro"/>
              </a:rPr>
              <a:t>Process Design……………………………………………………………………3</a:t>
            </a:r>
          </a:p>
          <a:p>
            <a:pPr marL="342900" marR="0" lvl="0" indent="-342900" algn="l" defTabSz="457122" rtl="0" eaLnBrk="0" fontAlgn="auto" latinLnBrk="0" hangingPunct="0">
              <a:lnSpc>
                <a:spcPct val="150000"/>
              </a:lnSpc>
              <a:spcBef>
                <a:spcPts val="0"/>
              </a:spcBef>
              <a:spcAft>
                <a:spcPts val="1200"/>
              </a:spcAft>
              <a:buClr>
                <a:srgbClr val="13426B"/>
              </a:buClr>
              <a:buSzPct val="109000"/>
              <a:buFont typeface="+mj-lt"/>
              <a:buAutoNum type="arabicPeriod"/>
              <a:tabLst/>
              <a:defRPr/>
            </a:pPr>
            <a:r>
              <a:rPr lang="en-US" sz="1800" dirty="0">
                <a:solidFill>
                  <a:srgbClr val="13426B"/>
                </a:solidFill>
                <a:latin typeface="FS Elliot Pro"/>
              </a:rPr>
              <a:t>Object Design……………………………………………………………………...8</a:t>
            </a:r>
          </a:p>
          <a:p>
            <a:pPr marL="342900" marR="0" lvl="0" indent="-342900" algn="l" defTabSz="457122" rtl="0" eaLnBrk="0" fontAlgn="auto" latinLnBrk="0" hangingPunct="0">
              <a:lnSpc>
                <a:spcPct val="150000"/>
              </a:lnSpc>
              <a:spcBef>
                <a:spcPts val="0"/>
              </a:spcBef>
              <a:spcAft>
                <a:spcPts val="1200"/>
              </a:spcAft>
              <a:buClr>
                <a:srgbClr val="13426B"/>
              </a:buClr>
              <a:buSzPct val="109000"/>
              <a:buFont typeface="+mj-lt"/>
              <a:buAutoNum type="arabicPeriod"/>
              <a:tabLst/>
              <a:defRPr/>
            </a:pPr>
            <a:r>
              <a:rPr lang="en-US" sz="1800" noProof="0" dirty="0">
                <a:solidFill>
                  <a:srgbClr val="13426B"/>
                </a:solidFill>
                <a:latin typeface="FS Elliot Pro"/>
              </a:rPr>
              <a:t>Work Queue Management………………………………………………………18</a:t>
            </a:r>
          </a:p>
          <a:p>
            <a:pPr marL="342900" marR="0" lvl="0" indent="-342900" algn="l" defTabSz="457122" rtl="0" eaLnBrk="0" fontAlgn="auto" latinLnBrk="0" hangingPunct="0">
              <a:lnSpc>
                <a:spcPct val="150000"/>
              </a:lnSpc>
              <a:spcBef>
                <a:spcPts val="0"/>
              </a:spcBef>
              <a:spcAft>
                <a:spcPts val="1200"/>
              </a:spcAft>
              <a:buClr>
                <a:srgbClr val="13426B"/>
              </a:buClr>
              <a:buSzPct val="109000"/>
              <a:buFont typeface="+mj-lt"/>
              <a:buAutoNum type="arabicPeriod"/>
              <a:tabLst/>
              <a:defRPr/>
            </a:pPr>
            <a:r>
              <a:rPr kumimoji="0" lang="en-US" sz="1800" i="0" u="none" strike="noStrike" kern="1200" cap="none" spc="0" normalizeH="0" dirty="0">
                <a:ln>
                  <a:noFill/>
                </a:ln>
                <a:solidFill>
                  <a:srgbClr val="13426B"/>
                </a:solidFill>
                <a:effectLst/>
                <a:uLnTx/>
                <a:uFillTx/>
                <a:latin typeface="FS Elliot Pro"/>
              </a:rPr>
              <a:t>Release Management……………………………………………………………xx</a:t>
            </a:r>
            <a:endParaRPr kumimoji="0" lang="en-US" sz="2400" i="0" u="none" strike="noStrike" kern="1200" cap="none" spc="0" normalizeH="0" noProof="0" dirty="0">
              <a:ln>
                <a:noFill/>
              </a:ln>
              <a:solidFill>
                <a:srgbClr val="13426B"/>
              </a:solidFill>
              <a:effectLst/>
              <a:uLnTx/>
              <a:uFillTx/>
              <a:latin typeface="FS Elliot Pro"/>
            </a:endParaRPr>
          </a:p>
          <a:p>
            <a:pPr marL="177800" marR="0" lvl="0" indent="-177800" algn="l" defTabSz="457122" rtl="0" eaLnBrk="0" fontAlgn="auto" latinLnBrk="0" hangingPunct="0">
              <a:lnSpc>
                <a:spcPct val="150000"/>
              </a:lnSpc>
              <a:spcBef>
                <a:spcPts val="0"/>
              </a:spcBef>
              <a:spcAft>
                <a:spcPts val="1200"/>
              </a:spcAft>
              <a:buClr>
                <a:srgbClr val="13426B"/>
              </a:buClr>
              <a:buSzPct val="109000"/>
              <a:buFont typeface="Wingdings" panose="05000000000000000000" pitchFamily="2" charset="2"/>
              <a:buChar char="§"/>
              <a:tabLst/>
              <a:defRPr/>
            </a:pPr>
            <a:endParaRPr kumimoji="0" lang="en-US" sz="1800" i="0" u="none" strike="noStrike" kern="1200" cap="none" spc="0" normalizeH="0" noProof="0" dirty="0">
              <a:ln>
                <a:noFill/>
              </a:ln>
              <a:solidFill>
                <a:srgbClr val="13426B"/>
              </a:solidFill>
              <a:effectLst/>
              <a:uLnTx/>
              <a:uFillTx/>
              <a:latin typeface="FS Elliot Pro"/>
            </a:endParaRPr>
          </a:p>
          <a:p>
            <a:pPr marL="177800" marR="0" lvl="0" indent="-177800" algn="l" defTabSz="457122" rtl="0" eaLnBrk="0" fontAlgn="auto" latinLnBrk="0" hangingPunct="0">
              <a:lnSpc>
                <a:spcPct val="150000"/>
              </a:lnSpc>
              <a:spcBef>
                <a:spcPts val="0"/>
              </a:spcBef>
              <a:spcAft>
                <a:spcPts val="1200"/>
              </a:spcAft>
              <a:buClr>
                <a:srgbClr val="13426B"/>
              </a:buClr>
              <a:buSzPct val="109000"/>
              <a:buFont typeface="Wingdings" panose="05000000000000000000" pitchFamily="2" charset="2"/>
              <a:buChar char="§"/>
              <a:tabLst/>
              <a:defRPr/>
            </a:pPr>
            <a:endParaRPr kumimoji="0" lang="en-US" sz="1800" i="0" u="none" strike="noStrike" kern="1200" cap="none" spc="0" normalizeH="0" baseline="0" noProof="0" dirty="0">
              <a:ln>
                <a:noFill/>
              </a:ln>
              <a:solidFill>
                <a:srgbClr val="13426B"/>
              </a:solidFill>
              <a:effectLst/>
              <a:uLnTx/>
              <a:uFillTx/>
              <a:latin typeface="FS Elliot Pro"/>
            </a:endParaRPr>
          </a:p>
        </p:txBody>
      </p:sp>
    </p:spTree>
    <p:extLst>
      <p:ext uri="{BB962C8B-B14F-4D97-AF65-F5344CB8AC3E}">
        <p14:creationId xmlns:p14="http://schemas.microsoft.com/office/powerpoint/2010/main" val="164751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kern="1200" dirty="0">
                <a:solidFill>
                  <a:srgbClr val="FFFFFF"/>
                </a:solidFill>
                <a:latin typeface="Arial"/>
                <a:cs typeface="Arial"/>
              </a:rPr>
              <a:t>1. Process Design</a:t>
            </a:r>
            <a:endParaRPr lang="en-US" dirty="0"/>
          </a:p>
        </p:txBody>
      </p:sp>
    </p:spTree>
    <p:extLst>
      <p:ext uri="{BB962C8B-B14F-4D97-AF65-F5344CB8AC3E}">
        <p14:creationId xmlns:p14="http://schemas.microsoft.com/office/powerpoint/2010/main" val="198186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5" name="Rectangle 4"/>
          <p:cNvSpPr/>
          <p:nvPr/>
        </p:nvSpPr>
        <p:spPr>
          <a:xfrm>
            <a:off x="655218" y="2949262"/>
            <a:ext cx="8594808" cy="351503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Process and Object Interactions</a:t>
            </a:r>
            <a:endParaRPr lang="en-GB" sz="3200" spc="-9" dirty="0">
              <a:solidFill>
                <a:srgbClr val="16436B"/>
              </a:solidFill>
              <a:uFill>
                <a:solidFill>
                  <a:srgbClr val="EF3A4E"/>
                </a:solidFill>
              </a:uFill>
            </a:endParaRPr>
          </a:p>
        </p:txBody>
      </p:sp>
      <p:sp>
        <p:nvSpPr>
          <p:cNvPr id="6" name="Content Placeholder 2"/>
          <p:cNvSpPr txBox="1">
            <a:spLocks/>
          </p:cNvSpPr>
          <p:nvPr/>
        </p:nvSpPr>
        <p:spPr>
          <a:xfrm>
            <a:off x="778137" y="1229736"/>
            <a:ext cx="6545018" cy="2974398"/>
          </a:xfrm>
          <a:prstGeom prst="rect">
            <a:avLst/>
          </a:prstGeom>
        </p:spPr>
        <p:txBody>
          <a:bodyPr vert="horz" lIns="91440" tIns="45720" rIns="91440" bIns="45720" rtlCol="0">
            <a:normAutofit/>
          </a:bodyPr>
          <a:lstStyle>
            <a:lvl1pPr marL="140410" indent="-140410" algn="l" defTabSz="709442" rtl="0" eaLnBrk="1" latinLnBrk="0" hangingPunct="1">
              <a:spcBef>
                <a:spcPts val="155"/>
              </a:spcBef>
              <a:spcAft>
                <a:spcPts val="155"/>
              </a:spcAft>
              <a:buClr>
                <a:srgbClr val="FFE600"/>
              </a:buClr>
              <a:buSzPct val="70000"/>
              <a:buFont typeface="Arial" pitchFamily="34" charset="0"/>
              <a:buChar char="►"/>
              <a:defRPr sz="1800" kern="1200">
                <a:solidFill>
                  <a:schemeClr val="tx1">
                    <a:lumMod val="75000"/>
                    <a:lumOff val="25000"/>
                  </a:schemeClr>
                </a:solidFill>
                <a:latin typeface="Arial"/>
                <a:ea typeface="+mn-ea"/>
                <a:cs typeface="Arial"/>
              </a:defRPr>
            </a:lvl1pPr>
            <a:lvl2pPr marL="280821" indent="-145337" algn="l" defTabSz="709442" rtl="0" eaLnBrk="1" latinLnBrk="0" hangingPunct="1">
              <a:spcBef>
                <a:spcPts val="155"/>
              </a:spcBef>
              <a:spcAft>
                <a:spcPts val="155"/>
              </a:spcAft>
              <a:buClr>
                <a:srgbClr val="FFE600"/>
              </a:buClr>
              <a:buSzPct val="70000"/>
              <a:buFont typeface="Arial" pitchFamily="34" charset="0"/>
              <a:buChar char="►"/>
              <a:defRPr sz="1500" kern="1200">
                <a:solidFill>
                  <a:schemeClr val="tx1">
                    <a:lumMod val="75000"/>
                    <a:lumOff val="25000"/>
                  </a:schemeClr>
                </a:solidFill>
                <a:latin typeface="Arial"/>
                <a:ea typeface="+mn-ea"/>
                <a:cs typeface="Arial"/>
              </a:defRPr>
            </a:lvl2pPr>
            <a:lvl3pPr marL="421232" indent="-140410" algn="l" defTabSz="709442" rtl="0" eaLnBrk="1" latinLnBrk="0" hangingPunct="1">
              <a:spcBef>
                <a:spcPts val="155"/>
              </a:spcBef>
              <a:spcAft>
                <a:spcPts val="155"/>
              </a:spcAft>
              <a:buClr>
                <a:srgbClr val="FFE600"/>
              </a:buClr>
              <a:buSzPct val="70000"/>
              <a:buFont typeface="Arial" pitchFamily="34" charset="0"/>
              <a:buChar char="►"/>
              <a:defRPr sz="1200" kern="1200">
                <a:solidFill>
                  <a:schemeClr val="tx1">
                    <a:lumMod val="75000"/>
                    <a:lumOff val="25000"/>
                  </a:schemeClr>
                </a:solidFill>
                <a:latin typeface="Arial"/>
                <a:ea typeface="+mn-ea"/>
                <a:cs typeface="Arial"/>
              </a:defRPr>
            </a:lvl3pPr>
            <a:lvl4pPr marL="554252" indent="-133021" algn="l" defTabSz="709442" rtl="0" eaLnBrk="1" latinLnBrk="0" hangingPunct="1">
              <a:spcBef>
                <a:spcPts val="155"/>
              </a:spcBef>
              <a:spcAft>
                <a:spcPts val="155"/>
              </a:spcAft>
              <a:buClr>
                <a:srgbClr val="FFE600"/>
              </a:buClr>
              <a:buSzPct val="70000"/>
              <a:buFont typeface="Arial" pitchFamily="34" charset="0"/>
              <a:buChar char="►"/>
              <a:defRPr sz="1000" kern="1200">
                <a:solidFill>
                  <a:schemeClr val="tx1">
                    <a:lumMod val="75000"/>
                    <a:lumOff val="25000"/>
                  </a:schemeClr>
                </a:solidFill>
                <a:latin typeface="Arial"/>
                <a:ea typeface="+mn-ea"/>
                <a:cs typeface="Arial"/>
              </a:defRPr>
            </a:lvl4pPr>
            <a:lvl5pPr marL="694662" indent="-140410" algn="l" defTabSz="709442" rtl="0" eaLnBrk="1" latinLnBrk="0" hangingPunct="1">
              <a:spcBef>
                <a:spcPts val="155"/>
              </a:spcBef>
              <a:spcAft>
                <a:spcPts val="155"/>
              </a:spcAft>
              <a:buClr>
                <a:srgbClr val="FFE600"/>
              </a:buClr>
              <a:buSzPct val="70000"/>
              <a:buFont typeface="Arial" pitchFamily="34" charset="0"/>
              <a:buChar char="►"/>
              <a:defRPr sz="8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0410" marR="0" lvl="0" indent="-140410" algn="l" defTabSz="709442" rtl="0" eaLnBrk="1" fontAlgn="auto" latinLnBrk="0" hangingPunct="1">
              <a:lnSpc>
                <a:spcPct val="100000"/>
              </a:lnSpc>
              <a:spcBef>
                <a:spcPts val="155"/>
              </a:spcBef>
              <a:spcAft>
                <a:spcPts val="155"/>
              </a:spcAft>
              <a:buClr>
                <a:srgbClr val="FFE600"/>
              </a:buClr>
              <a:buSzPct val="70000"/>
              <a:buFont typeface="Arial" pitchFamily="34" charset="0"/>
              <a:buChar char="►"/>
              <a:tabLst/>
              <a:defRPr/>
            </a:pPr>
            <a:endParaRPr kumimoji="0" lang="en-AU" sz="1073" b="0" i="0" u="none" strike="noStrike" kern="1200" cap="none" spc="0" normalizeH="0" baseline="0" noProof="0" dirty="0">
              <a:ln>
                <a:noFill/>
              </a:ln>
              <a:solidFill>
                <a:sysClr val="windowText" lastClr="000000"/>
              </a:solidFill>
              <a:effectLst/>
              <a:uLnTx/>
              <a:uFillTx/>
              <a:latin typeface="Arial"/>
              <a:ea typeface="+mn-ea"/>
              <a:cs typeface="Arial"/>
            </a:endParaRPr>
          </a:p>
          <a:p>
            <a:pPr marL="140410" marR="0" lvl="0" indent="-140410" algn="l" defTabSz="709442" rtl="0" eaLnBrk="1" fontAlgn="auto" latinLnBrk="0" hangingPunct="1">
              <a:lnSpc>
                <a:spcPct val="100000"/>
              </a:lnSpc>
              <a:spcBef>
                <a:spcPts val="155"/>
              </a:spcBef>
              <a:spcAft>
                <a:spcPts val="155"/>
              </a:spcAft>
              <a:buClr>
                <a:srgbClr val="FFE600"/>
              </a:buClr>
              <a:buSzPct val="70000"/>
              <a:buFont typeface="Arial" pitchFamily="34" charset="0"/>
              <a:buChar char="►"/>
              <a:tabLst/>
              <a:defRPr/>
            </a:pPr>
            <a:endParaRPr kumimoji="0" lang="en-AU" sz="1800" b="0"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9" name="Rectangle 8"/>
          <p:cNvSpPr/>
          <p:nvPr/>
        </p:nvSpPr>
        <p:spPr>
          <a:xfrm>
            <a:off x="621764" y="3375880"/>
            <a:ext cx="4250505" cy="2640723"/>
          </a:xfrm>
          <a:prstGeom prst="rect">
            <a:avLst/>
          </a:prstGeom>
          <a:noFill/>
        </p:spPr>
        <p:txBody>
          <a:bodyPr wrap="square">
            <a:spAutoFit/>
          </a:bodyPr>
          <a:lstStyle/>
          <a:p>
            <a:pPr marL="204473" indent="-204473" defTabSz="457200">
              <a:spcBef>
                <a:spcPct val="20000"/>
              </a:spcBef>
              <a:buSzPct val="100000"/>
              <a:buFont typeface="Arial" panose="020B0604020202020204" pitchFamily="34" charset="0"/>
              <a:buAutoNum type="arabicPeriod"/>
            </a:pPr>
            <a:r>
              <a:rPr lang="en-AU" sz="1200" dirty="0">
                <a:solidFill>
                  <a:srgbClr val="13426B"/>
                </a:solidFill>
                <a:latin typeface="Calibri"/>
                <a:cs typeface="FS Elliot Pro"/>
              </a:rPr>
              <a:t>The process starts.</a:t>
            </a:r>
          </a:p>
          <a:p>
            <a:pPr marL="204473" indent="-204473" defTabSz="457200">
              <a:spcBef>
                <a:spcPct val="20000"/>
              </a:spcBef>
              <a:buSzPct val="100000"/>
              <a:buFont typeface="Arial" panose="020B0604020202020204" pitchFamily="34" charset="0"/>
              <a:buAutoNum type="arabicPeriod"/>
            </a:pPr>
            <a:r>
              <a:rPr lang="en-AU" sz="1200" dirty="0">
                <a:solidFill>
                  <a:srgbClr val="13426B"/>
                </a:solidFill>
                <a:latin typeface="Calibri"/>
                <a:cs typeface="FS Elliot Pro"/>
              </a:rPr>
              <a:t>The process calls the ‘Launch’ object and returns to the process once the application is launched.</a:t>
            </a:r>
          </a:p>
          <a:p>
            <a:pPr marL="204473" indent="-204473" defTabSz="457200">
              <a:spcBef>
                <a:spcPct val="20000"/>
              </a:spcBef>
              <a:buSzPct val="100000"/>
              <a:buFont typeface="Arial" panose="020B0604020202020204" pitchFamily="34" charset="0"/>
              <a:buAutoNum type="arabicPeriod"/>
            </a:pPr>
            <a:r>
              <a:rPr lang="en-AU" sz="1200" dirty="0">
                <a:solidFill>
                  <a:srgbClr val="13426B"/>
                </a:solidFill>
                <a:latin typeface="Calibri"/>
                <a:cs typeface="FS Elliot Pro"/>
              </a:rPr>
              <a:t>The process step (search customer account) calls the object and writes into page 1 of the object (W – Search Accounts). The process inputs the account number into the object and returns to the process.</a:t>
            </a:r>
          </a:p>
          <a:p>
            <a:pPr marL="204473" indent="-204473" defTabSz="457200">
              <a:spcBef>
                <a:spcPct val="20000"/>
              </a:spcBef>
              <a:buSzPct val="100000"/>
              <a:buFont typeface="Arial" panose="020B0604020202020204" pitchFamily="34" charset="0"/>
              <a:buAutoNum type="arabicPeriod"/>
            </a:pPr>
            <a:r>
              <a:rPr lang="en-AU" sz="1200" dirty="0">
                <a:solidFill>
                  <a:srgbClr val="13426B"/>
                </a:solidFill>
                <a:latin typeface="Calibri"/>
                <a:cs typeface="FS Elliot Pro"/>
              </a:rPr>
              <a:t>The process step (read account balance) calls the object and reads page 3 of the object (R – Customer Account). The process inputs the field to read (Account balance). The object outputs the account balance to the process. </a:t>
            </a:r>
          </a:p>
          <a:p>
            <a:pPr marL="204473" indent="-204473" defTabSz="457200">
              <a:spcBef>
                <a:spcPct val="20000"/>
              </a:spcBef>
              <a:buSzPct val="100000"/>
              <a:buFont typeface="Arial" panose="020B0604020202020204" pitchFamily="34" charset="0"/>
              <a:buAutoNum type="arabicPeriod"/>
            </a:pPr>
            <a:r>
              <a:rPr lang="en-AU" sz="1200" dirty="0">
                <a:solidFill>
                  <a:srgbClr val="13426B"/>
                </a:solidFill>
                <a:latin typeface="Calibri"/>
                <a:cs typeface="FS Elliot Pro"/>
              </a:rPr>
              <a:t>The process (within the process layer) makes a decision on the path to follow using the account balance rule. </a:t>
            </a:r>
          </a:p>
        </p:txBody>
      </p:sp>
      <p:pic>
        <p:nvPicPr>
          <p:cNvPr id="10" name="Picture 9"/>
          <p:cNvPicPr>
            <a:picLocks noChangeAspect="1"/>
          </p:cNvPicPr>
          <p:nvPr/>
        </p:nvPicPr>
        <p:blipFill>
          <a:blip r:embed="rId2"/>
          <a:stretch>
            <a:fillRect/>
          </a:stretch>
        </p:blipFill>
        <p:spPr>
          <a:xfrm>
            <a:off x="4905723" y="3554897"/>
            <a:ext cx="4221384" cy="2146847"/>
          </a:xfrm>
          <a:prstGeom prst="rect">
            <a:avLst/>
          </a:prstGeom>
        </p:spPr>
      </p:pic>
      <p:sp>
        <p:nvSpPr>
          <p:cNvPr id="3" name="Rectangle 2"/>
          <p:cNvSpPr/>
          <p:nvPr/>
        </p:nvSpPr>
        <p:spPr>
          <a:xfrm>
            <a:off x="495300" y="1201835"/>
            <a:ext cx="8754726" cy="1384995"/>
          </a:xfrm>
          <a:prstGeom prst="rect">
            <a:avLst/>
          </a:prstGeom>
        </p:spPr>
        <p:txBody>
          <a:bodyPr wrap="square">
            <a:spAutoFit/>
          </a:bodyPr>
          <a:lstStyle/>
          <a:p>
            <a:pPr marL="346075" indent="-234950" algn="just" defTabSz="914400">
              <a:buFontTx/>
              <a:buChar char="•"/>
              <a:defRPr/>
            </a:pPr>
            <a:r>
              <a:rPr lang="en-AU" sz="1400" dirty="0">
                <a:solidFill>
                  <a:srgbClr val="13426B"/>
                </a:solidFill>
                <a:latin typeface="Calibri"/>
                <a:cs typeface="FS Elliot Pro"/>
              </a:rPr>
              <a:t>Robotic Process Automation follows an </a:t>
            </a:r>
            <a:r>
              <a:rPr lang="en-AU" sz="1400" b="1" dirty="0">
                <a:solidFill>
                  <a:srgbClr val="13426B"/>
                </a:solidFill>
                <a:latin typeface="Calibri"/>
                <a:cs typeface="FS Elliot Pro"/>
              </a:rPr>
              <a:t>intuitive</a:t>
            </a:r>
            <a:r>
              <a:rPr lang="en-AU" sz="1400" dirty="0">
                <a:solidFill>
                  <a:srgbClr val="13426B"/>
                </a:solidFill>
                <a:latin typeface="Calibri"/>
                <a:cs typeface="FS Elliot Pro"/>
              </a:rPr>
              <a:t> and </a:t>
            </a:r>
            <a:r>
              <a:rPr lang="en-AU" sz="1400" b="1" dirty="0">
                <a:solidFill>
                  <a:srgbClr val="13426B"/>
                </a:solidFill>
                <a:latin typeface="Calibri"/>
                <a:cs typeface="FS Elliot Pro"/>
              </a:rPr>
              <a:t>straightforward</a:t>
            </a:r>
            <a:r>
              <a:rPr lang="en-AU" sz="1400" dirty="0">
                <a:solidFill>
                  <a:srgbClr val="13426B"/>
                </a:solidFill>
                <a:latin typeface="Calibri"/>
                <a:cs typeface="FS Elliot Pro"/>
              </a:rPr>
              <a:t> design process</a:t>
            </a:r>
          </a:p>
          <a:p>
            <a:pPr marL="346075" indent="-234950" algn="just" defTabSz="914400">
              <a:buFontTx/>
              <a:buChar char="•"/>
              <a:defRPr/>
            </a:pPr>
            <a:r>
              <a:rPr lang="en-AU" sz="1400" dirty="0">
                <a:solidFill>
                  <a:srgbClr val="13426B"/>
                </a:solidFill>
                <a:latin typeface="Calibri"/>
                <a:cs typeface="FS Elliot Pro"/>
              </a:rPr>
              <a:t>In its core, a process supports the coordination and sequencing of steps and decision points that the process undertakes whereas the object supports the interaction between the applications within the process.</a:t>
            </a:r>
          </a:p>
          <a:p>
            <a:pPr marL="346075" indent="-234950" algn="just" defTabSz="914400">
              <a:buFontTx/>
              <a:buChar char="•"/>
              <a:defRPr/>
            </a:pPr>
            <a:r>
              <a:rPr lang="en-AU" sz="1400" dirty="0">
                <a:solidFill>
                  <a:srgbClr val="13426B"/>
                </a:solidFill>
                <a:latin typeface="Calibri"/>
                <a:cs typeface="FS Elliot Pro"/>
              </a:rPr>
              <a:t>All business logic and complexity is built into the process layer</a:t>
            </a:r>
          </a:p>
          <a:p>
            <a:pPr marL="346075" indent="-234950" algn="just" defTabSz="914400">
              <a:buFontTx/>
              <a:buChar char="•"/>
              <a:defRPr/>
            </a:pPr>
            <a:r>
              <a:rPr lang="en-AU" sz="1400" dirty="0">
                <a:solidFill>
                  <a:srgbClr val="13426B"/>
                </a:solidFill>
                <a:latin typeface="Calibri"/>
                <a:cs typeface="FS Elliot Pro"/>
              </a:rPr>
              <a:t>Objects are intended to be incredibly simplistic, devoid of business logic and only for direct interactions with systems </a:t>
            </a:r>
          </a:p>
        </p:txBody>
      </p:sp>
      <p:sp>
        <p:nvSpPr>
          <p:cNvPr id="7" name="Rectangle 6"/>
          <p:cNvSpPr/>
          <p:nvPr/>
        </p:nvSpPr>
        <p:spPr>
          <a:xfrm>
            <a:off x="910321" y="2797522"/>
            <a:ext cx="4640309" cy="307777"/>
          </a:xfrm>
          <a:prstGeom prst="rect">
            <a:avLst/>
          </a:prstGeom>
          <a:solidFill>
            <a:srgbClr val="F3F8FB"/>
          </a:solidFill>
        </p:spPr>
        <p:txBody>
          <a:bodyPr wrap="none">
            <a:spAutoFit/>
          </a:bodyPr>
          <a:lstStyle/>
          <a:p>
            <a:pPr defTabSz="457200"/>
            <a:r>
              <a:rPr lang="en-AU" sz="1400" b="1" dirty="0">
                <a:solidFill>
                  <a:srgbClr val="13426B"/>
                </a:solidFill>
                <a:latin typeface="Calibri"/>
                <a:cs typeface="FS Elliot Pro"/>
              </a:rPr>
              <a:t>Example</a:t>
            </a:r>
            <a:r>
              <a:rPr lang="en-AU" sz="1400" dirty="0">
                <a:solidFill>
                  <a:srgbClr val="13426B"/>
                </a:solidFill>
                <a:latin typeface="Calibri"/>
                <a:cs typeface="FS Elliot Pro"/>
              </a:rPr>
              <a:t>: Sequence of steps between the process and object</a:t>
            </a:r>
          </a:p>
        </p:txBody>
      </p:sp>
      <p:sp>
        <p:nvSpPr>
          <p:cNvPr id="8" name="Rectangle 7"/>
          <p:cNvSpPr/>
          <p:nvPr/>
        </p:nvSpPr>
        <p:spPr>
          <a:xfrm>
            <a:off x="4846195" y="3340179"/>
            <a:ext cx="2553904" cy="261610"/>
          </a:xfrm>
          <a:prstGeom prst="rect">
            <a:avLst/>
          </a:prstGeom>
        </p:spPr>
        <p:txBody>
          <a:bodyPr wrap="none">
            <a:spAutoFit/>
          </a:bodyPr>
          <a:lstStyle/>
          <a:p>
            <a:pPr defTabSz="457200"/>
            <a:r>
              <a:rPr lang="en-AU" sz="1100" b="1" i="1" dirty="0">
                <a:solidFill>
                  <a:srgbClr val="13426B"/>
                </a:solidFill>
                <a:latin typeface="Calibri"/>
                <a:cs typeface="FS Elliot Pro"/>
              </a:rPr>
              <a:t>Example of process / object interactions:</a:t>
            </a:r>
          </a:p>
        </p:txBody>
      </p:sp>
    </p:spTree>
    <p:extLst>
      <p:ext uri="{BB962C8B-B14F-4D97-AF65-F5344CB8AC3E}">
        <p14:creationId xmlns:p14="http://schemas.microsoft.com/office/powerpoint/2010/main" val="308754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Collections</a:t>
            </a:r>
            <a:endParaRPr lang="en-GB" sz="3200" spc="-9" dirty="0">
              <a:solidFill>
                <a:srgbClr val="16436B"/>
              </a:solidFill>
              <a:uFill>
                <a:solidFill>
                  <a:srgbClr val="EF3A4E"/>
                </a:solidFill>
              </a:uFill>
            </a:endParaRPr>
          </a:p>
        </p:txBody>
      </p:sp>
      <p:pic>
        <p:nvPicPr>
          <p:cNvPr id="13" name="Picture 12"/>
          <p:cNvPicPr>
            <a:picLocks noChangeAspect="1"/>
          </p:cNvPicPr>
          <p:nvPr/>
        </p:nvPicPr>
        <p:blipFill>
          <a:blip r:embed="rId2"/>
          <a:stretch>
            <a:fillRect/>
          </a:stretch>
        </p:blipFill>
        <p:spPr>
          <a:xfrm>
            <a:off x="4420215" y="1997063"/>
            <a:ext cx="1484685" cy="818113"/>
          </a:xfrm>
          <a:prstGeom prst="rect">
            <a:avLst/>
          </a:prstGeom>
        </p:spPr>
      </p:pic>
      <p:pic>
        <p:nvPicPr>
          <p:cNvPr id="14" name="Picture 13"/>
          <p:cNvPicPr>
            <a:picLocks noChangeAspect="1"/>
          </p:cNvPicPr>
          <p:nvPr/>
        </p:nvPicPr>
        <p:blipFill>
          <a:blip r:embed="rId3"/>
          <a:stretch>
            <a:fillRect/>
          </a:stretch>
        </p:blipFill>
        <p:spPr>
          <a:xfrm>
            <a:off x="5843988" y="1952031"/>
            <a:ext cx="3393338" cy="908178"/>
          </a:xfrm>
          <a:prstGeom prst="rect">
            <a:avLst/>
          </a:prstGeom>
        </p:spPr>
      </p:pic>
      <p:sp>
        <p:nvSpPr>
          <p:cNvPr id="6" name="Rectangle 5"/>
          <p:cNvSpPr/>
          <p:nvPr/>
        </p:nvSpPr>
        <p:spPr>
          <a:xfrm>
            <a:off x="498363" y="1195960"/>
            <a:ext cx="8751663" cy="523220"/>
          </a:xfrm>
          <a:prstGeom prst="rect">
            <a:avLst/>
          </a:prstGeom>
        </p:spPr>
        <p:txBody>
          <a:bodyPr wrap="square">
            <a:spAutoFit/>
          </a:bodyPr>
          <a:lstStyle/>
          <a:p>
            <a:pPr marL="346075" indent="-234950" algn="just" defTabSz="914400">
              <a:buFontTx/>
              <a:buChar char="•"/>
              <a:defRPr/>
            </a:pPr>
            <a:r>
              <a:rPr lang="en-AU" altLang="en-US" sz="1400" dirty="0">
                <a:solidFill>
                  <a:srgbClr val="13426B"/>
                </a:solidFill>
                <a:cs typeface="FS Elliot Pro"/>
              </a:rPr>
              <a:t>A Collection is a type of Data Item that can hold multiple values arranged like a table with columns and rows, similar to an Excel spread sheet</a:t>
            </a:r>
          </a:p>
        </p:txBody>
      </p:sp>
      <p:sp>
        <p:nvSpPr>
          <p:cNvPr id="7" name="Rectangle 6"/>
          <p:cNvSpPr/>
          <p:nvPr/>
        </p:nvSpPr>
        <p:spPr>
          <a:xfrm>
            <a:off x="4334397" y="1719180"/>
            <a:ext cx="1571264" cy="261610"/>
          </a:xfrm>
          <a:prstGeom prst="rect">
            <a:avLst/>
          </a:prstGeom>
        </p:spPr>
        <p:txBody>
          <a:bodyPr wrap="none">
            <a:spAutoFit/>
          </a:bodyPr>
          <a:lstStyle/>
          <a:p>
            <a:pPr defTabSz="457200"/>
            <a:r>
              <a:rPr lang="en-AU" sz="1100" b="1" i="1" dirty="0">
                <a:solidFill>
                  <a:srgbClr val="13426B"/>
                </a:solidFill>
                <a:latin typeface="Calibri"/>
                <a:cs typeface="FS Elliot Pro"/>
              </a:rPr>
              <a:t>Example of a collection:</a:t>
            </a:r>
          </a:p>
        </p:txBody>
      </p:sp>
      <p:sp>
        <p:nvSpPr>
          <p:cNvPr id="8" name="Rectangle 7"/>
          <p:cNvSpPr/>
          <p:nvPr/>
        </p:nvSpPr>
        <p:spPr>
          <a:xfrm>
            <a:off x="655218" y="3367031"/>
            <a:ext cx="8594808" cy="24542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0321" y="3210010"/>
            <a:ext cx="2996590" cy="307777"/>
          </a:xfrm>
          <a:prstGeom prst="rect">
            <a:avLst/>
          </a:prstGeom>
          <a:solidFill>
            <a:srgbClr val="F3F8FB"/>
          </a:solidFill>
        </p:spPr>
        <p:txBody>
          <a:bodyPr wrap="none">
            <a:spAutoFit/>
          </a:bodyPr>
          <a:lstStyle/>
          <a:p>
            <a:pPr defTabSz="457200"/>
            <a:r>
              <a:rPr lang="en-AU" sz="1400" b="1" dirty="0">
                <a:solidFill>
                  <a:srgbClr val="13426B"/>
                </a:solidFill>
                <a:latin typeface="Calibri"/>
                <a:cs typeface="FS Elliot Pro"/>
              </a:rPr>
              <a:t>Points to note in designing collections</a:t>
            </a:r>
            <a:endParaRPr lang="en-AU" sz="1400" dirty="0">
              <a:solidFill>
                <a:srgbClr val="13426B"/>
              </a:solidFill>
              <a:latin typeface="Calibri"/>
              <a:cs typeface="FS Elliot Pro"/>
            </a:endParaRPr>
          </a:p>
        </p:txBody>
      </p:sp>
      <p:sp>
        <p:nvSpPr>
          <p:cNvPr id="3" name="Rectangle 2"/>
          <p:cNvSpPr/>
          <p:nvPr/>
        </p:nvSpPr>
        <p:spPr>
          <a:xfrm>
            <a:off x="511063" y="3848787"/>
            <a:ext cx="8738963" cy="1600438"/>
          </a:xfrm>
          <a:prstGeom prst="rect">
            <a:avLst/>
          </a:prstGeom>
        </p:spPr>
        <p:txBody>
          <a:bodyPr wrap="square">
            <a:spAutoFit/>
          </a:bodyPr>
          <a:lstStyle/>
          <a:p>
            <a:pPr marL="346075" indent="-234950" defTabSz="914400">
              <a:buFontTx/>
              <a:buChar char="•"/>
            </a:pPr>
            <a:r>
              <a:rPr lang="en-AU" altLang="en-US" sz="1400" dirty="0">
                <a:solidFill>
                  <a:srgbClr val="13426B"/>
                </a:solidFill>
                <a:cs typeface="FS Elliot Pro"/>
              </a:rPr>
              <a:t>Its important to identify the data items to be included in the collection </a:t>
            </a:r>
            <a:r>
              <a:rPr lang="en-AU" altLang="en-US" sz="1400" b="1" dirty="0">
                <a:solidFill>
                  <a:srgbClr val="13426B"/>
                </a:solidFill>
                <a:cs typeface="FS Elliot Pro"/>
              </a:rPr>
              <a:t>before implementing the collection in the process</a:t>
            </a:r>
            <a:r>
              <a:rPr lang="en-AU" altLang="en-US" sz="1400" dirty="0">
                <a:solidFill>
                  <a:srgbClr val="13426B"/>
                </a:solidFill>
                <a:cs typeface="FS Elliot Pro"/>
              </a:rPr>
              <a:t>. As the process expands, each time a new data item is required to be added, this introduces complexity as testing is required to ensure the data items are correct</a:t>
            </a:r>
          </a:p>
          <a:p>
            <a:pPr marL="346075" indent="-234950" defTabSz="914400">
              <a:buFontTx/>
              <a:buChar char="•"/>
            </a:pPr>
            <a:endParaRPr lang="en-AU" altLang="en-US" sz="1400" dirty="0">
              <a:solidFill>
                <a:srgbClr val="13426B"/>
              </a:solidFill>
              <a:cs typeface="FS Elliot Pro"/>
            </a:endParaRPr>
          </a:p>
          <a:p>
            <a:pPr marL="346075" indent="-234950" defTabSz="914400">
              <a:buFontTx/>
              <a:buChar char="•"/>
            </a:pPr>
            <a:r>
              <a:rPr lang="en-AU" altLang="en-US" sz="1400" b="1" dirty="0">
                <a:solidFill>
                  <a:srgbClr val="13426B"/>
                </a:solidFill>
                <a:cs typeface="FS Elliot Pro"/>
              </a:rPr>
              <a:t>Spelling and the naming convention of data items up front</a:t>
            </a:r>
            <a:r>
              <a:rPr lang="en-AU" altLang="en-US" sz="1400" dirty="0">
                <a:solidFill>
                  <a:srgbClr val="13426B"/>
                </a:solidFill>
                <a:cs typeface="FS Elliot Pro"/>
              </a:rPr>
              <a:t> is core to identifying the data item being leveraged in the process at a later step. If the data item name is not clear and unique, it may get confused with other data items</a:t>
            </a:r>
          </a:p>
        </p:txBody>
      </p:sp>
    </p:spTree>
    <p:extLst>
      <p:ext uri="{BB962C8B-B14F-4D97-AF65-F5344CB8AC3E}">
        <p14:creationId xmlns:p14="http://schemas.microsoft.com/office/powerpoint/2010/main" val="342623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Environment Variables</a:t>
            </a:r>
            <a:endParaRPr lang="en-GB" sz="3200" spc="-9" dirty="0">
              <a:solidFill>
                <a:srgbClr val="16436B"/>
              </a:solidFill>
              <a:uFill>
                <a:solidFill>
                  <a:srgbClr val="EF3A4E"/>
                </a:solidFill>
              </a:uFill>
            </a:endParaRPr>
          </a:p>
        </p:txBody>
      </p:sp>
      <p:sp>
        <p:nvSpPr>
          <p:cNvPr id="7" name="Rectangle 6"/>
          <p:cNvSpPr/>
          <p:nvPr/>
        </p:nvSpPr>
        <p:spPr>
          <a:xfrm>
            <a:off x="491691" y="1218631"/>
            <a:ext cx="8758335" cy="1600438"/>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An Environment Variable is a </a:t>
            </a:r>
            <a:r>
              <a:rPr lang="en-US" altLang="en-US" sz="1400" b="1" dirty="0">
                <a:solidFill>
                  <a:srgbClr val="13426B"/>
                </a:solidFill>
                <a:cs typeface="FS Elliot Pro"/>
              </a:rPr>
              <a:t>value that is made available to all Processes and Business Objects</a:t>
            </a:r>
            <a:r>
              <a:rPr lang="en-US" altLang="en-US" sz="1400" dirty="0">
                <a:solidFill>
                  <a:srgbClr val="13426B"/>
                </a:solidFill>
                <a:cs typeface="FS Elliot Pro"/>
              </a:rPr>
              <a:t>, i.e. across the environment. Once in production, there will be no access to edit a process or an object</a:t>
            </a:r>
          </a:p>
          <a:p>
            <a:pPr marL="346075" indent="-234950" algn="just" defTabSz="914400">
              <a:buFontTx/>
              <a:buChar char="•"/>
              <a:defRPr/>
            </a:pPr>
            <a:endParaRPr lang="en-US" altLang="en-US" sz="1400" dirty="0">
              <a:solidFill>
                <a:srgbClr val="13426B"/>
              </a:solidFill>
              <a:cs typeface="FS Elliot Pro"/>
            </a:endParaRPr>
          </a:p>
          <a:p>
            <a:pPr marL="346075" indent="-234950" algn="just" defTabSz="914400">
              <a:buFontTx/>
              <a:buChar char="•"/>
              <a:defRPr/>
            </a:pPr>
            <a:r>
              <a:rPr lang="en-AU" sz="1400" dirty="0">
                <a:solidFill>
                  <a:srgbClr val="13426B"/>
                </a:solidFill>
                <a:cs typeface="FS Elliot Pro"/>
              </a:rPr>
              <a:t>It is important to identify variables within the process that will </a:t>
            </a:r>
            <a:r>
              <a:rPr lang="en-AU" sz="1400" b="1" dirty="0">
                <a:solidFill>
                  <a:srgbClr val="13426B"/>
                </a:solidFill>
                <a:cs typeface="FS Elliot Pro"/>
              </a:rPr>
              <a:t>change as the process is promoted through different environments</a:t>
            </a:r>
            <a:r>
              <a:rPr lang="en-AU" sz="1400" dirty="0">
                <a:solidFill>
                  <a:srgbClr val="13426B"/>
                </a:solidFill>
                <a:cs typeface="FS Elliot Pro"/>
              </a:rPr>
              <a:t>. This will enable transition between Development, Test and Production environments without the need to edit the underlying processes and objects</a:t>
            </a:r>
          </a:p>
          <a:p>
            <a:pPr marL="346075" indent="-234950" algn="just" defTabSz="914400">
              <a:buFontTx/>
              <a:buChar char="•"/>
              <a:defRPr/>
            </a:pPr>
            <a:endParaRPr lang="en-US" altLang="en-US" sz="1400" dirty="0">
              <a:solidFill>
                <a:srgbClr val="13426B"/>
              </a:solidFill>
              <a:cs typeface="FS Elliot Pro"/>
            </a:endParaRPr>
          </a:p>
        </p:txBody>
      </p:sp>
      <p:sp>
        <p:nvSpPr>
          <p:cNvPr id="8" name="Rectangle 7"/>
          <p:cNvSpPr/>
          <p:nvPr/>
        </p:nvSpPr>
        <p:spPr>
          <a:xfrm>
            <a:off x="655218" y="3367031"/>
            <a:ext cx="8594808" cy="24542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0321" y="3210010"/>
            <a:ext cx="888769" cy="307777"/>
          </a:xfrm>
          <a:prstGeom prst="rect">
            <a:avLst/>
          </a:prstGeom>
          <a:solidFill>
            <a:srgbClr val="F3F8FB"/>
          </a:solidFill>
        </p:spPr>
        <p:txBody>
          <a:bodyPr wrap="none">
            <a:spAutoFit/>
          </a:bodyPr>
          <a:lstStyle/>
          <a:p>
            <a:pPr defTabSz="457200"/>
            <a:r>
              <a:rPr lang="en-AU" sz="1400" b="1" dirty="0">
                <a:solidFill>
                  <a:srgbClr val="13426B"/>
                </a:solidFill>
                <a:latin typeface="Calibri"/>
                <a:cs typeface="FS Elliot Pro"/>
              </a:rPr>
              <a:t>Examples</a:t>
            </a:r>
            <a:endParaRPr lang="en-AU" sz="1400" dirty="0">
              <a:solidFill>
                <a:srgbClr val="13426B"/>
              </a:solidFill>
              <a:latin typeface="Calibri"/>
              <a:cs typeface="FS Elliot Pro"/>
            </a:endParaRPr>
          </a:p>
        </p:txBody>
      </p:sp>
      <p:sp>
        <p:nvSpPr>
          <p:cNvPr id="12" name="Rectangle 11"/>
          <p:cNvSpPr/>
          <p:nvPr/>
        </p:nvSpPr>
        <p:spPr>
          <a:xfrm>
            <a:off x="491691" y="3819527"/>
            <a:ext cx="4170461" cy="1107996"/>
          </a:xfrm>
          <a:prstGeom prst="rect">
            <a:avLst/>
          </a:prstGeom>
        </p:spPr>
        <p:txBody>
          <a:bodyPr wrap="square">
            <a:spAutoFit/>
          </a:bodyPr>
          <a:lstStyle/>
          <a:p>
            <a:pPr marL="346075" indent="-234950" algn="just" defTabSz="914400">
              <a:buFontTx/>
              <a:buChar char="•"/>
            </a:pPr>
            <a:r>
              <a:rPr lang="en-AU" sz="1400" dirty="0">
                <a:solidFill>
                  <a:srgbClr val="13426B"/>
                </a:solidFill>
                <a:cs typeface="FS Elliot Pro"/>
              </a:rPr>
              <a:t>File Paths of external documents (excel, word </a:t>
            </a:r>
            <a:r>
              <a:rPr lang="en-AU" sz="1400" dirty="0" err="1">
                <a:solidFill>
                  <a:srgbClr val="13426B"/>
                </a:solidFill>
                <a:cs typeface="FS Elliot Pro"/>
              </a:rPr>
              <a:t>etc</a:t>
            </a:r>
            <a:r>
              <a:rPr lang="en-AU" sz="1400" dirty="0">
                <a:solidFill>
                  <a:srgbClr val="13426B"/>
                </a:solidFill>
                <a:cs typeface="FS Elliot Pro"/>
              </a:rPr>
              <a:t>)</a:t>
            </a:r>
          </a:p>
          <a:p>
            <a:pPr marL="346075" indent="-234950" algn="just" defTabSz="914400">
              <a:buFontTx/>
              <a:buChar char="•"/>
            </a:pPr>
            <a:r>
              <a:rPr lang="en-AU" sz="1400" dirty="0">
                <a:solidFill>
                  <a:srgbClr val="13426B"/>
                </a:solidFill>
                <a:cs typeface="FS Elliot Pro"/>
              </a:rPr>
              <a:t>Application launch paths (</a:t>
            </a:r>
            <a:r>
              <a:rPr lang="en-AU" sz="1400" dirty="0" err="1">
                <a:solidFill>
                  <a:srgbClr val="13426B"/>
                </a:solidFill>
                <a:cs typeface="FS Elliot Pro"/>
              </a:rPr>
              <a:t>CommSee</a:t>
            </a:r>
            <a:r>
              <a:rPr lang="en-AU" sz="1400" dirty="0">
                <a:solidFill>
                  <a:srgbClr val="13426B"/>
                </a:solidFill>
                <a:cs typeface="FS Elliot Pro"/>
              </a:rPr>
              <a:t>, HLS, eDocs)</a:t>
            </a:r>
          </a:p>
          <a:p>
            <a:pPr lvl="1"/>
            <a:r>
              <a:rPr lang="en-AU" sz="1200" dirty="0"/>
              <a:t>C:\Program Files (x86)\Blue Prism Limited\Blue Prism Automate\VBO </a:t>
            </a:r>
          </a:p>
          <a:p>
            <a:pPr marL="346075" indent="-234950" algn="just" defTabSz="914400">
              <a:buFontTx/>
              <a:buChar char="•"/>
            </a:pPr>
            <a:r>
              <a:rPr lang="en-AU" sz="1400" dirty="0">
                <a:solidFill>
                  <a:srgbClr val="13426B"/>
                </a:solidFill>
                <a:cs typeface="FS Elliot Pro"/>
              </a:rPr>
              <a:t>Credentials (Login Credentials)</a:t>
            </a:r>
          </a:p>
        </p:txBody>
      </p:sp>
      <p:pic>
        <p:nvPicPr>
          <p:cNvPr id="13" name="Picture 12"/>
          <p:cNvPicPr>
            <a:picLocks noChangeAspect="1"/>
          </p:cNvPicPr>
          <p:nvPr/>
        </p:nvPicPr>
        <p:blipFill>
          <a:blip r:embed="rId2"/>
          <a:stretch>
            <a:fillRect/>
          </a:stretch>
        </p:blipFill>
        <p:spPr>
          <a:xfrm>
            <a:off x="5717789" y="3695521"/>
            <a:ext cx="3340358" cy="1610574"/>
          </a:xfrm>
          <a:prstGeom prst="rect">
            <a:avLst/>
          </a:prstGeom>
        </p:spPr>
      </p:pic>
      <p:cxnSp>
        <p:nvCxnSpPr>
          <p:cNvPr id="14" name="Straight Arrow Connector 13"/>
          <p:cNvCxnSpPr/>
          <p:nvPr/>
        </p:nvCxnSpPr>
        <p:spPr>
          <a:xfrm flipV="1">
            <a:off x="4851437" y="4684294"/>
            <a:ext cx="794967" cy="159448"/>
          </a:xfrm>
          <a:prstGeom prst="straightConnector1">
            <a:avLst/>
          </a:prstGeom>
          <a:noFill/>
          <a:ln w="9525" cap="flat" cmpd="sng" algn="ctr">
            <a:solidFill>
              <a:srgbClr val="4F81BD"/>
            </a:solidFill>
            <a:prstDash val="solid"/>
            <a:tailEnd type="triangle"/>
          </a:ln>
          <a:effectLst/>
        </p:spPr>
      </p:cxnSp>
      <p:sp>
        <p:nvSpPr>
          <p:cNvPr id="17" name="Rectangle 16"/>
          <p:cNvSpPr/>
          <p:nvPr/>
        </p:nvSpPr>
        <p:spPr>
          <a:xfrm>
            <a:off x="4045480" y="4843742"/>
            <a:ext cx="1650755" cy="600164"/>
          </a:xfrm>
          <a:prstGeom prst="rect">
            <a:avLst/>
          </a:prstGeom>
        </p:spPr>
        <p:txBody>
          <a:bodyPr wrap="square">
            <a:spAutoFit/>
          </a:bodyPr>
          <a:lstStyle/>
          <a:p>
            <a:pPr marL="0" lvl="1" defTabSz="457200"/>
            <a:r>
              <a:rPr lang="en-AU" sz="1100" dirty="0">
                <a:solidFill>
                  <a:srgbClr val="13426B"/>
                </a:solidFill>
                <a:cs typeface="FS Elliot Pro"/>
              </a:rPr>
              <a:t>Select Exposure to </a:t>
            </a:r>
          </a:p>
          <a:p>
            <a:pPr marL="0" lvl="1" defTabSz="457200"/>
            <a:r>
              <a:rPr lang="en-AU" sz="1100" dirty="0">
                <a:solidFill>
                  <a:srgbClr val="13426B"/>
                </a:solidFill>
                <a:cs typeface="FS Elliot Pro"/>
              </a:rPr>
              <a:t>expose the variable </a:t>
            </a:r>
          </a:p>
          <a:p>
            <a:pPr marL="0" lvl="1" defTabSz="457200"/>
            <a:r>
              <a:rPr lang="en-AU" sz="1100" dirty="0">
                <a:solidFill>
                  <a:srgbClr val="13426B"/>
                </a:solidFill>
                <a:cs typeface="FS Elliot Pro"/>
              </a:rPr>
              <a:t>to the control room</a:t>
            </a:r>
          </a:p>
        </p:txBody>
      </p:sp>
    </p:spTree>
    <p:extLst>
      <p:ext uri="{BB962C8B-B14F-4D97-AF65-F5344CB8AC3E}">
        <p14:creationId xmlns:p14="http://schemas.microsoft.com/office/powerpoint/2010/main" val="50451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8FB"/>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5218" y="534859"/>
            <a:ext cx="8594808" cy="504215"/>
          </a:xfrm>
        </p:spPr>
        <p:txBody>
          <a:bodyPr vert="horz" wrap="square" lIns="0" tIns="11659" rIns="0" bIns="0" rtlCol="0">
            <a:spAutoFit/>
          </a:bodyPr>
          <a:lstStyle/>
          <a:p>
            <a:pPr marL="11659">
              <a:spcBef>
                <a:spcPts val="92"/>
              </a:spcBef>
              <a:tabLst>
                <a:tab pos="8504854" algn="l"/>
              </a:tabLst>
            </a:pPr>
            <a:r>
              <a:rPr lang="en-AU" sz="3200" spc="-9" dirty="0">
                <a:solidFill>
                  <a:srgbClr val="16436B"/>
                </a:solidFill>
                <a:uFill>
                  <a:solidFill>
                    <a:srgbClr val="EF3A4E"/>
                  </a:solidFill>
                </a:uFill>
              </a:rPr>
              <a:t>Process Layout</a:t>
            </a:r>
            <a:endParaRPr lang="en-GB" sz="3200" spc="-9" dirty="0">
              <a:solidFill>
                <a:srgbClr val="16436B"/>
              </a:solidFill>
              <a:uFill>
                <a:solidFill>
                  <a:srgbClr val="EF3A4E"/>
                </a:solidFill>
              </a:uFill>
            </a:endParaRPr>
          </a:p>
        </p:txBody>
      </p:sp>
      <p:sp>
        <p:nvSpPr>
          <p:cNvPr id="9" name="Rectangle 8"/>
          <p:cNvSpPr/>
          <p:nvPr/>
        </p:nvSpPr>
        <p:spPr>
          <a:xfrm>
            <a:off x="491691" y="1218631"/>
            <a:ext cx="8758335" cy="523220"/>
          </a:xfrm>
          <a:prstGeom prst="rect">
            <a:avLst/>
          </a:prstGeom>
        </p:spPr>
        <p:txBody>
          <a:bodyPr wrap="square">
            <a:spAutoFit/>
          </a:bodyPr>
          <a:lstStyle/>
          <a:p>
            <a:pPr marL="346075" indent="-234950" algn="just" defTabSz="914400">
              <a:buFontTx/>
              <a:buChar char="•"/>
              <a:defRPr/>
            </a:pPr>
            <a:r>
              <a:rPr lang="en-US" altLang="en-US" sz="1400" dirty="0">
                <a:solidFill>
                  <a:srgbClr val="13426B"/>
                </a:solidFill>
                <a:cs typeface="FS Elliot Pro"/>
              </a:rPr>
              <a:t>Data inputs and outputs should be </a:t>
            </a:r>
            <a:r>
              <a:rPr lang="en-US" altLang="en-US" sz="1400" b="1" dirty="0">
                <a:solidFill>
                  <a:srgbClr val="13426B"/>
                </a:solidFill>
                <a:cs typeface="FS Elliot Pro"/>
              </a:rPr>
              <a:t>clearly identified and grouped on the Main page </a:t>
            </a:r>
            <a:r>
              <a:rPr lang="en-US" altLang="en-US" sz="1400" dirty="0">
                <a:solidFill>
                  <a:srgbClr val="13426B"/>
                </a:solidFill>
                <a:cs typeface="FS Elliot Pro"/>
              </a:rPr>
              <a:t>of each process</a:t>
            </a:r>
          </a:p>
          <a:p>
            <a:pPr marL="111125" algn="just" defTabSz="914400">
              <a:defRPr/>
            </a:pPr>
            <a:endParaRPr lang="en-US" altLang="en-US" sz="1400" dirty="0">
              <a:solidFill>
                <a:srgbClr val="13426B"/>
              </a:solidFill>
              <a:cs typeface="FS Elliot Pro"/>
            </a:endParaRPr>
          </a:p>
        </p:txBody>
      </p:sp>
      <p:sp>
        <p:nvSpPr>
          <p:cNvPr id="10" name="Rectangle 9"/>
          <p:cNvSpPr/>
          <p:nvPr/>
        </p:nvSpPr>
        <p:spPr>
          <a:xfrm>
            <a:off x="655218" y="2528831"/>
            <a:ext cx="8594808" cy="342747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0321" y="2371810"/>
            <a:ext cx="659283" cy="307777"/>
          </a:xfrm>
          <a:prstGeom prst="rect">
            <a:avLst/>
          </a:prstGeom>
          <a:solidFill>
            <a:srgbClr val="F3F8FB"/>
          </a:solidFill>
        </p:spPr>
        <p:txBody>
          <a:bodyPr wrap="none">
            <a:spAutoFit/>
          </a:bodyPr>
          <a:lstStyle/>
          <a:p>
            <a:pPr defTabSz="457200"/>
            <a:r>
              <a:rPr lang="en-AU" sz="1400" b="1" dirty="0">
                <a:solidFill>
                  <a:srgbClr val="13426B"/>
                </a:solidFill>
                <a:latin typeface="Calibri"/>
                <a:cs typeface="FS Elliot Pro"/>
              </a:rPr>
              <a:t>Blocks</a:t>
            </a:r>
            <a:endParaRPr lang="en-AU" sz="1400" dirty="0">
              <a:solidFill>
                <a:srgbClr val="13426B"/>
              </a:solidFill>
              <a:latin typeface="Calibri"/>
              <a:cs typeface="FS Elliot Pro"/>
            </a:endParaRPr>
          </a:p>
        </p:txBody>
      </p:sp>
      <p:pic>
        <p:nvPicPr>
          <p:cNvPr id="16" name="Picture 15"/>
          <p:cNvPicPr>
            <a:picLocks noChangeAspect="1"/>
          </p:cNvPicPr>
          <p:nvPr/>
        </p:nvPicPr>
        <p:blipFill>
          <a:blip r:embed="rId2"/>
          <a:stretch>
            <a:fillRect/>
          </a:stretch>
        </p:blipFill>
        <p:spPr>
          <a:xfrm>
            <a:off x="910321" y="2836608"/>
            <a:ext cx="3232961" cy="1968087"/>
          </a:xfrm>
          <a:prstGeom prst="rect">
            <a:avLst/>
          </a:prstGeom>
          <a:ln>
            <a:solidFill>
              <a:sysClr val="windowText" lastClr="000000"/>
            </a:solidFill>
          </a:ln>
        </p:spPr>
      </p:pic>
      <p:sp>
        <p:nvSpPr>
          <p:cNvPr id="23" name="TextBox 22"/>
          <p:cNvSpPr txBox="1"/>
          <p:nvPr/>
        </p:nvSpPr>
        <p:spPr>
          <a:xfrm>
            <a:off x="5184050" y="3041007"/>
            <a:ext cx="1853111" cy="600164"/>
          </a:xfrm>
          <a:prstGeom prst="rect">
            <a:avLst/>
          </a:prstGeom>
        </p:spPr>
        <p:txBody>
          <a:bodyPr wrap="square">
            <a:spAutoFit/>
          </a:bodyPr>
          <a:lstStyle>
            <a:defPPr>
              <a:defRPr lang="en-US"/>
            </a:defPPr>
            <a:lvl2pPr marL="0" lvl="1" defTabSz="457200">
              <a:defRPr sz="1100">
                <a:solidFill>
                  <a:srgbClr val="13426B"/>
                </a:solidFill>
                <a:cs typeface="FS Elliot Pro"/>
              </a:defRPr>
            </a:lvl2pPr>
          </a:lstStyle>
          <a:p>
            <a:r>
              <a:rPr lang="en-AU" sz="1100" dirty="0">
                <a:solidFill>
                  <a:srgbClr val="13426B"/>
                </a:solidFill>
                <a:cs typeface="FS Elliot Pro"/>
              </a:rPr>
              <a:t>Data items or collections that are inputs should sit above the process in a block</a:t>
            </a:r>
          </a:p>
        </p:txBody>
      </p:sp>
      <p:sp>
        <p:nvSpPr>
          <p:cNvPr id="24" name="TextBox 23"/>
          <p:cNvSpPr txBox="1"/>
          <p:nvPr/>
        </p:nvSpPr>
        <p:spPr>
          <a:xfrm>
            <a:off x="5263183" y="4153348"/>
            <a:ext cx="1853113" cy="598592"/>
          </a:xfrm>
          <a:prstGeom prst="rect">
            <a:avLst/>
          </a:prstGeom>
          <a:noFill/>
        </p:spPr>
        <p:txBody>
          <a:bodyPr wrap="square" lIns="0" tIns="21811" rIns="0" bIns="0" rtlCol="0">
            <a:spAutoFit/>
          </a:bodyPr>
          <a:lstStyle/>
          <a:p>
            <a:pPr>
              <a:lnSpc>
                <a:spcPct val="85000"/>
              </a:lnSpc>
              <a:spcAft>
                <a:spcPts val="358"/>
              </a:spcAft>
              <a:buClr>
                <a:srgbClr val="C0504D"/>
              </a:buClr>
              <a:buSzPct val="70000"/>
            </a:pPr>
            <a:r>
              <a:rPr lang="en-AU" sz="1100" dirty="0">
                <a:solidFill>
                  <a:srgbClr val="13426B"/>
                </a:solidFill>
                <a:cs typeface="FS Elliot Pro"/>
              </a:rPr>
              <a:t>Data items or collections that are outputs should sit below the process in a block</a:t>
            </a:r>
          </a:p>
          <a:p>
            <a:pPr defTabSz="457200">
              <a:lnSpc>
                <a:spcPct val="85000"/>
              </a:lnSpc>
              <a:spcAft>
                <a:spcPts val="358"/>
              </a:spcAft>
              <a:buClr>
                <a:srgbClr val="C0504D"/>
              </a:buClr>
              <a:buSzPct val="70000"/>
            </a:pPr>
            <a:endParaRPr lang="en-AU" sz="716" dirty="0">
              <a:solidFill>
                <a:prstClr val="black"/>
              </a:solidFill>
              <a:latin typeface="EYInterstate Light" panose="02000506000000020004" pitchFamily="2" charset="0"/>
            </a:endParaRPr>
          </a:p>
        </p:txBody>
      </p:sp>
      <p:cxnSp>
        <p:nvCxnSpPr>
          <p:cNvPr id="25" name="Straight Arrow Connector 24"/>
          <p:cNvCxnSpPr/>
          <p:nvPr/>
        </p:nvCxnSpPr>
        <p:spPr>
          <a:xfrm flipH="1">
            <a:off x="3970815" y="3336772"/>
            <a:ext cx="1213235" cy="0"/>
          </a:xfrm>
          <a:prstGeom prst="straightConnector1">
            <a:avLst/>
          </a:prstGeom>
          <a:noFill/>
          <a:ln w="9525" cap="flat" cmpd="sng" algn="ctr">
            <a:solidFill>
              <a:srgbClr val="4F81BD"/>
            </a:solidFill>
            <a:prstDash val="solid"/>
            <a:tailEnd type="triangle"/>
          </a:ln>
          <a:effectLst/>
        </p:spPr>
      </p:cxnSp>
      <p:cxnSp>
        <p:nvCxnSpPr>
          <p:cNvPr id="26" name="Straight Arrow Connector 25"/>
          <p:cNvCxnSpPr/>
          <p:nvPr/>
        </p:nvCxnSpPr>
        <p:spPr>
          <a:xfrm flipH="1">
            <a:off x="3970815" y="4379487"/>
            <a:ext cx="1213235" cy="0"/>
          </a:xfrm>
          <a:prstGeom prst="straightConnector1">
            <a:avLst/>
          </a:prstGeom>
          <a:noFill/>
          <a:ln w="9525" cap="flat" cmpd="sng" algn="ctr">
            <a:solidFill>
              <a:srgbClr val="4F81BD"/>
            </a:solidFill>
            <a:prstDash val="solid"/>
            <a:tailEnd type="triangle"/>
          </a:ln>
          <a:effectLst/>
        </p:spPr>
      </p:cxnSp>
      <p:sp>
        <p:nvSpPr>
          <p:cNvPr id="3" name="Rectangle 2"/>
          <p:cNvSpPr/>
          <p:nvPr/>
        </p:nvSpPr>
        <p:spPr>
          <a:xfrm>
            <a:off x="819467" y="4948432"/>
            <a:ext cx="5797233" cy="646331"/>
          </a:xfrm>
          <a:prstGeom prst="rect">
            <a:avLst/>
          </a:prstGeom>
        </p:spPr>
        <p:txBody>
          <a:bodyPr wrap="square">
            <a:spAutoFit/>
          </a:bodyPr>
          <a:lstStyle/>
          <a:p>
            <a:pPr lvl="0" algn="just" defTabSz="709442">
              <a:spcBef>
                <a:spcPts val="155"/>
              </a:spcBef>
              <a:spcAft>
                <a:spcPts val="155"/>
              </a:spcAft>
              <a:buClr>
                <a:srgbClr val="FFE600"/>
              </a:buClr>
              <a:buSzPct val="70000"/>
              <a:defRPr/>
            </a:pPr>
            <a:r>
              <a:rPr lang="en-AU" sz="1200" b="1" i="1" dirty="0">
                <a:solidFill>
                  <a:srgbClr val="13426B"/>
                </a:solidFill>
                <a:cs typeface="FS Elliot Pro"/>
              </a:rPr>
              <a:t>Note</a:t>
            </a:r>
            <a:r>
              <a:rPr lang="en-AU" sz="1200" dirty="0">
                <a:solidFill>
                  <a:srgbClr val="13426B"/>
                </a:solidFill>
                <a:cs typeface="FS Elliot Pro"/>
              </a:rPr>
              <a:t>: These blocks are also used for exception handling when placed over a set or all of the process stages. Blocks can catch an exception so that the process can be recovered and resumed ensuring the process does not fail completely.</a:t>
            </a:r>
          </a:p>
        </p:txBody>
      </p:sp>
    </p:spTree>
    <p:extLst>
      <p:ext uri="{BB962C8B-B14F-4D97-AF65-F5344CB8AC3E}">
        <p14:creationId xmlns:p14="http://schemas.microsoft.com/office/powerpoint/2010/main" val="269039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kern="1200" dirty="0">
                <a:solidFill>
                  <a:srgbClr val="FFFFFF"/>
                </a:solidFill>
                <a:latin typeface="Arial"/>
                <a:cs typeface="Arial"/>
              </a:rPr>
              <a:t>2. Object Design</a:t>
            </a:r>
            <a:endParaRPr lang="en-US" dirty="0"/>
          </a:p>
        </p:txBody>
      </p:sp>
    </p:spTree>
    <p:extLst>
      <p:ext uri="{BB962C8B-B14F-4D97-AF65-F5344CB8AC3E}">
        <p14:creationId xmlns:p14="http://schemas.microsoft.com/office/powerpoint/2010/main" val="3501251172"/>
      </p:ext>
    </p:extLst>
  </p:cSld>
  <p:clrMapOvr>
    <a:masterClrMapping/>
  </p:clrMapOvr>
</p:sld>
</file>

<file path=ppt/theme/theme1.xml><?xml version="1.0" encoding="utf-8"?>
<a:theme xmlns:a="http://schemas.openxmlformats.org/drawingml/2006/main" name="2_Office Theme">
  <a:themeElements>
    <a:clrScheme name="HKEX Official">
      <a:dk1>
        <a:sysClr val="windowText" lastClr="000000"/>
      </a:dk1>
      <a:lt1>
        <a:sysClr val="window" lastClr="FFFFFF"/>
      </a:lt1>
      <a:dk2>
        <a:srgbClr val="13426B"/>
      </a:dk2>
      <a:lt2>
        <a:srgbClr val="D1DDE6"/>
      </a:lt2>
      <a:accent1>
        <a:srgbClr val="F43656"/>
      </a:accent1>
      <a:accent2>
        <a:srgbClr val="26CAD3"/>
      </a:accent2>
      <a:accent3>
        <a:srgbClr val="5E366E"/>
      </a:accent3>
      <a:accent4>
        <a:srgbClr val="D25B73"/>
      </a:accent4>
      <a:accent5>
        <a:srgbClr val="FFB81C"/>
      </a:accent5>
      <a:accent6>
        <a:srgbClr val="13426B"/>
      </a:accent6>
      <a:hlink>
        <a:srgbClr val="41748D"/>
      </a:hlink>
      <a:folHlink>
        <a:srgbClr val="FEDD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HKEX Official">
    <a:dk1>
      <a:sysClr val="windowText" lastClr="000000"/>
    </a:dk1>
    <a:lt1>
      <a:sysClr val="window" lastClr="FFFFFF"/>
    </a:lt1>
    <a:dk2>
      <a:srgbClr val="13426B"/>
    </a:dk2>
    <a:lt2>
      <a:srgbClr val="D1DDE6"/>
    </a:lt2>
    <a:accent1>
      <a:srgbClr val="F43656"/>
    </a:accent1>
    <a:accent2>
      <a:srgbClr val="26CAD3"/>
    </a:accent2>
    <a:accent3>
      <a:srgbClr val="5E366E"/>
    </a:accent3>
    <a:accent4>
      <a:srgbClr val="D25B73"/>
    </a:accent4>
    <a:accent5>
      <a:srgbClr val="FFB81C"/>
    </a:accent5>
    <a:accent6>
      <a:srgbClr val="13426B"/>
    </a:accent6>
    <a:hlink>
      <a:srgbClr val="41748D"/>
    </a:hlink>
    <a:folHlink>
      <a:srgbClr val="FEDD00"/>
    </a:folHlink>
  </a:clrScheme>
</a:themeOverride>
</file>

<file path=ppt/theme/themeOverride2.xml><?xml version="1.0" encoding="utf-8"?>
<a:themeOverride xmlns:a="http://schemas.openxmlformats.org/drawingml/2006/main">
  <a:clrScheme name="HKEX Official">
    <a:dk1>
      <a:sysClr val="windowText" lastClr="000000"/>
    </a:dk1>
    <a:lt1>
      <a:sysClr val="window" lastClr="FFFFFF"/>
    </a:lt1>
    <a:dk2>
      <a:srgbClr val="13426B"/>
    </a:dk2>
    <a:lt2>
      <a:srgbClr val="D1DDE6"/>
    </a:lt2>
    <a:accent1>
      <a:srgbClr val="F43656"/>
    </a:accent1>
    <a:accent2>
      <a:srgbClr val="26CAD3"/>
    </a:accent2>
    <a:accent3>
      <a:srgbClr val="5E366E"/>
    </a:accent3>
    <a:accent4>
      <a:srgbClr val="D25B73"/>
    </a:accent4>
    <a:accent5>
      <a:srgbClr val="FFB81C"/>
    </a:accent5>
    <a:accent6>
      <a:srgbClr val="13426B"/>
    </a:accent6>
    <a:hlink>
      <a:srgbClr val="41748D"/>
    </a:hlink>
    <a:folHlink>
      <a:srgbClr val="FEDD00"/>
    </a:folHlink>
  </a:clrScheme>
</a:themeOverride>
</file>

<file path=ppt/theme/themeOverride3.xml><?xml version="1.0" encoding="utf-8"?>
<a:themeOverride xmlns:a="http://schemas.openxmlformats.org/drawingml/2006/main">
  <a:clrScheme name="HKEX Official">
    <a:dk1>
      <a:sysClr val="windowText" lastClr="000000"/>
    </a:dk1>
    <a:lt1>
      <a:sysClr val="window" lastClr="FFFFFF"/>
    </a:lt1>
    <a:dk2>
      <a:srgbClr val="13426B"/>
    </a:dk2>
    <a:lt2>
      <a:srgbClr val="D1DDE6"/>
    </a:lt2>
    <a:accent1>
      <a:srgbClr val="F43656"/>
    </a:accent1>
    <a:accent2>
      <a:srgbClr val="26CAD3"/>
    </a:accent2>
    <a:accent3>
      <a:srgbClr val="5E366E"/>
    </a:accent3>
    <a:accent4>
      <a:srgbClr val="D25B73"/>
    </a:accent4>
    <a:accent5>
      <a:srgbClr val="FFB81C"/>
    </a:accent5>
    <a:accent6>
      <a:srgbClr val="13426B"/>
    </a:accent6>
    <a:hlink>
      <a:srgbClr val="41748D"/>
    </a:hlink>
    <a:folHlink>
      <a:srgbClr val="FEDD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ontent Page" ma:contentTypeID="0x01010901008F8C07B999CAA248A725B0C8BC6F8E1D" ma:contentTypeVersion="6" ma:contentTypeDescription="Create a new Content Page." ma:contentTypeScope="" ma:versionID="8f2b621dd1058c4a2a7315f9f138954f">
  <xsd:schema xmlns:xsd="http://www.w3.org/2001/XMLSchema" xmlns:xs="http://www.w3.org/2001/XMLSchema" xmlns:p="http://schemas.microsoft.com/office/2006/metadata/properties" xmlns:ns2="0a922257-2113-4642-8ee3-e676026e3f1e" xmlns:ns3="1ec09d76-aa99-462a-b8f8-405a448fee76" xmlns:ns4="2498116e-b2a2-4611-8a15-b9944301ac49" targetNamespace="http://schemas.microsoft.com/office/2006/metadata/properties" ma:root="true" ma:fieldsID="6d4cc9147b2c7f5b0e8baf9fefdaaa3a" ns2:_="" ns3:_="" ns4:_="">
    <xsd:import namespace="0a922257-2113-4642-8ee3-e676026e3f1e"/>
    <xsd:import namespace="1ec09d76-aa99-462a-b8f8-405a448fee76"/>
    <xsd:import namespace="2498116e-b2a2-4611-8a15-b9944301ac49"/>
    <xsd:element name="properties">
      <xsd:complexType>
        <xsd:sequence>
          <xsd:element name="documentManagement">
            <xsd:complexType>
              <xsd:all>
                <xsd:element ref="ns2:m4dab6f727da481182147be2e5eb544f" minOccurs="0"/>
                <xsd:element ref="ns3:TaxCatchAll" minOccurs="0"/>
                <xsd:element ref="ns3:TaxCatchAllLabel" minOccurs="0"/>
                <xsd:element ref="ns4:LastUpdated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922257-2113-4642-8ee3-e676026e3f1e" elementFormDefault="qualified">
    <xsd:import namespace="http://schemas.microsoft.com/office/2006/documentManagement/types"/>
    <xsd:import namespace="http://schemas.microsoft.com/office/infopath/2007/PartnerControls"/>
    <xsd:element name="m4dab6f727da481182147be2e5eb544f" ma:index="8" nillable="true" ma:taxonomy="true" ma:internalName="m4dab6f727da481182147be2e5eb544f" ma:taxonomyFieldName="Keyword0" ma:displayName="Keyword" ma:readOnly="false" ma:default="" ma:fieldId="{64dab6f7-27da-4811-8214-7be2e5eb544f}" ma:taxonomyMulti="true" ma:sspId="0332fe15-b9b2-4211-ba88-59dfac104c1c" ma:termSetId="1a335553-77da-4f9d-89d6-009e0511bdd3"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ec09d76-aa99-462a-b8f8-405a448fee76"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997fb96f-eda1-4b3e-be67-edde81064035}" ma:internalName="TaxCatchAll" ma:showField="CatchAllData" ma:web="1ec09d76-aa99-462a-b8f8-405a448fee76">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997fb96f-eda1-4b3e-be67-edde81064035}" ma:internalName="TaxCatchAllLabel" ma:readOnly="true" ma:showField="CatchAllDataLabel" ma:web="1ec09d76-aa99-462a-b8f8-405a448fee7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8116e-b2a2-4611-8a15-b9944301ac49" elementFormDefault="qualified">
    <xsd:import namespace="http://schemas.microsoft.com/office/2006/documentManagement/types"/>
    <xsd:import namespace="http://schemas.microsoft.com/office/infopath/2007/PartnerControls"/>
    <xsd:element name="LastUpdatedDate" ma:index="12" nillable="true" ma:displayName="Last modified" ma:format="DateOnly" ma:internalName="LastUpdated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a922257-2113-4642-8ee3-e676026e3f1e">2Z5ZTZM4TKC2-140-91</_dlc_DocId>
    <_dlc_DocIdUrl xmlns="0a922257-2113-4642-8ee3-e676026e3f1e">
      <Url>https://iexchange.hkex/sites/hkex/HKExCCD/External Communications/_layouts/15/DocIdRedir.aspx?ID=2Z5ZTZM4TKC2-140-91</Url>
      <Description>2Z5ZTZM4TKC2-140-91</Description>
    </_dlc_DocIdUrl>
    <TaxCatchAll xmlns="1ec09d76-aa99-462a-b8f8-405a448fee76"/>
    <LastUpdatedDate xmlns="2498116e-b2a2-4611-8a15-b9944301ac49" xsi:nil="true"/>
    <m4dab6f727da481182147be2e5eb544f xmlns="0a922257-2113-4642-8ee3-e676026e3f1e">
      <Terms xmlns="http://schemas.microsoft.com/office/infopath/2007/PartnerControls"/>
    </m4dab6f727da481182147be2e5eb544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6D56EF1-1D6E-43FF-A1D4-1AB2233455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922257-2113-4642-8ee3-e676026e3f1e"/>
    <ds:schemaRef ds:uri="1ec09d76-aa99-462a-b8f8-405a448fee76"/>
    <ds:schemaRef ds:uri="2498116e-b2a2-4611-8a15-b9944301ac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4E677C-4F4A-44F4-A7C2-D3BC015C0FDE}">
  <ds:schemaRefs>
    <ds:schemaRef ds:uri="http://schemas.microsoft.com/sharepoint/v3/contenttype/forms"/>
  </ds:schemaRefs>
</ds:datastoreItem>
</file>

<file path=customXml/itemProps3.xml><?xml version="1.0" encoding="utf-8"?>
<ds:datastoreItem xmlns:ds="http://schemas.openxmlformats.org/officeDocument/2006/customXml" ds:itemID="{729FB8C1-1400-4A7D-986B-11087881700D}">
  <ds:schemaRefs>
    <ds:schemaRef ds:uri="http://schemas.microsoft.com/office/infopath/2007/PartnerControls"/>
    <ds:schemaRef ds:uri="0a922257-2113-4642-8ee3-e676026e3f1e"/>
    <ds:schemaRef ds:uri="1ec09d76-aa99-462a-b8f8-405a448fee76"/>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openxmlformats.org/package/2006/metadata/core-properties"/>
    <ds:schemaRef ds:uri="2498116e-b2a2-4611-8a15-b9944301ac49"/>
  </ds:schemaRefs>
</ds:datastoreItem>
</file>

<file path=customXml/itemProps4.xml><?xml version="1.0" encoding="utf-8"?>
<ds:datastoreItem xmlns:ds="http://schemas.openxmlformats.org/officeDocument/2006/customXml" ds:itemID="{95090D6C-1128-4015-93BC-0A40D8FE8E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98284</TotalTime>
  <Words>2802</Words>
  <Application>Microsoft Office PowerPoint</Application>
  <PresentationFormat>A4 纸张(210x297 毫米)</PresentationFormat>
  <Paragraphs>268</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EYInterstate Light</vt:lpstr>
      <vt:lpstr>FS Elliot Pro</vt:lpstr>
      <vt:lpstr>Arial</vt:lpstr>
      <vt:lpstr>Calibri</vt:lpstr>
      <vt:lpstr>Times New Roman</vt:lpstr>
      <vt:lpstr>Wingdings</vt:lpstr>
      <vt:lpstr>2_Office Theme</vt:lpstr>
      <vt:lpstr>RPA Blue Prism Developer Standards</vt:lpstr>
      <vt:lpstr>Background</vt:lpstr>
      <vt:lpstr>Table of Content</vt:lpstr>
      <vt:lpstr>1. Process Design</vt:lpstr>
      <vt:lpstr>Process and Object Interactions</vt:lpstr>
      <vt:lpstr>Collections</vt:lpstr>
      <vt:lpstr>Environment Variables</vt:lpstr>
      <vt:lpstr>Process Layout</vt:lpstr>
      <vt:lpstr>2. Object Design</vt:lpstr>
      <vt:lpstr>Object Design</vt:lpstr>
      <vt:lpstr>Object Design Naming Conventions</vt:lpstr>
      <vt:lpstr>Object Design – Launch and Terminate</vt:lpstr>
      <vt:lpstr>Object Design – Object Flow (Read Objects) </vt:lpstr>
      <vt:lpstr>Object Design – Object Flow (Write Objects) </vt:lpstr>
      <vt:lpstr>Object Design – Object Flow (Navigate Objects) </vt:lpstr>
      <vt:lpstr>Object Design – Element Naming Conventions</vt:lpstr>
      <vt:lpstr>Object Design – Wait Timers </vt:lpstr>
      <vt:lpstr>Object Design – Object Flow and Hard Wait Timers </vt:lpstr>
      <vt:lpstr>Object Design – System Exceptions </vt:lpstr>
      <vt:lpstr>Object Design – Global Send Keys </vt:lpstr>
      <vt:lpstr>3. Work Queue Management</vt:lpstr>
      <vt:lpstr>Work Queues </vt:lpstr>
      <vt:lpstr>Process Tags </vt:lpstr>
      <vt:lpstr>4. Release Management</vt:lpstr>
      <vt:lpstr>Release Management </vt:lpstr>
      <vt:lpstr>5. Exception Handling</vt:lpstr>
      <vt:lpstr>Exception Handling </vt:lpstr>
      <vt:lpstr>Good Exception Handling Practice </vt:lpstr>
    </vt:vector>
  </TitlesOfParts>
  <Company>O&amp;M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Petrikas</dc:creator>
  <cp:lastModifiedBy>ansonjqliao@aliyun.com</cp:lastModifiedBy>
  <cp:revision>2255</cp:revision>
  <cp:lastPrinted>2018-08-29T06:15:59Z</cp:lastPrinted>
  <dcterms:created xsi:type="dcterms:W3CDTF">2015-12-22T01:51:37Z</dcterms:created>
  <dcterms:modified xsi:type="dcterms:W3CDTF">2021-12-28T15:24:05Z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56b38f86-8c24-4553-b472-6708b68fedba</vt:lpwstr>
  </property>
  <property fmtid="{D5CDD505-2E9C-101B-9397-08002B2CF9AE}" pid="3" name="ContentTypeId">
    <vt:lpwstr>0x01010901008F8C07B999CAA248A725B0C8BC6F8E1D</vt:lpwstr>
  </property>
</Properties>
</file>