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fontAlgn="base">
              <a:defRPr/>
            </a:pPr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base">
              <a:defRPr/>
            </a:pPr>
            <a:fld id="{71658A6D-12A7-4A9D-A383-7AA891433952}" type="slidenum">
              <a:rPr lang="zh-CN" altLang="en-US" strike="noStrike" noProof="1"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6BFEF6-88DE-4369-AC83-FADAD4263370}" type="slidenum">
              <a:rPr kumimoji="0" lang="zh-CN" altLang="zh-CN" b="1" i="0" kern="1200" cap="none" spc="0" normalizeH="0" baseline="0" noProof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zh-CN" b="1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1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p>
            <a:pPr marL="0" marR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6BFEF6-88DE-4369-AC83-FADAD4263370}" type="slidenum">
              <a:rPr kumimoji="0" lang="zh-CN" altLang="zh-CN" b="1" i="0" kern="1200" cap="none" spc="0" normalizeH="0" baseline="0" noProof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zh-CN" b="1" i="0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1270000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endParaRPr lang="zh-CN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2693988"/>
            <a:ext cx="10972800" cy="34321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 fontAlgn="base">
              <a:defRPr/>
            </a:pPr>
            <a:endParaRPr lang="en-US" altLang="x-none" strike="noStrike" noProof="1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fontAlgn="base">
              <a:defRPr/>
            </a:pPr>
            <a:fld id="{71658A6D-12A7-4A9D-A383-7AA891433952}" type="slidenum">
              <a:rPr lang="zh-CN" altLang="en-US" strike="noStrike" noProof="1"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</a:fld>
            <a:endParaRPr lang="zh-CN" altLang="en-US" strike="noStrike" noProof="1"/>
          </a:p>
        </p:txBody>
      </p:sp>
      <p:pic>
        <p:nvPicPr>
          <p:cNvPr id="1030" name="Picture 6" descr="盛邦升华职业教育VI手册-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74638"/>
            <a:ext cx="2404533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Line 7"/>
          <p:cNvSpPr/>
          <p:nvPr/>
        </p:nvSpPr>
        <p:spPr>
          <a:xfrm flipV="1">
            <a:off x="317500" y="898525"/>
            <a:ext cx="11512551" cy="0"/>
          </a:xfrm>
          <a:prstGeom prst="line">
            <a:avLst/>
          </a:prstGeom>
          <a:ln w="28575" cap="flat" cmpd="sng">
            <a:solidFill>
              <a:srgbClr val="003894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push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第二章 选择器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65835"/>
            <a:ext cx="10972800" cy="808355"/>
          </a:xfrm>
        </p:spPr>
        <p:txBody>
          <a:bodyPr/>
          <a:p>
            <a:pPr algn="l"/>
            <a:r>
              <a:rPr lang="zh-CN" altLang="en-US"/>
              <a:t>补充：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74190"/>
            <a:ext cx="10972800" cy="4276725"/>
          </a:xfrm>
        </p:spPr>
        <p:txBody>
          <a:bodyPr/>
          <a:p>
            <a:r>
              <a:rPr lang="zh-CN" altLang="en-US">
                <a:sym typeface="+mn-ea"/>
              </a:rPr>
              <a:t>$("</a:t>
            </a:r>
            <a:r>
              <a:rPr lang="en-US" altLang="zh-CN">
                <a:sym typeface="+mn-ea"/>
              </a:rPr>
              <a:t>.one+</a:t>
            </a:r>
            <a:r>
              <a:rPr lang="zh-CN" altLang="en-US">
                <a:sym typeface="+mn-ea"/>
              </a:rPr>
              <a:t>div")    相当于：$(".one").next("div")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</a:t>
            </a:r>
            <a:r>
              <a:rPr lang="en-US" altLang="zh-CN">
                <a:sym typeface="+mn-ea"/>
              </a:rPr>
              <a:t>.one~</a:t>
            </a:r>
            <a:r>
              <a:rPr lang="zh-CN" altLang="en-US">
                <a:sym typeface="+mn-ea"/>
              </a:rPr>
              <a:t>div")    相当于：$(".one").next</a:t>
            </a:r>
            <a:r>
              <a:rPr lang="en-US" altLang="zh-CN">
                <a:sym typeface="+mn-ea"/>
              </a:rPr>
              <a:t>All</a:t>
            </a:r>
            <a:r>
              <a:rPr lang="zh-CN" altLang="en-US">
                <a:sym typeface="+mn-ea"/>
              </a:rPr>
              <a:t>("div")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$(".one").next</a:t>
            </a:r>
            <a:r>
              <a:rPr lang="en-US" altLang="zh-CN">
                <a:sym typeface="+mn-ea"/>
              </a:rPr>
              <a:t>Until</a:t>
            </a:r>
            <a:r>
              <a:rPr lang="zh-CN" altLang="en-US">
                <a:sym typeface="+mn-ea"/>
              </a:rPr>
              <a:t>("div")   到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结束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同理还有：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$(".one").</a:t>
            </a:r>
            <a:r>
              <a:rPr lang="en-US" altLang="zh-CN">
                <a:sym typeface="+mn-ea"/>
              </a:rPr>
              <a:t>prev</a:t>
            </a:r>
            <a:r>
              <a:rPr lang="zh-CN" altLang="en-US">
                <a:sym typeface="+mn-ea"/>
              </a:rPr>
              <a:t>("div")   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one</a:t>
            </a:r>
            <a:r>
              <a:rPr lang="zh-CN" altLang="en-US">
                <a:sym typeface="+mn-ea"/>
              </a:rPr>
              <a:t>的上一个元素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$(".one").</a:t>
            </a:r>
            <a:r>
              <a:rPr lang="en-US" altLang="zh-CN">
                <a:sym typeface="+mn-ea"/>
              </a:rPr>
              <a:t>prevAll</a:t>
            </a:r>
            <a:r>
              <a:rPr lang="zh-CN" altLang="en-US">
                <a:sym typeface="+mn-ea"/>
              </a:rPr>
              <a:t>("div")   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one</a:t>
            </a:r>
            <a:r>
              <a:rPr lang="zh-CN" altLang="en-US">
                <a:sym typeface="+mn-ea"/>
              </a:rPr>
              <a:t>的上面所有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元素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$(".one").</a:t>
            </a:r>
            <a:r>
              <a:rPr lang="en-US" altLang="zh-CN">
                <a:sym typeface="+mn-ea"/>
              </a:rPr>
              <a:t>prevUntil</a:t>
            </a:r>
            <a:r>
              <a:rPr lang="zh-CN" altLang="en-US">
                <a:sym typeface="+mn-ea"/>
              </a:rPr>
              <a:t>("div")    到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结束          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练习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使用不同层次选择器，实现改变多个</a:t>
            </a:r>
            <a:r>
              <a:rPr lang="en-US" altLang="zh-CN"/>
              <a:t>div</a:t>
            </a:r>
            <a:r>
              <a:rPr lang="zh-CN" altLang="en-US"/>
              <a:t>背景色</a:t>
            </a:r>
            <a:endParaRPr lang="zh-CN" altLang="en-US"/>
          </a:p>
          <a:p>
            <a:r>
              <a:rPr lang="zh-CN" altLang="en-US"/>
              <a:t>提示：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 sz="2400"/>
              <a:t> &lt;script&gt;</a:t>
            </a:r>
            <a:endParaRPr lang="zh-CN" altLang="en-US" sz="2400"/>
          </a:p>
          <a:p>
            <a:r>
              <a:rPr lang="zh-CN" altLang="en-US" sz="2400"/>
              <a:t>        $(document).ready(function(){</a:t>
            </a:r>
            <a:endParaRPr lang="zh-CN" altLang="en-US" sz="2400"/>
          </a:p>
          <a:p>
            <a:r>
              <a:rPr lang="zh-CN" altLang="en-US" sz="2400"/>
              <a:t>            $(".one").prev("div").css("background","green");</a:t>
            </a:r>
            <a:endParaRPr lang="zh-CN" altLang="en-US" sz="2400"/>
          </a:p>
          <a:p>
            <a:r>
              <a:rPr lang="zh-CN" altLang="en-US" sz="2400"/>
              <a:t>        })</a:t>
            </a:r>
            <a:endParaRPr lang="zh-CN" altLang="en-US" sz="2400"/>
          </a:p>
          <a:p>
            <a:r>
              <a:rPr lang="zh-CN" altLang="en-US" sz="2400"/>
              <a:t>    &lt;/script&gt;</a:t>
            </a:r>
            <a:endParaRPr lang="zh-CN" altLang="en-US" sz="240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过滤选择器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基本过滤选择器</a:t>
            </a:r>
            <a:endParaRPr lang="zh-CN" altLang="en-US"/>
          </a:p>
          <a:p>
            <a:r>
              <a:rPr lang="zh-CN" altLang="en-US"/>
              <a:t>内容过滤选择器</a:t>
            </a:r>
            <a:endParaRPr lang="zh-CN" altLang="en-US"/>
          </a:p>
          <a:p>
            <a:r>
              <a:rPr lang="zh-CN" altLang="en-US"/>
              <a:t>可见性过滤选择器</a:t>
            </a:r>
            <a:endParaRPr lang="zh-CN" altLang="en-US"/>
          </a:p>
          <a:p>
            <a:r>
              <a:rPr lang="zh-CN" altLang="en-US"/>
              <a:t>属性过滤选择器</a:t>
            </a:r>
            <a:endParaRPr lang="zh-CN" altLang="en-US"/>
          </a:p>
          <a:p>
            <a:r>
              <a:rPr lang="zh-CN" altLang="en-US"/>
              <a:t>子元素过滤选择器</a:t>
            </a:r>
            <a:endParaRPr lang="zh-CN" altLang="en-US"/>
          </a:p>
          <a:p>
            <a:r>
              <a:rPr lang="zh-CN" altLang="en-US"/>
              <a:t>表单对象属性过滤选择器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95680"/>
            <a:ext cx="4206875" cy="792480"/>
          </a:xfrm>
        </p:spPr>
        <p:txBody>
          <a:bodyPr/>
          <a:p>
            <a:pPr algn="l"/>
            <a:r>
              <a:rPr lang="zh-CN" altLang="en-US" sz="3600"/>
              <a:t>基本过滤选择器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87525"/>
            <a:ext cx="10972800" cy="4338955"/>
          </a:xfrm>
        </p:spPr>
        <p:txBody>
          <a:bodyPr/>
          <a:p>
            <a:r>
              <a:rPr lang="zh-CN" altLang="en-US"/>
              <a:t>$("div:</a:t>
            </a:r>
            <a:r>
              <a:rPr lang="en-US" altLang="zh-CN"/>
              <a:t>first</a:t>
            </a:r>
            <a:r>
              <a:rPr lang="zh-CN" altLang="en-US"/>
              <a:t>")  选取第一个</a:t>
            </a:r>
            <a:r>
              <a:rPr lang="en-US" altLang="zh-CN"/>
              <a:t>div</a:t>
            </a:r>
            <a:r>
              <a:rPr lang="zh-CN" altLang="en-US"/>
              <a:t>元素</a:t>
            </a:r>
            <a:endParaRPr lang="zh-CN" altLang="en-US"/>
          </a:p>
          <a:p>
            <a:r>
              <a:rPr lang="zh-CN" altLang="en-US"/>
              <a:t>$("div:last")  </a:t>
            </a:r>
            <a:r>
              <a:rPr lang="zh-CN" altLang="en-US">
                <a:sym typeface="+mn-ea"/>
              </a:rPr>
              <a:t>选取最后一个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元素</a:t>
            </a:r>
            <a:endParaRPr lang="zh-CN" altLang="en-US">
              <a:sym typeface="+mn-ea"/>
            </a:endParaRPr>
          </a:p>
          <a:p>
            <a:r>
              <a:rPr lang="en-US" altLang="zh-CN"/>
              <a:t>$("div:not(.one)") </a:t>
            </a:r>
            <a:r>
              <a:rPr lang="zh-CN" altLang="en-US"/>
              <a:t>除了</a:t>
            </a:r>
            <a:r>
              <a:rPr lang="en-US" altLang="zh-CN"/>
              <a:t>class</a:t>
            </a:r>
            <a:r>
              <a:rPr lang="zh-CN" altLang="en-US"/>
              <a:t>为</a:t>
            </a:r>
            <a:r>
              <a:rPr lang="en-US" altLang="zh-CN"/>
              <a:t>one</a:t>
            </a:r>
            <a:r>
              <a:rPr lang="zh-CN" altLang="en-US"/>
              <a:t>的</a:t>
            </a:r>
            <a:r>
              <a:rPr lang="en-US" altLang="zh-CN"/>
              <a:t>div</a:t>
            </a:r>
            <a:r>
              <a:rPr lang="zh-CN" altLang="en-US"/>
              <a:t>元素的所有元素</a:t>
            </a:r>
            <a:endParaRPr lang="zh-CN" altLang="en-US"/>
          </a:p>
          <a:p>
            <a:r>
              <a:rPr lang="zh-CN" altLang="en-US"/>
              <a:t>$("div:even")  选取索引为偶数的</a:t>
            </a:r>
            <a:r>
              <a:rPr lang="en-US" altLang="zh-CN"/>
              <a:t>div</a:t>
            </a:r>
            <a:endParaRPr lang="en-US" altLang="zh-CN"/>
          </a:p>
          <a:p>
            <a:r>
              <a:rPr lang="en-US" altLang="zh-CN"/>
              <a:t>$("div:odd")   </a:t>
            </a:r>
            <a:r>
              <a:rPr lang="zh-CN" altLang="en-US">
                <a:sym typeface="+mn-ea"/>
              </a:rPr>
              <a:t>选取索引为奇数的</a:t>
            </a:r>
            <a:r>
              <a:rPr lang="en-US" altLang="zh-CN">
                <a:sym typeface="+mn-ea"/>
              </a:rPr>
              <a:t>div</a:t>
            </a:r>
            <a:endParaRPr lang="en-US" altLang="zh-CN"/>
          </a:p>
          <a:p>
            <a:r>
              <a:rPr lang="en-US" altLang="zh-CN"/>
              <a:t>$("div:eq(2)")   </a:t>
            </a:r>
            <a:r>
              <a:rPr lang="zh-CN" altLang="en-US"/>
              <a:t>选取索引等于</a:t>
            </a:r>
            <a:r>
              <a:rPr lang="en-US" altLang="zh-CN"/>
              <a:t>2</a:t>
            </a:r>
            <a:r>
              <a:rPr lang="zh-CN" altLang="en-US"/>
              <a:t>的元素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0570" y="112395"/>
            <a:ext cx="4725670" cy="701040"/>
          </a:xfrm>
        </p:spPr>
        <p:txBody>
          <a:bodyPr/>
          <a:p>
            <a:r>
              <a:rPr lang="zh-CN" altLang="en-US">
                <a:sym typeface="+mn-ea"/>
              </a:rPr>
              <a:t>基本过滤选择器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65300"/>
            <a:ext cx="10972800" cy="4361180"/>
          </a:xfrm>
        </p:spPr>
        <p:txBody>
          <a:bodyPr/>
          <a:p>
            <a:r>
              <a:rPr lang="zh-CN" altLang="en-US"/>
              <a:t>$("div:gt(2)")  选取索引大于</a:t>
            </a:r>
            <a:r>
              <a:rPr lang="en-US" altLang="zh-CN"/>
              <a:t>2</a:t>
            </a:r>
            <a:r>
              <a:rPr lang="zh-CN" altLang="en-US"/>
              <a:t>的元素，但不包括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/>
              <a:t>$("div:lt(2)")    </a:t>
            </a:r>
            <a:r>
              <a:rPr lang="zh-CN" altLang="en-US">
                <a:sym typeface="+mn-ea"/>
              </a:rPr>
              <a:t>选取索引小于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的元素，但不包括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  <a:p>
            <a:r>
              <a:rPr lang="en-US" altLang="zh-CN"/>
              <a:t>$(":header")    </a:t>
            </a:r>
            <a:r>
              <a:rPr lang="zh-CN" altLang="en-US"/>
              <a:t>选取所有标题元素，如</a:t>
            </a:r>
            <a:r>
              <a:rPr lang="en-US" altLang="zh-CN"/>
              <a:t>h1,h2</a:t>
            </a:r>
            <a:endParaRPr lang="en-US" altLang="zh-CN"/>
          </a:p>
          <a:p>
            <a:r>
              <a:rPr lang="en-US" altLang="zh-CN"/>
              <a:t>$("div:animated")  </a:t>
            </a:r>
            <a:r>
              <a:rPr lang="zh-CN" altLang="en-US"/>
              <a:t>选取所有正在执行动画的</a:t>
            </a:r>
            <a:r>
              <a:rPr lang="en-US" altLang="zh-CN"/>
              <a:t>div</a:t>
            </a:r>
            <a:r>
              <a:rPr lang="zh-CN" altLang="en-US"/>
              <a:t>元素</a:t>
            </a:r>
            <a:endParaRPr lang="zh-CN" altLang="en-US"/>
          </a:p>
          <a:p>
            <a:r>
              <a:rPr lang="zh-CN" altLang="en-US"/>
              <a:t>$(":</a:t>
            </a:r>
            <a:r>
              <a:rPr lang="en-US" altLang="zh-CN"/>
              <a:t>focus</a:t>
            </a:r>
            <a:r>
              <a:rPr lang="zh-CN" altLang="en-US"/>
              <a:t>")     选取当前获取焦点的元素</a:t>
            </a:r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内容过滤选择器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$("div:contains(o)")   选取文本包含</a:t>
            </a:r>
            <a:r>
              <a:rPr lang="en-US" altLang="zh-CN"/>
              <a:t>o</a:t>
            </a:r>
            <a:r>
              <a:rPr lang="zh-CN" altLang="en-US"/>
              <a:t>的元素</a:t>
            </a:r>
            <a:endParaRPr lang="zh-CN" altLang="en-US"/>
          </a:p>
          <a:p>
            <a:r>
              <a:rPr lang="zh-CN" altLang="en-US"/>
              <a:t>$("div:empty")   选取不包含子元素</a:t>
            </a:r>
            <a:r>
              <a:rPr lang="en-US" altLang="zh-CN"/>
              <a:t>(</a:t>
            </a:r>
            <a:r>
              <a:rPr lang="zh-CN" altLang="en-US"/>
              <a:t>文本</a:t>
            </a:r>
            <a:r>
              <a:rPr lang="en-US" altLang="zh-CN"/>
              <a:t>)</a:t>
            </a:r>
            <a:r>
              <a:rPr lang="zh-CN" altLang="en-US"/>
              <a:t>的空元素</a:t>
            </a:r>
            <a:endParaRPr lang="zh-CN" altLang="en-US"/>
          </a:p>
          <a:p>
            <a:r>
              <a:rPr lang="zh-CN" altLang="en-US"/>
              <a:t>$("div:has('p')")   选取含有</a:t>
            </a:r>
            <a:r>
              <a:rPr lang="en-US" altLang="zh-CN"/>
              <a:t>p</a:t>
            </a:r>
            <a:r>
              <a:rPr lang="zh-CN" altLang="en-US"/>
              <a:t>元素的</a:t>
            </a:r>
            <a:r>
              <a:rPr lang="en-US" altLang="zh-CN"/>
              <a:t>div</a:t>
            </a:r>
            <a:endParaRPr lang="en-US" altLang="zh-CN"/>
          </a:p>
          <a:p>
            <a:r>
              <a:rPr lang="en-US" altLang="zh-CN"/>
              <a:t> $("div:parent")     </a:t>
            </a:r>
            <a:r>
              <a:rPr lang="zh-CN" altLang="en-US"/>
              <a:t>选取含有子元素</a:t>
            </a:r>
            <a:r>
              <a:rPr lang="en-US" altLang="zh-CN"/>
              <a:t>(</a:t>
            </a:r>
            <a:r>
              <a:rPr lang="zh-CN" altLang="en-US"/>
              <a:t>文本</a:t>
            </a:r>
            <a:r>
              <a:rPr lang="en-US" altLang="zh-CN"/>
              <a:t>)</a:t>
            </a:r>
            <a:r>
              <a:rPr lang="zh-CN" altLang="en-US"/>
              <a:t>的元素</a:t>
            </a:r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可见性过滤选择器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$(":visible")   选取所有可见的元素</a:t>
            </a:r>
            <a:endParaRPr lang="zh-CN" altLang="en-US"/>
          </a:p>
          <a:p>
            <a:r>
              <a:rPr lang="zh-CN" altLang="en-US"/>
              <a:t>$(":hidden")   </a:t>
            </a:r>
            <a:r>
              <a:rPr lang="zh-CN" altLang="en-US">
                <a:sym typeface="+mn-ea"/>
              </a:rPr>
              <a:t>选取所有不可见的元素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属性过滤选择器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176145"/>
            <a:ext cx="10972800" cy="4254500"/>
          </a:xfrm>
        </p:spPr>
        <p:txBody>
          <a:bodyPr/>
          <a:p>
            <a:r>
              <a:rPr>
                <a:sym typeface="+mn-ea"/>
              </a:rPr>
              <a:t>$("div[class]")   </a:t>
            </a:r>
            <a:r>
              <a:rPr lang="zh-CN">
                <a:sym typeface="+mn-ea"/>
              </a:rPr>
              <a:t>选取含有</a:t>
            </a:r>
            <a:r>
              <a:rPr lang="en-US" altLang="zh-CN">
                <a:sym typeface="+mn-ea"/>
              </a:rPr>
              <a:t>class(id)</a:t>
            </a:r>
            <a:r>
              <a:rPr lang="zh-CN" altLang="en-US">
                <a:sym typeface="+mn-ea"/>
              </a:rPr>
              <a:t>属性的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元素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$("div[class</a:t>
            </a:r>
            <a:r>
              <a:rPr lang="en-US" altLang="zh-CN">
                <a:sym typeface="+mn-ea"/>
              </a:rPr>
              <a:t>='one'</a:t>
            </a:r>
            <a:r>
              <a:rPr lang="zh-CN" altLang="en-US">
                <a:sym typeface="+mn-ea"/>
              </a:rPr>
              <a:t>]")</a:t>
            </a:r>
            <a:r>
              <a:rPr lang="zh-CN">
                <a:sym typeface="+mn-ea"/>
              </a:rPr>
              <a:t>选取含有</a:t>
            </a:r>
            <a:r>
              <a:rPr lang="en-US" altLang="zh-CN">
                <a:sym typeface="+mn-ea"/>
              </a:rPr>
              <a:t>class(id)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one</a:t>
            </a:r>
            <a:r>
              <a:rPr lang="zh-CN" altLang="en-US">
                <a:sym typeface="+mn-ea"/>
              </a:rPr>
              <a:t>属性的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元素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$("div[class</a:t>
            </a:r>
            <a:r>
              <a:rPr lang="en-US" altLang="zh-CN">
                <a:sym typeface="+mn-ea"/>
              </a:rPr>
              <a:t>!='one'</a:t>
            </a:r>
            <a:r>
              <a:rPr lang="zh-CN" altLang="en-US">
                <a:sym typeface="+mn-ea"/>
              </a:rPr>
              <a:t>]")</a:t>
            </a:r>
            <a:r>
              <a:rPr lang="zh-CN" sz="2800">
                <a:sym typeface="+mn-ea"/>
              </a:rPr>
              <a:t>选取不含有</a:t>
            </a:r>
            <a:r>
              <a:rPr lang="en-US" altLang="zh-CN" sz="2800">
                <a:sym typeface="+mn-ea"/>
              </a:rPr>
              <a:t>class(id)</a:t>
            </a:r>
            <a:r>
              <a:rPr lang="zh-CN" altLang="en-US" sz="2800">
                <a:sym typeface="+mn-ea"/>
              </a:rPr>
              <a:t>是</a:t>
            </a:r>
            <a:r>
              <a:rPr lang="en-US" altLang="zh-CN" sz="2800">
                <a:sym typeface="+mn-ea"/>
              </a:rPr>
              <a:t>one</a:t>
            </a:r>
            <a:r>
              <a:rPr lang="zh-CN" altLang="en-US" sz="2800">
                <a:sym typeface="+mn-ea"/>
              </a:rPr>
              <a:t>属性的</a:t>
            </a:r>
            <a:r>
              <a:rPr lang="en-US" altLang="zh-CN" sz="2800">
                <a:sym typeface="+mn-ea"/>
              </a:rPr>
              <a:t>div</a:t>
            </a:r>
            <a:r>
              <a:rPr lang="zh-CN" altLang="en-US" sz="2800">
                <a:sym typeface="+mn-ea"/>
              </a:rPr>
              <a:t>元</a:t>
            </a:r>
            <a:r>
              <a:rPr lang="zh-CN" altLang="en-US">
                <a:sym typeface="+mn-ea"/>
              </a:rPr>
              <a:t>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$("div[class</a:t>
            </a:r>
            <a:r>
              <a:rPr lang="en-US" altLang="zh-CN">
                <a:sym typeface="+mn-ea"/>
              </a:rPr>
              <a:t>^='o'</a:t>
            </a:r>
            <a:r>
              <a:rPr lang="zh-CN" altLang="en-US">
                <a:sym typeface="+mn-ea"/>
              </a:rPr>
              <a:t>]")</a:t>
            </a:r>
            <a:r>
              <a:rPr lang="zh-CN">
                <a:sym typeface="+mn-ea"/>
              </a:rPr>
              <a:t>选取</a:t>
            </a:r>
            <a:r>
              <a:rPr lang="en-US" altLang="zh-CN">
                <a:sym typeface="+mn-ea"/>
              </a:rPr>
              <a:t>class(id)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开头的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元素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$("div[class</a:t>
            </a:r>
            <a:r>
              <a:rPr lang="en-US" altLang="zh-CN">
                <a:sym typeface="+mn-ea"/>
              </a:rPr>
              <a:t>$='o'</a:t>
            </a:r>
            <a:r>
              <a:rPr lang="zh-CN" altLang="en-US">
                <a:sym typeface="+mn-ea"/>
              </a:rPr>
              <a:t>]")</a:t>
            </a:r>
            <a:r>
              <a:rPr lang="zh-CN">
                <a:sym typeface="+mn-ea"/>
              </a:rPr>
              <a:t>选取</a:t>
            </a:r>
            <a:r>
              <a:rPr lang="en-US" altLang="zh-CN">
                <a:sym typeface="+mn-ea"/>
              </a:rPr>
              <a:t>class(id)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结尾的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元素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$("div[class</a:t>
            </a:r>
            <a:r>
              <a:rPr lang="en-US" altLang="zh-CN">
                <a:sym typeface="+mn-ea"/>
              </a:rPr>
              <a:t>*='o'</a:t>
            </a:r>
            <a:r>
              <a:rPr lang="zh-CN" altLang="en-US">
                <a:sym typeface="+mn-ea"/>
              </a:rPr>
              <a:t>]")</a:t>
            </a:r>
            <a:r>
              <a:rPr lang="zh-CN">
                <a:sym typeface="+mn-ea"/>
              </a:rPr>
              <a:t>选取</a:t>
            </a:r>
            <a:r>
              <a:rPr lang="en-US" altLang="zh-CN">
                <a:sym typeface="+mn-ea"/>
              </a:rPr>
              <a:t>class(id)</a:t>
            </a:r>
            <a:r>
              <a:rPr lang="zh-CN" altLang="en-US">
                <a:sym typeface="+mn-ea"/>
              </a:rPr>
              <a:t>包含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元素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$("div</a:t>
            </a:r>
            <a:r>
              <a:rPr lang="en-US" altLang="zh-CN">
                <a:sym typeface="+mn-ea"/>
              </a:rPr>
              <a:t>[id]</a:t>
            </a:r>
            <a:r>
              <a:rPr lang="zh-CN" altLang="en-US">
                <a:sym typeface="+mn-ea"/>
              </a:rPr>
              <a:t>[class</a:t>
            </a:r>
            <a:r>
              <a:rPr lang="en-US" altLang="zh-CN">
                <a:sym typeface="+mn-ea"/>
              </a:rPr>
              <a:t>*='o'</a:t>
            </a:r>
            <a:r>
              <a:rPr lang="zh-CN" altLang="en-US">
                <a:sym typeface="+mn-ea"/>
              </a:rPr>
              <a:t>]")    </a:t>
            </a:r>
            <a:r>
              <a:rPr lang="en-US" altLang="zh-CN">
                <a:sym typeface="+mn-ea"/>
              </a:rPr>
              <a:t>……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子元素过滤选择器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$("div:nth-child(</a:t>
            </a:r>
            <a:r>
              <a:rPr lang="en-US" altLang="zh-CN"/>
              <a:t>n</a:t>
            </a:r>
            <a:r>
              <a:rPr lang="zh-CN" altLang="en-US"/>
              <a:t>)")  选取</a:t>
            </a:r>
            <a:r>
              <a:rPr lang="en-US" altLang="zh-CN"/>
              <a:t>div</a:t>
            </a:r>
            <a:r>
              <a:rPr lang="zh-CN" altLang="en-US"/>
              <a:t>父元素下的第</a:t>
            </a:r>
            <a:r>
              <a:rPr lang="en-US" altLang="zh-CN"/>
              <a:t>n</a:t>
            </a:r>
            <a:r>
              <a:rPr lang="zh-CN" altLang="en-US"/>
              <a:t>个子元素</a:t>
            </a:r>
            <a:endParaRPr lang="zh-CN" altLang="en-US"/>
          </a:p>
          <a:p>
            <a:r>
              <a:rPr lang="zh-CN" altLang="en-US"/>
              <a:t>                                </a:t>
            </a:r>
            <a:r>
              <a:rPr lang="en-US" altLang="zh-CN"/>
              <a:t>(even,odd,n,2n,3n,3n+1)</a:t>
            </a:r>
            <a:endParaRPr lang="en-US" altLang="zh-CN"/>
          </a:p>
          <a:p>
            <a:r>
              <a:rPr lang="en-US" altLang="zh-CN"/>
              <a:t>$("div:first-child")     </a:t>
            </a:r>
            <a:r>
              <a:rPr lang="zh-CN" altLang="en-US">
                <a:sym typeface="+mn-ea"/>
              </a:rPr>
              <a:t>选取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父元素下的第一个子元素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$("div:last-child")     </a:t>
            </a:r>
            <a:r>
              <a:rPr lang="zh-CN" altLang="en-US">
                <a:sym typeface="+mn-ea"/>
              </a:rPr>
              <a:t>选取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父元素下的最后一个子元素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$("div:only-child")     </a:t>
            </a:r>
            <a:r>
              <a:rPr lang="zh-CN" altLang="en-US" sz="2800">
                <a:sym typeface="+mn-ea"/>
              </a:rPr>
              <a:t>选取</a:t>
            </a:r>
            <a:r>
              <a:rPr lang="en-US" altLang="zh-CN" sz="2800">
                <a:sym typeface="+mn-ea"/>
              </a:rPr>
              <a:t>div</a:t>
            </a:r>
            <a:r>
              <a:rPr lang="zh-CN" altLang="en-US" sz="2800">
                <a:sym typeface="+mn-ea"/>
              </a:rPr>
              <a:t>父元素下只有一个子元素的子元素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ransition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表单对象属性过滤选择器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709228"/>
            <a:ext cx="10972800" cy="3432175"/>
          </a:xfrm>
        </p:spPr>
        <p:txBody>
          <a:bodyPr/>
          <a:p>
            <a:r>
              <a:rPr lang="zh-CN" altLang="en-US"/>
              <a:t>$("input:enabled")   选取可用元素</a:t>
            </a:r>
            <a:endParaRPr lang="zh-CN" altLang="en-US"/>
          </a:p>
          <a:p>
            <a:r>
              <a:rPr lang="zh-CN" altLang="en-US"/>
              <a:t>$("input:disabled")   </a:t>
            </a:r>
            <a:r>
              <a:rPr lang="zh-CN" altLang="en-US">
                <a:sym typeface="+mn-ea"/>
              </a:rPr>
              <a:t>选取不可用元素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$("input:checked").length  选取被选中元素的个数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复选框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$("select :selected")   </a:t>
            </a:r>
            <a:r>
              <a:rPr lang="zh-CN" altLang="en-US">
                <a:sym typeface="+mn-ea"/>
              </a:rPr>
              <a:t>选取被选中元素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下拉列表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复习与回顾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1.css</a:t>
            </a:r>
            <a:r>
              <a:rPr lang="zh-CN" altLang="en-US"/>
              <a:t>选择器有哪些？</a:t>
            </a:r>
            <a:endParaRPr lang="zh-CN" altLang="en-US"/>
          </a:p>
          <a:p>
            <a:r>
              <a:rPr lang="en-US" altLang="zh-CN"/>
              <a:t>2.js</a:t>
            </a:r>
            <a:r>
              <a:rPr lang="zh-CN" altLang="en-US"/>
              <a:t>中是如何定义一个变量的？</a:t>
            </a:r>
            <a:endParaRPr lang="zh-CN" altLang="en-US"/>
          </a:p>
          <a:p>
            <a:r>
              <a:rPr lang="en-US" altLang="zh-CN"/>
              <a:t>3.js</a:t>
            </a:r>
            <a:r>
              <a:rPr lang="zh-CN" altLang="en-US"/>
              <a:t>中是如何获取元素节点的？</a:t>
            </a:r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表单选择器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$(":input")</a:t>
            </a:r>
            <a:endParaRPr lang="en-US" altLang="zh-CN"/>
          </a:p>
          <a:p>
            <a:r>
              <a:rPr lang="en-US" altLang="zh-CN"/>
              <a:t>$(":checkbox")</a:t>
            </a:r>
            <a:endParaRPr lang="en-US" altLang="zh-CN"/>
          </a:p>
          <a:p>
            <a:r>
              <a:rPr lang="en-US" altLang="zh-CN"/>
              <a:t>$(":text")</a:t>
            </a:r>
            <a:endParaRPr lang="en-US" altLang="zh-CN"/>
          </a:p>
          <a:p>
            <a:r>
              <a:rPr lang="en-US" altLang="zh-CN"/>
              <a:t>$(":radio")</a:t>
            </a:r>
            <a:endParaRPr lang="en-US" altLang="zh-CN"/>
          </a:p>
          <a:p>
            <a:r>
              <a:rPr lang="zh-CN" altLang="en-US"/>
              <a:t>详见</a:t>
            </a:r>
            <a:r>
              <a:rPr lang="en-US" altLang="zh-CN"/>
              <a:t>48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特殊字符</a:t>
            </a:r>
            <a:r>
              <a:rPr lang="en-US" altLang="zh-CN"/>
              <a:t>50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品牌列表效果</a:t>
            </a:r>
            <a:r>
              <a:rPr lang="en-US" altLang="zh-CN"/>
              <a:t>52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413000"/>
            <a:ext cx="10972800" cy="3713480"/>
          </a:xfrm>
        </p:spPr>
        <p:txBody>
          <a:bodyPr/>
          <a:p>
            <a:r>
              <a:rPr lang="zh-CN" altLang="en-US"/>
              <a:t>掌握</a:t>
            </a:r>
            <a:r>
              <a:rPr lang="en-US" altLang="zh-CN"/>
              <a:t>jquery</a:t>
            </a:r>
            <a:r>
              <a:rPr lang="zh-CN" altLang="en-US"/>
              <a:t>常用选择器</a:t>
            </a:r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本章难点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}KP[6DI6AQ}QGJXMQ53LJ%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2818130"/>
            <a:ext cx="6885940" cy="2143125"/>
          </a:xfrm>
          <a:prstGeom prst="rect">
            <a:avLst/>
          </a:prstGeom>
        </p:spPr>
      </p:pic>
    </p:spTree>
  </p:cSld>
  <p:clrMapOvr>
    <a:masterClrMapping/>
  </p:clrMapOvr>
  <p:transition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预习检查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层次选择器有哪些？</a:t>
            </a:r>
            <a:endParaRPr lang="zh-CN" altLang="en-US"/>
          </a:p>
          <a:p>
            <a:r>
              <a:rPr lang="zh-CN" altLang="en-US"/>
              <a:t>过滤选择器有哪些？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完全继承了</a:t>
            </a:r>
            <a:r>
              <a:rPr lang="en-US" altLang="zh-CN"/>
              <a:t>css</a:t>
            </a:r>
            <a:r>
              <a:rPr lang="zh-CN" altLang="en-US"/>
              <a:t>中选择器的使用方法：</a:t>
            </a:r>
            <a:endParaRPr lang="zh-CN" altLang="en-US"/>
          </a:p>
          <a:p>
            <a:r>
              <a:rPr lang="en-US" altLang="zh-CN"/>
              <a:t>id</a:t>
            </a:r>
            <a:r>
              <a:rPr lang="zh-CN" altLang="en-US"/>
              <a:t>选择器，类选择器，标签选择器，通用选择器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等等</a:t>
            </a:r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  <p:transition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使用不同选择器，实现，改变</a:t>
            </a:r>
            <a:r>
              <a:rPr lang="en-US" altLang="zh-CN"/>
              <a:t>div</a:t>
            </a:r>
            <a:r>
              <a:rPr lang="zh-CN" altLang="en-US"/>
              <a:t>背景颜色</a:t>
            </a:r>
            <a:endParaRPr lang="zh-CN" altLang="en-US"/>
          </a:p>
          <a:p>
            <a:r>
              <a:rPr lang="zh-CN" altLang="en-US"/>
              <a:t>提示：</a:t>
            </a:r>
            <a:endParaRPr lang="zh-CN" altLang="en-US"/>
          </a:p>
          <a:p>
            <a:r>
              <a:rPr lang="zh-CN" altLang="en-US" sz="2400"/>
              <a:t>&lt;script&gt;</a:t>
            </a:r>
            <a:endParaRPr lang="zh-CN" altLang="en-US" sz="2400"/>
          </a:p>
          <a:p>
            <a:r>
              <a:rPr lang="zh-CN" altLang="en-US" sz="2400"/>
              <a:t>        $(document).ready(function(){</a:t>
            </a:r>
            <a:endParaRPr lang="zh-CN" altLang="en-US" sz="2400"/>
          </a:p>
          <a:p>
            <a:r>
              <a:rPr lang="zh-CN" altLang="en-US" sz="2400"/>
              <a:t>            $("div").css("background","green");</a:t>
            </a:r>
            <a:endParaRPr lang="zh-CN" altLang="en-US" sz="2400"/>
          </a:p>
          <a:p>
            <a:r>
              <a:rPr lang="zh-CN" altLang="en-US" sz="2400"/>
              <a:t>        })</a:t>
            </a:r>
            <a:endParaRPr lang="zh-CN" altLang="en-US" sz="2400"/>
          </a:p>
          <a:p>
            <a:r>
              <a:rPr lang="zh-CN" altLang="en-US" sz="2400"/>
              <a:t>    &lt;/script&gt;</a:t>
            </a:r>
            <a:endParaRPr lang="zh-CN" altLang="en-US" sz="240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层次选择器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$("body div")    </a:t>
            </a:r>
            <a:r>
              <a:rPr lang="en-US" altLang="zh-CN"/>
              <a:t>body</a:t>
            </a:r>
            <a:r>
              <a:rPr lang="zh-CN" altLang="en-US"/>
              <a:t>标签内所有的</a:t>
            </a:r>
            <a:r>
              <a:rPr lang="en-US" altLang="zh-CN"/>
              <a:t>div</a:t>
            </a:r>
            <a:r>
              <a:rPr lang="zh-CN" altLang="en-US"/>
              <a:t>元素</a:t>
            </a:r>
            <a:endParaRPr lang="zh-CN" altLang="en-US"/>
          </a:p>
          <a:p>
            <a:r>
              <a:rPr lang="zh-CN" altLang="en-US">
                <a:sym typeface="+mn-ea"/>
              </a:rPr>
              <a:t>$("body</a:t>
            </a:r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div")   </a:t>
            </a:r>
            <a:r>
              <a:rPr lang="en-US" altLang="zh-CN">
                <a:sym typeface="+mn-ea"/>
              </a:rPr>
              <a:t>body</a:t>
            </a:r>
            <a:r>
              <a:rPr lang="zh-CN" altLang="en-US">
                <a:sym typeface="+mn-ea"/>
              </a:rPr>
              <a:t>标签内子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元素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</a:t>
            </a:r>
            <a:r>
              <a:rPr lang="en-US" altLang="zh-CN">
                <a:sym typeface="+mn-ea"/>
              </a:rPr>
              <a:t>.one+</a:t>
            </a:r>
            <a:r>
              <a:rPr lang="zh-CN" altLang="en-US">
                <a:sym typeface="+mn-ea"/>
              </a:rPr>
              <a:t>div")    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one</a:t>
            </a:r>
            <a:r>
              <a:rPr lang="zh-CN" altLang="en-US">
                <a:sym typeface="+mn-ea"/>
              </a:rPr>
              <a:t>的下一个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同辈元素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$("</a:t>
            </a:r>
            <a:r>
              <a:rPr lang="en-US" altLang="zh-CN">
                <a:sym typeface="+mn-ea"/>
              </a:rPr>
              <a:t>.one~</a:t>
            </a:r>
            <a:r>
              <a:rPr lang="zh-CN" altLang="en-US">
                <a:sym typeface="+mn-ea"/>
              </a:rPr>
              <a:t>div")    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one</a:t>
            </a:r>
            <a:r>
              <a:rPr lang="zh-CN" altLang="en-US">
                <a:sym typeface="+mn-ea"/>
              </a:rPr>
              <a:t>的后面所有</a:t>
            </a:r>
            <a:r>
              <a:rPr lang="en-US" altLang="zh-CN">
                <a:sym typeface="+mn-ea"/>
              </a:rPr>
              <a:t>div</a:t>
            </a:r>
            <a:r>
              <a:rPr lang="zh-CN" altLang="en-US">
                <a:sym typeface="+mn-ea"/>
              </a:rPr>
              <a:t>同辈元素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push dir="r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2216</Words>
  <Application>WPS 演示</Application>
  <PresentationFormat>宽屏</PresentationFormat>
  <Paragraphs>153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Calibri</vt:lpstr>
      <vt:lpstr>默认设计模板</vt:lpstr>
      <vt:lpstr>第二章 选择器</vt:lpstr>
      <vt:lpstr>复习与回顾</vt:lpstr>
      <vt:lpstr>本章目标</vt:lpstr>
      <vt:lpstr>本章难点</vt:lpstr>
      <vt:lpstr>本章任务</vt:lpstr>
      <vt:lpstr>预习检查</vt:lpstr>
      <vt:lpstr>基本选择器</vt:lpstr>
      <vt:lpstr>练习1：</vt:lpstr>
      <vt:lpstr>层次选择器</vt:lpstr>
      <vt:lpstr>补充：</vt:lpstr>
      <vt:lpstr>练习2：</vt:lpstr>
      <vt:lpstr>过滤选择器	</vt:lpstr>
      <vt:lpstr>基本过滤选择器</vt:lpstr>
      <vt:lpstr>基本过滤选择器</vt:lpstr>
      <vt:lpstr>内容过滤选择器</vt:lpstr>
      <vt:lpstr>可见性过滤选择器</vt:lpstr>
      <vt:lpstr>属性过滤选择器</vt:lpstr>
      <vt:lpstr>子元素过滤选择器</vt:lpstr>
      <vt:lpstr>表单对象属性过滤选择器</vt:lpstr>
      <vt:lpstr>表单选择器</vt:lpstr>
      <vt:lpstr>注意事项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dc</dc:creator>
  <cp:lastModifiedBy>dc</cp:lastModifiedBy>
  <cp:revision>5</cp:revision>
  <dcterms:created xsi:type="dcterms:W3CDTF">2015-05-05T08:02:00Z</dcterms:created>
  <dcterms:modified xsi:type="dcterms:W3CDTF">2017-03-06T00:44:04Z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