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65" r:id="rId6"/>
    <p:sldId id="278" r:id="rId7"/>
    <p:sldId id="258" r:id="rId8"/>
    <p:sldId id="274" r:id="rId9"/>
    <p:sldId id="276" r:id="rId10"/>
    <p:sldId id="301" r:id="rId11"/>
    <p:sldId id="305" r:id="rId12"/>
    <p:sldId id="304" r:id="rId13"/>
    <p:sldId id="302" r:id="rId14"/>
    <p:sldId id="279" r:id="rId15"/>
    <p:sldId id="303" r:id="rId16"/>
    <p:sldId id="277" r:id="rId17"/>
    <p:sldId id="280" r:id="rId18"/>
    <p:sldId id="286" r:id="rId19"/>
    <p:sldId id="287" r:id="rId20"/>
    <p:sldId id="288" r:id="rId21"/>
    <p:sldId id="289" r:id="rId22"/>
    <p:sldId id="290" r:id="rId23"/>
    <p:sldId id="291" r:id="rId24"/>
    <p:sldId id="292" r:id="rId25"/>
    <p:sldId id="294" r:id="rId26"/>
    <p:sldId id="295" r:id="rId27"/>
    <p:sldId id="296" r:id="rId28"/>
    <p:sldId id="297" r:id="rId29"/>
    <p:sldId id="293" r:id="rId30"/>
    <p:sldId id="298" r:id="rId31"/>
    <p:sldId id="299"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04"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3:43.9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28,'3'2,"1"1,-1-1,0 0,1 0,0 0,-1 0,1-1,0 1,0-1,0 0,0 0,4 0,53 3,-46-4,636 2,-313-5,-289 4,8 0,1-3,89-13,-103 9,0 2,0 2,50 4,68-3,-82-11,-52 7,45-4,353 8,-205 3,-198-2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32:29.8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1,'0'1,"0"0,1 0,-1 0,0-1,1 1,-1 0,1 0,-1 0,1 0,0-1,-1 1,1 0,0 0,-1-1,1 1,0-1,0 1,0-1,0 1,-1-1,1 1,0-1,0 0,0 1,1-1,33 9,-19-5,18 5,69 11,-50-11,24 5,129 7,303-20,-238-2,-249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32:31.4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1 209,'36'0,"1"-2,-1-1,0-2,37-9,26-7,170-12,-258 32,5-2,0 0,0-1,29-11,-30 9,1 1,0 0,25-3,-7 2,0-1,56-19,-61 16,1 1,0 1,60-6,144 13,-106 3,-105-2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32:33.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2,'3'3,"1"-1,0 1,0-1,-1 0,1 0,0 0,1-1,-1 1,0-1,0 0,8 1,53 1,-47-3,575 1,-284-2,-271-1,54-10,-53 6,51-1,1169 6,-576 3,-661-2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35:42.7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28,'443'0,"-424"-1,1-1,34-8,-33 6,0 0,25-1,518 4,-272 3,-218-2,124 15,-115-6,1-4,102-6,-56-2,-33 2,115 3,-119 10,30 2,-70-13,75 14,-76-9,76 0,29 2,14 6,223-10,-202-6,1444 2,-1592-2,52-9,37-3,772 13,-437 3,2570-2,-2989-2,55-10,45-2,703 15,-829-1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43:44.7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3,'219'-2,"237"5,-349 7,172 38,-268-45,27 3,70 2,-65-6,53 8,-20 4,109 22,-11-9,-115-20,47 2,153-7,-149-5,131 14,-58 13,-29-2,176 0,841-23,-1142 0,54-10,14-2,248-25,-214 19,170-3,-264 20,53-9,28-1,282 12,-186 1,-192-3,-1-1,1 0,0-2,34-11,31-7,-60 18,13-3,0 1,61-1,261 9,-340-1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43:48.5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28,'198'-13,"-12"0,737 12,-440 2,-461 1,0 0,32 7,-28-4,34 3,-55-8,39 1,0 3,80 16,-17 7,158 20,-179-40,62 7,231 23,-272-25,47 1,1275-14,-1272 15,-12-1,465-34,-318-9,-183 17,-57 6,69-1,419 9,-514-1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43:50.8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4,'2331'0,"-1976"26,14 0,-330-24,0 2,-1 2,60 16,-7-1,-36-10,309 48,-91-44,-115-3,1-7,-1-7,295-42,-333 22,90-13,-191 33,45-5,82-19,-9 1,-56 13,73-13,-95 17,0 3,117 6,-64 2,-21 1,-1 4,100 21,-128-21,0-4,101-4,-62-2,-79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43:54.0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54,'1775'0,"-1730"-2,53-9,36-3,23 14,161-9,391-9,-476 20,-61 12,-18-1,-14-1,-7 0,549-9,-349-5,1533 2,-1849-1,-1-1,0 0,20-6,33-4,-48 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43:57.7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1 131,'0'-2,"0"0,0 0,0 0,1 0,-1 0,1 0,0 0,-1 0,1 1,0-1,0 0,0 0,0 1,0-1,1 1,-1-1,1 1,-1-1,0 1,1 0,0-1,-1 1,1 0,0 0,0 1,2-2,6-2,0 1,0 0,21-3,-4 1,43-14,0 4,1 2,126-6,472 20,-643 1,-1 0,31 8,-28-5,46 3,-19-4,89 17,15 3,-48-16,127 14,85 23,-198-39,-82-6,67 9,89 10,-128-15,89 17,-97-11,118 6,65-17,-92-1,-73 0,-1-3,0-4,106-26,-133 25,1 1,74-1,111 11,-93 1,-103-4,56-10,32-2,-64 14,-14 0,1-2,58-11,-5-3,1 4,147 4,466 9,-691 0,-1 2,34 8,-14-3,11 3,-22-4,1-2,43 1,-54-3,-1 0,1 2,-1 1,41 14,14 3,-50-16,-1-2,60 2,-68-7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3:46.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0,'2593'0,"-2571"0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3:54.677"/>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0,'16'2,"0"-1,0 2,-1 0,1 1,20 9,-17-7,0 0,0-1,20 2,48-2,90-6,-53-1,445 2,-543-2,-1 0,31-7,-28 3,44-2,286 8,-171 1,-165-1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3:56.64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1,'1973'0,"-1952"0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3:59.172"/>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0,'30'2,"57"9,-57-5,55 2,-48-6,58 11,-34-3,72 14,-116-21,56 8,111 3,591-15,-763 0,-1 0,-1-1,1 0,0 0,0-1,-1-1,15-6,15-6,-24 12,0 0,0 1,21 0,21-5,-26 2,1 2,32-1,-42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5:03.79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0,'47'0,"0"2,67 12,-23 1,0-4,143-1,493-10,-702-2,1 0,29-7,-27 3,44-2,-49 8,1 0,0 1,-1 1,1 2,23 5,-30-4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5:06.34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1,'48'3,"1"1,60 15,-55-9,79 6,262-15,-197-2,-174-1,-1-1,1 0,-1-2,27-9,-26 7,0 1,0 1,44-3,424 9,-470-1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5:41.275"/>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1,'1842'0,"-1820"0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18:55:44.115"/>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1 184,'699'0,"-679"-1,0-1,35-8,-34 5,1 1,23-1,-10 2,0-2,0-1,-1-1,53-21,-55 18,-1 2,42-6,-42 9,43-12,-19 0,78-13,-93 26,1 1,48 4,-33 0,-33-1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correlation heatmap, there are 2 features correlated to the final placing. 1. Last 800m 2. Last 400mThe last 400m and last 800m is highly correlated between each </a:t>
            </a:r>
            <a:r>
              <a:rPr lang="en-US" dirty="0" err="1"/>
              <a:t>other.Track</a:t>
            </a:r>
            <a:r>
              <a:rPr lang="en-US" dirty="0"/>
              <a:t> is also correlated to total second to finish that different distance takes different timing to finish.</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484059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customXml" Target="../ink/ink11.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17.xml"/><Relationship Id="rId3" Type="http://schemas.openxmlformats.org/officeDocument/2006/relationships/customXml" Target="../ink/ink13.xml"/><Relationship Id="rId7" Type="http://schemas.openxmlformats.org/officeDocument/2006/relationships/customXml" Target="../ink/ink14.xml"/><Relationship Id="rId12" Type="http://schemas.openxmlformats.org/officeDocument/2006/relationships/image" Target="../media/image41.png"/><Relationship Id="rId2" Type="http://schemas.openxmlformats.org/officeDocument/2006/relationships/image" Target="../media/image35.png"/><Relationship Id="rId16"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customXml" Target="../ink/ink16.xml"/><Relationship Id="rId5" Type="http://schemas.openxmlformats.org/officeDocument/2006/relationships/image" Target="../media/image37.png"/><Relationship Id="rId15" Type="http://schemas.openxmlformats.org/officeDocument/2006/relationships/customXml" Target="../ink/ink18.xml"/><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customXml" Target="../ink/ink15.xml"/><Relationship Id="rId1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nsonex/Horse-_Racing_Machine_Learning" TargetMode="External"/><Relationship Id="rId2" Type="http://schemas.openxmlformats.org/officeDocument/2006/relationships/hyperlink" Target="https://github.com/evansim85/Horse-Racing-Machine-Learning"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racing.turfclub.com.s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6.xml"/><Relationship Id="rId18" Type="http://schemas.openxmlformats.org/officeDocument/2006/relationships/image" Target="../media/image28.png"/><Relationship Id="rId21" Type="http://schemas.openxmlformats.org/officeDocument/2006/relationships/image" Target="../media/image19.png"/><Relationship Id="rId7" Type="http://schemas.openxmlformats.org/officeDocument/2006/relationships/customXml" Target="../ink/ink3.xml"/><Relationship Id="rId12" Type="http://schemas.openxmlformats.org/officeDocument/2006/relationships/image" Target="../media/image25.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4.png"/><Relationship Id="rId19" Type="http://schemas.openxmlformats.org/officeDocument/2006/relationships/customXml" Target="../ink/ink9.xml"/><Relationship Id="rId4" Type="http://schemas.openxmlformats.org/officeDocument/2006/relationships/image" Target="../media/image21.png"/><Relationship Id="rId9" Type="http://schemas.openxmlformats.org/officeDocument/2006/relationships/customXml" Target="../ink/ink4.xml"/><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072570"/>
            <a:ext cx="4941771" cy="1122202"/>
          </a:xfrm>
        </p:spPr>
        <p:txBody>
          <a:bodyPr/>
          <a:lstStyle/>
          <a:p>
            <a:r>
              <a:rPr lang="en-US" dirty="0"/>
              <a:t>Horse Racing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2" y="4194772"/>
            <a:ext cx="4941770" cy="757926"/>
          </a:xfrm>
        </p:spPr>
        <p:txBody>
          <a:bodyPr>
            <a:normAutofit/>
          </a:bodyPr>
          <a:lstStyle/>
          <a:p>
            <a:r>
              <a:rPr lang="en-US" dirty="0"/>
              <a:t>Evan And Anson</a:t>
            </a:r>
          </a:p>
          <a:p>
            <a:r>
              <a:rPr lang="en-US" dirty="0"/>
              <a:t>DS105 – Machine Learning Project Proposal</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8C3109-9358-FFD9-3B0C-878A927A9DBC}"/>
              </a:ext>
            </a:extLst>
          </p:cNvPr>
          <p:cNvSpPr>
            <a:spLocks noGrp="1"/>
          </p:cNvSpPr>
          <p:nvPr>
            <p:ph type="body" idx="1"/>
          </p:nvPr>
        </p:nvSpPr>
        <p:spPr>
          <a:xfrm>
            <a:off x="727592" y="1434352"/>
            <a:ext cx="8239126" cy="1525588"/>
          </a:xfrm>
        </p:spPr>
        <p:txBody>
          <a:bodyPr>
            <a:normAutofit/>
          </a:bodyPr>
          <a:lstStyle/>
          <a:p>
            <a:r>
              <a:rPr lang="en-US" dirty="0"/>
              <a:t>Based on the strategy spoken previous slides, target (‘Pl’) change to binary labels encoding.</a:t>
            </a:r>
          </a:p>
          <a:p>
            <a:r>
              <a:rPr lang="en-US" dirty="0"/>
              <a:t>Split to 2 class </a:t>
            </a:r>
          </a:p>
          <a:p>
            <a:pPr marL="342900" indent="-342900">
              <a:buAutoNum type="arabicPeriod"/>
            </a:pPr>
            <a:r>
              <a:rPr lang="en-US" dirty="0"/>
              <a:t>Top 3 ranking ( Placing 1, 2 and 3 ) </a:t>
            </a:r>
          </a:p>
          <a:p>
            <a:pPr marL="342900" indent="-342900">
              <a:buAutoNum type="arabicPeriod"/>
            </a:pPr>
            <a:r>
              <a:rPr lang="en-US" dirty="0"/>
              <a:t>Other ( Placing after 4 ) </a:t>
            </a:r>
          </a:p>
          <a:p>
            <a:endParaRPr lang="en-SG" dirty="0"/>
          </a:p>
        </p:txBody>
      </p:sp>
      <p:sp>
        <p:nvSpPr>
          <p:cNvPr id="4" name="Date Placeholder 3">
            <a:extLst>
              <a:ext uri="{FF2B5EF4-FFF2-40B4-BE49-F238E27FC236}">
                <a16:creationId xmlns:a16="http://schemas.microsoft.com/office/drawing/2014/main" id="{D9BD705A-F9A8-2892-FE74-9157339688F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48D5964-4FB4-B07D-B973-B4BF8051993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6EF031F-091F-553B-982F-24727D1CE5E7}"/>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a:extLst>
              <a:ext uri="{FF2B5EF4-FFF2-40B4-BE49-F238E27FC236}">
                <a16:creationId xmlns:a16="http://schemas.microsoft.com/office/drawing/2014/main" id="{89EA2BEC-808C-06F6-3CB8-5E75219CBAF9}"/>
              </a:ext>
            </a:extLst>
          </p:cNvPr>
          <p:cNvPicPr>
            <a:picLocks noChangeAspect="1"/>
          </p:cNvPicPr>
          <p:nvPr/>
        </p:nvPicPr>
        <p:blipFill>
          <a:blip r:embed="rId2"/>
          <a:stretch>
            <a:fillRect/>
          </a:stretch>
        </p:blipFill>
        <p:spPr>
          <a:xfrm>
            <a:off x="727592" y="2912461"/>
            <a:ext cx="6226080" cy="3566469"/>
          </a:xfrm>
          <a:prstGeom prst="rect">
            <a:avLst/>
          </a:prstGeom>
        </p:spPr>
      </p:pic>
      <p:sp>
        <p:nvSpPr>
          <p:cNvPr id="7" name="Title 1">
            <a:extLst>
              <a:ext uri="{FF2B5EF4-FFF2-40B4-BE49-F238E27FC236}">
                <a16:creationId xmlns:a16="http://schemas.microsoft.com/office/drawing/2014/main" id="{4C88BAB8-ACCB-C16A-5D70-E8468B306853}"/>
              </a:ext>
            </a:extLst>
          </p:cNvPr>
          <p:cNvSpPr txBox="1">
            <a:spLocks/>
          </p:cNvSpPr>
          <p:nvPr/>
        </p:nvSpPr>
        <p:spPr>
          <a:xfrm>
            <a:off x="727592" y="234725"/>
            <a:ext cx="6428987" cy="5004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dirty="0"/>
              <a:t>Stage 2: feature engineering	</a:t>
            </a:r>
          </a:p>
        </p:txBody>
      </p:sp>
      <p:sp>
        <p:nvSpPr>
          <p:cNvPr id="8" name="Title 1">
            <a:extLst>
              <a:ext uri="{FF2B5EF4-FFF2-40B4-BE49-F238E27FC236}">
                <a16:creationId xmlns:a16="http://schemas.microsoft.com/office/drawing/2014/main" id="{5A4190AA-B9D5-F6B7-706D-8A0E1B3BBE3D}"/>
              </a:ext>
            </a:extLst>
          </p:cNvPr>
          <p:cNvSpPr txBox="1">
            <a:spLocks/>
          </p:cNvSpPr>
          <p:nvPr/>
        </p:nvSpPr>
        <p:spPr>
          <a:xfrm>
            <a:off x="749187" y="871537"/>
            <a:ext cx="7567321" cy="42774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dirty="0"/>
              <a:t>Part 2: Label Encoding</a:t>
            </a:r>
          </a:p>
        </p:txBody>
      </p:sp>
    </p:spTree>
    <p:extLst>
      <p:ext uri="{BB962C8B-B14F-4D97-AF65-F5344CB8AC3E}">
        <p14:creationId xmlns:p14="http://schemas.microsoft.com/office/powerpoint/2010/main" val="409908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27592" y="234725"/>
            <a:ext cx="6428987" cy="500465"/>
          </a:xfrm>
        </p:spPr>
        <p:txBody>
          <a:bodyPr>
            <a:normAutofit fontScale="90000"/>
          </a:bodyPr>
          <a:lstStyle/>
          <a:p>
            <a:r>
              <a:rPr lang="en-US" dirty="0"/>
              <a:t>Stage 2: feature engineering	</a:t>
            </a:r>
          </a:p>
        </p:txBody>
      </p:sp>
      <p:sp>
        <p:nvSpPr>
          <p:cNvPr id="8" name="Subtitle 7">
            <a:extLst>
              <a:ext uri="{FF2B5EF4-FFF2-40B4-BE49-F238E27FC236}">
                <a16:creationId xmlns:a16="http://schemas.microsoft.com/office/drawing/2014/main" id="{98D1C14D-05EB-5729-6221-19C6598B57BC}"/>
              </a:ext>
            </a:extLst>
          </p:cNvPr>
          <p:cNvSpPr>
            <a:spLocks noGrp="1"/>
          </p:cNvSpPr>
          <p:nvPr>
            <p:ph type="body" idx="1"/>
          </p:nvPr>
        </p:nvSpPr>
        <p:spPr>
          <a:xfrm>
            <a:off x="808003" y="858417"/>
            <a:ext cx="10426054" cy="4926563"/>
          </a:xfrm>
        </p:spPr>
        <p:txBody>
          <a:bodyPr>
            <a:normAutofit/>
          </a:bodyPr>
          <a:lstStyle/>
          <a:p>
            <a:r>
              <a:rPr lang="en-US" dirty="0"/>
              <a:t>Most of algorithms cannot handle categorical variable, so we will convert the them to numeric values.</a:t>
            </a:r>
          </a:p>
          <a:p>
            <a:r>
              <a:rPr lang="en-US" dirty="0"/>
              <a:t>For the dataset we have 4 feature is categoric variable :</a:t>
            </a:r>
          </a:p>
          <a:p>
            <a:pPr marL="342900" indent="-342900">
              <a:buAutoNum type="arabicPeriod"/>
            </a:pPr>
            <a:r>
              <a:rPr lang="en-US" dirty="0"/>
              <a:t>Horse name (Nominal data)</a:t>
            </a:r>
          </a:p>
          <a:p>
            <a:pPr marL="342900" indent="-342900">
              <a:buFont typeface="Arial" panose="020B0604020202020204" pitchFamily="34" charset="0"/>
              <a:buAutoNum type="arabicPeriod"/>
            </a:pPr>
            <a:r>
              <a:rPr lang="en-US" dirty="0"/>
              <a:t>Jockey (Nominal data)</a:t>
            </a:r>
          </a:p>
          <a:p>
            <a:pPr marL="342900" indent="-342900">
              <a:buFont typeface="Arial" panose="020B0604020202020204" pitchFamily="34" charset="0"/>
              <a:buAutoNum type="arabicPeriod"/>
            </a:pPr>
            <a:r>
              <a:rPr lang="en-US" dirty="0"/>
              <a:t>Trainer (Nominal data)</a:t>
            </a:r>
          </a:p>
          <a:p>
            <a:pPr marL="342900" indent="-342900">
              <a:buFont typeface="Arial" panose="020B0604020202020204" pitchFamily="34" charset="0"/>
              <a:buAutoNum type="arabicPeriod"/>
            </a:pPr>
            <a:r>
              <a:rPr lang="en-US" dirty="0"/>
              <a:t>Owner (Nominal data)</a:t>
            </a:r>
          </a:p>
          <a:p>
            <a:r>
              <a:rPr lang="en-US" dirty="0"/>
              <a:t>This 4 feature is individual and can't compare each other, so we will use the </a:t>
            </a:r>
            <a:r>
              <a:rPr lang="en-US" b="1" dirty="0"/>
              <a:t>frequency encoding method</a:t>
            </a:r>
            <a:r>
              <a:rPr lang="en-US" dirty="0"/>
              <a:t> convert them to numeric value. </a:t>
            </a:r>
          </a:p>
          <a:p>
            <a:r>
              <a:rPr lang="en-US" dirty="0"/>
              <a:t>Step 1 – Convert them to ID (string)</a:t>
            </a:r>
          </a:p>
          <a:p>
            <a:endParaRPr lang="en-US" dirty="0"/>
          </a:p>
          <a:p>
            <a:endParaRPr lang="en-US" dirty="0"/>
          </a:p>
          <a:p>
            <a:endParaRPr lang="en-US" dirty="0"/>
          </a:p>
          <a:p>
            <a:endParaRPr lang="en-US" dirty="0"/>
          </a:p>
          <a:p>
            <a:endParaRPr lang="en-SG"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pic>
        <p:nvPicPr>
          <p:cNvPr id="7" name="Picture 6">
            <a:extLst>
              <a:ext uri="{FF2B5EF4-FFF2-40B4-BE49-F238E27FC236}">
                <a16:creationId xmlns:a16="http://schemas.microsoft.com/office/drawing/2014/main" id="{14E8ADE7-6094-52D2-FC16-76C2DECED89A}"/>
              </a:ext>
            </a:extLst>
          </p:cNvPr>
          <p:cNvPicPr>
            <a:picLocks noChangeAspect="1"/>
          </p:cNvPicPr>
          <p:nvPr/>
        </p:nvPicPr>
        <p:blipFill>
          <a:blip r:embed="rId2"/>
          <a:stretch>
            <a:fillRect/>
          </a:stretch>
        </p:blipFill>
        <p:spPr>
          <a:xfrm>
            <a:off x="838200" y="3769873"/>
            <a:ext cx="8268417" cy="236240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2920CFD-D792-2218-7C9D-3046B5501AED}"/>
                  </a:ext>
                </a:extLst>
              </p14:cNvPr>
              <p14:cNvContentPartPr/>
              <p14:nvPr/>
            </p14:nvContentPartPr>
            <p14:xfrm>
              <a:off x="6699328" y="4040030"/>
              <a:ext cx="484200" cy="37800"/>
            </p14:xfrm>
          </p:contentPart>
        </mc:Choice>
        <mc:Fallback xmlns="">
          <p:pic>
            <p:nvPicPr>
              <p:cNvPr id="10" name="Ink 9">
                <a:extLst>
                  <a:ext uri="{FF2B5EF4-FFF2-40B4-BE49-F238E27FC236}">
                    <a16:creationId xmlns:a16="http://schemas.microsoft.com/office/drawing/2014/main" id="{A2920CFD-D792-2218-7C9D-3046B5501AED}"/>
                  </a:ext>
                </a:extLst>
              </p:cNvPr>
              <p:cNvPicPr/>
              <p:nvPr/>
            </p:nvPicPr>
            <p:blipFill>
              <a:blip r:embed="rId4"/>
              <a:stretch>
                <a:fillRect/>
              </a:stretch>
            </p:blipFill>
            <p:spPr>
              <a:xfrm>
                <a:off x="6645688" y="3932390"/>
                <a:ext cx="591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59098480-1A2D-B458-6204-5C2531AF6D47}"/>
                  </a:ext>
                </a:extLst>
              </p14:cNvPr>
              <p14:cNvContentPartPr/>
              <p14:nvPr/>
            </p14:nvContentPartPr>
            <p14:xfrm>
              <a:off x="7268488" y="3983510"/>
              <a:ext cx="540360" cy="75600"/>
            </p14:xfrm>
          </p:contentPart>
        </mc:Choice>
        <mc:Fallback xmlns="">
          <p:pic>
            <p:nvPicPr>
              <p:cNvPr id="11" name="Ink 10">
                <a:extLst>
                  <a:ext uri="{FF2B5EF4-FFF2-40B4-BE49-F238E27FC236}">
                    <a16:creationId xmlns:a16="http://schemas.microsoft.com/office/drawing/2014/main" id="{59098480-1A2D-B458-6204-5C2531AF6D47}"/>
                  </a:ext>
                </a:extLst>
              </p:cNvPr>
              <p:cNvPicPr/>
              <p:nvPr/>
            </p:nvPicPr>
            <p:blipFill>
              <a:blip r:embed="rId6"/>
              <a:stretch>
                <a:fillRect/>
              </a:stretch>
            </p:blipFill>
            <p:spPr>
              <a:xfrm>
                <a:off x="7214848" y="3875510"/>
                <a:ext cx="6480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94CF697-E956-C52E-46E4-84E74742AFFA}"/>
                  </a:ext>
                </a:extLst>
              </p14:cNvPr>
              <p14:cNvContentPartPr/>
              <p14:nvPr/>
            </p14:nvContentPartPr>
            <p14:xfrm>
              <a:off x="7809568" y="4030310"/>
              <a:ext cx="1175040" cy="10800"/>
            </p14:xfrm>
          </p:contentPart>
        </mc:Choice>
        <mc:Fallback xmlns="">
          <p:pic>
            <p:nvPicPr>
              <p:cNvPr id="12" name="Ink 11">
                <a:extLst>
                  <a:ext uri="{FF2B5EF4-FFF2-40B4-BE49-F238E27FC236}">
                    <a16:creationId xmlns:a16="http://schemas.microsoft.com/office/drawing/2014/main" id="{894CF697-E956-C52E-46E4-84E74742AFFA}"/>
                  </a:ext>
                </a:extLst>
              </p:cNvPr>
              <p:cNvPicPr/>
              <p:nvPr/>
            </p:nvPicPr>
            <p:blipFill>
              <a:blip r:embed="rId8"/>
              <a:stretch>
                <a:fillRect/>
              </a:stretch>
            </p:blipFill>
            <p:spPr>
              <a:xfrm>
                <a:off x="7755568" y="3922310"/>
                <a:ext cx="1282680" cy="226440"/>
              </a:xfrm>
              <a:prstGeom prst="rect">
                <a:avLst/>
              </a:prstGeom>
            </p:spPr>
          </p:pic>
        </mc:Fallback>
      </mc:AlternateContent>
    </p:spTree>
    <p:extLst>
      <p:ext uri="{BB962C8B-B14F-4D97-AF65-F5344CB8AC3E}">
        <p14:creationId xmlns:p14="http://schemas.microsoft.com/office/powerpoint/2010/main" val="326707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879939-609C-A97A-A516-9F0A2BE6646F}"/>
              </a:ext>
            </a:extLst>
          </p:cNvPr>
          <p:cNvSpPr>
            <a:spLocks noGrp="1"/>
          </p:cNvSpPr>
          <p:nvPr>
            <p:ph type="body" idx="1"/>
          </p:nvPr>
        </p:nvSpPr>
        <p:spPr>
          <a:xfrm>
            <a:off x="1054165" y="423052"/>
            <a:ext cx="9629386" cy="2857853"/>
          </a:xfrm>
        </p:spPr>
        <p:txBody>
          <a:bodyPr/>
          <a:lstStyle/>
          <a:p>
            <a:r>
              <a:rPr lang="en-SG" dirty="0"/>
              <a:t>Step 2 – Convert them to numeric by using Frequency Encoding method</a:t>
            </a:r>
          </a:p>
        </p:txBody>
      </p:sp>
      <p:sp>
        <p:nvSpPr>
          <p:cNvPr id="4" name="Date Placeholder 3">
            <a:extLst>
              <a:ext uri="{FF2B5EF4-FFF2-40B4-BE49-F238E27FC236}">
                <a16:creationId xmlns:a16="http://schemas.microsoft.com/office/drawing/2014/main" id="{25AE06DB-73F1-98B8-DB6D-C10F68AA30D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C0D2793-EA73-A027-49DC-576D2C5469E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42C9CA-8B2B-023B-F5E3-6308266BA6B1}"/>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1" name="Picture 10">
            <a:extLst>
              <a:ext uri="{FF2B5EF4-FFF2-40B4-BE49-F238E27FC236}">
                <a16:creationId xmlns:a16="http://schemas.microsoft.com/office/drawing/2014/main" id="{6C8F76E4-3D6A-9D08-15F3-C7FCC31F4E15}"/>
              </a:ext>
            </a:extLst>
          </p:cNvPr>
          <p:cNvPicPr>
            <a:picLocks noChangeAspect="1"/>
          </p:cNvPicPr>
          <p:nvPr/>
        </p:nvPicPr>
        <p:blipFill>
          <a:blip r:embed="rId2"/>
          <a:stretch>
            <a:fillRect/>
          </a:stretch>
        </p:blipFill>
        <p:spPr>
          <a:xfrm>
            <a:off x="1125605" y="796570"/>
            <a:ext cx="8466554" cy="2484335"/>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80CB75A1-6C05-BC2B-644A-8FC4380433B9}"/>
                  </a:ext>
                </a:extLst>
              </p14:cNvPr>
              <p14:cNvContentPartPr/>
              <p14:nvPr/>
            </p14:nvContentPartPr>
            <p14:xfrm>
              <a:off x="5280928" y="922790"/>
              <a:ext cx="4151520" cy="39240"/>
            </p14:xfrm>
          </p:contentPart>
        </mc:Choice>
        <mc:Fallback xmlns="">
          <p:pic>
            <p:nvPicPr>
              <p:cNvPr id="12" name="Ink 11">
                <a:extLst>
                  <a:ext uri="{FF2B5EF4-FFF2-40B4-BE49-F238E27FC236}">
                    <a16:creationId xmlns:a16="http://schemas.microsoft.com/office/drawing/2014/main" id="{80CB75A1-6C05-BC2B-644A-8FC4380433B9}"/>
                  </a:ext>
                </a:extLst>
              </p:cNvPr>
              <p:cNvPicPr/>
              <p:nvPr/>
            </p:nvPicPr>
            <p:blipFill>
              <a:blip r:embed="rId4"/>
              <a:stretch>
                <a:fillRect/>
              </a:stretch>
            </p:blipFill>
            <p:spPr>
              <a:xfrm>
                <a:off x="5226928" y="815150"/>
                <a:ext cx="4259160" cy="254880"/>
              </a:xfrm>
              <a:prstGeom prst="rect">
                <a:avLst/>
              </a:prstGeom>
            </p:spPr>
          </p:pic>
        </mc:Fallback>
      </mc:AlternateContent>
      <p:pic>
        <p:nvPicPr>
          <p:cNvPr id="16" name="Picture 15">
            <a:extLst>
              <a:ext uri="{FF2B5EF4-FFF2-40B4-BE49-F238E27FC236}">
                <a16:creationId xmlns:a16="http://schemas.microsoft.com/office/drawing/2014/main" id="{7E778794-83A5-AD72-B4DF-E580CFA50C7E}"/>
              </a:ext>
            </a:extLst>
          </p:cNvPr>
          <p:cNvPicPr>
            <a:picLocks noChangeAspect="1"/>
          </p:cNvPicPr>
          <p:nvPr/>
        </p:nvPicPr>
        <p:blipFill>
          <a:blip r:embed="rId5"/>
          <a:stretch>
            <a:fillRect/>
          </a:stretch>
        </p:blipFill>
        <p:spPr>
          <a:xfrm>
            <a:off x="7624472" y="3452355"/>
            <a:ext cx="3154036" cy="3220090"/>
          </a:xfrm>
          <a:prstGeom prst="rect">
            <a:avLst/>
          </a:prstGeom>
        </p:spPr>
      </p:pic>
      <p:sp>
        <p:nvSpPr>
          <p:cNvPr id="28" name="TextBox 27">
            <a:extLst>
              <a:ext uri="{FF2B5EF4-FFF2-40B4-BE49-F238E27FC236}">
                <a16:creationId xmlns:a16="http://schemas.microsoft.com/office/drawing/2014/main" id="{56B54782-C90A-2F43-508D-D328275A3B57}"/>
              </a:ext>
            </a:extLst>
          </p:cNvPr>
          <p:cNvSpPr txBox="1"/>
          <p:nvPr/>
        </p:nvSpPr>
        <p:spPr>
          <a:xfrm>
            <a:off x="1063496" y="3820384"/>
            <a:ext cx="6560976" cy="800219"/>
          </a:xfrm>
          <a:prstGeom prst="rect">
            <a:avLst/>
          </a:prstGeom>
          <a:noFill/>
        </p:spPr>
        <p:txBody>
          <a:bodyPr wrap="square" rtlCol="0">
            <a:spAutoFit/>
          </a:bodyPr>
          <a:lstStyle/>
          <a:p>
            <a:r>
              <a:rPr lang="en-SG" sz="1400" dirty="0">
                <a:latin typeface="+mj-lt"/>
              </a:rPr>
              <a:t>Beside that, </a:t>
            </a:r>
            <a:r>
              <a:rPr lang="en-US" sz="1400" dirty="0">
                <a:latin typeface="+mj-lt"/>
              </a:rPr>
              <a:t>m</a:t>
            </a:r>
            <a:r>
              <a:rPr lang="en-US" sz="1400" dirty="0">
                <a:effectLst/>
                <a:latin typeface="+mj-lt"/>
              </a:rPr>
              <a:t>inimize Track features value in order to scale the value with other features.</a:t>
            </a:r>
          </a:p>
          <a:p>
            <a:endParaRPr lang="en-SG" dirty="0"/>
          </a:p>
        </p:txBody>
      </p:sp>
      <p:pic>
        <p:nvPicPr>
          <p:cNvPr id="30" name="Picture 29">
            <a:extLst>
              <a:ext uri="{FF2B5EF4-FFF2-40B4-BE49-F238E27FC236}">
                <a16:creationId xmlns:a16="http://schemas.microsoft.com/office/drawing/2014/main" id="{FF16248F-2B02-819C-944E-8BF644F4C009}"/>
              </a:ext>
            </a:extLst>
          </p:cNvPr>
          <p:cNvPicPr>
            <a:picLocks noChangeAspect="1"/>
          </p:cNvPicPr>
          <p:nvPr/>
        </p:nvPicPr>
        <p:blipFill>
          <a:blip r:embed="rId6"/>
          <a:stretch>
            <a:fillRect/>
          </a:stretch>
        </p:blipFill>
        <p:spPr>
          <a:xfrm>
            <a:off x="1125605" y="4708040"/>
            <a:ext cx="6302286" cy="708721"/>
          </a:xfrm>
          <a:prstGeom prst="rect">
            <a:avLst/>
          </a:prstGeom>
        </p:spPr>
      </p:pic>
      <mc:AlternateContent xmlns:mc="http://schemas.openxmlformats.org/markup-compatibility/2006" xmlns:p14="http://schemas.microsoft.com/office/powerpoint/2010/main">
        <mc:Choice Requires="p14">
          <p:contentPart p14:bwMode="auto" r:id="rId7">
            <p14:nvContentPartPr>
              <p14:cNvPr id="49" name="Ink 48">
                <a:extLst>
                  <a:ext uri="{FF2B5EF4-FFF2-40B4-BE49-F238E27FC236}">
                    <a16:creationId xmlns:a16="http://schemas.microsoft.com/office/drawing/2014/main" id="{5394AEF4-12A3-B157-BAF6-31F7FB162657}"/>
                  </a:ext>
                </a:extLst>
              </p14:cNvPr>
              <p14:cNvContentPartPr/>
              <p14:nvPr/>
            </p14:nvContentPartPr>
            <p14:xfrm>
              <a:off x="7940248" y="4599110"/>
              <a:ext cx="2546280" cy="94680"/>
            </p14:xfrm>
          </p:contentPart>
        </mc:Choice>
        <mc:Fallback xmlns="">
          <p:pic>
            <p:nvPicPr>
              <p:cNvPr id="49" name="Ink 48">
                <a:extLst>
                  <a:ext uri="{FF2B5EF4-FFF2-40B4-BE49-F238E27FC236}">
                    <a16:creationId xmlns:a16="http://schemas.microsoft.com/office/drawing/2014/main" id="{5394AEF4-12A3-B157-BAF6-31F7FB162657}"/>
                  </a:ext>
                </a:extLst>
              </p:cNvPr>
              <p:cNvPicPr/>
              <p:nvPr/>
            </p:nvPicPr>
            <p:blipFill>
              <a:blip r:embed="rId8"/>
              <a:stretch>
                <a:fillRect/>
              </a:stretch>
            </p:blipFill>
            <p:spPr>
              <a:xfrm>
                <a:off x="7886608" y="4491470"/>
                <a:ext cx="26539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Ink 49">
                <a:extLst>
                  <a:ext uri="{FF2B5EF4-FFF2-40B4-BE49-F238E27FC236}">
                    <a16:creationId xmlns:a16="http://schemas.microsoft.com/office/drawing/2014/main" id="{D56240ED-6B9F-51A8-903E-9373FE3B4866}"/>
                  </a:ext>
                </a:extLst>
              </p14:cNvPr>
              <p14:cNvContentPartPr/>
              <p14:nvPr/>
            </p14:nvContentPartPr>
            <p14:xfrm>
              <a:off x="7958968" y="5709710"/>
              <a:ext cx="2490480" cy="84960"/>
            </p14:xfrm>
          </p:contentPart>
        </mc:Choice>
        <mc:Fallback xmlns="">
          <p:pic>
            <p:nvPicPr>
              <p:cNvPr id="50" name="Ink 49">
                <a:extLst>
                  <a:ext uri="{FF2B5EF4-FFF2-40B4-BE49-F238E27FC236}">
                    <a16:creationId xmlns:a16="http://schemas.microsoft.com/office/drawing/2014/main" id="{D56240ED-6B9F-51A8-903E-9373FE3B4866}"/>
                  </a:ext>
                </a:extLst>
              </p:cNvPr>
              <p:cNvPicPr/>
              <p:nvPr/>
            </p:nvPicPr>
            <p:blipFill>
              <a:blip r:embed="rId10"/>
              <a:stretch>
                <a:fillRect/>
              </a:stretch>
            </p:blipFill>
            <p:spPr>
              <a:xfrm>
                <a:off x="7904968" y="5602070"/>
                <a:ext cx="25981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1" name="Ink 50">
                <a:extLst>
                  <a:ext uri="{FF2B5EF4-FFF2-40B4-BE49-F238E27FC236}">
                    <a16:creationId xmlns:a16="http://schemas.microsoft.com/office/drawing/2014/main" id="{9086F12A-4B92-9021-7542-DC7F5585D98F}"/>
                  </a:ext>
                </a:extLst>
              </p14:cNvPr>
              <p14:cNvContentPartPr/>
              <p14:nvPr/>
            </p14:nvContentPartPr>
            <p14:xfrm>
              <a:off x="7940248" y="5886470"/>
              <a:ext cx="2556000" cy="77040"/>
            </p14:xfrm>
          </p:contentPart>
        </mc:Choice>
        <mc:Fallback xmlns="">
          <p:pic>
            <p:nvPicPr>
              <p:cNvPr id="51" name="Ink 50">
                <a:extLst>
                  <a:ext uri="{FF2B5EF4-FFF2-40B4-BE49-F238E27FC236}">
                    <a16:creationId xmlns:a16="http://schemas.microsoft.com/office/drawing/2014/main" id="{9086F12A-4B92-9021-7542-DC7F5585D98F}"/>
                  </a:ext>
                </a:extLst>
              </p:cNvPr>
              <p:cNvPicPr/>
              <p:nvPr/>
            </p:nvPicPr>
            <p:blipFill>
              <a:blip r:embed="rId12"/>
              <a:stretch>
                <a:fillRect/>
              </a:stretch>
            </p:blipFill>
            <p:spPr>
              <a:xfrm>
                <a:off x="7886608" y="5778470"/>
                <a:ext cx="26636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Ink 51">
                <a:extLst>
                  <a:ext uri="{FF2B5EF4-FFF2-40B4-BE49-F238E27FC236}">
                    <a16:creationId xmlns:a16="http://schemas.microsoft.com/office/drawing/2014/main" id="{D9E054B0-96F1-D6A9-5963-2F25C00FDF79}"/>
                  </a:ext>
                </a:extLst>
              </p14:cNvPr>
              <p14:cNvContentPartPr/>
              <p14:nvPr/>
            </p14:nvContentPartPr>
            <p14:xfrm>
              <a:off x="7958968" y="6008150"/>
              <a:ext cx="2565000" cy="20160"/>
            </p14:xfrm>
          </p:contentPart>
        </mc:Choice>
        <mc:Fallback xmlns="">
          <p:pic>
            <p:nvPicPr>
              <p:cNvPr id="52" name="Ink 51">
                <a:extLst>
                  <a:ext uri="{FF2B5EF4-FFF2-40B4-BE49-F238E27FC236}">
                    <a16:creationId xmlns:a16="http://schemas.microsoft.com/office/drawing/2014/main" id="{D9E054B0-96F1-D6A9-5963-2F25C00FDF79}"/>
                  </a:ext>
                </a:extLst>
              </p:cNvPr>
              <p:cNvPicPr/>
              <p:nvPr/>
            </p:nvPicPr>
            <p:blipFill>
              <a:blip r:embed="rId14"/>
              <a:stretch>
                <a:fillRect/>
              </a:stretch>
            </p:blipFill>
            <p:spPr>
              <a:xfrm>
                <a:off x="7904968" y="5900150"/>
                <a:ext cx="267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27F30AB6-DBC5-397C-486F-F35A3F913E81}"/>
                  </a:ext>
                </a:extLst>
              </p14:cNvPr>
              <p14:cNvContentPartPr/>
              <p14:nvPr/>
            </p14:nvContentPartPr>
            <p14:xfrm>
              <a:off x="7940248" y="6157550"/>
              <a:ext cx="2668320" cy="85680"/>
            </p14:xfrm>
          </p:contentPart>
        </mc:Choice>
        <mc:Fallback xmlns="">
          <p:pic>
            <p:nvPicPr>
              <p:cNvPr id="53" name="Ink 52">
                <a:extLst>
                  <a:ext uri="{FF2B5EF4-FFF2-40B4-BE49-F238E27FC236}">
                    <a16:creationId xmlns:a16="http://schemas.microsoft.com/office/drawing/2014/main" id="{27F30AB6-DBC5-397C-486F-F35A3F913E81}"/>
                  </a:ext>
                </a:extLst>
              </p:cNvPr>
              <p:cNvPicPr/>
              <p:nvPr/>
            </p:nvPicPr>
            <p:blipFill>
              <a:blip r:embed="rId16"/>
              <a:stretch>
                <a:fillRect/>
              </a:stretch>
            </p:blipFill>
            <p:spPr>
              <a:xfrm>
                <a:off x="7886608" y="6049910"/>
                <a:ext cx="2775960" cy="301320"/>
              </a:xfrm>
              <a:prstGeom prst="rect">
                <a:avLst/>
              </a:prstGeom>
            </p:spPr>
          </p:pic>
        </mc:Fallback>
      </mc:AlternateContent>
    </p:spTree>
    <p:extLst>
      <p:ext uri="{BB962C8B-B14F-4D97-AF65-F5344CB8AC3E}">
        <p14:creationId xmlns:p14="http://schemas.microsoft.com/office/powerpoint/2010/main" val="35441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pic>
        <p:nvPicPr>
          <p:cNvPr id="7" name="Picture 6" descr="Chart, bar chart&#10;&#10;Description automatically generated">
            <a:extLst>
              <a:ext uri="{FF2B5EF4-FFF2-40B4-BE49-F238E27FC236}">
                <a16:creationId xmlns:a16="http://schemas.microsoft.com/office/drawing/2014/main" id="{AA7606D3-3030-C420-EC25-BBF6003A1106}"/>
              </a:ext>
            </a:extLst>
          </p:cNvPr>
          <p:cNvPicPr>
            <a:picLocks noChangeAspect="1"/>
          </p:cNvPicPr>
          <p:nvPr/>
        </p:nvPicPr>
        <p:blipFill>
          <a:blip r:embed="rId2"/>
          <a:stretch>
            <a:fillRect/>
          </a:stretch>
        </p:blipFill>
        <p:spPr>
          <a:xfrm>
            <a:off x="5138911" y="2562983"/>
            <a:ext cx="3922496" cy="2692561"/>
          </a:xfrm>
          <a:prstGeom prst="rect">
            <a:avLst/>
          </a:prstGeom>
        </p:spPr>
      </p:pic>
      <p:pic>
        <p:nvPicPr>
          <p:cNvPr id="11" name="Picture 10" descr="Chart, pie chart&#10;&#10;Description automatically generated">
            <a:extLst>
              <a:ext uri="{FF2B5EF4-FFF2-40B4-BE49-F238E27FC236}">
                <a16:creationId xmlns:a16="http://schemas.microsoft.com/office/drawing/2014/main" id="{FE82F9CE-7D5D-9CC2-5E85-3788D792074E}"/>
              </a:ext>
            </a:extLst>
          </p:cNvPr>
          <p:cNvPicPr>
            <a:picLocks noChangeAspect="1"/>
          </p:cNvPicPr>
          <p:nvPr/>
        </p:nvPicPr>
        <p:blipFill>
          <a:blip r:embed="rId3"/>
          <a:stretch>
            <a:fillRect/>
          </a:stretch>
        </p:blipFill>
        <p:spPr>
          <a:xfrm>
            <a:off x="1007709" y="2009489"/>
            <a:ext cx="2860512" cy="2860512"/>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141D1DD5-C825-BCFE-2EED-E7671C5D887E}"/>
              </a:ext>
            </a:extLst>
          </p:cNvPr>
          <p:cNvPicPr>
            <a:picLocks noChangeAspect="1"/>
          </p:cNvPicPr>
          <p:nvPr/>
        </p:nvPicPr>
        <p:blipFill>
          <a:blip r:embed="rId4"/>
          <a:stretch>
            <a:fillRect/>
          </a:stretch>
        </p:blipFill>
        <p:spPr>
          <a:xfrm>
            <a:off x="1007709" y="4803889"/>
            <a:ext cx="3493573" cy="1478439"/>
          </a:xfrm>
          <a:prstGeom prst="rect">
            <a:avLst/>
          </a:prstGeom>
        </p:spPr>
      </p:pic>
      <p:sp>
        <p:nvSpPr>
          <p:cNvPr id="16" name="TextBox 15">
            <a:extLst>
              <a:ext uri="{FF2B5EF4-FFF2-40B4-BE49-F238E27FC236}">
                <a16:creationId xmlns:a16="http://schemas.microsoft.com/office/drawing/2014/main" id="{006BAA8D-F761-8AB1-A684-859E102374D9}"/>
              </a:ext>
            </a:extLst>
          </p:cNvPr>
          <p:cNvSpPr txBox="1"/>
          <p:nvPr/>
        </p:nvSpPr>
        <p:spPr>
          <a:xfrm>
            <a:off x="805543" y="1086159"/>
            <a:ext cx="10515600" cy="923330"/>
          </a:xfrm>
          <a:prstGeom prst="rect">
            <a:avLst/>
          </a:prstGeom>
          <a:noFill/>
        </p:spPr>
        <p:txBody>
          <a:bodyPr wrap="square">
            <a:spAutoFit/>
          </a:bodyPr>
          <a:lstStyle/>
          <a:p>
            <a:r>
              <a:rPr lang="en-US" b="1" dirty="0"/>
              <a:t>STEP 1:</a:t>
            </a:r>
          </a:p>
          <a:p>
            <a:r>
              <a:rPr lang="en-US" dirty="0"/>
              <a:t> Before choosing which model to build, check the data whether imbalance or balance.</a:t>
            </a:r>
          </a:p>
          <a:p>
            <a:endParaRPr lang="en-US" dirty="0"/>
          </a:p>
        </p:txBody>
      </p:sp>
    </p:spTree>
    <p:extLst>
      <p:ext uri="{BB962C8B-B14F-4D97-AF65-F5344CB8AC3E}">
        <p14:creationId xmlns:p14="http://schemas.microsoft.com/office/powerpoint/2010/main" val="6555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21" name="TextBox 20">
            <a:extLst>
              <a:ext uri="{FF2B5EF4-FFF2-40B4-BE49-F238E27FC236}">
                <a16:creationId xmlns:a16="http://schemas.microsoft.com/office/drawing/2014/main" id="{32B85928-5F29-CF1E-8480-3A36002E81AF}"/>
              </a:ext>
            </a:extLst>
          </p:cNvPr>
          <p:cNvSpPr txBox="1"/>
          <p:nvPr/>
        </p:nvSpPr>
        <p:spPr>
          <a:xfrm>
            <a:off x="1413358" y="5383333"/>
            <a:ext cx="3088432" cy="646331"/>
          </a:xfrm>
          <a:prstGeom prst="rect">
            <a:avLst/>
          </a:prstGeom>
          <a:noFill/>
        </p:spPr>
        <p:txBody>
          <a:bodyPr wrap="square" rtlCol="0">
            <a:spAutoFit/>
          </a:bodyPr>
          <a:lstStyle/>
          <a:p>
            <a:pPr algn="ctr"/>
            <a:r>
              <a:rPr lang="en-US" dirty="0"/>
              <a:t>Imbalance Data</a:t>
            </a:r>
          </a:p>
          <a:p>
            <a:pPr algn="ctr"/>
            <a:r>
              <a:rPr lang="en-US" dirty="0"/>
              <a:t>Highest Accuracy: 77.97%</a:t>
            </a:r>
            <a:endParaRPr lang="en-SG" dirty="0"/>
          </a:p>
        </p:txBody>
      </p:sp>
      <p:pic>
        <p:nvPicPr>
          <p:cNvPr id="26" name="Picture 25" descr="Table&#10;&#10;Description automatically generated">
            <a:extLst>
              <a:ext uri="{FF2B5EF4-FFF2-40B4-BE49-F238E27FC236}">
                <a16:creationId xmlns:a16="http://schemas.microsoft.com/office/drawing/2014/main" id="{B269369C-FA71-B220-C822-C58E7C3084E9}"/>
              </a:ext>
            </a:extLst>
          </p:cNvPr>
          <p:cNvPicPr>
            <a:picLocks noChangeAspect="1"/>
          </p:cNvPicPr>
          <p:nvPr/>
        </p:nvPicPr>
        <p:blipFill>
          <a:blip r:embed="rId2"/>
          <a:stretch>
            <a:fillRect/>
          </a:stretch>
        </p:blipFill>
        <p:spPr>
          <a:xfrm>
            <a:off x="551310" y="2304619"/>
            <a:ext cx="5090601" cy="2796782"/>
          </a:xfrm>
          <a:prstGeom prst="rect">
            <a:avLst/>
          </a:prstGeom>
        </p:spPr>
      </p:pic>
      <p:pic>
        <p:nvPicPr>
          <p:cNvPr id="28" name="Picture 27" descr="Table&#10;&#10;Description automatically generated">
            <a:extLst>
              <a:ext uri="{FF2B5EF4-FFF2-40B4-BE49-F238E27FC236}">
                <a16:creationId xmlns:a16="http://schemas.microsoft.com/office/drawing/2014/main" id="{164E674B-BDAD-88BF-B52A-B19A057BBC74}"/>
              </a:ext>
            </a:extLst>
          </p:cNvPr>
          <p:cNvPicPr>
            <a:picLocks noChangeAspect="1"/>
          </p:cNvPicPr>
          <p:nvPr/>
        </p:nvPicPr>
        <p:blipFill>
          <a:blip r:embed="rId3"/>
          <a:stretch>
            <a:fillRect/>
          </a:stretch>
        </p:blipFill>
        <p:spPr>
          <a:xfrm>
            <a:off x="6096000" y="2304619"/>
            <a:ext cx="5121084" cy="2781541"/>
          </a:xfrm>
          <a:prstGeom prst="rect">
            <a:avLst/>
          </a:prstGeom>
        </p:spPr>
      </p:pic>
      <p:sp>
        <p:nvSpPr>
          <p:cNvPr id="29" name="TextBox 28">
            <a:extLst>
              <a:ext uri="{FF2B5EF4-FFF2-40B4-BE49-F238E27FC236}">
                <a16:creationId xmlns:a16="http://schemas.microsoft.com/office/drawing/2014/main" id="{A36FA697-AF6A-C7E3-BB20-59E2F8FDAC2E}"/>
              </a:ext>
            </a:extLst>
          </p:cNvPr>
          <p:cNvSpPr txBox="1"/>
          <p:nvPr/>
        </p:nvSpPr>
        <p:spPr>
          <a:xfrm>
            <a:off x="7112326" y="5244833"/>
            <a:ext cx="3088432" cy="923330"/>
          </a:xfrm>
          <a:prstGeom prst="rect">
            <a:avLst/>
          </a:prstGeom>
          <a:noFill/>
        </p:spPr>
        <p:txBody>
          <a:bodyPr wrap="square" rtlCol="0">
            <a:spAutoFit/>
          </a:bodyPr>
          <a:lstStyle/>
          <a:p>
            <a:pPr algn="ctr"/>
            <a:r>
              <a:rPr lang="en-US" dirty="0"/>
              <a:t>Fixed Imbalance Data SMOTE Method</a:t>
            </a:r>
          </a:p>
          <a:p>
            <a:pPr algn="ctr"/>
            <a:r>
              <a:rPr lang="en-US" dirty="0"/>
              <a:t>Highest Accuracy: 77.54%</a:t>
            </a:r>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1477328"/>
          </a:xfrm>
          <a:prstGeom prst="rect">
            <a:avLst/>
          </a:prstGeom>
          <a:noFill/>
        </p:spPr>
        <p:txBody>
          <a:bodyPr wrap="square">
            <a:spAutoFit/>
          </a:bodyPr>
          <a:lstStyle/>
          <a:p>
            <a:r>
              <a:rPr lang="en-US" b="1" dirty="0"/>
              <a:t>STEP 2:</a:t>
            </a:r>
          </a:p>
          <a:p>
            <a:r>
              <a:rPr lang="en-US" dirty="0"/>
              <a:t>Known that data is imbalance. Use </a:t>
            </a:r>
            <a:r>
              <a:rPr lang="en-US" dirty="0" err="1"/>
              <a:t>Pycaret</a:t>
            </a:r>
            <a:r>
              <a:rPr lang="en-US" dirty="0"/>
              <a:t> to compare model selection with accuracy as the target to select model with imbalance data, fixed imbalance data method (SMOTE, </a:t>
            </a:r>
            <a:r>
              <a:rPr lang="en-US" dirty="0" err="1"/>
              <a:t>RandomOverSampler</a:t>
            </a:r>
            <a:r>
              <a:rPr lang="en-US" dirty="0"/>
              <a:t> (ROS) &amp; </a:t>
            </a:r>
            <a:r>
              <a:rPr lang="en-US" dirty="0" err="1"/>
              <a:t>RandomUnderSampler</a:t>
            </a:r>
            <a:r>
              <a:rPr lang="en-US" dirty="0"/>
              <a:t> (RUS))</a:t>
            </a:r>
          </a:p>
          <a:p>
            <a:endParaRPr lang="en-US" dirty="0"/>
          </a:p>
        </p:txBody>
      </p:sp>
    </p:spTree>
    <p:extLst>
      <p:ext uri="{BB962C8B-B14F-4D97-AF65-F5344CB8AC3E}">
        <p14:creationId xmlns:p14="http://schemas.microsoft.com/office/powerpoint/2010/main" val="144879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21" name="TextBox 20">
            <a:extLst>
              <a:ext uri="{FF2B5EF4-FFF2-40B4-BE49-F238E27FC236}">
                <a16:creationId xmlns:a16="http://schemas.microsoft.com/office/drawing/2014/main" id="{32B85928-5F29-CF1E-8480-3A36002E81AF}"/>
              </a:ext>
            </a:extLst>
          </p:cNvPr>
          <p:cNvSpPr txBox="1"/>
          <p:nvPr/>
        </p:nvSpPr>
        <p:spPr>
          <a:xfrm>
            <a:off x="1422689" y="4809536"/>
            <a:ext cx="3088432" cy="923330"/>
          </a:xfrm>
          <a:prstGeom prst="rect">
            <a:avLst/>
          </a:prstGeom>
          <a:noFill/>
        </p:spPr>
        <p:txBody>
          <a:bodyPr wrap="square" rtlCol="0">
            <a:spAutoFit/>
          </a:bodyPr>
          <a:lstStyle/>
          <a:p>
            <a:pPr algn="ctr"/>
            <a:r>
              <a:rPr lang="en-US" dirty="0"/>
              <a:t>Fixed Imbalance Data </a:t>
            </a:r>
            <a:r>
              <a:rPr lang="en-US" dirty="0" err="1"/>
              <a:t>RandomOverSampler</a:t>
            </a:r>
            <a:r>
              <a:rPr lang="en-US" dirty="0"/>
              <a:t> (ROS)</a:t>
            </a:r>
          </a:p>
          <a:p>
            <a:pPr algn="ctr"/>
            <a:r>
              <a:rPr lang="en-US" dirty="0"/>
              <a:t>Highest Accuracy: 76.81%</a:t>
            </a:r>
            <a:endParaRPr lang="en-SG" dirty="0"/>
          </a:p>
        </p:txBody>
      </p:sp>
      <p:sp>
        <p:nvSpPr>
          <p:cNvPr id="29" name="TextBox 28">
            <a:extLst>
              <a:ext uri="{FF2B5EF4-FFF2-40B4-BE49-F238E27FC236}">
                <a16:creationId xmlns:a16="http://schemas.microsoft.com/office/drawing/2014/main" id="{A36FA697-AF6A-C7E3-BB20-59E2F8FDAC2E}"/>
              </a:ext>
            </a:extLst>
          </p:cNvPr>
          <p:cNvSpPr txBox="1"/>
          <p:nvPr/>
        </p:nvSpPr>
        <p:spPr>
          <a:xfrm>
            <a:off x="6977744" y="4809536"/>
            <a:ext cx="3088432" cy="923330"/>
          </a:xfrm>
          <a:prstGeom prst="rect">
            <a:avLst/>
          </a:prstGeom>
          <a:noFill/>
        </p:spPr>
        <p:txBody>
          <a:bodyPr wrap="square" rtlCol="0">
            <a:spAutoFit/>
          </a:bodyPr>
          <a:lstStyle/>
          <a:p>
            <a:pPr algn="ctr"/>
            <a:r>
              <a:rPr lang="en-US" dirty="0"/>
              <a:t>Fixed Imbalance Data </a:t>
            </a:r>
            <a:r>
              <a:rPr lang="en-US" dirty="0" err="1"/>
              <a:t>RandomUnderSampler</a:t>
            </a:r>
            <a:r>
              <a:rPr lang="en-US" dirty="0"/>
              <a:t> (RUS) </a:t>
            </a:r>
          </a:p>
          <a:p>
            <a:pPr algn="ctr"/>
            <a:r>
              <a:rPr lang="en-US" dirty="0"/>
              <a:t>Highest Accuracy: 75.68%</a:t>
            </a:r>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369332"/>
          </a:xfrm>
          <a:prstGeom prst="rect">
            <a:avLst/>
          </a:prstGeom>
          <a:noFill/>
        </p:spPr>
        <p:txBody>
          <a:bodyPr wrap="square">
            <a:spAutoFit/>
          </a:bodyPr>
          <a:lstStyle/>
          <a:p>
            <a:r>
              <a:rPr lang="en-US" b="1" dirty="0"/>
              <a:t>STEP 2:</a:t>
            </a:r>
          </a:p>
        </p:txBody>
      </p:sp>
      <p:pic>
        <p:nvPicPr>
          <p:cNvPr id="3" name="Picture 2" descr="Table&#10;&#10;Description automatically generated">
            <a:extLst>
              <a:ext uri="{FF2B5EF4-FFF2-40B4-BE49-F238E27FC236}">
                <a16:creationId xmlns:a16="http://schemas.microsoft.com/office/drawing/2014/main" id="{BE05AAC7-0EBF-8CC8-798A-A8D9E98A9DB9}"/>
              </a:ext>
            </a:extLst>
          </p:cNvPr>
          <p:cNvPicPr>
            <a:picLocks noChangeAspect="1"/>
          </p:cNvPicPr>
          <p:nvPr/>
        </p:nvPicPr>
        <p:blipFill>
          <a:blip r:embed="rId2"/>
          <a:stretch>
            <a:fillRect/>
          </a:stretch>
        </p:blipFill>
        <p:spPr>
          <a:xfrm>
            <a:off x="518181" y="1732969"/>
            <a:ext cx="5143946" cy="2796782"/>
          </a:xfrm>
          <a:prstGeom prst="rect">
            <a:avLst/>
          </a:prstGeom>
        </p:spPr>
      </p:pic>
      <p:pic>
        <p:nvPicPr>
          <p:cNvPr id="7" name="Picture 6" descr="Table&#10;&#10;Description automatically generated">
            <a:extLst>
              <a:ext uri="{FF2B5EF4-FFF2-40B4-BE49-F238E27FC236}">
                <a16:creationId xmlns:a16="http://schemas.microsoft.com/office/drawing/2014/main" id="{47F23660-E49B-8A43-B4FF-C0FAB6BBCE8E}"/>
              </a:ext>
            </a:extLst>
          </p:cNvPr>
          <p:cNvPicPr>
            <a:picLocks noChangeAspect="1"/>
          </p:cNvPicPr>
          <p:nvPr/>
        </p:nvPicPr>
        <p:blipFill>
          <a:blip r:embed="rId3"/>
          <a:stretch>
            <a:fillRect/>
          </a:stretch>
        </p:blipFill>
        <p:spPr>
          <a:xfrm>
            <a:off x="6096000" y="1744959"/>
            <a:ext cx="5128704" cy="2789162"/>
          </a:xfrm>
          <a:prstGeom prst="rect">
            <a:avLst/>
          </a:prstGeom>
        </p:spPr>
      </p:pic>
    </p:spTree>
    <p:extLst>
      <p:ext uri="{BB962C8B-B14F-4D97-AF65-F5344CB8AC3E}">
        <p14:creationId xmlns:p14="http://schemas.microsoft.com/office/powerpoint/2010/main" val="367201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3416320"/>
          </a:xfrm>
          <a:prstGeom prst="rect">
            <a:avLst/>
          </a:prstGeom>
          <a:noFill/>
        </p:spPr>
        <p:txBody>
          <a:bodyPr wrap="square">
            <a:spAutoFit/>
          </a:bodyPr>
          <a:lstStyle/>
          <a:p>
            <a:r>
              <a:rPr lang="en-US" b="1" dirty="0"/>
              <a:t>STEP 2:</a:t>
            </a:r>
          </a:p>
          <a:p>
            <a:endParaRPr lang="en-US" b="1" dirty="0"/>
          </a:p>
          <a:p>
            <a:r>
              <a:rPr lang="en-US" dirty="0" err="1"/>
              <a:t>Pycaret</a:t>
            </a:r>
            <a:r>
              <a:rPr lang="en-US" dirty="0"/>
              <a:t> Model Selection without cross validation</a:t>
            </a:r>
          </a:p>
          <a:p>
            <a:pPr marL="342900" indent="-342900">
              <a:buAutoNum type="arabicPeriod"/>
            </a:pPr>
            <a:r>
              <a:rPr lang="en-US" dirty="0"/>
              <a:t>Imbalance Data (Highest accuracy:77.97%) </a:t>
            </a:r>
          </a:p>
          <a:p>
            <a:pPr marL="342900" indent="-342900">
              <a:buAutoNum type="arabicPeriod"/>
            </a:pPr>
            <a:r>
              <a:rPr lang="en-US" dirty="0"/>
              <a:t>Fixed imbalance data SMOTE (Highest accuracy: 77.54%)</a:t>
            </a:r>
          </a:p>
          <a:p>
            <a:pPr marL="342900" indent="-342900">
              <a:buFont typeface="Arial" panose="020B0604020202020204" pitchFamily="34" charset="0"/>
              <a:buAutoNum type="arabicPeriod"/>
            </a:pPr>
            <a:r>
              <a:rPr lang="en-US" dirty="0"/>
              <a:t>Fixed imbalance data ROS (Highest accuracy: 76.81%)</a:t>
            </a:r>
          </a:p>
          <a:p>
            <a:pPr marL="342900" indent="-342900">
              <a:buFont typeface="Arial" panose="020B0604020202020204" pitchFamily="34" charset="0"/>
              <a:buAutoNum type="arabicPeriod"/>
            </a:pPr>
            <a:r>
              <a:rPr lang="en-US" dirty="0"/>
              <a:t>Fixed imbalance data RUS (Highest accuracy: 75.68%)</a:t>
            </a:r>
          </a:p>
          <a:p>
            <a:pPr marL="342900" indent="-342900">
              <a:buAutoNum type="arabicPeriod"/>
            </a:pPr>
            <a:endParaRPr lang="en-US" dirty="0"/>
          </a:p>
          <a:p>
            <a:r>
              <a:rPr lang="en-US" dirty="0"/>
              <a:t>SMOTE method will use to fix the imbalance data.</a:t>
            </a:r>
          </a:p>
          <a:p>
            <a:endParaRPr lang="en-US" dirty="0"/>
          </a:p>
          <a:p>
            <a:endParaRPr lang="en-US" b="1" dirty="0"/>
          </a:p>
          <a:p>
            <a:endParaRPr lang="en-US" dirty="0"/>
          </a:p>
        </p:txBody>
      </p:sp>
    </p:spTree>
    <p:extLst>
      <p:ext uri="{BB962C8B-B14F-4D97-AF65-F5344CB8AC3E}">
        <p14:creationId xmlns:p14="http://schemas.microsoft.com/office/powerpoint/2010/main" val="2225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1754326"/>
          </a:xfrm>
          <a:prstGeom prst="rect">
            <a:avLst/>
          </a:prstGeom>
          <a:noFill/>
        </p:spPr>
        <p:txBody>
          <a:bodyPr wrap="square">
            <a:spAutoFit/>
          </a:bodyPr>
          <a:lstStyle/>
          <a:p>
            <a:r>
              <a:rPr lang="en-US" b="1" dirty="0"/>
              <a:t>STEP 3:</a:t>
            </a:r>
          </a:p>
          <a:p>
            <a:endParaRPr lang="en-US" b="1" dirty="0"/>
          </a:p>
          <a:p>
            <a:r>
              <a:rPr lang="en-US" dirty="0"/>
              <a:t>Fixed imbalanced data by using SMOTE method</a:t>
            </a:r>
          </a:p>
          <a:p>
            <a:endParaRPr lang="en-US" dirty="0"/>
          </a:p>
          <a:p>
            <a:endParaRPr lang="en-US" b="1" dirty="0"/>
          </a:p>
          <a:p>
            <a:endParaRPr lang="en-US" dirty="0"/>
          </a:p>
        </p:txBody>
      </p:sp>
      <p:pic>
        <p:nvPicPr>
          <p:cNvPr id="7" name="Picture 6" descr="Chart, pie chart&#10;&#10;Description automatically generated">
            <a:extLst>
              <a:ext uri="{FF2B5EF4-FFF2-40B4-BE49-F238E27FC236}">
                <a16:creationId xmlns:a16="http://schemas.microsoft.com/office/drawing/2014/main" id="{320B2BCB-1FC1-423D-D8E6-A090B84A97D6}"/>
              </a:ext>
            </a:extLst>
          </p:cNvPr>
          <p:cNvPicPr>
            <a:picLocks noChangeAspect="1"/>
          </p:cNvPicPr>
          <p:nvPr/>
        </p:nvPicPr>
        <p:blipFill>
          <a:blip r:embed="rId2"/>
          <a:stretch>
            <a:fillRect/>
          </a:stretch>
        </p:blipFill>
        <p:spPr>
          <a:xfrm>
            <a:off x="5093820" y="2027133"/>
            <a:ext cx="3634620" cy="3634620"/>
          </a:xfrm>
          <a:prstGeom prst="rect">
            <a:avLst/>
          </a:prstGeom>
        </p:spPr>
      </p:pic>
      <p:pic>
        <p:nvPicPr>
          <p:cNvPr id="10" name="Picture 9" descr="Chart, bar chart&#10;&#10;Description automatically generated">
            <a:extLst>
              <a:ext uri="{FF2B5EF4-FFF2-40B4-BE49-F238E27FC236}">
                <a16:creationId xmlns:a16="http://schemas.microsoft.com/office/drawing/2014/main" id="{8A5BBE2D-59EF-5B03-64CA-BC28B75970B4}"/>
              </a:ext>
            </a:extLst>
          </p:cNvPr>
          <p:cNvPicPr>
            <a:picLocks noChangeAspect="1"/>
          </p:cNvPicPr>
          <p:nvPr/>
        </p:nvPicPr>
        <p:blipFill>
          <a:blip r:embed="rId3"/>
          <a:stretch>
            <a:fillRect/>
          </a:stretch>
        </p:blipFill>
        <p:spPr>
          <a:xfrm>
            <a:off x="451196" y="2230600"/>
            <a:ext cx="4498349" cy="308785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BD68164-EA1B-826D-77D8-C61043EB0ED8}"/>
              </a:ext>
            </a:extLst>
          </p:cNvPr>
          <p:cNvPicPr>
            <a:picLocks noChangeAspect="1"/>
          </p:cNvPicPr>
          <p:nvPr/>
        </p:nvPicPr>
        <p:blipFill>
          <a:blip r:embed="rId4"/>
          <a:stretch>
            <a:fillRect/>
          </a:stretch>
        </p:blipFill>
        <p:spPr>
          <a:xfrm>
            <a:off x="8878729" y="2374206"/>
            <a:ext cx="2453853" cy="1844200"/>
          </a:xfrm>
          <a:prstGeom prst="rect">
            <a:avLst/>
          </a:prstGeom>
        </p:spPr>
      </p:pic>
    </p:spTree>
    <p:extLst>
      <p:ext uri="{BB962C8B-B14F-4D97-AF65-F5344CB8AC3E}">
        <p14:creationId xmlns:p14="http://schemas.microsoft.com/office/powerpoint/2010/main" val="178262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4:</a:t>
            </a:r>
          </a:p>
          <a:p>
            <a:endParaRPr lang="en-US" b="1" dirty="0"/>
          </a:p>
          <a:p>
            <a:r>
              <a:rPr lang="en-US" dirty="0"/>
              <a:t>Hypothesis: Fixed imbalance data will give better accuracy for imbalance data.</a:t>
            </a:r>
          </a:p>
          <a:p>
            <a:r>
              <a:rPr lang="en-US" dirty="0"/>
              <a:t>To compare by selecting one model (</a:t>
            </a:r>
            <a:r>
              <a:rPr lang="en-US" dirty="0" err="1"/>
              <a:t>xgboost</a:t>
            </a:r>
            <a:r>
              <a:rPr lang="en-US" dirty="0"/>
              <a:t>) with imbalance data &amp; fixed imbalance data (SMOTE).</a:t>
            </a:r>
          </a:p>
          <a:p>
            <a:endParaRPr lang="en-US" dirty="0"/>
          </a:p>
          <a:p>
            <a:endParaRPr lang="en-US" b="1" dirty="0"/>
          </a:p>
          <a:p>
            <a:endParaRPr lang="en-US" dirty="0"/>
          </a:p>
        </p:txBody>
      </p:sp>
      <p:pic>
        <p:nvPicPr>
          <p:cNvPr id="8" name="Picture 7" descr="Chart, treemap chart&#10;&#10;Description automatically generated">
            <a:extLst>
              <a:ext uri="{FF2B5EF4-FFF2-40B4-BE49-F238E27FC236}">
                <a16:creationId xmlns:a16="http://schemas.microsoft.com/office/drawing/2014/main" id="{63780EC2-DE30-E173-C3DA-2332F4499094}"/>
              </a:ext>
            </a:extLst>
          </p:cNvPr>
          <p:cNvPicPr>
            <a:picLocks noChangeAspect="1"/>
          </p:cNvPicPr>
          <p:nvPr/>
        </p:nvPicPr>
        <p:blipFill>
          <a:blip r:embed="rId2"/>
          <a:stretch>
            <a:fillRect/>
          </a:stretch>
        </p:blipFill>
        <p:spPr>
          <a:xfrm>
            <a:off x="547742" y="3015571"/>
            <a:ext cx="4239055" cy="3306871"/>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1A8D8084-D4B3-F50B-DC7D-681EF7010D59}"/>
              </a:ext>
            </a:extLst>
          </p:cNvPr>
          <p:cNvPicPr>
            <a:picLocks noChangeAspect="1"/>
          </p:cNvPicPr>
          <p:nvPr/>
        </p:nvPicPr>
        <p:blipFill>
          <a:blip r:embed="rId3"/>
          <a:stretch>
            <a:fillRect/>
          </a:stretch>
        </p:blipFill>
        <p:spPr>
          <a:xfrm>
            <a:off x="5987239" y="3429000"/>
            <a:ext cx="3147333" cy="1882303"/>
          </a:xfrm>
          <a:prstGeom prst="rect">
            <a:avLst/>
          </a:prstGeom>
        </p:spPr>
      </p:pic>
      <p:sp>
        <p:nvSpPr>
          <p:cNvPr id="14" name="TextBox 13">
            <a:extLst>
              <a:ext uri="{FF2B5EF4-FFF2-40B4-BE49-F238E27FC236}">
                <a16:creationId xmlns:a16="http://schemas.microsoft.com/office/drawing/2014/main" id="{75592E18-7FC6-7DC4-D8FA-DEC1D8AC2EA7}"/>
              </a:ext>
            </a:extLst>
          </p:cNvPr>
          <p:cNvSpPr txBox="1"/>
          <p:nvPr/>
        </p:nvSpPr>
        <p:spPr>
          <a:xfrm>
            <a:off x="1123053" y="2206608"/>
            <a:ext cx="3088432" cy="923330"/>
          </a:xfrm>
          <a:prstGeom prst="rect">
            <a:avLst/>
          </a:prstGeom>
          <a:noFill/>
        </p:spPr>
        <p:txBody>
          <a:bodyPr wrap="square" rtlCol="0">
            <a:spAutoFit/>
          </a:bodyPr>
          <a:lstStyle/>
          <a:p>
            <a:pPr algn="ctr"/>
            <a:r>
              <a:rPr lang="en-US" dirty="0"/>
              <a:t>Fixed Imbalance Data SMOTE Method</a:t>
            </a:r>
          </a:p>
          <a:p>
            <a:pPr algn="ctr"/>
            <a:r>
              <a:rPr lang="en-US" dirty="0"/>
              <a:t>Confusion Matrix Plot</a:t>
            </a:r>
            <a:endParaRPr lang="en-SG" dirty="0"/>
          </a:p>
        </p:txBody>
      </p:sp>
    </p:spTree>
    <p:extLst>
      <p:ext uri="{BB962C8B-B14F-4D97-AF65-F5344CB8AC3E}">
        <p14:creationId xmlns:p14="http://schemas.microsoft.com/office/powerpoint/2010/main" val="347610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4:</a:t>
            </a:r>
          </a:p>
          <a:p>
            <a:endParaRPr lang="en-US" b="1" dirty="0"/>
          </a:p>
          <a:p>
            <a:r>
              <a:rPr lang="en-US" dirty="0"/>
              <a:t>Hypothesis: Fixed imbalance data will give better accuracy for imbalance data.</a:t>
            </a:r>
          </a:p>
          <a:p>
            <a:r>
              <a:rPr lang="en-US" dirty="0"/>
              <a:t>To compare by selecting one model (</a:t>
            </a:r>
            <a:r>
              <a:rPr lang="en-US" dirty="0" err="1"/>
              <a:t>xgboost</a:t>
            </a:r>
            <a:r>
              <a:rPr lang="en-US" dirty="0"/>
              <a:t>) with imbalance data &amp; fixed imbalance data (SMOTE).</a:t>
            </a:r>
          </a:p>
          <a:p>
            <a:endParaRPr lang="en-US" dirty="0"/>
          </a:p>
          <a:p>
            <a:endParaRPr lang="en-US" b="1" dirty="0"/>
          </a:p>
          <a:p>
            <a:endParaRPr lang="en-US" dirty="0"/>
          </a:p>
        </p:txBody>
      </p:sp>
      <p:sp>
        <p:nvSpPr>
          <p:cNvPr id="14" name="TextBox 13">
            <a:extLst>
              <a:ext uri="{FF2B5EF4-FFF2-40B4-BE49-F238E27FC236}">
                <a16:creationId xmlns:a16="http://schemas.microsoft.com/office/drawing/2014/main" id="{75592E18-7FC6-7DC4-D8FA-DEC1D8AC2EA7}"/>
              </a:ext>
            </a:extLst>
          </p:cNvPr>
          <p:cNvSpPr txBox="1"/>
          <p:nvPr/>
        </p:nvSpPr>
        <p:spPr>
          <a:xfrm>
            <a:off x="1113646" y="2288990"/>
            <a:ext cx="3088432" cy="646331"/>
          </a:xfrm>
          <a:prstGeom prst="rect">
            <a:avLst/>
          </a:prstGeom>
          <a:noFill/>
        </p:spPr>
        <p:txBody>
          <a:bodyPr wrap="square" rtlCol="0">
            <a:spAutoFit/>
          </a:bodyPr>
          <a:lstStyle/>
          <a:p>
            <a:pPr algn="ctr"/>
            <a:r>
              <a:rPr lang="en-US" dirty="0"/>
              <a:t>Imbalance Data </a:t>
            </a:r>
          </a:p>
          <a:p>
            <a:pPr algn="ctr"/>
            <a:r>
              <a:rPr lang="en-US" dirty="0"/>
              <a:t>Confusion Matrix Plot</a:t>
            </a:r>
            <a:endParaRPr lang="en-SG" dirty="0"/>
          </a:p>
        </p:txBody>
      </p:sp>
      <p:pic>
        <p:nvPicPr>
          <p:cNvPr id="7" name="Picture 6" descr="Table&#10;&#10;Description automatically generated">
            <a:extLst>
              <a:ext uri="{FF2B5EF4-FFF2-40B4-BE49-F238E27FC236}">
                <a16:creationId xmlns:a16="http://schemas.microsoft.com/office/drawing/2014/main" id="{A4DB81C6-39A5-6CC4-5B03-ECDE6531BAE2}"/>
              </a:ext>
            </a:extLst>
          </p:cNvPr>
          <p:cNvPicPr>
            <a:picLocks noChangeAspect="1"/>
          </p:cNvPicPr>
          <p:nvPr/>
        </p:nvPicPr>
        <p:blipFill>
          <a:blip r:embed="rId2"/>
          <a:stretch>
            <a:fillRect/>
          </a:stretch>
        </p:blipFill>
        <p:spPr>
          <a:xfrm>
            <a:off x="5865013" y="2939676"/>
            <a:ext cx="3055885" cy="1912786"/>
          </a:xfrm>
          <a:prstGeom prst="rect">
            <a:avLst/>
          </a:prstGeom>
        </p:spPr>
      </p:pic>
      <p:pic>
        <p:nvPicPr>
          <p:cNvPr id="10" name="Picture 9" descr="Chart, treemap chart&#10;&#10;Description automatically generated">
            <a:extLst>
              <a:ext uri="{FF2B5EF4-FFF2-40B4-BE49-F238E27FC236}">
                <a16:creationId xmlns:a16="http://schemas.microsoft.com/office/drawing/2014/main" id="{9A31DBF1-98C2-D2C3-3393-A9BA791C1B35}"/>
              </a:ext>
            </a:extLst>
          </p:cNvPr>
          <p:cNvPicPr>
            <a:picLocks noChangeAspect="1"/>
          </p:cNvPicPr>
          <p:nvPr/>
        </p:nvPicPr>
        <p:blipFill>
          <a:blip r:embed="rId3"/>
          <a:stretch>
            <a:fillRect/>
          </a:stretch>
        </p:blipFill>
        <p:spPr>
          <a:xfrm>
            <a:off x="838200" y="2999645"/>
            <a:ext cx="3639324" cy="2839023"/>
          </a:xfrm>
          <a:prstGeom prst="rect">
            <a:avLst/>
          </a:prstGeom>
        </p:spPr>
      </p:pic>
    </p:spTree>
    <p:extLst>
      <p:ext uri="{BB962C8B-B14F-4D97-AF65-F5344CB8AC3E}">
        <p14:creationId xmlns:p14="http://schemas.microsoft.com/office/powerpoint/2010/main" val="342710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0"/>
            <a:ext cx="10515600" cy="1325563"/>
          </a:xfrm>
        </p:spPr>
        <p:txBody>
          <a:bodyPr>
            <a:noAutofit/>
          </a:bodyPr>
          <a:lstStyle/>
          <a:p>
            <a:r>
              <a:rPr lang="en-US" sz="3500" dirty="0"/>
              <a:t>Problem statement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8" name="Subtitle 7">
            <a:extLst>
              <a:ext uri="{FF2B5EF4-FFF2-40B4-BE49-F238E27FC236}">
                <a16:creationId xmlns:a16="http://schemas.microsoft.com/office/drawing/2014/main" id="{98D1C14D-05EB-5729-6221-19C6598B57BC}"/>
              </a:ext>
            </a:extLst>
          </p:cNvPr>
          <p:cNvSpPr>
            <a:spLocks noGrp="1"/>
          </p:cNvSpPr>
          <p:nvPr>
            <p:ph type="body" idx="4294967295"/>
          </p:nvPr>
        </p:nvSpPr>
        <p:spPr>
          <a:xfrm>
            <a:off x="379446" y="1010557"/>
            <a:ext cx="11498424" cy="5970588"/>
          </a:xfrm>
        </p:spPr>
        <p:txBody>
          <a:bodyPr>
            <a:normAutofit fontScale="55000" lnSpcReduction="20000"/>
          </a:bodyPr>
          <a:lstStyle/>
          <a:p>
            <a:pPr marL="0" indent="0">
              <a:buNone/>
            </a:pPr>
            <a:r>
              <a:rPr lang="en-US" sz="3000" dirty="0">
                <a:latin typeface="Arial" panose="020B0604020202020204" pitchFamily="34" charset="0"/>
                <a:cs typeface="Arial" panose="020B0604020202020204" pitchFamily="34" charset="0"/>
              </a:rPr>
              <a:t>‘Friend A’ interest to do betting for future horse racing in Singapore Turf Club. He seek for advice on how to do the bet for the horse racing.</a:t>
            </a:r>
          </a:p>
          <a:p>
            <a:pPr marL="0" indent="0">
              <a:buNone/>
            </a:pP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Betting Strategy:</a:t>
            </a:r>
          </a:p>
          <a:p>
            <a:pPr marL="0" indent="0">
              <a:buNone/>
            </a:pPr>
            <a:r>
              <a:rPr lang="en-US" sz="3000" dirty="0">
                <a:latin typeface="Arial" panose="020B0604020202020204" pitchFamily="34" charset="0"/>
                <a:cs typeface="Arial" panose="020B0604020202020204" pitchFamily="34" charset="0"/>
              </a:rPr>
              <a:t>We plan to split to bet on 3 horses to win the race. Every horses will bet $10 each. </a:t>
            </a:r>
            <a:r>
              <a:rPr lang="en-SG" sz="3000" dirty="0">
                <a:latin typeface="Arial" panose="020B0604020202020204" pitchFamily="34" charset="0"/>
                <a:cs typeface="Arial" panose="020B0604020202020204" pitchFamily="34" charset="0"/>
              </a:rPr>
              <a:t>If 1 of the 3 horses that we bet win the race , we still can win the bet.</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For example: </a:t>
            </a:r>
          </a:p>
          <a:p>
            <a:pPr marL="0" indent="0">
              <a:buNone/>
            </a:pPr>
            <a:r>
              <a:rPr lang="en-US" sz="3000" dirty="0">
                <a:latin typeface="Arial" panose="020B0604020202020204" pitchFamily="34" charset="0"/>
                <a:cs typeface="Arial" panose="020B0604020202020204" pitchFamily="34" charset="0"/>
              </a:rPr>
              <a:t>    According to Singapore Pools, the odds for horse racing as below.</a:t>
            </a:r>
          </a:p>
          <a:p>
            <a:endParaRPr lang="en-US" sz="2000" dirty="0"/>
          </a:p>
          <a:p>
            <a:endParaRPr lang="en-US" sz="2000" dirty="0"/>
          </a:p>
          <a:p>
            <a:pPr marL="0" indent="0">
              <a:buNone/>
            </a:pPr>
            <a:r>
              <a:rPr lang="en-US" sz="2000" dirty="0"/>
              <a:t> </a:t>
            </a:r>
          </a:p>
          <a:p>
            <a:pPr marL="0" indent="0">
              <a:buNone/>
            </a:pPr>
            <a:r>
              <a:rPr lang="en-SG" sz="2000" dirty="0"/>
              <a:t>. </a:t>
            </a:r>
          </a:p>
          <a:p>
            <a:pPr marL="0" indent="0">
              <a:buNone/>
            </a:pPr>
            <a:endParaRPr lang="en-SG" sz="2000" dirty="0"/>
          </a:p>
          <a:p>
            <a:pPr marL="0" indent="0">
              <a:buNone/>
            </a:pPr>
            <a:r>
              <a:rPr lang="en-SG" sz="3100" dirty="0">
                <a:latin typeface="Arial" panose="020B0604020202020204" pitchFamily="34" charset="0"/>
                <a:cs typeface="Arial" panose="020B0604020202020204" pitchFamily="34" charset="0"/>
              </a:rPr>
              <a:t>    Prize won for </a:t>
            </a:r>
            <a:r>
              <a:rPr lang="en-SG" sz="3100" dirty="0" err="1">
                <a:latin typeface="Arial" panose="020B0604020202020204" pitchFamily="34" charset="0"/>
                <a:cs typeface="Arial" panose="020B0604020202020204" pitchFamily="34" charset="0"/>
              </a:rPr>
              <a:t>SuperBest</a:t>
            </a:r>
            <a:r>
              <a:rPr lang="en-SG" sz="3100" dirty="0">
                <a:latin typeface="Arial" panose="020B0604020202020204" pitchFamily="34" charset="0"/>
                <a:cs typeface="Arial" panose="020B0604020202020204" pitchFamily="34" charset="0"/>
              </a:rPr>
              <a:t> to win the race = $50 - $30 (Cost to bet 3 horses ) = $20 (Won)  </a:t>
            </a:r>
          </a:p>
          <a:p>
            <a:pPr marL="0" indent="0">
              <a:buNone/>
            </a:pPr>
            <a:r>
              <a:rPr lang="en-SG" sz="3100" dirty="0">
                <a:latin typeface="Arial" panose="020B0604020202020204" pitchFamily="34" charset="0"/>
                <a:cs typeface="Arial" panose="020B0604020202020204" pitchFamily="34" charset="0"/>
              </a:rPr>
              <a:t>    Prize won for NorthStar to win the race = $80 - $30 ( Cost to bet 3 horses ) = $50 (Won)</a:t>
            </a:r>
          </a:p>
          <a:p>
            <a:pPr marL="0" indent="0">
              <a:buNone/>
            </a:pPr>
            <a:r>
              <a:rPr lang="en-SG" sz="3100" dirty="0">
                <a:latin typeface="Arial" panose="020B0604020202020204" pitchFamily="34" charset="0"/>
                <a:cs typeface="Arial" panose="020B0604020202020204" pitchFamily="34" charset="0"/>
              </a:rPr>
              <a:t>    Prize won for </a:t>
            </a:r>
            <a:r>
              <a:rPr lang="en-SG" sz="3100" dirty="0" err="1">
                <a:latin typeface="Arial" panose="020B0604020202020204" pitchFamily="34" charset="0"/>
                <a:cs typeface="Arial" panose="020B0604020202020204" pitchFamily="34" charset="0"/>
              </a:rPr>
              <a:t>LittleBoy</a:t>
            </a:r>
            <a:r>
              <a:rPr lang="en-SG" sz="3100" dirty="0">
                <a:latin typeface="Arial" panose="020B0604020202020204" pitchFamily="34" charset="0"/>
                <a:cs typeface="Arial" panose="020B0604020202020204" pitchFamily="34" charset="0"/>
              </a:rPr>
              <a:t> to win the race = $100 - $30 ( Cost to bet 3 horses ) = $70 (Won)</a:t>
            </a:r>
          </a:p>
          <a:p>
            <a:pPr marL="0" indent="0">
              <a:buNone/>
            </a:pPr>
            <a:r>
              <a:rPr lang="en-SG" sz="3100" dirty="0">
                <a:latin typeface="Arial" panose="020B0604020202020204" pitchFamily="34" charset="0"/>
                <a:cs typeface="Arial" panose="020B0604020202020204" pitchFamily="34" charset="0"/>
              </a:rPr>
              <a:t>    If we guess one of the 3 horses to win the race, we still can win the bet.</a:t>
            </a:r>
          </a:p>
          <a:p>
            <a:pPr marL="0" indent="0">
              <a:buNone/>
            </a:pPr>
            <a:endParaRPr lang="en-SG" sz="3100" dirty="0">
              <a:latin typeface="Arial" panose="020B0604020202020204" pitchFamily="34" charset="0"/>
              <a:cs typeface="Arial" panose="020B0604020202020204" pitchFamily="34" charset="0"/>
            </a:endParaRPr>
          </a:p>
          <a:p>
            <a:pPr marL="0" indent="0">
              <a:buNone/>
            </a:pPr>
            <a:r>
              <a:rPr lang="en-SG" sz="3100" dirty="0">
                <a:latin typeface="Arial" panose="020B0604020202020204" pitchFamily="34" charset="0"/>
                <a:cs typeface="Arial" panose="020B0604020202020204" pitchFamily="34" charset="0"/>
              </a:rPr>
              <a:t>    In the past record, it may happen to have two winners. If that’s the case, it will be a bonus for us to win the race.</a:t>
            </a:r>
          </a:p>
          <a:p>
            <a:pPr marL="0" indent="0">
              <a:buNone/>
            </a:pPr>
            <a:endParaRPr lang="en-SG" sz="3100" dirty="0">
              <a:latin typeface="Arial" panose="020B0604020202020204" pitchFamily="34" charset="0"/>
              <a:cs typeface="Arial" panose="020B0604020202020204" pitchFamily="34" charset="0"/>
            </a:endParaRPr>
          </a:p>
          <a:p>
            <a:endParaRPr lang="en-US" sz="2000" dirty="0"/>
          </a:p>
          <a:p>
            <a:endParaRPr lang="en-US" sz="2000" dirty="0"/>
          </a:p>
          <a:p>
            <a:endParaRPr lang="en-SG" dirty="0"/>
          </a:p>
        </p:txBody>
      </p:sp>
      <p:graphicFrame>
        <p:nvGraphicFramePr>
          <p:cNvPr id="10" name="Table 9">
            <a:extLst>
              <a:ext uri="{FF2B5EF4-FFF2-40B4-BE49-F238E27FC236}">
                <a16:creationId xmlns:a16="http://schemas.microsoft.com/office/drawing/2014/main" id="{F3AB784E-6D11-FD9A-DEE4-C8C1C351F281}"/>
              </a:ext>
            </a:extLst>
          </p:cNvPr>
          <p:cNvGraphicFramePr>
            <a:graphicFrameLocks noGrp="1"/>
          </p:cNvGraphicFramePr>
          <p:nvPr>
            <p:extLst>
              <p:ext uri="{D42A27DB-BD31-4B8C-83A1-F6EECF244321}">
                <p14:modId xmlns:p14="http://schemas.microsoft.com/office/powerpoint/2010/main" val="3761028178"/>
              </p:ext>
            </p:extLst>
          </p:nvPr>
        </p:nvGraphicFramePr>
        <p:xfrm>
          <a:off x="713469" y="3429000"/>
          <a:ext cx="5572253" cy="1194583"/>
        </p:xfrm>
        <a:graphic>
          <a:graphicData uri="http://schemas.openxmlformats.org/drawingml/2006/table">
            <a:tbl>
              <a:tblPr firstRow="1" bandRow="1">
                <a:tableStyleId>{7DF18680-E054-41AD-8BC1-D1AEF772440D}</a:tableStyleId>
              </a:tblPr>
              <a:tblGrid>
                <a:gridCol w="492488">
                  <a:extLst>
                    <a:ext uri="{9D8B030D-6E8A-4147-A177-3AD203B41FA5}">
                      <a16:colId xmlns:a16="http://schemas.microsoft.com/office/drawing/2014/main" val="720828337"/>
                    </a:ext>
                  </a:extLst>
                </a:gridCol>
                <a:gridCol w="1091098">
                  <a:extLst>
                    <a:ext uri="{9D8B030D-6E8A-4147-A177-3AD203B41FA5}">
                      <a16:colId xmlns:a16="http://schemas.microsoft.com/office/drawing/2014/main" val="3214893545"/>
                    </a:ext>
                  </a:extLst>
                </a:gridCol>
                <a:gridCol w="1630348">
                  <a:extLst>
                    <a:ext uri="{9D8B030D-6E8A-4147-A177-3AD203B41FA5}">
                      <a16:colId xmlns:a16="http://schemas.microsoft.com/office/drawing/2014/main" val="670515372"/>
                    </a:ext>
                  </a:extLst>
                </a:gridCol>
                <a:gridCol w="1243868">
                  <a:extLst>
                    <a:ext uri="{9D8B030D-6E8A-4147-A177-3AD203B41FA5}">
                      <a16:colId xmlns:a16="http://schemas.microsoft.com/office/drawing/2014/main" val="1132481169"/>
                    </a:ext>
                  </a:extLst>
                </a:gridCol>
                <a:gridCol w="1114451">
                  <a:extLst>
                    <a:ext uri="{9D8B030D-6E8A-4147-A177-3AD203B41FA5}">
                      <a16:colId xmlns:a16="http://schemas.microsoft.com/office/drawing/2014/main" val="2740948908"/>
                    </a:ext>
                  </a:extLst>
                </a:gridCol>
              </a:tblGrid>
              <a:tr h="371623">
                <a:tc>
                  <a:txBody>
                    <a:bodyPr/>
                    <a:lstStyle/>
                    <a:p>
                      <a:r>
                        <a:rPr lang="en-SG" sz="1200" dirty="0"/>
                        <a:t>No</a:t>
                      </a:r>
                    </a:p>
                  </a:txBody>
                  <a:tcPr/>
                </a:tc>
                <a:tc>
                  <a:txBody>
                    <a:bodyPr/>
                    <a:lstStyle/>
                    <a:p>
                      <a:pPr algn="ctr"/>
                      <a:r>
                        <a:rPr lang="en-SG" sz="1200" dirty="0"/>
                        <a:t>Horse Name</a:t>
                      </a:r>
                    </a:p>
                  </a:txBody>
                  <a:tcPr/>
                </a:tc>
                <a:tc>
                  <a:txBody>
                    <a:bodyPr/>
                    <a:lstStyle/>
                    <a:p>
                      <a:pPr algn="ctr"/>
                      <a:r>
                        <a:rPr lang="en-SG" sz="1200" dirty="0"/>
                        <a:t>Odds for 1</a:t>
                      </a:r>
                      <a:r>
                        <a:rPr lang="en-SG" sz="1200" baseline="30000" dirty="0"/>
                        <a:t>st</a:t>
                      </a:r>
                      <a:r>
                        <a:rPr lang="en-SG" sz="1200" dirty="0"/>
                        <a:t> Place</a:t>
                      </a:r>
                    </a:p>
                  </a:txBody>
                  <a:tcPr/>
                </a:tc>
                <a:tc>
                  <a:txBody>
                    <a:bodyPr/>
                    <a:lstStyle/>
                    <a:p>
                      <a:pPr algn="ctr"/>
                      <a:r>
                        <a:rPr lang="en-SG" sz="1200" dirty="0"/>
                        <a:t>Bet Amount</a:t>
                      </a:r>
                    </a:p>
                  </a:txBody>
                  <a:tcPr/>
                </a:tc>
                <a:tc>
                  <a:txBody>
                    <a:bodyPr/>
                    <a:lstStyle/>
                    <a:p>
                      <a:pPr algn="ctr"/>
                      <a:r>
                        <a:rPr lang="en-SG" sz="1200" dirty="0"/>
                        <a:t>Total</a:t>
                      </a:r>
                    </a:p>
                  </a:txBody>
                  <a:tcPr/>
                </a:tc>
                <a:extLst>
                  <a:ext uri="{0D108BD9-81ED-4DB2-BD59-A6C34878D82A}">
                    <a16:rowId xmlns:a16="http://schemas.microsoft.com/office/drawing/2014/main" val="111234001"/>
                  </a:ext>
                </a:extLst>
              </a:tr>
              <a:tr h="252460">
                <a:tc>
                  <a:txBody>
                    <a:bodyPr/>
                    <a:lstStyle/>
                    <a:p>
                      <a:r>
                        <a:rPr lang="en-SG" sz="1200" dirty="0"/>
                        <a:t>1</a:t>
                      </a:r>
                    </a:p>
                  </a:txBody>
                  <a:tcPr/>
                </a:tc>
                <a:tc>
                  <a:txBody>
                    <a:bodyPr/>
                    <a:lstStyle/>
                    <a:p>
                      <a:pPr algn="ctr"/>
                      <a:r>
                        <a:rPr lang="en-SG" sz="1200" dirty="0" err="1"/>
                        <a:t>SuperBest</a:t>
                      </a:r>
                      <a:endParaRPr lang="en-SG" sz="1200" dirty="0"/>
                    </a:p>
                  </a:txBody>
                  <a:tcPr/>
                </a:tc>
                <a:tc>
                  <a:txBody>
                    <a:bodyPr/>
                    <a:lstStyle/>
                    <a:p>
                      <a:pPr algn="ctr"/>
                      <a:r>
                        <a:rPr lang="en-SG" sz="1200" dirty="0"/>
                        <a:t>1:5</a:t>
                      </a:r>
                    </a:p>
                  </a:txBody>
                  <a:tcPr/>
                </a:tc>
                <a:tc>
                  <a:txBody>
                    <a:bodyPr/>
                    <a:lstStyle/>
                    <a:p>
                      <a:pPr algn="ctr"/>
                      <a:r>
                        <a:rPr lang="en-SG" sz="1200" dirty="0"/>
                        <a:t>$10</a:t>
                      </a:r>
                    </a:p>
                  </a:txBody>
                  <a:tcPr/>
                </a:tc>
                <a:tc>
                  <a:txBody>
                    <a:bodyPr/>
                    <a:lstStyle/>
                    <a:p>
                      <a:pPr algn="ctr"/>
                      <a:r>
                        <a:rPr lang="en-SG" sz="1200" dirty="0"/>
                        <a:t>$50</a:t>
                      </a:r>
                    </a:p>
                  </a:txBody>
                  <a:tcPr/>
                </a:tc>
                <a:extLst>
                  <a:ext uri="{0D108BD9-81ED-4DB2-BD59-A6C34878D82A}">
                    <a16:rowId xmlns:a16="http://schemas.microsoft.com/office/drawing/2014/main" val="2596240614"/>
                  </a:ext>
                </a:extLst>
              </a:tr>
              <a:tr h="252460">
                <a:tc>
                  <a:txBody>
                    <a:bodyPr/>
                    <a:lstStyle/>
                    <a:p>
                      <a:r>
                        <a:rPr lang="en-SG" sz="1200" dirty="0"/>
                        <a:t>2</a:t>
                      </a:r>
                    </a:p>
                  </a:txBody>
                  <a:tcPr/>
                </a:tc>
                <a:tc>
                  <a:txBody>
                    <a:bodyPr/>
                    <a:lstStyle/>
                    <a:p>
                      <a:pPr algn="ctr"/>
                      <a:r>
                        <a:rPr lang="en-SG" sz="1200" dirty="0"/>
                        <a:t>NorthStar</a:t>
                      </a:r>
                    </a:p>
                  </a:txBody>
                  <a:tcPr/>
                </a:tc>
                <a:tc>
                  <a:txBody>
                    <a:bodyPr/>
                    <a:lstStyle/>
                    <a:p>
                      <a:pPr algn="ctr"/>
                      <a:r>
                        <a:rPr lang="en-SG" sz="1200" dirty="0"/>
                        <a:t>1:8</a:t>
                      </a:r>
                    </a:p>
                  </a:txBody>
                  <a:tcPr/>
                </a:tc>
                <a:tc>
                  <a:txBody>
                    <a:bodyPr/>
                    <a:lstStyle/>
                    <a:p>
                      <a:pPr algn="ctr"/>
                      <a:r>
                        <a:rPr lang="en-SG" sz="1200" dirty="0"/>
                        <a:t>$10</a:t>
                      </a:r>
                    </a:p>
                  </a:txBody>
                  <a:tcPr/>
                </a:tc>
                <a:tc>
                  <a:txBody>
                    <a:bodyPr/>
                    <a:lstStyle/>
                    <a:p>
                      <a:pPr algn="ctr"/>
                      <a:r>
                        <a:rPr lang="en-SG" sz="1200" dirty="0"/>
                        <a:t>$80</a:t>
                      </a:r>
                    </a:p>
                  </a:txBody>
                  <a:tcPr/>
                </a:tc>
                <a:extLst>
                  <a:ext uri="{0D108BD9-81ED-4DB2-BD59-A6C34878D82A}">
                    <a16:rowId xmlns:a16="http://schemas.microsoft.com/office/drawing/2014/main" val="1370239070"/>
                  </a:ext>
                </a:extLst>
              </a:tr>
              <a:tr h="252460">
                <a:tc>
                  <a:txBody>
                    <a:bodyPr/>
                    <a:lstStyle/>
                    <a:p>
                      <a:r>
                        <a:rPr lang="en-SG" sz="1200" dirty="0"/>
                        <a:t>3</a:t>
                      </a:r>
                    </a:p>
                  </a:txBody>
                  <a:tcPr/>
                </a:tc>
                <a:tc>
                  <a:txBody>
                    <a:bodyPr/>
                    <a:lstStyle/>
                    <a:p>
                      <a:pPr algn="ctr"/>
                      <a:r>
                        <a:rPr lang="en-SG" sz="1200" dirty="0" err="1"/>
                        <a:t>LittleBoy</a:t>
                      </a:r>
                      <a:endParaRPr lang="en-SG" sz="1200" dirty="0"/>
                    </a:p>
                  </a:txBody>
                  <a:tcPr/>
                </a:tc>
                <a:tc>
                  <a:txBody>
                    <a:bodyPr/>
                    <a:lstStyle/>
                    <a:p>
                      <a:pPr algn="ctr"/>
                      <a:r>
                        <a:rPr lang="en-SG" sz="1200" dirty="0"/>
                        <a:t>1:10</a:t>
                      </a:r>
                    </a:p>
                  </a:txBody>
                  <a:tcPr/>
                </a:tc>
                <a:tc>
                  <a:txBody>
                    <a:bodyPr/>
                    <a:lstStyle/>
                    <a:p>
                      <a:pPr algn="ctr"/>
                      <a:r>
                        <a:rPr lang="en-SG" sz="1200" dirty="0"/>
                        <a:t>$10</a:t>
                      </a:r>
                    </a:p>
                  </a:txBody>
                  <a:tcPr/>
                </a:tc>
                <a:tc>
                  <a:txBody>
                    <a:bodyPr/>
                    <a:lstStyle/>
                    <a:p>
                      <a:pPr algn="ctr"/>
                      <a:r>
                        <a:rPr lang="en-SG" sz="1200" dirty="0"/>
                        <a:t>$100</a:t>
                      </a:r>
                    </a:p>
                  </a:txBody>
                  <a:tcPr/>
                </a:tc>
                <a:extLst>
                  <a:ext uri="{0D108BD9-81ED-4DB2-BD59-A6C34878D82A}">
                    <a16:rowId xmlns:a16="http://schemas.microsoft.com/office/drawing/2014/main" val="859148752"/>
                  </a:ext>
                </a:extLst>
              </a:tr>
            </a:tbl>
          </a:graphicData>
        </a:graphic>
      </p:graphicFrame>
    </p:spTree>
    <p:extLst>
      <p:ext uri="{BB962C8B-B14F-4D97-AF65-F5344CB8AC3E}">
        <p14:creationId xmlns:p14="http://schemas.microsoft.com/office/powerpoint/2010/main" val="74437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5355312"/>
          </a:xfrm>
          <a:prstGeom prst="rect">
            <a:avLst/>
          </a:prstGeom>
          <a:noFill/>
        </p:spPr>
        <p:txBody>
          <a:bodyPr wrap="square">
            <a:spAutoFit/>
          </a:bodyPr>
          <a:lstStyle/>
          <a:p>
            <a:r>
              <a:rPr lang="en-US" b="1" dirty="0"/>
              <a:t>STEP 4:</a:t>
            </a:r>
          </a:p>
          <a:p>
            <a:endParaRPr lang="en-US" b="1" dirty="0"/>
          </a:p>
          <a:p>
            <a:r>
              <a:rPr lang="en-US" dirty="0"/>
              <a:t>Hypothesis: Fixed imbalance data will give better accuracy for imbalance data.</a:t>
            </a:r>
          </a:p>
          <a:p>
            <a:endParaRPr lang="en-US" dirty="0"/>
          </a:p>
          <a:p>
            <a:endParaRPr lang="en-US" dirty="0"/>
          </a:p>
          <a:p>
            <a:r>
              <a:rPr lang="en-US" dirty="0"/>
              <a:t>Hypothesis Correct!</a:t>
            </a:r>
          </a:p>
          <a:p>
            <a:endParaRPr lang="en-US" dirty="0"/>
          </a:p>
          <a:p>
            <a:r>
              <a:rPr lang="en-US" dirty="0"/>
              <a:t>Imbalance Data: 68.9%</a:t>
            </a:r>
          </a:p>
          <a:p>
            <a:endParaRPr lang="en-US" dirty="0"/>
          </a:p>
          <a:p>
            <a:r>
              <a:rPr lang="en-US" dirty="0"/>
              <a:t>Fixed Imbalance Data:84.5%</a:t>
            </a:r>
          </a:p>
          <a:p>
            <a:endParaRPr lang="en-US" dirty="0"/>
          </a:p>
          <a:p>
            <a:r>
              <a:rPr lang="en-US" dirty="0"/>
              <a:t>SELECT the top 5 modeling from </a:t>
            </a:r>
            <a:r>
              <a:rPr lang="en-US" dirty="0" err="1"/>
              <a:t>pycaret</a:t>
            </a:r>
            <a:r>
              <a:rPr lang="en-US" dirty="0"/>
              <a:t> under SMOTE method.</a:t>
            </a:r>
          </a:p>
          <a:p>
            <a:r>
              <a:rPr lang="en-SG" b="0" dirty="0">
                <a:solidFill>
                  <a:srgbClr val="000000"/>
                </a:solidFill>
                <a:effectLst/>
              </a:rPr>
              <a:t>1. Extreme Gradient Boosting (</a:t>
            </a:r>
            <a:r>
              <a:rPr lang="en-SG" b="0" dirty="0" err="1">
                <a:solidFill>
                  <a:srgbClr val="000000"/>
                </a:solidFill>
                <a:effectLst/>
              </a:rPr>
              <a:t>xgboost</a:t>
            </a:r>
            <a:r>
              <a:rPr lang="en-SG" b="0" dirty="0">
                <a:solidFill>
                  <a:srgbClr val="000000"/>
                </a:solidFill>
                <a:effectLst/>
              </a:rPr>
              <a:t>)</a:t>
            </a:r>
          </a:p>
          <a:p>
            <a:r>
              <a:rPr lang="en-SG" dirty="0">
                <a:solidFill>
                  <a:srgbClr val="000000"/>
                </a:solidFill>
              </a:rPr>
              <a:t>2. </a:t>
            </a:r>
            <a:r>
              <a:rPr lang="en-SG" b="0" dirty="0">
                <a:solidFill>
                  <a:srgbClr val="000000"/>
                </a:solidFill>
                <a:effectLst/>
              </a:rPr>
              <a:t> Light Gradient Boosting (</a:t>
            </a:r>
            <a:r>
              <a:rPr lang="en-SG" b="0" dirty="0" err="1">
                <a:solidFill>
                  <a:srgbClr val="000000"/>
                </a:solidFill>
                <a:effectLst/>
              </a:rPr>
              <a:t>lightgbm</a:t>
            </a:r>
            <a:r>
              <a:rPr lang="en-SG" b="0" dirty="0">
                <a:solidFill>
                  <a:srgbClr val="000000"/>
                </a:solidFill>
                <a:effectLst/>
              </a:rPr>
              <a:t>)</a:t>
            </a:r>
            <a:br>
              <a:rPr lang="en-SG" b="0" dirty="0">
                <a:solidFill>
                  <a:srgbClr val="000000"/>
                </a:solidFill>
                <a:effectLst/>
              </a:rPr>
            </a:br>
            <a:r>
              <a:rPr lang="en-SG" b="0" dirty="0">
                <a:solidFill>
                  <a:srgbClr val="000000"/>
                </a:solidFill>
                <a:effectLst/>
              </a:rPr>
              <a:t>3. Gradient Boosting Classifier (</a:t>
            </a:r>
            <a:r>
              <a:rPr lang="en-SG" b="0" dirty="0" err="1">
                <a:solidFill>
                  <a:srgbClr val="000000"/>
                </a:solidFill>
                <a:effectLst/>
              </a:rPr>
              <a:t>gbc</a:t>
            </a:r>
            <a:r>
              <a:rPr lang="en-SG" b="0" dirty="0">
                <a:solidFill>
                  <a:srgbClr val="000000"/>
                </a:solidFill>
                <a:effectLst/>
              </a:rPr>
              <a:t>)</a:t>
            </a:r>
            <a:br>
              <a:rPr lang="en-SG" b="0" dirty="0">
                <a:solidFill>
                  <a:srgbClr val="000000"/>
                </a:solidFill>
                <a:effectLst/>
              </a:rPr>
            </a:br>
            <a:r>
              <a:rPr lang="en-SG" b="0" dirty="0">
                <a:solidFill>
                  <a:srgbClr val="000000"/>
                </a:solidFill>
                <a:effectLst/>
              </a:rPr>
              <a:t>4. Random Forest Classifier (rf)</a:t>
            </a:r>
          </a:p>
          <a:p>
            <a:r>
              <a:rPr lang="en-SG" dirty="0">
                <a:solidFill>
                  <a:srgbClr val="000000"/>
                </a:solidFill>
              </a:rPr>
              <a:t>5.</a:t>
            </a:r>
            <a:r>
              <a:rPr lang="en-SG" b="0" dirty="0">
                <a:solidFill>
                  <a:srgbClr val="000000"/>
                </a:solidFill>
                <a:effectLst/>
              </a:rPr>
              <a:t> Extra Trees Classifier (et)</a:t>
            </a:r>
          </a:p>
          <a:p>
            <a:endParaRPr lang="en-US" b="1" dirty="0"/>
          </a:p>
          <a:p>
            <a:endParaRPr lang="en-US" dirty="0"/>
          </a:p>
        </p:txBody>
      </p:sp>
    </p:spTree>
    <p:extLst>
      <p:ext uri="{BB962C8B-B14F-4D97-AF65-F5344CB8AC3E}">
        <p14:creationId xmlns:p14="http://schemas.microsoft.com/office/powerpoint/2010/main" val="1640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5:</a:t>
            </a:r>
          </a:p>
          <a:p>
            <a:endParaRPr lang="en-US" dirty="0"/>
          </a:p>
          <a:p>
            <a:r>
              <a:rPr lang="en-US" dirty="0"/>
              <a:t>Top 5 modeling from </a:t>
            </a:r>
            <a:r>
              <a:rPr lang="en-US" dirty="0" err="1"/>
              <a:t>pycaret</a:t>
            </a:r>
            <a:r>
              <a:rPr lang="en-US" dirty="0"/>
              <a:t> under SMOTE method</a:t>
            </a:r>
          </a:p>
          <a:p>
            <a:endParaRPr lang="en-SG" b="0" dirty="0">
              <a:solidFill>
                <a:srgbClr val="000000"/>
              </a:solidFill>
              <a:effectLst/>
            </a:endParaRPr>
          </a:p>
          <a:p>
            <a:r>
              <a:rPr lang="en-SG" b="0" dirty="0">
                <a:solidFill>
                  <a:srgbClr val="000000"/>
                </a:solidFill>
                <a:effectLst/>
              </a:rPr>
              <a:t>1. Extreme Gradient Boosting (</a:t>
            </a:r>
            <a:r>
              <a:rPr lang="en-SG" b="0" dirty="0" err="1">
                <a:solidFill>
                  <a:srgbClr val="000000"/>
                </a:solidFill>
                <a:effectLst/>
              </a:rPr>
              <a:t>xgboost</a:t>
            </a:r>
            <a:r>
              <a:rPr lang="en-SG" b="0" dirty="0">
                <a:solidFill>
                  <a:srgbClr val="000000"/>
                </a:solidFill>
                <a:effectLst/>
              </a:rPr>
              <a:t>)</a:t>
            </a:r>
          </a:p>
          <a:p>
            <a:endParaRPr lang="en-US" b="1" dirty="0"/>
          </a:p>
          <a:p>
            <a:endParaRPr lang="en-US" dirty="0"/>
          </a:p>
        </p:txBody>
      </p:sp>
      <p:pic>
        <p:nvPicPr>
          <p:cNvPr id="3" name="Picture 2" descr="Chart, treemap chart&#10;&#10;Description automatically generated">
            <a:extLst>
              <a:ext uri="{FF2B5EF4-FFF2-40B4-BE49-F238E27FC236}">
                <a16:creationId xmlns:a16="http://schemas.microsoft.com/office/drawing/2014/main" id="{4A2DBBBB-B3EE-2268-3C12-58F615A9B507}"/>
              </a:ext>
            </a:extLst>
          </p:cNvPr>
          <p:cNvPicPr>
            <a:picLocks noChangeAspect="1"/>
          </p:cNvPicPr>
          <p:nvPr/>
        </p:nvPicPr>
        <p:blipFill>
          <a:blip r:embed="rId2"/>
          <a:stretch>
            <a:fillRect/>
          </a:stretch>
        </p:blipFill>
        <p:spPr>
          <a:xfrm>
            <a:off x="404327" y="2493057"/>
            <a:ext cx="4239055" cy="3306871"/>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A44E1E0F-0129-76A5-16C6-8C65CC299DA9}"/>
              </a:ext>
            </a:extLst>
          </p:cNvPr>
          <p:cNvPicPr>
            <a:picLocks noChangeAspect="1"/>
          </p:cNvPicPr>
          <p:nvPr/>
        </p:nvPicPr>
        <p:blipFill>
          <a:blip r:embed="rId3"/>
          <a:stretch>
            <a:fillRect/>
          </a:stretch>
        </p:blipFill>
        <p:spPr>
          <a:xfrm>
            <a:off x="5744643" y="2999645"/>
            <a:ext cx="3147333" cy="1882303"/>
          </a:xfrm>
          <a:prstGeom prst="rect">
            <a:avLst/>
          </a:prstGeom>
        </p:spPr>
      </p:pic>
    </p:spTree>
    <p:extLst>
      <p:ext uri="{BB962C8B-B14F-4D97-AF65-F5344CB8AC3E}">
        <p14:creationId xmlns:p14="http://schemas.microsoft.com/office/powerpoint/2010/main" val="359917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5:</a:t>
            </a:r>
          </a:p>
          <a:p>
            <a:endParaRPr lang="en-US" dirty="0"/>
          </a:p>
          <a:p>
            <a:r>
              <a:rPr lang="en-US" dirty="0"/>
              <a:t>Top 5 modeling from </a:t>
            </a:r>
            <a:r>
              <a:rPr lang="en-US" dirty="0" err="1"/>
              <a:t>pycaret</a:t>
            </a:r>
            <a:r>
              <a:rPr lang="en-US" dirty="0"/>
              <a:t> under SMOTE method</a:t>
            </a:r>
          </a:p>
          <a:p>
            <a:endParaRPr lang="en-SG" b="0" dirty="0">
              <a:solidFill>
                <a:srgbClr val="000000"/>
              </a:solidFill>
              <a:effectLst/>
            </a:endParaRPr>
          </a:p>
          <a:p>
            <a:r>
              <a:rPr lang="en-SG" dirty="0">
                <a:solidFill>
                  <a:srgbClr val="000000"/>
                </a:solidFill>
              </a:rPr>
              <a:t>2. </a:t>
            </a:r>
            <a:r>
              <a:rPr lang="en-SG" b="0" dirty="0">
                <a:solidFill>
                  <a:srgbClr val="000000"/>
                </a:solidFill>
                <a:effectLst/>
              </a:rPr>
              <a:t> Light Gradient Boosting (</a:t>
            </a:r>
            <a:r>
              <a:rPr lang="en-SG" b="0" dirty="0" err="1">
                <a:solidFill>
                  <a:srgbClr val="000000"/>
                </a:solidFill>
                <a:effectLst/>
              </a:rPr>
              <a:t>lightgbm</a:t>
            </a:r>
            <a:r>
              <a:rPr lang="en-SG" b="0" dirty="0">
                <a:solidFill>
                  <a:srgbClr val="000000"/>
                </a:solidFill>
                <a:effectLst/>
              </a:rPr>
              <a:t>)</a:t>
            </a:r>
          </a:p>
          <a:p>
            <a:endParaRPr lang="en-US" b="1" dirty="0"/>
          </a:p>
          <a:p>
            <a:endParaRPr lang="en-US" dirty="0"/>
          </a:p>
        </p:txBody>
      </p:sp>
      <p:pic>
        <p:nvPicPr>
          <p:cNvPr id="10" name="Picture 9" descr="Table&#10;&#10;Description automatically generated">
            <a:extLst>
              <a:ext uri="{FF2B5EF4-FFF2-40B4-BE49-F238E27FC236}">
                <a16:creationId xmlns:a16="http://schemas.microsoft.com/office/drawing/2014/main" id="{AE0F339C-BFB0-CAFD-5BC2-C9DF385BF163}"/>
              </a:ext>
            </a:extLst>
          </p:cNvPr>
          <p:cNvPicPr>
            <a:picLocks noChangeAspect="1"/>
          </p:cNvPicPr>
          <p:nvPr/>
        </p:nvPicPr>
        <p:blipFill>
          <a:blip r:embed="rId2"/>
          <a:stretch>
            <a:fillRect/>
          </a:stretch>
        </p:blipFill>
        <p:spPr>
          <a:xfrm>
            <a:off x="5409923" y="2901963"/>
            <a:ext cx="3200677" cy="1912786"/>
          </a:xfrm>
          <a:prstGeom prst="rect">
            <a:avLst/>
          </a:prstGeom>
        </p:spPr>
      </p:pic>
      <p:pic>
        <p:nvPicPr>
          <p:cNvPr id="12" name="Picture 11" descr="Chart, treemap chart&#10;&#10;Description automatically generated">
            <a:extLst>
              <a:ext uri="{FF2B5EF4-FFF2-40B4-BE49-F238E27FC236}">
                <a16:creationId xmlns:a16="http://schemas.microsoft.com/office/drawing/2014/main" id="{BB826346-6F77-EC68-E204-E1473B8786CF}"/>
              </a:ext>
            </a:extLst>
          </p:cNvPr>
          <p:cNvPicPr>
            <a:picLocks noChangeAspect="1"/>
          </p:cNvPicPr>
          <p:nvPr/>
        </p:nvPicPr>
        <p:blipFill>
          <a:blip r:embed="rId3"/>
          <a:stretch>
            <a:fillRect/>
          </a:stretch>
        </p:blipFill>
        <p:spPr>
          <a:xfrm>
            <a:off x="404327" y="2414008"/>
            <a:ext cx="4260979" cy="3323974"/>
          </a:xfrm>
          <a:prstGeom prst="rect">
            <a:avLst/>
          </a:prstGeom>
        </p:spPr>
      </p:pic>
    </p:spTree>
    <p:extLst>
      <p:ext uri="{BB962C8B-B14F-4D97-AF65-F5344CB8AC3E}">
        <p14:creationId xmlns:p14="http://schemas.microsoft.com/office/powerpoint/2010/main" val="917369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1754326"/>
          </a:xfrm>
          <a:prstGeom prst="rect">
            <a:avLst/>
          </a:prstGeom>
          <a:noFill/>
        </p:spPr>
        <p:txBody>
          <a:bodyPr wrap="square">
            <a:spAutoFit/>
          </a:bodyPr>
          <a:lstStyle/>
          <a:p>
            <a:r>
              <a:rPr lang="en-US" b="1" dirty="0"/>
              <a:t>STEP 5:</a:t>
            </a:r>
          </a:p>
          <a:p>
            <a:endParaRPr lang="en-US" dirty="0"/>
          </a:p>
          <a:p>
            <a:r>
              <a:rPr lang="en-US" dirty="0"/>
              <a:t>Top 5 modeling from </a:t>
            </a:r>
            <a:r>
              <a:rPr lang="en-US" dirty="0" err="1"/>
              <a:t>pycaret</a:t>
            </a:r>
            <a:r>
              <a:rPr lang="en-US" dirty="0"/>
              <a:t> under SMOTE method</a:t>
            </a:r>
          </a:p>
          <a:p>
            <a:endParaRPr lang="en-SG" b="0" dirty="0">
              <a:solidFill>
                <a:srgbClr val="000000"/>
              </a:solidFill>
              <a:effectLst/>
            </a:endParaRPr>
          </a:p>
          <a:p>
            <a:r>
              <a:rPr lang="en-SG" b="0" dirty="0">
                <a:solidFill>
                  <a:srgbClr val="000000"/>
                </a:solidFill>
                <a:effectLst/>
              </a:rPr>
              <a:t>3. Gradient Boosting Classifier (</a:t>
            </a:r>
            <a:r>
              <a:rPr lang="en-SG" b="0" dirty="0" err="1">
                <a:solidFill>
                  <a:srgbClr val="000000"/>
                </a:solidFill>
                <a:effectLst/>
              </a:rPr>
              <a:t>gbc</a:t>
            </a:r>
            <a:r>
              <a:rPr lang="en-SG" b="0" dirty="0">
                <a:solidFill>
                  <a:srgbClr val="000000"/>
                </a:solidFill>
                <a:effectLst/>
              </a:rPr>
              <a:t>)</a:t>
            </a:r>
            <a:endParaRPr lang="en-US" b="1" dirty="0"/>
          </a:p>
          <a:p>
            <a:endParaRPr lang="en-US" dirty="0"/>
          </a:p>
        </p:txBody>
      </p:sp>
      <p:pic>
        <p:nvPicPr>
          <p:cNvPr id="7" name="Picture 6" descr="Chart, treemap chart&#10;&#10;Description automatically generated">
            <a:extLst>
              <a:ext uri="{FF2B5EF4-FFF2-40B4-BE49-F238E27FC236}">
                <a16:creationId xmlns:a16="http://schemas.microsoft.com/office/drawing/2014/main" id="{9EE33E51-A1FB-AFB5-2F49-CAA1FC2EE444}"/>
              </a:ext>
            </a:extLst>
          </p:cNvPr>
          <p:cNvPicPr>
            <a:picLocks noChangeAspect="1"/>
          </p:cNvPicPr>
          <p:nvPr/>
        </p:nvPicPr>
        <p:blipFill>
          <a:blip r:embed="rId2"/>
          <a:stretch>
            <a:fillRect/>
          </a:stretch>
        </p:blipFill>
        <p:spPr>
          <a:xfrm>
            <a:off x="404327" y="2541193"/>
            <a:ext cx="4644233" cy="3622949"/>
          </a:xfrm>
          <a:prstGeom prst="rect">
            <a:avLst/>
          </a:prstGeom>
        </p:spPr>
      </p:pic>
      <p:pic>
        <p:nvPicPr>
          <p:cNvPr id="10" name="Picture 9" descr="Table&#10;&#10;Description automatically generated">
            <a:extLst>
              <a:ext uri="{FF2B5EF4-FFF2-40B4-BE49-F238E27FC236}">
                <a16:creationId xmlns:a16="http://schemas.microsoft.com/office/drawing/2014/main" id="{273F00CD-DFC7-2529-6BB7-8DB269CFCF9C}"/>
              </a:ext>
            </a:extLst>
          </p:cNvPr>
          <p:cNvPicPr>
            <a:picLocks noChangeAspect="1"/>
          </p:cNvPicPr>
          <p:nvPr/>
        </p:nvPicPr>
        <p:blipFill>
          <a:blip r:embed="rId3"/>
          <a:stretch>
            <a:fillRect/>
          </a:stretch>
        </p:blipFill>
        <p:spPr>
          <a:xfrm>
            <a:off x="6203701" y="2981664"/>
            <a:ext cx="3330229" cy="1775614"/>
          </a:xfrm>
          <a:prstGeom prst="rect">
            <a:avLst/>
          </a:prstGeom>
        </p:spPr>
      </p:pic>
    </p:spTree>
    <p:extLst>
      <p:ext uri="{BB962C8B-B14F-4D97-AF65-F5344CB8AC3E}">
        <p14:creationId xmlns:p14="http://schemas.microsoft.com/office/powerpoint/2010/main" val="846881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5:</a:t>
            </a:r>
          </a:p>
          <a:p>
            <a:endParaRPr lang="en-US" dirty="0"/>
          </a:p>
          <a:p>
            <a:r>
              <a:rPr lang="en-US" dirty="0"/>
              <a:t>Top 5 modeling from </a:t>
            </a:r>
            <a:r>
              <a:rPr lang="en-US" dirty="0" err="1"/>
              <a:t>pycaret</a:t>
            </a:r>
            <a:r>
              <a:rPr lang="en-US" dirty="0"/>
              <a:t> under SMOTE method</a:t>
            </a:r>
          </a:p>
          <a:p>
            <a:endParaRPr lang="en-SG" b="0" dirty="0">
              <a:solidFill>
                <a:srgbClr val="000000"/>
              </a:solidFill>
              <a:effectLst/>
            </a:endParaRPr>
          </a:p>
          <a:p>
            <a:r>
              <a:rPr lang="en-SG" b="0" dirty="0">
                <a:solidFill>
                  <a:srgbClr val="000000"/>
                </a:solidFill>
                <a:effectLst/>
              </a:rPr>
              <a:t>4. Random Forest Classifier (rf)</a:t>
            </a:r>
          </a:p>
          <a:p>
            <a:endParaRPr lang="en-US" b="1" dirty="0"/>
          </a:p>
          <a:p>
            <a:endParaRPr lang="en-US" dirty="0"/>
          </a:p>
        </p:txBody>
      </p:sp>
      <p:pic>
        <p:nvPicPr>
          <p:cNvPr id="7" name="Picture 6" descr="Table&#10;&#10;Description automatically generated">
            <a:extLst>
              <a:ext uri="{FF2B5EF4-FFF2-40B4-BE49-F238E27FC236}">
                <a16:creationId xmlns:a16="http://schemas.microsoft.com/office/drawing/2014/main" id="{33D2CB64-C08C-AC27-4993-72AAF49F6A36}"/>
              </a:ext>
            </a:extLst>
          </p:cNvPr>
          <p:cNvPicPr>
            <a:picLocks noChangeAspect="1"/>
          </p:cNvPicPr>
          <p:nvPr/>
        </p:nvPicPr>
        <p:blipFill>
          <a:blip r:embed="rId2"/>
          <a:stretch>
            <a:fillRect/>
          </a:stretch>
        </p:blipFill>
        <p:spPr>
          <a:xfrm>
            <a:off x="5922465" y="2999645"/>
            <a:ext cx="3276884" cy="1844200"/>
          </a:xfrm>
          <a:prstGeom prst="rect">
            <a:avLst/>
          </a:prstGeom>
        </p:spPr>
      </p:pic>
      <p:pic>
        <p:nvPicPr>
          <p:cNvPr id="10" name="Picture 9" descr="Chart, treemap chart&#10;&#10;Description automatically generated">
            <a:extLst>
              <a:ext uri="{FF2B5EF4-FFF2-40B4-BE49-F238E27FC236}">
                <a16:creationId xmlns:a16="http://schemas.microsoft.com/office/drawing/2014/main" id="{AB93BF2A-9DA2-7CA3-266C-B263B9277F9D}"/>
              </a:ext>
            </a:extLst>
          </p:cNvPr>
          <p:cNvPicPr>
            <a:picLocks noChangeAspect="1"/>
          </p:cNvPicPr>
          <p:nvPr/>
        </p:nvPicPr>
        <p:blipFill>
          <a:blip r:embed="rId3"/>
          <a:stretch>
            <a:fillRect/>
          </a:stretch>
        </p:blipFill>
        <p:spPr>
          <a:xfrm>
            <a:off x="758837" y="2766641"/>
            <a:ext cx="4287815" cy="3344909"/>
          </a:xfrm>
          <a:prstGeom prst="rect">
            <a:avLst/>
          </a:prstGeom>
        </p:spPr>
      </p:pic>
    </p:spTree>
    <p:extLst>
      <p:ext uri="{BB962C8B-B14F-4D97-AF65-F5344CB8AC3E}">
        <p14:creationId xmlns:p14="http://schemas.microsoft.com/office/powerpoint/2010/main" val="58448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2031325"/>
          </a:xfrm>
          <a:prstGeom prst="rect">
            <a:avLst/>
          </a:prstGeom>
          <a:noFill/>
        </p:spPr>
        <p:txBody>
          <a:bodyPr wrap="square">
            <a:spAutoFit/>
          </a:bodyPr>
          <a:lstStyle/>
          <a:p>
            <a:r>
              <a:rPr lang="en-US" b="1" dirty="0"/>
              <a:t>STEP 5:</a:t>
            </a:r>
          </a:p>
          <a:p>
            <a:endParaRPr lang="en-US" dirty="0"/>
          </a:p>
          <a:p>
            <a:r>
              <a:rPr lang="en-US" dirty="0"/>
              <a:t>Top 5 modeling from </a:t>
            </a:r>
            <a:r>
              <a:rPr lang="en-US" dirty="0" err="1"/>
              <a:t>pycaret</a:t>
            </a:r>
            <a:r>
              <a:rPr lang="en-US" dirty="0"/>
              <a:t> under SMOTE method</a:t>
            </a:r>
          </a:p>
          <a:p>
            <a:endParaRPr lang="en-SG" b="0" dirty="0">
              <a:solidFill>
                <a:srgbClr val="000000"/>
              </a:solidFill>
              <a:effectLst/>
            </a:endParaRPr>
          </a:p>
          <a:p>
            <a:r>
              <a:rPr lang="en-SG" dirty="0">
                <a:solidFill>
                  <a:srgbClr val="000000"/>
                </a:solidFill>
              </a:rPr>
              <a:t>5.</a:t>
            </a:r>
            <a:r>
              <a:rPr lang="en-SG" b="0" dirty="0">
                <a:solidFill>
                  <a:srgbClr val="000000"/>
                </a:solidFill>
                <a:effectLst/>
              </a:rPr>
              <a:t> Extra Trees Classifier (et)</a:t>
            </a:r>
          </a:p>
          <a:p>
            <a:endParaRPr lang="en-US" b="1" dirty="0"/>
          </a:p>
          <a:p>
            <a:endParaRPr lang="en-US" dirty="0"/>
          </a:p>
        </p:txBody>
      </p:sp>
      <p:pic>
        <p:nvPicPr>
          <p:cNvPr id="7" name="Picture 6" descr="Table&#10;&#10;Description automatically generated">
            <a:extLst>
              <a:ext uri="{FF2B5EF4-FFF2-40B4-BE49-F238E27FC236}">
                <a16:creationId xmlns:a16="http://schemas.microsoft.com/office/drawing/2014/main" id="{23D32C67-73ED-905A-A008-C8ADC0A332B3}"/>
              </a:ext>
            </a:extLst>
          </p:cNvPr>
          <p:cNvPicPr>
            <a:picLocks noChangeAspect="1"/>
          </p:cNvPicPr>
          <p:nvPr/>
        </p:nvPicPr>
        <p:blipFill>
          <a:blip r:embed="rId2"/>
          <a:stretch>
            <a:fillRect/>
          </a:stretch>
        </p:blipFill>
        <p:spPr>
          <a:xfrm>
            <a:off x="6183573" y="3056783"/>
            <a:ext cx="3109229" cy="1882303"/>
          </a:xfrm>
          <a:prstGeom prst="rect">
            <a:avLst/>
          </a:prstGeom>
        </p:spPr>
      </p:pic>
      <p:pic>
        <p:nvPicPr>
          <p:cNvPr id="10" name="Picture 9" descr="Chart, treemap chart&#10;&#10;Description automatically generated">
            <a:extLst>
              <a:ext uri="{FF2B5EF4-FFF2-40B4-BE49-F238E27FC236}">
                <a16:creationId xmlns:a16="http://schemas.microsoft.com/office/drawing/2014/main" id="{13709422-CCF0-21BA-F63B-60D876F0CBC3}"/>
              </a:ext>
            </a:extLst>
          </p:cNvPr>
          <p:cNvPicPr>
            <a:picLocks noChangeAspect="1"/>
          </p:cNvPicPr>
          <p:nvPr/>
        </p:nvPicPr>
        <p:blipFill>
          <a:blip r:embed="rId3"/>
          <a:stretch>
            <a:fillRect/>
          </a:stretch>
        </p:blipFill>
        <p:spPr>
          <a:xfrm>
            <a:off x="589582" y="2615448"/>
            <a:ext cx="4197215" cy="3274232"/>
          </a:xfrm>
          <a:prstGeom prst="rect">
            <a:avLst/>
          </a:prstGeom>
        </p:spPr>
      </p:pic>
    </p:spTree>
    <p:extLst>
      <p:ext uri="{BB962C8B-B14F-4D97-AF65-F5344CB8AC3E}">
        <p14:creationId xmlns:p14="http://schemas.microsoft.com/office/powerpoint/2010/main" val="352344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3416320"/>
          </a:xfrm>
          <a:prstGeom prst="rect">
            <a:avLst/>
          </a:prstGeom>
          <a:noFill/>
        </p:spPr>
        <p:txBody>
          <a:bodyPr wrap="square">
            <a:spAutoFit/>
          </a:bodyPr>
          <a:lstStyle/>
          <a:p>
            <a:r>
              <a:rPr lang="en-US" b="1" dirty="0"/>
              <a:t>STEP 5:</a:t>
            </a:r>
          </a:p>
          <a:p>
            <a:endParaRPr lang="en-US" dirty="0"/>
          </a:p>
          <a:p>
            <a:r>
              <a:rPr lang="en-US" dirty="0"/>
              <a:t>Overall models accuracy using fixed imbalance data SMOTE method</a:t>
            </a:r>
          </a:p>
          <a:p>
            <a:endParaRPr lang="en-SG" b="0" dirty="0">
              <a:solidFill>
                <a:srgbClr val="000000"/>
              </a:solidFill>
              <a:effectLst/>
            </a:endParaRPr>
          </a:p>
          <a:p>
            <a:r>
              <a:rPr lang="en-SG" b="0" dirty="0">
                <a:solidFill>
                  <a:srgbClr val="000000"/>
                </a:solidFill>
                <a:effectLst/>
              </a:rPr>
              <a:t>1. Extreme Gradient Boosting (</a:t>
            </a:r>
            <a:r>
              <a:rPr lang="en-SG" b="0" dirty="0" err="1">
                <a:solidFill>
                  <a:srgbClr val="000000"/>
                </a:solidFill>
                <a:effectLst/>
              </a:rPr>
              <a:t>xgboost</a:t>
            </a:r>
            <a:r>
              <a:rPr lang="en-SG" b="0" dirty="0">
                <a:solidFill>
                  <a:srgbClr val="000000"/>
                </a:solidFill>
                <a:effectLst/>
              </a:rPr>
              <a:t>) – 84.5%</a:t>
            </a:r>
          </a:p>
          <a:p>
            <a:r>
              <a:rPr lang="en-SG" dirty="0">
                <a:solidFill>
                  <a:srgbClr val="000000"/>
                </a:solidFill>
              </a:rPr>
              <a:t>2. </a:t>
            </a:r>
            <a:r>
              <a:rPr lang="en-SG" b="0" dirty="0">
                <a:solidFill>
                  <a:srgbClr val="000000"/>
                </a:solidFill>
                <a:effectLst/>
              </a:rPr>
              <a:t> Light Gradient Boosting (</a:t>
            </a:r>
            <a:r>
              <a:rPr lang="en-SG" b="0" dirty="0" err="1">
                <a:solidFill>
                  <a:srgbClr val="000000"/>
                </a:solidFill>
                <a:effectLst/>
              </a:rPr>
              <a:t>lightgbm</a:t>
            </a:r>
            <a:r>
              <a:rPr lang="en-SG" b="0" dirty="0">
                <a:solidFill>
                  <a:srgbClr val="000000"/>
                </a:solidFill>
                <a:effectLst/>
              </a:rPr>
              <a:t>) – 84.3%</a:t>
            </a:r>
            <a:br>
              <a:rPr lang="en-SG" b="0" dirty="0">
                <a:solidFill>
                  <a:srgbClr val="000000"/>
                </a:solidFill>
                <a:effectLst/>
              </a:rPr>
            </a:br>
            <a:r>
              <a:rPr lang="en-SG" b="0" dirty="0">
                <a:solidFill>
                  <a:srgbClr val="000000"/>
                </a:solidFill>
                <a:effectLst/>
              </a:rPr>
              <a:t>3. Gradient Boosting Classifier (</a:t>
            </a:r>
            <a:r>
              <a:rPr lang="en-SG" b="0" dirty="0" err="1">
                <a:solidFill>
                  <a:srgbClr val="000000"/>
                </a:solidFill>
                <a:effectLst/>
              </a:rPr>
              <a:t>gbc</a:t>
            </a:r>
            <a:r>
              <a:rPr lang="en-SG" b="0" dirty="0">
                <a:solidFill>
                  <a:srgbClr val="000000"/>
                </a:solidFill>
                <a:effectLst/>
              </a:rPr>
              <a:t>) – 77.7%</a:t>
            </a:r>
            <a:br>
              <a:rPr lang="en-SG" b="0" dirty="0">
                <a:solidFill>
                  <a:srgbClr val="000000"/>
                </a:solidFill>
                <a:effectLst/>
              </a:rPr>
            </a:br>
            <a:r>
              <a:rPr lang="en-SG" b="0" dirty="0">
                <a:solidFill>
                  <a:srgbClr val="000000"/>
                </a:solidFill>
                <a:effectLst/>
              </a:rPr>
              <a:t>4. Random Forest Classifier (rf) – 83.0%</a:t>
            </a:r>
          </a:p>
          <a:p>
            <a:r>
              <a:rPr lang="en-SG" dirty="0">
                <a:solidFill>
                  <a:srgbClr val="000000"/>
                </a:solidFill>
              </a:rPr>
              <a:t>5.</a:t>
            </a:r>
            <a:r>
              <a:rPr lang="en-SG" b="0" dirty="0">
                <a:solidFill>
                  <a:srgbClr val="000000"/>
                </a:solidFill>
                <a:effectLst/>
              </a:rPr>
              <a:t> Extra Trees Classifier (et) – 83.3%</a:t>
            </a:r>
          </a:p>
          <a:p>
            <a:endParaRPr lang="en-US" b="1" dirty="0"/>
          </a:p>
          <a:p>
            <a:r>
              <a:rPr lang="en-US" b="1" dirty="0"/>
              <a:t>EXTREME GRADIENT BOOSTING (XGBOOST) selected for hyper tuning model.</a:t>
            </a:r>
          </a:p>
          <a:p>
            <a:endParaRPr lang="en-US" dirty="0"/>
          </a:p>
        </p:txBody>
      </p:sp>
    </p:spTree>
    <p:extLst>
      <p:ext uri="{BB962C8B-B14F-4D97-AF65-F5344CB8AC3E}">
        <p14:creationId xmlns:p14="http://schemas.microsoft.com/office/powerpoint/2010/main" val="91199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3139321"/>
          </a:xfrm>
          <a:prstGeom prst="rect">
            <a:avLst/>
          </a:prstGeom>
          <a:noFill/>
        </p:spPr>
        <p:txBody>
          <a:bodyPr wrap="square">
            <a:spAutoFit/>
          </a:bodyPr>
          <a:lstStyle/>
          <a:p>
            <a:r>
              <a:rPr lang="en-US" b="1" dirty="0"/>
              <a:t>STEP 5:</a:t>
            </a:r>
          </a:p>
          <a:p>
            <a:endParaRPr lang="en-US" b="1" dirty="0"/>
          </a:p>
          <a:p>
            <a:r>
              <a:rPr lang="en-US" b="0" dirty="0">
                <a:solidFill>
                  <a:srgbClr val="000000"/>
                </a:solidFill>
                <a:effectLst/>
                <a:latin typeface="Consolas" panose="020B0609020204030204" pitchFamily="49" charset="0"/>
              </a:rPr>
              <a:t>Compare both </a:t>
            </a:r>
            <a:r>
              <a:rPr lang="en-US" b="0" dirty="0" err="1">
                <a:solidFill>
                  <a:srgbClr val="000000"/>
                </a:solidFill>
                <a:effectLst/>
                <a:latin typeface="Consolas" panose="020B0609020204030204" pitchFamily="49" charset="0"/>
              </a:rPr>
              <a:t>emsemble</a:t>
            </a:r>
            <a:r>
              <a:rPr lang="en-US" b="0" dirty="0">
                <a:solidFill>
                  <a:srgbClr val="000000"/>
                </a:solidFill>
                <a:effectLst/>
                <a:latin typeface="Consolas" panose="020B0609020204030204" pitchFamily="49" charset="0"/>
              </a:rPr>
              <a:t> model (Hard Voting &amp; Stacking Classifier) &amp; </a:t>
            </a:r>
            <a:r>
              <a:rPr lang="en-US" b="0" dirty="0" err="1">
                <a:solidFill>
                  <a:srgbClr val="000000"/>
                </a:solidFill>
                <a:effectLst/>
                <a:latin typeface="Consolas" panose="020B0609020204030204" pitchFamily="49" charset="0"/>
              </a:rPr>
              <a:t>GridSearch</a:t>
            </a:r>
            <a:r>
              <a:rPr lang="en-US" b="0" dirty="0">
                <a:solidFill>
                  <a:srgbClr val="000000"/>
                </a:solidFill>
                <a:effectLst/>
                <a:latin typeface="Consolas" panose="020B0609020204030204" pitchFamily="49" charset="0"/>
              </a:rPr>
              <a:t> CV by using highest accuracy on model selection (</a:t>
            </a:r>
            <a:r>
              <a:rPr lang="en-US" b="0" dirty="0" err="1">
                <a:solidFill>
                  <a:srgbClr val="000000"/>
                </a:solidFill>
                <a:effectLst/>
                <a:latin typeface="Consolas" panose="020B0609020204030204" pitchFamily="49" charset="0"/>
              </a:rPr>
              <a:t>XGboost</a:t>
            </a:r>
            <a:r>
              <a:rPr lang="en-US" b="0" dirty="0">
                <a:solidFill>
                  <a:srgbClr val="000000"/>
                </a:solidFill>
                <a:effectLst/>
                <a:latin typeface="Consolas" panose="020B0609020204030204" pitchFamily="49" charset="0"/>
              </a:rPr>
              <a:t>) to see whether can improve the accuracy.</a:t>
            </a:r>
          </a:p>
          <a:p>
            <a:endParaRPr lang="en-US" b="0" dirty="0">
              <a:solidFill>
                <a:srgbClr val="0451A5"/>
              </a:solidFill>
              <a:effectLst/>
              <a:latin typeface="Consolas" panose="020B0609020204030204" pitchFamily="49" charset="0"/>
            </a:endParaRPr>
          </a:p>
          <a:p>
            <a:r>
              <a:rPr lang="en-US" b="0" dirty="0">
                <a:effectLst/>
                <a:latin typeface="Consolas" panose="020B0609020204030204" pitchFamily="49" charset="0"/>
              </a:rPr>
              <a:t>1. </a:t>
            </a:r>
            <a:r>
              <a:rPr lang="en-US" b="0" dirty="0" err="1">
                <a:effectLst/>
                <a:latin typeface="Consolas" panose="020B0609020204030204" pitchFamily="49" charset="0"/>
              </a:rPr>
              <a:t>HardVoting</a:t>
            </a:r>
            <a:r>
              <a:rPr lang="en-US" b="0" dirty="0">
                <a:effectLst/>
                <a:latin typeface="Consolas" panose="020B0609020204030204" pitchFamily="49" charset="0"/>
              </a:rPr>
              <a:t> Classifier – </a:t>
            </a:r>
            <a:r>
              <a:rPr lang="en-SG" b="0" i="0" dirty="0">
                <a:effectLst/>
                <a:latin typeface="Consolas" panose="020B0609020204030204" pitchFamily="49" charset="0"/>
              </a:rPr>
              <a:t>84.9</a:t>
            </a:r>
            <a:r>
              <a:rPr lang="en-US" b="0" i="0" dirty="0">
                <a:effectLst/>
                <a:latin typeface="Consolas" panose="020B0609020204030204" pitchFamily="49" charset="0"/>
              </a:rPr>
              <a:t>%</a:t>
            </a:r>
            <a:endParaRPr lang="en-US" b="0" dirty="0">
              <a:effectLst/>
              <a:latin typeface="Consolas" panose="020B0609020204030204" pitchFamily="49" charset="0"/>
            </a:endParaRPr>
          </a:p>
          <a:p>
            <a:r>
              <a:rPr lang="en-US" b="1" dirty="0">
                <a:effectLst/>
                <a:latin typeface="Consolas" panose="020B0609020204030204" pitchFamily="49" charset="0"/>
              </a:rPr>
              <a:t>2. Stacking Classifier – 85.9%</a:t>
            </a:r>
          </a:p>
          <a:p>
            <a:r>
              <a:rPr lang="en-US" b="0" dirty="0">
                <a:effectLst/>
                <a:latin typeface="Consolas" panose="020B0609020204030204" pitchFamily="49" charset="0"/>
              </a:rPr>
              <a:t>3. </a:t>
            </a:r>
            <a:r>
              <a:rPr lang="en-US" b="0" dirty="0" err="1">
                <a:solidFill>
                  <a:srgbClr val="000000"/>
                </a:solidFill>
                <a:effectLst/>
                <a:latin typeface="Consolas" panose="020B0609020204030204" pitchFamily="49" charset="0"/>
              </a:rPr>
              <a:t>GridSearchCV</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XGBoost</a:t>
            </a:r>
            <a:r>
              <a:rPr lang="en-US" dirty="0">
                <a:solidFill>
                  <a:srgbClr val="000000"/>
                </a:solidFill>
                <a:latin typeface="Consolas" panose="020B0609020204030204" pitchFamily="49" charset="0"/>
              </a:rPr>
              <a:t>)- 84.7%</a:t>
            </a:r>
          </a:p>
          <a:p>
            <a:endParaRPr lang="en-US" b="1" dirty="0">
              <a:solidFill>
                <a:srgbClr val="000000"/>
              </a:solidFill>
              <a:latin typeface="Consolas" panose="020B0609020204030204" pitchFamily="49" charset="0"/>
            </a:endParaRPr>
          </a:p>
          <a:p>
            <a:endParaRPr lang="en-US" b="1" dirty="0"/>
          </a:p>
        </p:txBody>
      </p:sp>
      <p:pic>
        <p:nvPicPr>
          <p:cNvPr id="7" name="Picture 6" descr="Text&#10;&#10;Description automatically generated">
            <a:extLst>
              <a:ext uri="{FF2B5EF4-FFF2-40B4-BE49-F238E27FC236}">
                <a16:creationId xmlns:a16="http://schemas.microsoft.com/office/drawing/2014/main" id="{64433189-196B-B5D3-6D06-CEF1F2720405}"/>
              </a:ext>
            </a:extLst>
          </p:cNvPr>
          <p:cNvPicPr>
            <a:picLocks noChangeAspect="1"/>
          </p:cNvPicPr>
          <p:nvPr/>
        </p:nvPicPr>
        <p:blipFill>
          <a:blip r:embed="rId2"/>
          <a:stretch>
            <a:fillRect/>
          </a:stretch>
        </p:blipFill>
        <p:spPr>
          <a:xfrm>
            <a:off x="7224175" y="2293115"/>
            <a:ext cx="4563498" cy="1580478"/>
          </a:xfrm>
          <a:prstGeom prst="rect">
            <a:avLst/>
          </a:prstGeom>
        </p:spPr>
      </p:pic>
      <p:pic>
        <p:nvPicPr>
          <p:cNvPr id="10" name="Picture 9" descr="Text&#10;&#10;Description automatically generated">
            <a:extLst>
              <a:ext uri="{FF2B5EF4-FFF2-40B4-BE49-F238E27FC236}">
                <a16:creationId xmlns:a16="http://schemas.microsoft.com/office/drawing/2014/main" id="{7ED1EF7A-59FD-6A15-388C-1D6C4F218088}"/>
              </a:ext>
            </a:extLst>
          </p:cNvPr>
          <p:cNvPicPr>
            <a:picLocks noChangeAspect="1"/>
          </p:cNvPicPr>
          <p:nvPr/>
        </p:nvPicPr>
        <p:blipFill>
          <a:blip r:embed="rId3"/>
          <a:stretch>
            <a:fillRect/>
          </a:stretch>
        </p:blipFill>
        <p:spPr>
          <a:xfrm>
            <a:off x="6565087" y="3806002"/>
            <a:ext cx="5497696" cy="1923342"/>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F21AE11B-5A31-7E33-3EE1-8AEEC0361910}"/>
              </a:ext>
            </a:extLst>
          </p:cNvPr>
          <p:cNvPicPr>
            <a:picLocks noChangeAspect="1"/>
          </p:cNvPicPr>
          <p:nvPr/>
        </p:nvPicPr>
        <p:blipFill>
          <a:blip r:embed="rId4"/>
          <a:stretch>
            <a:fillRect/>
          </a:stretch>
        </p:blipFill>
        <p:spPr>
          <a:xfrm>
            <a:off x="404327" y="3794691"/>
            <a:ext cx="5921253" cy="1867062"/>
          </a:xfrm>
          <a:prstGeom prst="rect">
            <a:avLst/>
          </a:prstGeom>
        </p:spPr>
      </p:pic>
      <p:sp>
        <p:nvSpPr>
          <p:cNvPr id="13" name="TextBox 12">
            <a:extLst>
              <a:ext uri="{FF2B5EF4-FFF2-40B4-BE49-F238E27FC236}">
                <a16:creationId xmlns:a16="http://schemas.microsoft.com/office/drawing/2014/main" id="{D722C9CB-DA70-BBBD-42A1-53DC35F6EF5E}"/>
              </a:ext>
            </a:extLst>
          </p:cNvPr>
          <p:cNvSpPr txBox="1"/>
          <p:nvPr/>
        </p:nvSpPr>
        <p:spPr>
          <a:xfrm>
            <a:off x="1560810" y="5661753"/>
            <a:ext cx="3088432" cy="646331"/>
          </a:xfrm>
          <a:prstGeom prst="rect">
            <a:avLst/>
          </a:prstGeom>
          <a:noFill/>
        </p:spPr>
        <p:txBody>
          <a:bodyPr wrap="square" rtlCol="0">
            <a:spAutoFit/>
          </a:bodyPr>
          <a:lstStyle/>
          <a:p>
            <a:pPr algn="ctr"/>
            <a:r>
              <a:rPr lang="en-US" dirty="0"/>
              <a:t>Stacking Classifier parameters</a:t>
            </a:r>
            <a:endParaRPr lang="en-SG" dirty="0"/>
          </a:p>
        </p:txBody>
      </p:sp>
      <p:sp>
        <p:nvSpPr>
          <p:cNvPr id="14" name="TextBox 13">
            <a:extLst>
              <a:ext uri="{FF2B5EF4-FFF2-40B4-BE49-F238E27FC236}">
                <a16:creationId xmlns:a16="http://schemas.microsoft.com/office/drawing/2014/main" id="{21F610F1-7607-1748-3672-C4F45472BF5C}"/>
              </a:ext>
            </a:extLst>
          </p:cNvPr>
          <p:cNvSpPr txBox="1"/>
          <p:nvPr/>
        </p:nvSpPr>
        <p:spPr>
          <a:xfrm>
            <a:off x="7444980" y="5729344"/>
            <a:ext cx="3088432" cy="646331"/>
          </a:xfrm>
          <a:prstGeom prst="rect">
            <a:avLst/>
          </a:prstGeom>
          <a:noFill/>
        </p:spPr>
        <p:txBody>
          <a:bodyPr wrap="square" rtlCol="0">
            <a:spAutoFit/>
          </a:bodyPr>
          <a:lstStyle/>
          <a:p>
            <a:pPr algn="ctr"/>
            <a:r>
              <a:rPr lang="en-US" dirty="0" err="1"/>
              <a:t>HardVoting</a:t>
            </a:r>
            <a:r>
              <a:rPr lang="en-US" dirty="0"/>
              <a:t> Classifier parameters</a:t>
            </a:r>
            <a:endParaRPr lang="en-SG" dirty="0"/>
          </a:p>
        </p:txBody>
      </p:sp>
      <p:sp>
        <p:nvSpPr>
          <p:cNvPr id="15" name="TextBox 14">
            <a:extLst>
              <a:ext uri="{FF2B5EF4-FFF2-40B4-BE49-F238E27FC236}">
                <a16:creationId xmlns:a16="http://schemas.microsoft.com/office/drawing/2014/main" id="{9E9F362F-AB5C-9E1B-EC31-F0ACAB63A355}"/>
              </a:ext>
            </a:extLst>
          </p:cNvPr>
          <p:cNvSpPr txBox="1"/>
          <p:nvPr/>
        </p:nvSpPr>
        <p:spPr>
          <a:xfrm>
            <a:off x="8836796" y="2709135"/>
            <a:ext cx="3088432" cy="369332"/>
          </a:xfrm>
          <a:prstGeom prst="rect">
            <a:avLst/>
          </a:prstGeom>
          <a:noFill/>
        </p:spPr>
        <p:txBody>
          <a:bodyPr wrap="square" rtlCol="0">
            <a:spAutoFit/>
          </a:bodyPr>
          <a:lstStyle/>
          <a:p>
            <a:pPr algn="ctr"/>
            <a:r>
              <a:rPr lang="en-US" dirty="0" err="1"/>
              <a:t>GridSearchCV</a:t>
            </a:r>
            <a:r>
              <a:rPr lang="en-US" dirty="0"/>
              <a:t> parameters</a:t>
            </a:r>
            <a:endParaRPr lang="en-SG" dirty="0"/>
          </a:p>
        </p:txBody>
      </p:sp>
    </p:spTree>
    <p:extLst>
      <p:ext uri="{BB962C8B-B14F-4D97-AF65-F5344CB8AC3E}">
        <p14:creationId xmlns:p14="http://schemas.microsoft.com/office/powerpoint/2010/main" val="266752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0" y="365126"/>
            <a:ext cx="10515600" cy="831122"/>
          </a:xfrm>
        </p:spPr>
        <p:txBody>
          <a:bodyPr>
            <a:normAutofit/>
          </a:bodyPr>
          <a:lstStyle/>
          <a:p>
            <a:r>
              <a:rPr lang="en-US" dirty="0"/>
              <a:t>Stage 3 &amp; 4: model building &amp; production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968320"/>
            <a:ext cx="10515600" cy="3970318"/>
          </a:xfrm>
          <a:prstGeom prst="rect">
            <a:avLst/>
          </a:prstGeom>
          <a:noFill/>
        </p:spPr>
        <p:txBody>
          <a:bodyPr wrap="square">
            <a:spAutoFit/>
          </a:bodyPr>
          <a:lstStyle/>
          <a:p>
            <a:r>
              <a:rPr lang="en-US" b="1" dirty="0"/>
              <a:t>STEP 6:</a:t>
            </a:r>
          </a:p>
          <a:p>
            <a:endParaRPr lang="en-US" b="1" dirty="0"/>
          </a:p>
          <a:p>
            <a:r>
              <a:rPr lang="en-US" b="0" dirty="0">
                <a:solidFill>
                  <a:srgbClr val="000000"/>
                </a:solidFill>
                <a:effectLst/>
                <a:latin typeface="Consolas" panose="020B0609020204030204" pitchFamily="49" charset="0"/>
              </a:rPr>
              <a:t>To check whether combine all 4 features into 1 ID or separate 4 IDs will give better accuracy.</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Method:</a:t>
            </a:r>
          </a:p>
          <a:p>
            <a:r>
              <a:rPr lang="en-US" dirty="0">
                <a:solidFill>
                  <a:srgbClr val="000000"/>
                </a:solidFill>
                <a:latin typeface="Consolas" panose="020B0609020204030204" pitchFamily="49" charset="0"/>
              </a:rPr>
              <a:t>Compare by using </a:t>
            </a:r>
            <a:r>
              <a:rPr lang="en-US" dirty="0" err="1">
                <a:solidFill>
                  <a:srgbClr val="000000"/>
                </a:solidFill>
                <a:latin typeface="Consolas" panose="020B0609020204030204" pitchFamily="49" charset="0"/>
              </a:rPr>
              <a:t>XGBoost</a:t>
            </a:r>
            <a:r>
              <a:rPr lang="en-US" dirty="0">
                <a:solidFill>
                  <a:srgbClr val="000000"/>
                </a:solidFill>
                <a:latin typeface="Consolas" panose="020B0609020204030204" pitchFamily="49" charset="0"/>
              </a:rPr>
              <a:t> with fixed imbalance data SMOTE method with accuracy.</a:t>
            </a:r>
            <a:endParaRPr lang="en-US" b="0" dirty="0">
              <a:solidFill>
                <a:srgbClr val="000000"/>
              </a:solidFill>
              <a:effectLst/>
              <a:latin typeface="Consolas" panose="020B0609020204030204" pitchFamily="49" charset="0"/>
            </a:endParaRPr>
          </a:p>
          <a:p>
            <a:endParaRPr lang="en-US" b="0" dirty="0">
              <a:solidFill>
                <a:srgbClr val="0451A5"/>
              </a:solidFill>
              <a:effectLst/>
              <a:latin typeface="Consolas" panose="020B0609020204030204" pitchFamily="49" charset="0"/>
            </a:endParaRPr>
          </a:p>
          <a:p>
            <a:r>
              <a:rPr lang="en-US" dirty="0"/>
              <a:t>Single ID: 77.4%</a:t>
            </a:r>
          </a:p>
          <a:p>
            <a:r>
              <a:rPr lang="en-US" dirty="0"/>
              <a:t>Multiple ID: 84.5%</a:t>
            </a:r>
          </a:p>
          <a:p>
            <a:endParaRPr lang="en-US" dirty="0"/>
          </a:p>
          <a:p>
            <a:r>
              <a:rPr lang="en-US" b="1" dirty="0"/>
              <a:t>Final model to use for horse prediction:</a:t>
            </a:r>
            <a:br>
              <a:rPr lang="en-SG" b="0" dirty="0">
                <a:solidFill>
                  <a:srgbClr val="000000"/>
                </a:solidFill>
                <a:effectLst/>
                <a:latin typeface="Consolas" panose="020B0609020204030204" pitchFamily="49" charset="0"/>
              </a:rPr>
            </a:br>
            <a:r>
              <a:rPr lang="en-SG" b="0" dirty="0">
                <a:solidFill>
                  <a:srgbClr val="000000"/>
                </a:solidFill>
                <a:effectLst/>
                <a:latin typeface="Consolas" panose="020B0609020204030204" pitchFamily="49" charset="0"/>
              </a:rPr>
              <a:t>Stacking Classifier with </a:t>
            </a:r>
            <a:r>
              <a:rPr lang="en-SG" b="0" dirty="0" err="1">
                <a:solidFill>
                  <a:srgbClr val="000000"/>
                </a:solidFill>
                <a:effectLst/>
                <a:latin typeface="Consolas" panose="020B0609020204030204" pitchFamily="49" charset="0"/>
              </a:rPr>
              <a:t>XGBoost</a:t>
            </a:r>
            <a:r>
              <a:rPr lang="en-SG" b="0" dirty="0">
                <a:solidFill>
                  <a:srgbClr val="000000"/>
                </a:solidFill>
                <a:effectLst/>
                <a:latin typeface="Consolas" panose="020B0609020204030204" pitchFamily="49" charset="0"/>
              </a:rPr>
              <a:t> with multiple ID (85.9%)</a:t>
            </a:r>
          </a:p>
          <a:p>
            <a:endParaRPr lang="en-US" b="1" dirty="0"/>
          </a:p>
        </p:txBody>
      </p:sp>
    </p:spTree>
    <p:extLst>
      <p:ext uri="{BB962C8B-B14F-4D97-AF65-F5344CB8AC3E}">
        <p14:creationId xmlns:p14="http://schemas.microsoft.com/office/powerpoint/2010/main" val="3957461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1" name="TextBox 30">
            <a:extLst>
              <a:ext uri="{FF2B5EF4-FFF2-40B4-BE49-F238E27FC236}">
                <a16:creationId xmlns:a16="http://schemas.microsoft.com/office/drawing/2014/main" id="{9F643FDA-3578-4499-6CC6-62C1A7A680A9}"/>
              </a:ext>
            </a:extLst>
          </p:cNvPr>
          <p:cNvSpPr txBox="1"/>
          <p:nvPr/>
        </p:nvSpPr>
        <p:spPr>
          <a:xfrm>
            <a:off x="404327" y="1196580"/>
            <a:ext cx="10515600" cy="5632311"/>
          </a:xfrm>
          <a:prstGeom prst="rect">
            <a:avLst/>
          </a:prstGeom>
          <a:noFill/>
        </p:spPr>
        <p:txBody>
          <a:bodyPr wrap="square">
            <a:spAutoFit/>
          </a:bodyPr>
          <a:lstStyle/>
          <a:p>
            <a:r>
              <a:rPr lang="en-US" b="1" dirty="0">
                <a:solidFill>
                  <a:srgbClr val="000000"/>
                </a:solidFill>
                <a:effectLst/>
                <a:latin typeface="Consolas" panose="020B0609020204030204" pitchFamily="49" charset="0"/>
              </a:rPr>
              <a:t>Challenges</a:t>
            </a:r>
            <a:endParaRPr lang="en-US" dirty="0">
              <a:solidFill>
                <a:srgbClr val="000000"/>
              </a:solidFill>
              <a:effectLst/>
              <a:latin typeface="Consolas" panose="020B0609020204030204" pitchFamily="49" charset="0"/>
            </a:endParaRPr>
          </a:p>
          <a:p>
            <a:pPr marL="342900" indent="-342900">
              <a:buAutoNum type="arabicPeriod"/>
            </a:pPr>
            <a:r>
              <a:rPr lang="en-US" dirty="0">
                <a:solidFill>
                  <a:srgbClr val="000000"/>
                </a:solidFill>
                <a:effectLst/>
                <a:latin typeface="Consolas" panose="020B0609020204030204" pitchFamily="49" charset="0"/>
              </a:rPr>
              <a:t>Although t</a:t>
            </a:r>
            <a:r>
              <a:rPr lang="en-US" dirty="0">
                <a:solidFill>
                  <a:srgbClr val="000000"/>
                </a:solidFill>
                <a:latin typeface="Consolas" panose="020B0609020204030204" pitchFamily="49" charset="0"/>
              </a:rPr>
              <a:t>he data easy to obtain, the scraping part with selenium more complicated that took lots of time to scrap it</a:t>
            </a:r>
          </a:p>
          <a:p>
            <a:pPr marL="342900" indent="-342900">
              <a:buAutoNum type="arabicPeriod"/>
            </a:pPr>
            <a:r>
              <a:rPr lang="en-US" dirty="0">
                <a:solidFill>
                  <a:srgbClr val="000000"/>
                </a:solidFill>
                <a:effectLst/>
                <a:latin typeface="Consolas" panose="020B0609020204030204" pitchFamily="49" charset="0"/>
              </a:rPr>
              <a:t>Data limitation – no horse profile that able to scrap </a:t>
            </a:r>
            <a:r>
              <a:rPr lang="en-US" dirty="0">
                <a:solidFill>
                  <a:srgbClr val="000000"/>
                </a:solidFill>
                <a:latin typeface="Consolas" panose="020B0609020204030204" pitchFamily="49" charset="0"/>
              </a:rPr>
              <a:t>it to know the horse size &amp; its heritage</a:t>
            </a:r>
          </a:p>
          <a:p>
            <a:pPr marL="342900" indent="-342900">
              <a:buAutoNum type="arabicPeriod"/>
            </a:pPr>
            <a:r>
              <a:rPr lang="en-US" dirty="0">
                <a:solidFill>
                  <a:srgbClr val="000000"/>
                </a:solidFill>
                <a:effectLst/>
                <a:latin typeface="Consolas" panose="020B0609020204030204" pitchFamily="49" charset="0"/>
              </a:rPr>
              <a:t>In feature 400m &amp; 800m that has higher correlation with the final placement, we can’t place the bet as the bet only open before the race. In the end we need to rely on the final placement of the race.</a:t>
            </a:r>
          </a:p>
          <a:p>
            <a:pPr marL="342900" indent="-342900">
              <a:buAutoNum type="arabicPeriod"/>
            </a:pPr>
            <a:endParaRPr lang="en-US" dirty="0">
              <a:solidFill>
                <a:srgbClr val="000000"/>
              </a:solidFill>
              <a:latin typeface="Consolas" panose="020B0609020204030204" pitchFamily="49" charset="0"/>
            </a:endParaRPr>
          </a:p>
          <a:p>
            <a:r>
              <a:rPr lang="en-US" b="1" dirty="0">
                <a:solidFill>
                  <a:srgbClr val="000000"/>
                </a:solidFill>
                <a:effectLst/>
                <a:latin typeface="Consolas" panose="020B0609020204030204" pitchFamily="49" charset="0"/>
              </a:rPr>
              <a:t>Takeaway</a:t>
            </a:r>
          </a:p>
          <a:p>
            <a:r>
              <a:rPr lang="en-US" dirty="0">
                <a:solidFill>
                  <a:srgbClr val="000000"/>
                </a:solidFill>
                <a:latin typeface="Consolas" panose="020B0609020204030204" pitchFamily="49" charset="0"/>
              </a:rPr>
              <a:t>1. Selenium is suitable to scrap for large pools of datasets.</a:t>
            </a:r>
            <a:endParaRPr lang="en-US" b="1"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2. </a:t>
            </a:r>
            <a:r>
              <a:rPr lang="en-US" dirty="0" err="1">
                <a:solidFill>
                  <a:srgbClr val="000000"/>
                </a:solidFill>
                <a:latin typeface="Consolas" panose="020B0609020204030204" pitchFamily="49" charset="0"/>
              </a:rPr>
              <a:t>Pycaret</a:t>
            </a:r>
            <a:r>
              <a:rPr lang="en-US" dirty="0">
                <a:solidFill>
                  <a:srgbClr val="000000"/>
                </a:solidFill>
                <a:latin typeface="Consolas" panose="020B0609020204030204" pitchFamily="49" charset="0"/>
              </a:rPr>
              <a:t> is good to use for comparing models</a:t>
            </a:r>
          </a:p>
          <a:p>
            <a:r>
              <a:rPr lang="en-US" dirty="0">
                <a:solidFill>
                  <a:srgbClr val="000000"/>
                </a:solidFill>
                <a:latin typeface="Consolas" panose="020B0609020204030204" pitchFamily="49" charset="0"/>
              </a:rPr>
              <a:t>3. </a:t>
            </a:r>
            <a:r>
              <a:rPr lang="en-US" dirty="0">
                <a:solidFill>
                  <a:srgbClr val="000000"/>
                </a:solidFill>
                <a:effectLst/>
                <a:latin typeface="Consolas" panose="020B0609020204030204" pitchFamily="49" charset="0"/>
              </a:rPr>
              <a:t>Choose suitable features in datasets to do machine learning</a:t>
            </a:r>
            <a:endParaRPr lang="en-US" dirty="0">
              <a:solidFill>
                <a:srgbClr val="000000"/>
              </a:solidFill>
              <a:latin typeface="Consolas" panose="020B0609020204030204" pitchFamily="49" charset="0"/>
            </a:endParaRPr>
          </a:p>
          <a:p>
            <a:endParaRPr lang="en-US" dirty="0">
              <a:solidFill>
                <a:srgbClr val="000000"/>
              </a:solidFill>
              <a:effectLst/>
              <a:latin typeface="Consolas" panose="020B0609020204030204" pitchFamily="49" charset="0"/>
            </a:endParaRPr>
          </a:p>
          <a:p>
            <a:endParaRPr lang="en-US"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GitHub link: </a:t>
            </a:r>
          </a:p>
          <a:p>
            <a:r>
              <a:rPr lang="en-US" dirty="0">
                <a:solidFill>
                  <a:srgbClr val="000000"/>
                </a:solidFill>
                <a:latin typeface="Consolas" panose="020B0609020204030204" pitchFamily="49" charset="0"/>
                <a:hlinkClick r:id="rId2"/>
              </a:rPr>
              <a:t>https://github.com/evansim85/Horse-Racing-Machine-Learning</a:t>
            </a:r>
            <a:endParaRPr lang="en-US" dirty="0">
              <a:solidFill>
                <a:srgbClr val="000000"/>
              </a:solidFill>
              <a:latin typeface="Consolas" panose="020B0609020204030204" pitchFamily="49" charset="0"/>
            </a:endParaRPr>
          </a:p>
          <a:p>
            <a:r>
              <a:rPr lang="en-SG" dirty="0">
                <a:solidFill>
                  <a:srgbClr val="000000"/>
                </a:solidFill>
                <a:effectLst/>
                <a:latin typeface="Consolas" panose="020B0609020204030204" pitchFamily="49" charset="0"/>
                <a:hlinkClick r:id="rId3"/>
              </a:rPr>
              <a:t>https://github.com/Ansonex/Horse-_Racing_Machine_Learning</a:t>
            </a:r>
            <a:endParaRPr lang="en-US" dirty="0">
              <a:solidFill>
                <a:srgbClr val="000000"/>
              </a:solidFill>
              <a:latin typeface="Consolas" panose="020B0609020204030204" pitchFamily="49" charset="0"/>
            </a:endParaRPr>
          </a:p>
          <a:p>
            <a:endParaRPr lang="en-SG" dirty="0">
              <a:solidFill>
                <a:srgbClr val="000000"/>
              </a:solidFill>
              <a:effectLst/>
              <a:latin typeface="Consolas" panose="020B0609020204030204" pitchFamily="49" charset="0"/>
            </a:endParaRPr>
          </a:p>
          <a:p>
            <a:endParaRPr lang="en-US" b="1" dirty="0"/>
          </a:p>
        </p:txBody>
      </p:sp>
      <p:sp>
        <p:nvSpPr>
          <p:cNvPr id="7" name="Title 6">
            <a:extLst>
              <a:ext uri="{FF2B5EF4-FFF2-40B4-BE49-F238E27FC236}">
                <a16:creationId xmlns:a16="http://schemas.microsoft.com/office/drawing/2014/main" id="{911125D7-A11B-CA3C-0DE8-00F7C19A5D81}"/>
              </a:ext>
            </a:extLst>
          </p:cNvPr>
          <p:cNvSpPr>
            <a:spLocks noGrp="1"/>
          </p:cNvSpPr>
          <p:nvPr>
            <p:ph type="title"/>
          </p:nvPr>
        </p:nvSpPr>
        <p:spPr/>
        <p:txBody>
          <a:bodyPr/>
          <a:lstStyle/>
          <a:p>
            <a:r>
              <a:rPr lang="en-US" dirty="0"/>
              <a:t>Challenges/Takeaway</a:t>
            </a:r>
            <a:endParaRPr lang="en-SG" dirty="0"/>
          </a:p>
        </p:txBody>
      </p:sp>
    </p:spTree>
    <p:extLst>
      <p:ext uri="{BB962C8B-B14F-4D97-AF65-F5344CB8AC3E}">
        <p14:creationId xmlns:p14="http://schemas.microsoft.com/office/powerpoint/2010/main" val="179540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F932-AFCE-EB23-F38B-906E2A9E2B4E}"/>
              </a:ext>
            </a:extLst>
          </p:cNvPr>
          <p:cNvSpPr>
            <a:spLocks noGrp="1"/>
          </p:cNvSpPr>
          <p:nvPr>
            <p:ph type="title"/>
          </p:nvPr>
        </p:nvSpPr>
        <p:spPr>
          <a:xfrm>
            <a:off x="1362075" y="434570"/>
            <a:ext cx="5111750" cy="577039"/>
          </a:xfrm>
        </p:spPr>
        <p:txBody>
          <a:bodyPr>
            <a:normAutofit/>
          </a:bodyPr>
          <a:lstStyle/>
          <a:p>
            <a:r>
              <a:rPr lang="en-SG" sz="3000" dirty="0"/>
              <a:t>Objective</a:t>
            </a:r>
          </a:p>
        </p:txBody>
      </p:sp>
      <p:sp>
        <p:nvSpPr>
          <p:cNvPr id="3" name="Text Placeholder 2">
            <a:extLst>
              <a:ext uri="{FF2B5EF4-FFF2-40B4-BE49-F238E27FC236}">
                <a16:creationId xmlns:a16="http://schemas.microsoft.com/office/drawing/2014/main" id="{5F9F9E76-04E7-CB2A-2A9C-2C974FDA675D}"/>
              </a:ext>
            </a:extLst>
          </p:cNvPr>
          <p:cNvSpPr>
            <a:spLocks noGrp="1"/>
          </p:cNvSpPr>
          <p:nvPr>
            <p:ph type="body" idx="1"/>
          </p:nvPr>
        </p:nvSpPr>
        <p:spPr>
          <a:xfrm>
            <a:off x="1362075" y="1094855"/>
            <a:ext cx="7567321" cy="4923389"/>
          </a:xfrm>
        </p:spPr>
        <p:txBody>
          <a:bodyPr/>
          <a:lstStyle/>
          <a:p>
            <a:r>
              <a:rPr lang="en-US" sz="2000" dirty="0"/>
              <a:t>To develop a model that can predict which 3 horses can win the race (Top 3 placing) to help ‘Friend A’ to win the bet.</a:t>
            </a:r>
          </a:p>
          <a:p>
            <a:endParaRPr lang="en-SG" dirty="0"/>
          </a:p>
        </p:txBody>
      </p:sp>
      <p:sp>
        <p:nvSpPr>
          <p:cNvPr id="4" name="Date Placeholder 3">
            <a:extLst>
              <a:ext uri="{FF2B5EF4-FFF2-40B4-BE49-F238E27FC236}">
                <a16:creationId xmlns:a16="http://schemas.microsoft.com/office/drawing/2014/main" id="{38188256-8CA0-BF8C-C5AB-C34ADFD335B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7D9010F-8570-6C79-F979-D068DD76328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39AABA6-52EB-6D45-78BB-EC23F6304D8E}"/>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12728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Stages in machine learning (ML)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7" name="Picture 6" descr="Diagram, schematic&#10;&#10;Description automatically generated">
            <a:extLst>
              <a:ext uri="{FF2B5EF4-FFF2-40B4-BE49-F238E27FC236}">
                <a16:creationId xmlns:a16="http://schemas.microsoft.com/office/drawing/2014/main" id="{423391B2-96F5-49F3-8E45-4E0DFD4A56D0}"/>
              </a:ext>
            </a:extLst>
          </p:cNvPr>
          <p:cNvPicPr>
            <a:picLocks noChangeAspect="1"/>
          </p:cNvPicPr>
          <p:nvPr/>
        </p:nvPicPr>
        <p:blipFill>
          <a:blip r:embed="rId2"/>
          <a:stretch>
            <a:fillRect/>
          </a:stretch>
        </p:blipFill>
        <p:spPr>
          <a:xfrm>
            <a:off x="132190" y="1586982"/>
            <a:ext cx="11927619" cy="3002934"/>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27593" y="234725"/>
            <a:ext cx="5111750" cy="1204912"/>
          </a:xfrm>
        </p:spPr>
        <p:txBody>
          <a:bodyPr>
            <a:normAutofit/>
          </a:bodyPr>
          <a:lstStyle/>
          <a:p>
            <a:r>
              <a:rPr lang="en-US" dirty="0"/>
              <a:t>Stage 1: Data Extraction	</a:t>
            </a:r>
          </a:p>
        </p:txBody>
      </p:sp>
      <p:sp>
        <p:nvSpPr>
          <p:cNvPr id="8" name="Subtitle 7">
            <a:extLst>
              <a:ext uri="{FF2B5EF4-FFF2-40B4-BE49-F238E27FC236}">
                <a16:creationId xmlns:a16="http://schemas.microsoft.com/office/drawing/2014/main" id="{98D1C14D-05EB-5729-6221-19C6598B57BC}"/>
              </a:ext>
            </a:extLst>
          </p:cNvPr>
          <p:cNvSpPr>
            <a:spLocks noGrp="1"/>
          </p:cNvSpPr>
          <p:nvPr>
            <p:ph type="body" idx="1"/>
          </p:nvPr>
        </p:nvSpPr>
        <p:spPr>
          <a:xfrm>
            <a:off x="838200" y="1196247"/>
            <a:ext cx="7229800" cy="3972913"/>
          </a:xfrm>
        </p:spPr>
        <p:txBody>
          <a:bodyPr>
            <a:normAutofit/>
          </a:bodyPr>
          <a:lstStyle/>
          <a:p>
            <a:r>
              <a:rPr lang="en-US" dirty="0"/>
              <a:t>Source of the data: </a:t>
            </a:r>
          </a:p>
          <a:p>
            <a:r>
              <a:rPr lang="en-US" dirty="0">
                <a:hlinkClick r:id="rId2"/>
              </a:rPr>
              <a:t>https://racing.turfclub.com.sg/</a:t>
            </a:r>
            <a:r>
              <a:rPr lang="en-US" dirty="0"/>
              <a:t> (Turf Club Home Page ) </a:t>
            </a:r>
          </a:p>
          <a:p>
            <a:r>
              <a:rPr lang="en-US" dirty="0"/>
              <a:t>- We choose Singapore turf club as it had wide range of data available regarding about horse racing since 1992.</a:t>
            </a:r>
          </a:p>
          <a:p>
            <a:r>
              <a:rPr lang="en-US" dirty="0"/>
              <a:t>- We choose the date from 01 January 2017 to 31 October 2022 (6 Years) as we believe that average racehorses can run at its peak 4 to 5 years.  </a:t>
            </a:r>
          </a:p>
          <a:p>
            <a:r>
              <a:rPr lang="en-US" dirty="0"/>
              <a:t>- Scrap the data from website using selenium</a:t>
            </a:r>
          </a:p>
          <a:p>
            <a:r>
              <a:rPr lang="en-US" dirty="0"/>
              <a:t>- Final output as the result of scrapping with selenium.</a:t>
            </a:r>
          </a:p>
          <a:p>
            <a:pPr marL="285750" indent="-285750">
              <a:buFontTx/>
              <a:buChar char="-"/>
            </a:pPr>
            <a:endParaRPr lang="en-US" dirty="0"/>
          </a:p>
          <a:p>
            <a:endParaRPr lang="en-SG"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pic>
        <p:nvPicPr>
          <p:cNvPr id="7" name="Picture 6" descr="Graphical user interface, table, Excel&#10;&#10;Description automatically generated">
            <a:extLst>
              <a:ext uri="{FF2B5EF4-FFF2-40B4-BE49-F238E27FC236}">
                <a16:creationId xmlns:a16="http://schemas.microsoft.com/office/drawing/2014/main" id="{8F1DB132-B034-03A1-43F7-74480828ADA5}"/>
              </a:ext>
            </a:extLst>
          </p:cNvPr>
          <p:cNvPicPr>
            <a:picLocks noChangeAspect="1"/>
          </p:cNvPicPr>
          <p:nvPr/>
        </p:nvPicPr>
        <p:blipFill>
          <a:blip r:embed="rId3"/>
          <a:stretch>
            <a:fillRect/>
          </a:stretch>
        </p:blipFill>
        <p:spPr>
          <a:xfrm>
            <a:off x="959510" y="3676262"/>
            <a:ext cx="7229800" cy="2947014"/>
          </a:xfrm>
          <a:prstGeom prst="rect">
            <a:avLst/>
          </a:prstGeom>
        </p:spPr>
      </p:pic>
    </p:spTree>
    <p:extLst>
      <p:ext uri="{BB962C8B-B14F-4D97-AF65-F5344CB8AC3E}">
        <p14:creationId xmlns:p14="http://schemas.microsoft.com/office/powerpoint/2010/main" val="190872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27592" y="234725"/>
            <a:ext cx="6428987" cy="567708"/>
          </a:xfrm>
        </p:spPr>
        <p:txBody>
          <a:bodyPr>
            <a:normAutofit/>
          </a:bodyPr>
          <a:lstStyle/>
          <a:p>
            <a:r>
              <a:rPr lang="en-US" dirty="0"/>
              <a:t>Column attributes (Features)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9" name="Subtitle 7">
            <a:extLst>
              <a:ext uri="{FF2B5EF4-FFF2-40B4-BE49-F238E27FC236}">
                <a16:creationId xmlns:a16="http://schemas.microsoft.com/office/drawing/2014/main" id="{DEAB57C2-06F0-6F99-5FC3-6B139E1B3A7D}"/>
              </a:ext>
            </a:extLst>
          </p:cNvPr>
          <p:cNvSpPr txBox="1">
            <a:spLocks/>
          </p:cNvSpPr>
          <p:nvPr/>
        </p:nvSpPr>
        <p:spPr>
          <a:xfrm>
            <a:off x="4786797" y="3676261"/>
            <a:ext cx="6696074" cy="1985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dirty="0"/>
          </a:p>
        </p:txBody>
      </p:sp>
      <p:sp>
        <p:nvSpPr>
          <p:cNvPr id="3" name="TextBox 2">
            <a:extLst>
              <a:ext uri="{FF2B5EF4-FFF2-40B4-BE49-F238E27FC236}">
                <a16:creationId xmlns:a16="http://schemas.microsoft.com/office/drawing/2014/main" id="{5662A170-F224-EB61-D05C-FCA7653564C9}"/>
              </a:ext>
            </a:extLst>
          </p:cNvPr>
          <p:cNvSpPr txBox="1"/>
          <p:nvPr/>
        </p:nvSpPr>
        <p:spPr>
          <a:xfrm>
            <a:off x="838200" y="892175"/>
            <a:ext cx="8648700" cy="5355312"/>
          </a:xfrm>
          <a:prstGeom prst="rect">
            <a:avLst/>
          </a:prstGeom>
          <a:noFill/>
        </p:spPr>
        <p:txBody>
          <a:bodyPr wrap="square" rtlCol="0">
            <a:spAutoFit/>
          </a:bodyPr>
          <a:lstStyle/>
          <a:p>
            <a:r>
              <a:rPr lang="en-US" dirty="0"/>
              <a:t>Total 14 Features we scrap from the Singapore Turf Club website:</a:t>
            </a:r>
          </a:p>
          <a:p>
            <a:pPr marL="342900" indent="-342900">
              <a:buAutoNum type="arabicPeriod"/>
            </a:pPr>
            <a:r>
              <a:rPr lang="en-US" dirty="0">
                <a:highlight>
                  <a:srgbClr val="FFFF00"/>
                </a:highlight>
              </a:rPr>
              <a:t>Placing (Pl) – Final placing in the race</a:t>
            </a:r>
          </a:p>
          <a:p>
            <a:pPr marL="342900" indent="-342900">
              <a:buAutoNum type="arabicPeriod"/>
            </a:pPr>
            <a:r>
              <a:rPr lang="en-US" dirty="0">
                <a:highlight>
                  <a:srgbClr val="FFFF00"/>
                </a:highlight>
              </a:rPr>
              <a:t>Horse Name</a:t>
            </a:r>
          </a:p>
          <a:p>
            <a:pPr marL="342900" indent="-342900">
              <a:buAutoNum type="arabicPeriod"/>
            </a:pPr>
            <a:r>
              <a:rPr lang="en-SG" dirty="0"/>
              <a:t>Bar – Gate for the horse to race</a:t>
            </a:r>
          </a:p>
          <a:p>
            <a:pPr marL="342900" indent="-342900">
              <a:buAutoNum type="arabicPeriod"/>
            </a:pPr>
            <a:r>
              <a:rPr lang="en-SG" dirty="0">
                <a:highlight>
                  <a:srgbClr val="FFFF00"/>
                </a:highlight>
              </a:rPr>
              <a:t>Track – Race Distance</a:t>
            </a:r>
          </a:p>
          <a:p>
            <a:pPr marL="342900" indent="-342900">
              <a:buAutoNum type="arabicPeriod"/>
            </a:pPr>
            <a:r>
              <a:rPr lang="en-SG" dirty="0"/>
              <a:t>Gear – Things like reins, whips, crops and hoods allow jockey to get the horse run faster</a:t>
            </a:r>
          </a:p>
          <a:p>
            <a:pPr marL="342900" indent="-342900">
              <a:buAutoNum type="arabicPeriod"/>
            </a:pPr>
            <a:r>
              <a:rPr lang="en-SG" dirty="0"/>
              <a:t>Rating (</a:t>
            </a:r>
            <a:r>
              <a:rPr lang="en-SG" dirty="0" err="1"/>
              <a:t>Rtg</a:t>
            </a:r>
            <a:r>
              <a:rPr lang="en-SG" dirty="0"/>
              <a:t>) – A horse assign to determine the type of the race to be compete</a:t>
            </a:r>
          </a:p>
          <a:p>
            <a:pPr marL="342900" indent="-342900">
              <a:buAutoNum type="arabicPeriod"/>
            </a:pPr>
            <a:r>
              <a:rPr lang="en-SG" dirty="0">
                <a:highlight>
                  <a:srgbClr val="FFFF00"/>
                </a:highlight>
              </a:rPr>
              <a:t>Jockey – Person who rides the horse in horse racing</a:t>
            </a:r>
          </a:p>
          <a:p>
            <a:pPr marL="342900" indent="-342900">
              <a:buAutoNum type="arabicPeriod"/>
            </a:pPr>
            <a:r>
              <a:rPr lang="en-SG" dirty="0">
                <a:highlight>
                  <a:srgbClr val="FFFF00"/>
                </a:highlight>
              </a:rPr>
              <a:t>Trainer – Person who train the horses for the racing</a:t>
            </a:r>
          </a:p>
          <a:p>
            <a:pPr marL="342900" indent="-342900">
              <a:buAutoNum type="arabicPeriod"/>
            </a:pPr>
            <a:r>
              <a:rPr lang="en-SG" dirty="0">
                <a:highlight>
                  <a:srgbClr val="FFFF00"/>
                </a:highlight>
              </a:rPr>
              <a:t>Owner – Person who owns the stable &amp; the horse</a:t>
            </a:r>
          </a:p>
          <a:p>
            <a:pPr marL="342900" indent="-342900">
              <a:buAutoNum type="arabicPeriod"/>
            </a:pPr>
            <a:r>
              <a:rPr lang="en-SG" dirty="0">
                <a:highlight>
                  <a:srgbClr val="FFFF00"/>
                </a:highlight>
              </a:rPr>
              <a:t>Last 800m – Horse Placing for final 800m distance towards the end</a:t>
            </a:r>
          </a:p>
          <a:p>
            <a:pPr marL="342900" indent="-342900">
              <a:buAutoNum type="arabicPeriod"/>
            </a:pPr>
            <a:r>
              <a:rPr lang="en-SG" dirty="0">
                <a:highlight>
                  <a:srgbClr val="FFFF00"/>
                </a:highlight>
              </a:rPr>
              <a:t>Last 400m – Horse Placing for final 400m distance towards the end</a:t>
            </a:r>
          </a:p>
          <a:p>
            <a:pPr marL="342900" indent="-342900">
              <a:buAutoNum type="arabicPeriod"/>
            </a:pPr>
            <a:r>
              <a:rPr lang="en-SG" dirty="0">
                <a:highlight>
                  <a:srgbClr val="FFFF00"/>
                </a:highlight>
              </a:rPr>
              <a:t>Final – Final placing in the race</a:t>
            </a:r>
          </a:p>
          <a:p>
            <a:pPr marL="342900" indent="-342900">
              <a:buAutoNum type="arabicPeriod"/>
            </a:pPr>
            <a:r>
              <a:rPr lang="en-SG" dirty="0"/>
              <a:t>Second – Time different in seconds between the winner of the race</a:t>
            </a:r>
          </a:p>
          <a:p>
            <a:pPr marL="342900" indent="-342900">
              <a:buAutoNum type="arabicPeriod"/>
            </a:pPr>
            <a:r>
              <a:rPr lang="en-SG" dirty="0">
                <a:highlight>
                  <a:srgbClr val="FFFF00"/>
                </a:highlight>
              </a:rPr>
              <a:t>Total second to finish (time-sec) – Time to finish the race</a:t>
            </a:r>
          </a:p>
          <a:p>
            <a:pPr marL="342900" indent="-342900">
              <a:buAutoNum type="arabicPeriod"/>
            </a:pPr>
            <a:endParaRPr lang="en-SG" dirty="0">
              <a:highlight>
                <a:srgbClr val="FFFF00"/>
              </a:highlight>
            </a:endParaRPr>
          </a:p>
          <a:p>
            <a:pPr marL="342900" indent="-342900">
              <a:buAutoNum type="arabicPeriod"/>
            </a:pPr>
            <a:endParaRPr lang="en-SG" dirty="0">
              <a:highlight>
                <a:srgbClr val="FFFF00"/>
              </a:highlight>
            </a:endParaRPr>
          </a:p>
          <a:p>
            <a:r>
              <a:rPr lang="en-SG" dirty="0"/>
              <a:t>* yellow in highlight will be selected for analysis and ML purpose.</a:t>
            </a:r>
          </a:p>
        </p:txBody>
      </p:sp>
    </p:spTree>
    <p:extLst>
      <p:ext uri="{BB962C8B-B14F-4D97-AF65-F5344CB8AC3E}">
        <p14:creationId xmlns:p14="http://schemas.microsoft.com/office/powerpoint/2010/main" val="255951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EB17-9B2E-53F4-DE2B-8AC49D295A03}"/>
              </a:ext>
            </a:extLst>
          </p:cNvPr>
          <p:cNvSpPr>
            <a:spLocks noGrp="1"/>
          </p:cNvSpPr>
          <p:nvPr>
            <p:ph type="title"/>
          </p:nvPr>
        </p:nvSpPr>
        <p:spPr>
          <a:xfrm>
            <a:off x="727592" y="860501"/>
            <a:ext cx="7567321" cy="427749"/>
          </a:xfrm>
        </p:spPr>
        <p:txBody>
          <a:bodyPr>
            <a:normAutofit fontScale="90000"/>
          </a:bodyPr>
          <a:lstStyle/>
          <a:p>
            <a:r>
              <a:rPr lang="en-SG" dirty="0"/>
              <a:t>Part 1: Exploratory data analysis (EDA)</a:t>
            </a:r>
          </a:p>
        </p:txBody>
      </p:sp>
      <p:sp>
        <p:nvSpPr>
          <p:cNvPr id="3" name="Text Placeholder 2">
            <a:extLst>
              <a:ext uri="{FF2B5EF4-FFF2-40B4-BE49-F238E27FC236}">
                <a16:creationId xmlns:a16="http://schemas.microsoft.com/office/drawing/2014/main" id="{00878A52-647E-7F28-A9D2-E68B25599BDF}"/>
              </a:ext>
            </a:extLst>
          </p:cNvPr>
          <p:cNvSpPr>
            <a:spLocks noGrp="1"/>
          </p:cNvSpPr>
          <p:nvPr>
            <p:ph type="body" idx="1"/>
          </p:nvPr>
        </p:nvSpPr>
        <p:spPr>
          <a:xfrm>
            <a:off x="850078" y="1397958"/>
            <a:ext cx="9254100" cy="1689105"/>
          </a:xfrm>
        </p:spPr>
        <p:txBody>
          <a:bodyPr/>
          <a:lstStyle/>
          <a:p>
            <a:r>
              <a:rPr lang="en-SG" dirty="0"/>
              <a:t>Component = Owner + Horse Name + Jockey + Trainer</a:t>
            </a:r>
          </a:p>
          <a:p>
            <a:r>
              <a:rPr lang="en-SG" dirty="0"/>
              <a:t>From the bar chart, although the component is different where they win the top 3 places, there is some similarity between trainer.</a:t>
            </a:r>
          </a:p>
        </p:txBody>
      </p:sp>
      <p:sp>
        <p:nvSpPr>
          <p:cNvPr id="4" name="Date Placeholder 3">
            <a:extLst>
              <a:ext uri="{FF2B5EF4-FFF2-40B4-BE49-F238E27FC236}">
                <a16:creationId xmlns:a16="http://schemas.microsoft.com/office/drawing/2014/main" id="{2E121234-DCAC-892B-2184-9F65DFE9C57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2F82F34-459D-64FC-2463-0E7718F617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32CF951-2BC1-4CBF-17FE-3408E8FC7D0E}"/>
              </a:ext>
            </a:extLst>
          </p:cNvPr>
          <p:cNvSpPr>
            <a:spLocks noGrp="1"/>
          </p:cNvSpPr>
          <p:nvPr>
            <p:ph type="sldNum" sz="quarter" idx="12"/>
          </p:nvPr>
        </p:nvSpPr>
        <p:spPr/>
        <p:txBody>
          <a:bodyPr/>
          <a:lstStyle/>
          <a:p>
            <a:fld id="{A49DFD55-3C28-40EF-9E31-A92D2E4017FF}"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7671D45-406D-37FA-F406-07DD357A8882}"/>
                  </a:ext>
                </a:extLst>
              </p14:cNvPr>
              <p14:cNvContentPartPr/>
              <p14:nvPr/>
            </p14:nvContentPartPr>
            <p14:xfrm>
              <a:off x="5215768" y="3274310"/>
              <a:ext cx="960120" cy="20160"/>
            </p14:xfrm>
          </p:contentPart>
        </mc:Choice>
        <mc:Fallback xmlns="">
          <p:pic>
            <p:nvPicPr>
              <p:cNvPr id="8" name="Ink 7">
                <a:extLst>
                  <a:ext uri="{FF2B5EF4-FFF2-40B4-BE49-F238E27FC236}">
                    <a16:creationId xmlns:a16="http://schemas.microsoft.com/office/drawing/2014/main" id="{27671D45-406D-37FA-F406-07DD357A8882}"/>
                  </a:ext>
                </a:extLst>
              </p:cNvPr>
              <p:cNvPicPr/>
              <p:nvPr/>
            </p:nvPicPr>
            <p:blipFill>
              <a:blip r:embed="rId4"/>
              <a:stretch>
                <a:fillRect/>
              </a:stretch>
            </p:blipFill>
            <p:spPr>
              <a:xfrm>
                <a:off x="5161768" y="3166310"/>
                <a:ext cx="10677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D1A549F-E8DA-9F9A-CF7D-EDE8A3F1A4DC}"/>
                  </a:ext>
                </a:extLst>
              </p14:cNvPr>
              <p14:cNvContentPartPr/>
              <p14:nvPr/>
            </p14:nvContentPartPr>
            <p14:xfrm>
              <a:off x="5234128" y="3610910"/>
              <a:ext cx="941760" cy="360"/>
            </p14:xfrm>
          </p:contentPart>
        </mc:Choice>
        <mc:Fallback xmlns="">
          <p:pic>
            <p:nvPicPr>
              <p:cNvPr id="9" name="Ink 8">
                <a:extLst>
                  <a:ext uri="{FF2B5EF4-FFF2-40B4-BE49-F238E27FC236}">
                    <a16:creationId xmlns:a16="http://schemas.microsoft.com/office/drawing/2014/main" id="{9D1A549F-E8DA-9F9A-CF7D-EDE8A3F1A4DC}"/>
                  </a:ext>
                </a:extLst>
              </p:cNvPr>
              <p:cNvPicPr/>
              <p:nvPr/>
            </p:nvPicPr>
            <p:blipFill>
              <a:blip r:embed="rId6"/>
              <a:stretch>
                <a:fillRect/>
              </a:stretch>
            </p:blipFill>
            <p:spPr>
              <a:xfrm>
                <a:off x="5180488" y="3502910"/>
                <a:ext cx="10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7CC30544-B94A-5DF6-F508-EE9F0A94F57C}"/>
                  </a:ext>
                </a:extLst>
              </p14:cNvPr>
              <p14:cNvContentPartPr/>
              <p14:nvPr/>
            </p14:nvContentPartPr>
            <p14:xfrm>
              <a:off x="5477128" y="5598470"/>
              <a:ext cx="699120" cy="20160"/>
            </p14:xfrm>
          </p:contentPart>
        </mc:Choice>
        <mc:Fallback xmlns="">
          <p:pic>
            <p:nvPicPr>
              <p:cNvPr id="10" name="Ink 9">
                <a:extLst>
                  <a:ext uri="{FF2B5EF4-FFF2-40B4-BE49-F238E27FC236}">
                    <a16:creationId xmlns:a16="http://schemas.microsoft.com/office/drawing/2014/main" id="{7CC30544-B94A-5DF6-F508-EE9F0A94F57C}"/>
                  </a:ext>
                </a:extLst>
              </p:cNvPr>
              <p:cNvPicPr/>
              <p:nvPr/>
            </p:nvPicPr>
            <p:blipFill>
              <a:blip r:embed="rId8"/>
              <a:stretch>
                <a:fillRect/>
              </a:stretch>
            </p:blipFill>
            <p:spPr>
              <a:xfrm>
                <a:off x="5423128" y="5490470"/>
                <a:ext cx="8067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34C23C3-69DE-F450-80DC-8D57BB74BFE9}"/>
                  </a:ext>
                </a:extLst>
              </p14:cNvPr>
              <p14:cNvContentPartPr/>
              <p14:nvPr/>
            </p14:nvContentPartPr>
            <p14:xfrm>
              <a:off x="5477128" y="5280950"/>
              <a:ext cx="718200" cy="360"/>
            </p14:xfrm>
          </p:contentPart>
        </mc:Choice>
        <mc:Fallback xmlns="">
          <p:pic>
            <p:nvPicPr>
              <p:cNvPr id="11" name="Ink 10">
                <a:extLst>
                  <a:ext uri="{FF2B5EF4-FFF2-40B4-BE49-F238E27FC236}">
                    <a16:creationId xmlns:a16="http://schemas.microsoft.com/office/drawing/2014/main" id="{B34C23C3-69DE-F450-80DC-8D57BB74BFE9}"/>
                  </a:ext>
                </a:extLst>
              </p:cNvPr>
              <p:cNvPicPr/>
              <p:nvPr/>
            </p:nvPicPr>
            <p:blipFill>
              <a:blip r:embed="rId10"/>
              <a:stretch>
                <a:fillRect/>
              </a:stretch>
            </p:blipFill>
            <p:spPr>
              <a:xfrm>
                <a:off x="5423128" y="5173310"/>
                <a:ext cx="825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4DC05515-ECFA-2188-7CFE-9AEE2B1FC764}"/>
                  </a:ext>
                </a:extLst>
              </p14:cNvPr>
              <p14:cNvContentPartPr/>
              <p14:nvPr/>
            </p14:nvContentPartPr>
            <p14:xfrm>
              <a:off x="5467768" y="4254950"/>
              <a:ext cx="736200" cy="37800"/>
            </p14:xfrm>
          </p:contentPart>
        </mc:Choice>
        <mc:Fallback xmlns="">
          <p:pic>
            <p:nvPicPr>
              <p:cNvPr id="12" name="Ink 11">
                <a:extLst>
                  <a:ext uri="{FF2B5EF4-FFF2-40B4-BE49-F238E27FC236}">
                    <a16:creationId xmlns:a16="http://schemas.microsoft.com/office/drawing/2014/main" id="{4DC05515-ECFA-2188-7CFE-9AEE2B1FC764}"/>
                  </a:ext>
                </a:extLst>
              </p:cNvPr>
              <p:cNvPicPr/>
              <p:nvPr/>
            </p:nvPicPr>
            <p:blipFill>
              <a:blip r:embed="rId12"/>
              <a:stretch>
                <a:fillRect/>
              </a:stretch>
            </p:blipFill>
            <p:spPr>
              <a:xfrm>
                <a:off x="5414128" y="4146950"/>
                <a:ext cx="843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0E52F928-418D-857E-6BB7-49E707682015}"/>
                  </a:ext>
                </a:extLst>
              </p14:cNvPr>
              <p14:cNvContentPartPr/>
              <p14:nvPr/>
            </p14:nvContentPartPr>
            <p14:xfrm>
              <a:off x="5570008" y="2929790"/>
              <a:ext cx="626760" cy="19080"/>
            </p14:xfrm>
          </p:contentPart>
        </mc:Choice>
        <mc:Fallback xmlns="">
          <p:pic>
            <p:nvPicPr>
              <p:cNvPr id="13" name="Ink 12">
                <a:extLst>
                  <a:ext uri="{FF2B5EF4-FFF2-40B4-BE49-F238E27FC236}">
                    <a16:creationId xmlns:a16="http://schemas.microsoft.com/office/drawing/2014/main" id="{0E52F928-418D-857E-6BB7-49E707682015}"/>
                  </a:ext>
                </a:extLst>
              </p:cNvPr>
              <p:cNvPicPr/>
              <p:nvPr/>
            </p:nvPicPr>
            <p:blipFill>
              <a:blip r:embed="rId14"/>
              <a:stretch>
                <a:fillRect/>
              </a:stretch>
            </p:blipFill>
            <p:spPr>
              <a:xfrm>
                <a:off x="5516368" y="2821790"/>
                <a:ext cx="7344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D4622CC7-520A-92BA-853E-77E7E46304A4}"/>
                  </a:ext>
                </a:extLst>
              </p14:cNvPr>
              <p14:cNvContentPartPr/>
              <p14:nvPr/>
            </p14:nvContentPartPr>
            <p14:xfrm>
              <a:off x="5579728" y="4590470"/>
              <a:ext cx="642960" cy="19800"/>
            </p14:xfrm>
          </p:contentPart>
        </mc:Choice>
        <mc:Fallback xmlns="">
          <p:pic>
            <p:nvPicPr>
              <p:cNvPr id="14" name="Ink 13">
                <a:extLst>
                  <a:ext uri="{FF2B5EF4-FFF2-40B4-BE49-F238E27FC236}">
                    <a16:creationId xmlns:a16="http://schemas.microsoft.com/office/drawing/2014/main" id="{D4622CC7-520A-92BA-853E-77E7E46304A4}"/>
                  </a:ext>
                </a:extLst>
              </p:cNvPr>
              <p:cNvPicPr/>
              <p:nvPr/>
            </p:nvPicPr>
            <p:blipFill>
              <a:blip r:embed="rId16"/>
              <a:stretch>
                <a:fillRect/>
              </a:stretch>
            </p:blipFill>
            <p:spPr>
              <a:xfrm>
                <a:off x="5526088" y="4482470"/>
                <a:ext cx="7506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09B9B6FA-DAA9-2DC5-CE6C-828F12D5043F}"/>
                  </a:ext>
                </a:extLst>
              </p14:cNvPr>
              <p14:cNvContentPartPr/>
              <p14:nvPr/>
            </p14:nvContentPartPr>
            <p14:xfrm>
              <a:off x="5514208" y="3955790"/>
              <a:ext cx="671400" cy="360"/>
            </p14:xfrm>
          </p:contentPart>
        </mc:Choice>
        <mc:Fallback xmlns="">
          <p:pic>
            <p:nvPicPr>
              <p:cNvPr id="15" name="Ink 14">
                <a:extLst>
                  <a:ext uri="{FF2B5EF4-FFF2-40B4-BE49-F238E27FC236}">
                    <a16:creationId xmlns:a16="http://schemas.microsoft.com/office/drawing/2014/main" id="{09B9B6FA-DAA9-2DC5-CE6C-828F12D5043F}"/>
                  </a:ext>
                </a:extLst>
              </p:cNvPr>
              <p:cNvPicPr/>
              <p:nvPr/>
            </p:nvPicPr>
            <p:blipFill>
              <a:blip r:embed="rId18"/>
              <a:stretch>
                <a:fillRect/>
              </a:stretch>
            </p:blipFill>
            <p:spPr>
              <a:xfrm>
                <a:off x="5460208" y="3848150"/>
                <a:ext cx="779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C17EDA48-A766-0813-781E-6301ED3132AE}"/>
                  </a:ext>
                </a:extLst>
              </p14:cNvPr>
              <p14:cNvContentPartPr/>
              <p14:nvPr/>
            </p14:nvContentPartPr>
            <p14:xfrm>
              <a:off x="5570008" y="5849390"/>
              <a:ext cx="643320" cy="66600"/>
            </p14:xfrm>
          </p:contentPart>
        </mc:Choice>
        <mc:Fallback xmlns="">
          <p:pic>
            <p:nvPicPr>
              <p:cNvPr id="16" name="Ink 15">
                <a:extLst>
                  <a:ext uri="{FF2B5EF4-FFF2-40B4-BE49-F238E27FC236}">
                    <a16:creationId xmlns:a16="http://schemas.microsoft.com/office/drawing/2014/main" id="{C17EDA48-A766-0813-781E-6301ED3132AE}"/>
                  </a:ext>
                </a:extLst>
              </p:cNvPr>
              <p:cNvPicPr/>
              <p:nvPr/>
            </p:nvPicPr>
            <p:blipFill>
              <a:blip r:embed="rId20"/>
              <a:stretch>
                <a:fillRect/>
              </a:stretch>
            </p:blipFill>
            <p:spPr>
              <a:xfrm>
                <a:off x="5516368" y="5741390"/>
                <a:ext cx="750960" cy="282240"/>
              </a:xfrm>
              <a:prstGeom prst="rect">
                <a:avLst/>
              </a:prstGeom>
            </p:spPr>
          </p:pic>
        </mc:Fallback>
      </mc:AlternateContent>
      <p:pic>
        <p:nvPicPr>
          <p:cNvPr id="17" name="Picture 16">
            <a:extLst>
              <a:ext uri="{FF2B5EF4-FFF2-40B4-BE49-F238E27FC236}">
                <a16:creationId xmlns:a16="http://schemas.microsoft.com/office/drawing/2014/main" id="{D1F6944C-C02E-DFC0-C415-ADA1E15FFBEB}"/>
              </a:ext>
            </a:extLst>
          </p:cNvPr>
          <p:cNvPicPr>
            <a:picLocks noChangeAspect="1"/>
          </p:cNvPicPr>
          <p:nvPr/>
        </p:nvPicPr>
        <p:blipFill>
          <a:blip r:embed="rId21"/>
          <a:stretch>
            <a:fillRect/>
          </a:stretch>
        </p:blipFill>
        <p:spPr>
          <a:xfrm>
            <a:off x="638432" y="2615051"/>
            <a:ext cx="10133152" cy="4395775"/>
          </a:xfrm>
          <a:prstGeom prst="rect">
            <a:avLst/>
          </a:prstGeom>
        </p:spPr>
      </p:pic>
      <p:sp>
        <p:nvSpPr>
          <p:cNvPr id="18" name="Title 1">
            <a:extLst>
              <a:ext uri="{FF2B5EF4-FFF2-40B4-BE49-F238E27FC236}">
                <a16:creationId xmlns:a16="http://schemas.microsoft.com/office/drawing/2014/main" id="{78E9ADCF-4F9C-C6A0-2B19-C2989CAF5FAB}"/>
              </a:ext>
            </a:extLst>
          </p:cNvPr>
          <p:cNvSpPr txBox="1">
            <a:spLocks/>
          </p:cNvSpPr>
          <p:nvPr/>
        </p:nvSpPr>
        <p:spPr>
          <a:xfrm>
            <a:off x="727592" y="234725"/>
            <a:ext cx="6428987" cy="5004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a:t>Stage 2: feature engineering	</a:t>
            </a:r>
          </a:p>
        </p:txBody>
      </p:sp>
    </p:spTree>
    <p:extLst>
      <p:ext uri="{BB962C8B-B14F-4D97-AF65-F5344CB8AC3E}">
        <p14:creationId xmlns:p14="http://schemas.microsoft.com/office/powerpoint/2010/main" val="256775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EB17-9B2E-53F4-DE2B-8AC49D295A03}"/>
              </a:ext>
            </a:extLst>
          </p:cNvPr>
          <p:cNvSpPr>
            <a:spLocks noGrp="1"/>
          </p:cNvSpPr>
          <p:nvPr>
            <p:ph type="title"/>
          </p:nvPr>
        </p:nvSpPr>
        <p:spPr>
          <a:xfrm>
            <a:off x="727592" y="860501"/>
            <a:ext cx="7567321" cy="427749"/>
          </a:xfrm>
        </p:spPr>
        <p:txBody>
          <a:bodyPr>
            <a:normAutofit fontScale="90000"/>
          </a:bodyPr>
          <a:lstStyle/>
          <a:p>
            <a:r>
              <a:rPr lang="en-SG" dirty="0"/>
              <a:t>Part 1: Exploratory data analysis (EDA)</a:t>
            </a:r>
          </a:p>
        </p:txBody>
      </p:sp>
      <p:sp>
        <p:nvSpPr>
          <p:cNvPr id="3" name="Text Placeholder 2">
            <a:extLst>
              <a:ext uri="{FF2B5EF4-FFF2-40B4-BE49-F238E27FC236}">
                <a16:creationId xmlns:a16="http://schemas.microsoft.com/office/drawing/2014/main" id="{00878A52-647E-7F28-A9D2-E68B25599BDF}"/>
              </a:ext>
            </a:extLst>
          </p:cNvPr>
          <p:cNvSpPr>
            <a:spLocks noGrp="1"/>
          </p:cNvSpPr>
          <p:nvPr>
            <p:ph type="body" idx="1"/>
          </p:nvPr>
        </p:nvSpPr>
        <p:spPr>
          <a:xfrm>
            <a:off x="850078" y="1397958"/>
            <a:ext cx="7760522" cy="4760246"/>
          </a:xfrm>
        </p:spPr>
        <p:txBody>
          <a:bodyPr>
            <a:normAutofit/>
          </a:bodyPr>
          <a:lstStyle/>
          <a:p>
            <a:r>
              <a:rPr lang="en-SG" dirty="0"/>
              <a:t>Component = Owner + Horse Name + Jockey + Trainer</a:t>
            </a:r>
          </a:p>
          <a:p>
            <a:endParaRPr lang="en-SG" dirty="0"/>
          </a:p>
          <a:p>
            <a:r>
              <a:rPr lang="en-SG" dirty="0"/>
              <a:t>Relationship between 4 components:</a:t>
            </a:r>
          </a:p>
          <a:p>
            <a:r>
              <a:rPr lang="en-SG" dirty="0"/>
              <a:t>1. Horse not only have 1 owner only as they might be trade for breeding</a:t>
            </a:r>
          </a:p>
          <a:p>
            <a:r>
              <a:rPr lang="en-SG" dirty="0"/>
              <a:t>2. Trainer follow the horses when they change the owner.</a:t>
            </a:r>
          </a:p>
          <a:p>
            <a:r>
              <a:rPr lang="en-SG" dirty="0"/>
              <a:t>3. Owner is correlated to trainer as they hire trainer to train the horse.</a:t>
            </a:r>
          </a:p>
          <a:p>
            <a:r>
              <a:rPr lang="en-SG" dirty="0"/>
              <a:t>4. Jockey is the independent features that not correlated to each components as they can ride any horses during the race from different owners.</a:t>
            </a:r>
          </a:p>
          <a:p>
            <a:r>
              <a:rPr lang="en-SG" dirty="0"/>
              <a:t> </a:t>
            </a:r>
          </a:p>
        </p:txBody>
      </p:sp>
      <p:sp>
        <p:nvSpPr>
          <p:cNvPr id="4" name="Date Placeholder 3">
            <a:extLst>
              <a:ext uri="{FF2B5EF4-FFF2-40B4-BE49-F238E27FC236}">
                <a16:creationId xmlns:a16="http://schemas.microsoft.com/office/drawing/2014/main" id="{2E121234-DCAC-892B-2184-9F65DFE9C57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2F82F34-459D-64FC-2463-0E7718F617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32CF951-2BC1-4CBF-17FE-3408E8FC7D0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8" name="Title 1">
            <a:extLst>
              <a:ext uri="{FF2B5EF4-FFF2-40B4-BE49-F238E27FC236}">
                <a16:creationId xmlns:a16="http://schemas.microsoft.com/office/drawing/2014/main" id="{78E9ADCF-4F9C-C6A0-2B19-C2989CAF5FAB}"/>
              </a:ext>
            </a:extLst>
          </p:cNvPr>
          <p:cNvSpPr txBox="1">
            <a:spLocks/>
          </p:cNvSpPr>
          <p:nvPr/>
        </p:nvSpPr>
        <p:spPr>
          <a:xfrm>
            <a:off x="727592" y="234725"/>
            <a:ext cx="6428987" cy="5004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a:t>Stage 2: feature engineering	</a:t>
            </a:r>
          </a:p>
        </p:txBody>
      </p:sp>
    </p:spTree>
    <p:extLst>
      <p:ext uri="{BB962C8B-B14F-4D97-AF65-F5344CB8AC3E}">
        <p14:creationId xmlns:p14="http://schemas.microsoft.com/office/powerpoint/2010/main" val="96328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EB17-9B2E-53F4-DE2B-8AC49D295A03}"/>
              </a:ext>
            </a:extLst>
          </p:cNvPr>
          <p:cNvSpPr>
            <a:spLocks noGrp="1"/>
          </p:cNvSpPr>
          <p:nvPr>
            <p:ph type="title"/>
          </p:nvPr>
        </p:nvSpPr>
        <p:spPr>
          <a:xfrm>
            <a:off x="727592" y="860501"/>
            <a:ext cx="7567321" cy="427749"/>
          </a:xfrm>
        </p:spPr>
        <p:txBody>
          <a:bodyPr>
            <a:normAutofit fontScale="90000"/>
          </a:bodyPr>
          <a:lstStyle/>
          <a:p>
            <a:r>
              <a:rPr lang="en-SG" dirty="0"/>
              <a:t>Part 1: Exploratory data analysis (EDA)</a:t>
            </a:r>
          </a:p>
        </p:txBody>
      </p:sp>
      <p:sp>
        <p:nvSpPr>
          <p:cNvPr id="4" name="Date Placeholder 3">
            <a:extLst>
              <a:ext uri="{FF2B5EF4-FFF2-40B4-BE49-F238E27FC236}">
                <a16:creationId xmlns:a16="http://schemas.microsoft.com/office/drawing/2014/main" id="{2E121234-DCAC-892B-2184-9F65DFE9C57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2F82F34-459D-64FC-2463-0E7718F617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32CF951-2BC1-4CBF-17FE-3408E8FC7D0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8" name="Title 1">
            <a:extLst>
              <a:ext uri="{FF2B5EF4-FFF2-40B4-BE49-F238E27FC236}">
                <a16:creationId xmlns:a16="http://schemas.microsoft.com/office/drawing/2014/main" id="{78E9ADCF-4F9C-C6A0-2B19-C2989CAF5FAB}"/>
              </a:ext>
            </a:extLst>
          </p:cNvPr>
          <p:cNvSpPr txBox="1">
            <a:spLocks/>
          </p:cNvSpPr>
          <p:nvPr/>
        </p:nvSpPr>
        <p:spPr>
          <a:xfrm>
            <a:off x="727592" y="234725"/>
            <a:ext cx="6428987" cy="5004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SG"/>
              <a:t>Stage 2: feature engineering	</a:t>
            </a:r>
          </a:p>
        </p:txBody>
      </p:sp>
      <p:pic>
        <p:nvPicPr>
          <p:cNvPr id="21" name="Picture 20" descr="Timeline&#10;&#10;Description automatically generated">
            <a:extLst>
              <a:ext uri="{FF2B5EF4-FFF2-40B4-BE49-F238E27FC236}">
                <a16:creationId xmlns:a16="http://schemas.microsoft.com/office/drawing/2014/main" id="{14ED12D6-0780-E16D-A6A7-B19A4AF441A6}"/>
              </a:ext>
            </a:extLst>
          </p:cNvPr>
          <p:cNvPicPr>
            <a:picLocks noChangeAspect="1"/>
          </p:cNvPicPr>
          <p:nvPr/>
        </p:nvPicPr>
        <p:blipFill>
          <a:blip r:embed="rId3"/>
          <a:stretch>
            <a:fillRect/>
          </a:stretch>
        </p:blipFill>
        <p:spPr>
          <a:xfrm>
            <a:off x="838200" y="1413561"/>
            <a:ext cx="5950973" cy="4776648"/>
          </a:xfrm>
          <a:prstGeom prst="rect">
            <a:avLst/>
          </a:prstGeom>
        </p:spPr>
      </p:pic>
    </p:spTree>
    <p:extLst>
      <p:ext uri="{BB962C8B-B14F-4D97-AF65-F5344CB8AC3E}">
        <p14:creationId xmlns:p14="http://schemas.microsoft.com/office/powerpoint/2010/main" val="64697757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purl.org/dc/terms/"/>
    <ds:schemaRef ds:uri="http://purl.org/dc/dcmitype/"/>
    <ds:schemaRef ds:uri="http://schemas.microsoft.com/office/2006/documentManagement/types"/>
    <ds:schemaRef ds:uri="http://schemas.openxmlformats.org/package/2006/metadata/core-properties"/>
    <ds:schemaRef ds:uri="71af3243-3dd4-4a8d-8c0d-dd76da1f02a5"/>
    <ds:schemaRef ds:uri="http://purl.org/dc/elements/1.1/"/>
    <ds:schemaRef ds:uri="16c05727-aa75-4e4a-9b5f-8a80a1165891"/>
    <ds:schemaRef ds:uri="http://www.w3.org/XML/1998/namespace"/>
    <ds:schemaRef ds:uri="http://schemas.microsoft.com/office/infopath/2007/PartnerControls"/>
    <ds:schemaRef ds:uri="http://schemas.microsoft.com/office/2006/metadata/properties"/>
    <ds:schemaRef ds:uri="230e9df3-be65-4c73-a93b-d1236ebd677e"/>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{CE0EFF2F-3A50-46A2-880B-6C72A5155A87}tf67328976_win32</Template>
  <TotalTime>909</TotalTime>
  <Words>2051</Words>
  <Application>Microsoft Office PowerPoint</Application>
  <PresentationFormat>Widescreen</PresentationFormat>
  <Paragraphs>336</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Tenorite</vt:lpstr>
      <vt:lpstr>Office Theme</vt:lpstr>
      <vt:lpstr>Horse Racing Prediction</vt:lpstr>
      <vt:lpstr>Problem statement </vt:lpstr>
      <vt:lpstr>Objective</vt:lpstr>
      <vt:lpstr>Stages in machine learning (ML)  </vt:lpstr>
      <vt:lpstr>Stage 1: Data Extraction </vt:lpstr>
      <vt:lpstr>Column attributes (Features)</vt:lpstr>
      <vt:lpstr>Part 1: Exploratory data analysis (EDA)</vt:lpstr>
      <vt:lpstr>Part 1: Exploratory data analysis (EDA)</vt:lpstr>
      <vt:lpstr>Part 1: Exploratory data analysis (EDA)</vt:lpstr>
      <vt:lpstr>PowerPoint Presentation</vt:lpstr>
      <vt:lpstr>Stage 2: feature engineering </vt:lpstr>
      <vt:lpstr>PowerPoint Presentation</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Stage 3 &amp; 4: model building &amp; production </vt:lpstr>
      <vt:lpstr>Challenges/Takeaway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Horse Racing Prediction</dc:title>
  <dc:creator>anson lai</dc:creator>
  <cp:lastModifiedBy>vivienne lee</cp:lastModifiedBy>
  <cp:revision>20</cp:revision>
  <dcterms:created xsi:type="dcterms:W3CDTF">2022-11-06T09:35:58Z</dcterms:created>
  <dcterms:modified xsi:type="dcterms:W3CDTF">2022-12-03T03:36:03Z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