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47" d="100"/>
          <a:sy n="247" d="100"/>
        </p:scale>
        <p:origin x="306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8783-83B0-4433-B4D9-499496B9AC2E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CA039-C62A-4F95-8EB3-A32B6DD66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1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A039-C62A-4F95-8EB3-A32B6DD668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8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2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0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0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7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6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5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5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08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3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F2AE-CFB6-4D1E-8D83-E87C8C05D9F4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92E0-BE4B-43BF-8C2C-15C48D9C2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41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security/apisig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ryptographic </a:t>
            </a:r>
            <a:r>
              <a:rPr lang="en-GB" dirty="0"/>
              <a:t>A</a:t>
            </a:r>
            <a:r>
              <a:rPr lang="en-GB" dirty="0" smtClean="0"/>
              <a:t>uthentication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Zheng Wang</a:t>
            </a:r>
          </a:p>
          <a:p>
            <a:r>
              <a:rPr lang="en-GB" dirty="0" smtClean="0"/>
              <a:t>z.wang@lancaster.ac.uk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8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Asymmetric 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GB" sz="2600" dirty="0" smtClean="0"/>
              <a:t>Alice knows the server’s public key and the server knows Alice’s public key</a:t>
            </a:r>
          </a:p>
          <a:p>
            <a:r>
              <a:rPr lang="en-GB" sz="2600" dirty="0" smtClean="0"/>
              <a:t>Alice challenges the server with number </a:t>
            </a:r>
            <a:r>
              <a:rPr lang="en-GB" sz="2600" b="1" dirty="0" smtClean="0"/>
              <a:t>X</a:t>
            </a:r>
          </a:p>
          <a:p>
            <a:r>
              <a:rPr lang="en-GB" sz="2600" dirty="0" smtClean="0"/>
              <a:t>Server signs </a:t>
            </a:r>
            <a:r>
              <a:rPr lang="en-GB" sz="2600" b="1" dirty="0" smtClean="0"/>
              <a:t>X</a:t>
            </a:r>
            <a:r>
              <a:rPr lang="en-GB" sz="2600" dirty="0" smtClean="0"/>
              <a:t> with its private key, and sends back the signature</a:t>
            </a:r>
          </a:p>
          <a:p>
            <a:r>
              <a:rPr lang="en-GB" sz="2600" dirty="0" smtClean="0"/>
              <a:t>Alice verifies the signature using the server’s public key</a:t>
            </a:r>
          </a:p>
          <a:p>
            <a:r>
              <a:rPr lang="en-GB" sz="2600" dirty="0" smtClean="0"/>
              <a:t>The same process applies when Server challenges Alice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000" dirty="0"/>
              <a:t>Ref: </a:t>
            </a:r>
            <a:r>
              <a:rPr lang="en-GB" sz="2000" b="1" dirty="0"/>
              <a:t>Generating and Verifying Signatures</a:t>
            </a:r>
          </a:p>
          <a:p>
            <a:pPr marL="0" indent="0">
              <a:buNone/>
            </a:pPr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://docs.oracle.com/javase/tutorial/security/apisign</a:t>
            </a:r>
            <a:r>
              <a:rPr lang="en-GB" sz="2000" dirty="0" smtClean="0">
                <a:hlinkClick r:id="rId2"/>
              </a:rPr>
              <a:t>/</a:t>
            </a:r>
            <a:endParaRPr lang="en-GB" sz="2000" dirty="0" smtClean="0"/>
          </a:p>
          <a:p>
            <a:pPr marL="0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493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Coursework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Assuming the keys have been exchanged</a:t>
            </a:r>
          </a:p>
          <a:p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99992" y="2780928"/>
            <a:ext cx="4122783" cy="3317118"/>
            <a:chOff x="323528" y="2672812"/>
            <a:chExt cx="4122783" cy="3317118"/>
          </a:xfrm>
        </p:grpSpPr>
        <p:grpSp>
          <p:nvGrpSpPr>
            <p:cNvPr id="6" name="Group 5"/>
            <p:cNvGrpSpPr/>
            <p:nvPr/>
          </p:nvGrpSpPr>
          <p:grpSpPr>
            <a:xfrm>
              <a:off x="739928" y="2672812"/>
              <a:ext cx="864096" cy="1008112"/>
              <a:chOff x="755575" y="3378292"/>
              <a:chExt cx="864096" cy="10081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55575" y="3378292"/>
                <a:ext cx="864096" cy="1008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53620" y="3697682"/>
                <a:ext cx="636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Alice</a:t>
                </a:r>
                <a:endParaRPr lang="en-GB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39928" y="4219414"/>
              <a:ext cx="864096" cy="1008112"/>
              <a:chOff x="755575" y="3378292"/>
              <a:chExt cx="864096" cy="100811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55575" y="3378292"/>
                <a:ext cx="864096" cy="1008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3620" y="3697682"/>
                <a:ext cx="5533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/>
                  <a:t>Bob</a:t>
                </a:r>
                <a:endParaRPr lang="en-GB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635056" y="3009293"/>
              <a:ext cx="1230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>
                  <a:solidFill>
                    <a:srgbClr val="C00000"/>
                  </a:solidFill>
                </a:rPr>
                <a:t>K</a:t>
              </a:r>
              <a:r>
                <a:rPr lang="en-GB" altLang="en-US" sz="1200" baseline="-25000" dirty="0" smtClean="0">
                  <a:solidFill>
                    <a:srgbClr val="C00000"/>
                  </a:solidFill>
                </a:rPr>
                <a:t> </a:t>
              </a:r>
              <a:r>
                <a:rPr lang="en-GB" altLang="en-US" baseline="-25000" dirty="0" smtClean="0">
                  <a:solidFill>
                    <a:srgbClr val="C00000"/>
                  </a:solidFill>
                </a:rPr>
                <a:t>[Alice, private]</a:t>
              </a:r>
              <a:endParaRPr lang="en-GB" altLang="en-US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98230" y="4538804"/>
              <a:ext cx="11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>
                  <a:solidFill>
                    <a:srgbClr val="C00000"/>
                  </a:solidFill>
                </a:rPr>
                <a:t>K</a:t>
              </a:r>
              <a:r>
                <a:rPr lang="en-GB" altLang="en-US" baseline="-25000" dirty="0" smtClean="0">
                  <a:solidFill>
                    <a:srgbClr val="C00000"/>
                  </a:solidFill>
                </a:rPr>
                <a:t>[Bob, private]</a:t>
              </a:r>
              <a:endParaRPr lang="en-GB" altLang="en-US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7797" y="2683189"/>
              <a:ext cx="1178514" cy="26690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SERVER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5062" y="4169472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K</a:t>
              </a:r>
              <a:r>
                <a:rPr lang="en-GB" altLang="en-US" sz="1200" baseline="-250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GB" altLang="en-US" baseline="-25000" dirty="0" smtClean="0">
                  <a:solidFill>
                    <a:schemeClr val="accent5">
                      <a:lumMod val="75000"/>
                    </a:schemeClr>
                  </a:solidFill>
                </a:rPr>
                <a:t>[Alice, public]</a:t>
              </a:r>
              <a:endParaRPr lang="en-GB" altLang="en-US" baseline="-25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65062" y="4523284"/>
              <a:ext cx="1116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>
                  <a:solidFill>
                    <a:schemeClr val="accent5">
                      <a:lumMod val="75000"/>
                    </a:schemeClr>
                  </a:solidFill>
                </a:rPr>
                <a:t>K</a:t>
              </a:r>
              <a:r>
                <a:rPr lang="en-GB" altLang="en-US" sz="1200" baseline="-250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GB" altLang="en-US" baseline="-25000" dirty="0" smtClean="0">
                  <a:solidFill>
                    <a:schemeClr val="accent5">
                      <a:lumMod val="75000"/>
                    </a:schemeClr>
                  </a:solidFill>
                </a:rPr>
                <a:t>[Bob, public]</a:t>
              </a:r>
              <a:endParaRPr lang="en-GB" altLang="en-US" baseline="-25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23528" y="5517232"/>
              <a:ext cx="41227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5047" y="5620598"/>
              <a:ext cx="319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r>
                <a:rPr lang="en-GB" dirty="0"/>
                <a:t>s</a:t>
              </a:r>
              <a:r>
                <a:rPr lang="en-GB" dirty="0" smtClean="0"/>
                <a:t>ymmetric Key based solutions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5928" y="2825212"/>
            <a:ext cx="3528392" cy="3317118"/>
            <a:chOff x="323528" y="2672812"/>
            <a:chExt cx="3528392" cy="3317118"/>
          </a:xfrm>
        </p:grpSpPr>
        <p:grpSp>
          <p:nvGrpSpPr>
            <p:cNvPr id="22" name="Group 21"/>
            <p:cNvGrpSpPr/>
            <p:nvPr/>
          </p:nvGrpSpPr>
          <p:grpSpPr>
            <a:xfrm>
              <a:off x="739928" y="2672812"/>
              <a:ext cx="864096" cy="1008112"/>
              <a:chOff x="755575" y="3378292"/>
              <a:chExt cx="864096" cy="100811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55575" y="3378292"/>
                <a:ext cx="864096" cy="1008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53620" y="3697682"/>
                <a:ext cx="636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Alice</a:t>
                </a:r>
                <a:endParaRPr lang="en-GB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39928" y="4219414"/>
              <a:ext cx="864096" cy="1008112"/>
              <a:chOff x="755575" y="3378292"/>
              <a:chExt cx="864096" cy="100811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55575" y="3378292"/>
                <a:ext cx="864096" cy="1008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53620" y="3697682"/>
                <a:ext cx="5533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/>
                  <a:t>Bob</a:t>
                </a:r>
                <a:endParaRPr lang="en-GB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596009" y="3311592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/>
                <a:t>K</a:t>
              </a:r>
              <a:r>
                <a:rPr lang="en-GB" altLang="en-US" sz="1200" baseline="-25000" dirty="0" smtClean="0"/>
                <a:t> </a:t>
              </a:r>
              <a:r>
                <a:rPr lang="en-GB" altLang="en-US" baseline="-25000" dirty="0" smtClean="0"/>
                <a:t>[</a:t>
              </a:r>
              <a:r>
                <a:rPr lang="en-GB" altLang="en-US" baseline="-25000" dirty="0"/>
                <a:t>A</a:t>
              </a:r>
              <a:r>
                <a:rPr lang="en-GB" altLang="en-US" baseline="-25000" dirty="0" smtClean="0"/>
                <a:t>lice]</a:t>
              </a:r>
              <a:endParaRPr lang="en-GB" altLang="en-US" baseline="-25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93792" y="4858194"/>
              <a:ext cx="6655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/>
                <a:t>K</a:t>
              </a:r>
              <a:r>
                <a:rPr lang="en-GB" altLang="en-US" sz="1200" baseline="-25000" dirty="0" smtClean="0"/>
                <a:t> </a:t>
              </a:r>
              <a:r>
                <a:rPr lang="en-GB" altLang="en-US" baseline="-25000" dirty="0" smtClean="0"/>
                <a:t>[Bob]</a:t>
              </a:r>
              <a:endParaRPr lang="en-GB" altLang="en-US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99792" y="2699918"/>
              <a:ext cx="936104" cy="2484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SERVER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06206" y="4169472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/>
                <a:t>K</a:t>
              </a:r>
              <a:r>
                <a:rPr lang="en-GB" altLang="en-US" sz="1200" baseline="-25000" dirty="0" smtClean="0"/>
                <a:t> </a:t>
              </a:r>
              <a:r>
                <a:rPr lang="en-GB" altLang="en-US" baseline="-25000" dirty="0" smtClean="0"/>
                <a:t>[</a:t>
              </a:r>
              <a:r>
                <a:rPr lang="en-GB" altLang="en-US" baseline="-25000" dirty="0"/>
                <a:t>A</a:t>
              </a:r>
              <a:r>
                <a:rPr lang="en-GB" altLang="en-US" baseline="-25000" dirty="0" smtClean="0"/>
                <a:t>lice]</a:t>
              </a:r>
              <a:endParaRPr lang="en-GB" altLang="en-US" baseline="-25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41970" y="4641262"/>
              <a:ext cx="6655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/>
                <a:t>K</a:t>
              </a:r>
              <a:r>
                <a:rPr lang="en-GB" altLang="en-US" sz="1200" baseline="-25000" dirty="0" smtClean="0"/>
                <a:t> </a:t>
              </a:r>
              <a:r>
                <a:rPr lang="en-GB" altLang="en-US" baseline="-25000" dirty="0" smtClean="0"/>
                <a:t>[Bob]</a:t>
              </a:r>
              <a:endParaRPr lang="en-GB" altLang="en-US" baseline="-25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23528" y="5517232"/>
              <a:ext cx="35283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45047" y="5620598"/>
              <a:ext cx="308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Symmetric Key based solutions</a:t>
              </a:r>
              <a:endParaRPr lang="en-GB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796136" y="3419708"/>
            <a:ext cx="1247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GB" altLang="en-US" sz="1200" baseline="-25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alt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[server, public]</a:t>
            </a:r>
            <a:endParaRPr lang="en-GB" altLang="en-US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68144" y="4951715"/>
            <a:ext cx="1012038" cy="277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GB" alt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[server, public]</a:t>
            </a:r>
            <a:endParaRPr lang="en-GB" altLang="en-US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80312" y="5003884"/>
            <a:ext cx="130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>
                <a:solidFill>
                  <a:srgbClr val="C00000"/>
                </a:solidFill>
              </a:rPr>
              <a:t>K</a:t>
            </a:r>
            <a:r>
              <a:rPr lang="en-GB" altLang="en-US" sz="1200" baseline="-25000" dirty="0" smtClean="0">
                <a:solidFill>
                  <a:srgbClr val="C00000"/>
                </a:solidFill>
              </a:rPr>
              <a:t> </a:t>
            </a:r>
            <a:r>
              <a:rPr lang="en-GB" altLang="en-US" baseline="-25000" dirty="0" smtClean="0">
                <a:solidFill>
                  <a:srgbClr val="C00000"/>
                </a:solidFill>
              </a:rPr>
              <a:t>[</a:t>
            </a:r>
            <a:r>
              <a:rPr lang="en-GB" altLang="en-US" baseline="-25000" dirty="0">
                <a:solidFill>
                  <a:srgbClr val="C00000"/>
                </a:solidFill>
              </a:rPr>
              <a:t>s</a:t>
            </a:r>
            <a:r>
              <a:rPr lang="en-GB" altLang="en-US" baseline="-25000" dirty="0" smtClean="0">
                <a:solidFill>
                  <a:srgbClr val="C00000"/>
                </a:solidFill>
              </a:rPr>
              <a:t>erver, private]</a:t>
            </a:r>
            <a:endParaRPr lang="en-GB" altLang="en-US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One Solution from Last Year’s submission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51" y="1598066"/>
            <a:ext cx="8229600" cy="4525963"/>
          </a:xfrm>
        </p:spPr>
        <p:txBody>
          <a:bodyPr/>
          <a:lstStyle/>
          <a:p>
            <a:r>
              <a:rPr lang="en-GB" dirty="0" smtClean="0"/>
              <a:t>Assuming we use symmetric keys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19582" y="2912692"/>
            <a:ext cx="864096" cy="2258530"/>
            <a:chOff x="755575" y="3378292"/>
            <a:chExt cx="864096" cy="1008112"/>
          </a:xfrm>
        </p:grpSpPr>
        <p:sp>
          <p:nvSpPr>
            <p:cNvPr id="16" name="Rectangle 15"/>
            <p:cNvSpPr/>
            <p:nvPr/>
          </p:nvSpPr>
          <p:spPr>
            <a:xfrm>
              <a:off x="755575" y="3378292"/>
              <a:ext cx="864096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620" y="369768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Alice</a:t>
              </a:r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19582" y="401545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/>
              <a:t>K</a:t>
            </a:r>
            <a:r>
              <a:rPr lang="en-GB" altLang="en-US" sz="1200" baseline="-25000" dirty="0" smtClean="0"/>
              <a:t> </a:t>
            </a:r>
            <a:r>
              <a:rPr lang="en-GB" altLang="en-US" baseline="-25000" dirty="0" smtClean="0"/>
              <a:t>[</a:t>
            </a:r>
            <a:r>
              <a:rPr lang="en-GB" altLang="en-US" baseline="-25000" dirty="0"/>
              <a:t>A</a:t>
            </a:r>
            <a:r>
              <a:rPr lang="en-GB" altLang="en-US" baseline="-25000" dirty="0" smtClean="0"/>
              <a:t>lice]</a:t>
            </a:r>
            <a:endParaRPr lang="en-GB" alt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6035725" y="2678614"/>
            <a:ext cx="2856755" cy="248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1910" y="3191193"/>
            <a:ext cx="2840570" cy="198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/>
              <a:t>(username, password)=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err="1" smtClean="0"/>
              <a:t>DES_Decrypt</a:t>
            </a:r>
            <a:r>
              <a:rPr lang="en-GB" altLang="en-US" sz="1600" dirty="0" smtClean="0"/>
              <a:t>( K</a:t>
            </a:r>
            <a:r>
              <a:rPr lang="en-GB" altLang="en-US" sz="1600" baseline="-25000" dirty="0" smtClean="0"/>
              <a:t> [Alice],</a:t>
            </a:r>
            <a:r>
              <a:rPr lang="en-GB" altLang="en-US" sz="1600" baseline="30000" dirty="0" smtClean="0"/>
              <a:t>  </a:t>
            </a:r>
            <a:r>
              <a:rPr lang="en-GB" altLang="en-US" sz="1500" dirty="0" err="1"/>
              <a:t>s</a:t>
            </a:r>
            <a:r>
              <a:rPr lang="en-GB" altLang="en-US" sz="1500" dirty="0" err="1" smtClean="0"/>
              <a:t>ealedObj</a:t>
            </a:r>
            <a:r>
              <a:rPr lang="en-GB" altLang="en-US" sz="1600" dirty="0" smtClean="0"/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 baseline="-250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/>
              <a:t>if (username == “Alice”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p</a:t>
            </a:r>
            <a:r>
              <a:rPr lang="en-GB" altLang="en-US" sz="1600" dirty="0" smtClean="0"/>
              <a:t>assword == </a:t>
            </a:r>
            <a:r>
              <a:rPr lang="en-GB" altLang="en-US" sz="1600" dirty="0" err="1" smtClean="0"/>
              <a:t>passwd</a:t>
            </a:r>
            <a:r>
              <a:rPr lang="en-GB" altLang="en-US" sz="1600" dirty="0" smtClean="0"/>
              <a:t>[“Alice”])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/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/>
              <a:t>     </a:t>
            </a:r>
            <a:r>
              <a:rPr lang="en-GB" altLang="en-US" sz="1600" dirty="0" err="1" smtClean="0"/>
              <a:t>auth_user</a:t>
            </a:r>
            <a:r>
              <a:rPr lang="en-GB" altLang="en-US" sz="1600" dirty="0" smtClean="0"/>
              <a:t>=“Alice”;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 smtClean="0"/>
              <a:t>}</a:t>
            </a:r>
            <a:endParaRPr lang="en-GB" alt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48692" y="3077908"/>
            <a:ext cx="4607484" cy="1121694"/>
            <a:chOff x="1538778" y="2658084"/>
            <a:chExt cx="4607484" cy="112169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573764" y="3435098"/>
              <a:ext cx="4452047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60493" y="2658084"/>
              <a:ext cx="36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Hi Server, it is Alice. Here is my encrypted username + password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38778" y="3441224"/>
              <a:ext cx="460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 smtClean="0"/>
                <a:t>sealedObj</a:t>
              </a:r>
              <a:r>
                <a:rPr lang="en-GB" sz="1600" dirty="0" smtClean="0"/>
                <a:t> = </a:t>
              </a:r>
              <a:r>
                <a:rPr lang="en-GB" sz="1600" dirty="0" err="1" smtClean="0"/>
                <a:t>DES_Encrypt</a:t>
              </a:r>
              <a:r>
                <a:rPr lang="en-GB" sz="1600" dirty="0" smtClean="0"/>
                <a:t>(           , username, </a:t>
              </a:r>
              <a:r>
                <a:rPr lang="en-GB" sz="1600" dirty="0" err="1" smtClean="0"/>
                <a:t>passwd</a:t>
              </a:r>
              <a:r>
                <a:rPr lang="en-GB" sz="1600" dirty="0" smtClean="0"/>
                <a:t>)</a:t>
              </a:r>
              <a:endParaRPr lang="en-GB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5982" y="3369216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/>
                <a:t>K</a:t>
              </a:r>
              <a:r>
                <a:rPr lang="en-GB" altLang="en-US" sz="1200" baseline="-25000" dirty="0" smtClean="0"/>
                <a:t> </a:t>
              </a:r>
              <a:r>
                <a:rPr lang="en-GB" altLang="en-US" baseline="-25000" dirty="0" smtClean="0"/>
                <a:t>[</a:t>
              </a:r>
              <a:r>
                <a:rPr lang="en-GB" altLang="en-US" baseline="-25000" dirty="0"/>
                <a:t>A</a:t>
              </a:r>
              <a:r>
                <a:rPr lang="en-GB" altLang="en-US" baseline="-25000" dirty="0" smtClean="0"/>
                <a:t>lice]</a:t>
              </a:r>
              <a:endParaRPr lang="en-GB" altLang="en-US" baseline="-25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035725" y="2678614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AUTHENTICATION SERVER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1557578" y="4797152"/>
            <a:ext cx="4478147" cy="451728"/>
            <a:chOff x="1557578" y="4797152"/>
            <a:chExt cx="4478147" cy="451728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557578" y="4797152"/>
              <a:ext cx="4478147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26114" y="4879548"/>
              <a:ext cx="1740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Welcome, Alice. </a:t>
              </a:r>
              <a:endParaRPr lang="en-GB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7020546" y="530120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/>
              <a:t>K</a:t>
            </a:r>
            <a:r>
              <a:rPr lang="en-GB" altLang="en-US" sz="1200" baseline="-25000" dirty="0" smtClean="0"/>
              <a:t> </a:t>
            </a:r>
            <a:r>
              <a:rPr lang="en-GB" altLang="en-US" baseline="-25000" dirty="0" smtClean="0"/>
              <a:t>[</a:t>
            </a:r>
            <a:r>
              <a:rPr lang="en-GB" altLang="en-US" baseline="-25000" dirty="0"/>
              <a:t>A</a:t>
            </a:r>
            <a:r>
              <a:rPr lang="en-GB" altLang="en-US" baseline="-25000" dirty="0" smtClean="0"/>
              <a:t>lice]</a:t>
            </a:r>
            <a:endParaRPr lang="en-GB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393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Naive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not stronger than sending the username and password in plain text</a:t>
            </a:r>
          </a:p>
          <a:p>
            <a:r>
              <a:rPr lang="en-GB" dirty="0" smtClean="0"/>
              <a:t>Why?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6517" y="3588985"/>
            <a:ext cx="864096" cy="1129265"/>
            <a:chOff x="755575" y="3378292"/>
            <a:chExt cx="864096" cy="1008112"/>
          </a:xfrm>
        </p:grpSpPr>
        <p:sp>
          <p:nvSpPr>
            <p:cNvPr id="5" name="Rectangle 4"/>
            <p:cNvSpPr/>
            <p:nvPr/>
          </p:nvSpPr>
          <p:spPr>
            <a:xfrm>
              <a:off x="755575" y="3378292"/>
              <a:ext cx="864096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3620" y="369768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Alice</a:t>
              </a:r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89647" y="42388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/>
              <a:t>K</a:t>
            </a:r>
            <a:r>
              <a:rPr lang="en-GB" altLang="en-US" sz="1200" baseline="-25000" dirty="0" smtClean="0"/>
              <a:t> </a:t>
            </a:r>
            <a:r>
              <a:rPr lang="en-GB" altLang="en-US" baseline="-25000" dirty="0" smtClean="0"/>
              <a:t>[</a:t>
            </a:r>
            <a:r>
              <a:rPr lang="en-GB" altLang="en-US" baseline="-25000" dirty="0"/>
              <a:t>A</a:t>
            </a:r>
            <a:r>
              <a:rPr lang="en-GB" altLang="en-US" baseline="-25000" dirty="0" smtClean="0"/>
              <a:t>lice]</a:t>
            </a:r>
            <a:endParaRPr lang="en-GB" alt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812660" y="3354907"/>
            <a:ext cx="2856755" cy="248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34513" y="3645024"/>
            <a:ext cx="4607484" cy="395012"/>
            <a:chOff x="1538778" y="3384766"/>
            <a:chExt cx="4607484" cy="39501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573764" y="3435098"/>
              <a:ext cx="4452047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38778" y="3441224"/>
              <a:ext cx="4607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 smtClean="0"/>
                <a:t>sealedObj</a:t>
              </a:r>
              <a:r>
                <a:rPr lang="en-GB" sz="1600" dirty="0" smtClean="0"/>
                <a:t>=</a:t>
              </a:r>
              <a:r>
                <a:rPr lang="en-GB" sz="1600" dirty="0" err="1" smtClean="0"/>
                <a:t>DES_Encrypt</a:t>
              </a:r>
              <a:r>
                <a:rPr lang="en-GB" sz="1600" dirty="0" smtClean="0"/>
                <a:t>(            , username, </a:t>
              </a:r>
              <a:r>
                <a:rPr lang="en-GB" sz="1600" dirty="0" err="1" smtClean="0"/>
                <a:t>passwd</a:t>
              </a:r>
              <a:r>
                <a:rPr lang="en-GB" sz="1600" dirty="0" smtClean="0"/>
                <a:t>)</a:t>
              </a:r>
              <a:endParaRPr lang="en-GB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74461" y="3384766"/>
              <a:ext cx="5977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/>
                <a:t>K</a:t>
              </a:r>
              <a:r>
                <a:rPr lang="en-GB" altLang="en-US" sz="1200" baseline="-25000" dirty="0" smtClean="0"/>
                <a:t> </a:t>
              </a:r>
              <a:r>
                <a:rPr lang="en-GB" altLang="en-US" baseline="-25000" dirty="0" smtClean="0"/>
                <a:t>[</a:t>
              </a:r>
              <a:r>
                <a:rPr lang="en-GB" altLang="en-US" baseline="-25000" dirty="0"/>
                <a:t>A</a:t>
              </a:r>
              <a:r>
                <a:rPr lang="en-GB" altLang="en-US" baseline="-25000" dirty="0" smtClean="0"/>
                <a:t>lice]</a:t>
              </a:r>
              <a:endParaRPr lang="en-GB" altLang="en-US" baseline="-25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12660" y="3354907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AUTHENTICATION SERVER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879399" y="441243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/>
              <a:t>K</a:t>
            </a:r>
            <a:r>
              <a:rPr lang="en-GB" altLang="en-US" sz="1200" baseline="-25000" dirty="0" smtClean="0"/>
              <a:t> </a:t>
            </a:r>
            <a:r>
              <a:rPr lang="en-GB" altLang="en-US" baseline="-25000" dirty="0" smtClean="0"/>
              <a:t>[</a:t>
            </a:r>
            <a:r>
              <a:rPr lang="en-GB" altLang="en-US" baseline="-25000" dirty="0"/>
              <a:t>A</a:t>
            </a:r>
            <a:r>
              <a:rPr lang="en-GB" altLang="en-US" baseline="-25000" dirty="0" smtClean="0"/>
              <a:t>lice]</a:t>
            </a:r>
            <a:endParaRPr lang="en-GB" altLang="en-US" baseline="-25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76354"/>
            <a:ext cx="1558342" cy="128563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619672" y="4191754"/>
            <a:ext cx="1964956" cy="1584357"/>
            <a:chOff x="1619672" y="4191754"/>
            <a:chExt cx="1964956" cy="1584357"/>
          </a:xfrm>
        </p:grpSpPr>
        <p:sp>
          <p:nvSpPr>
            <p:cNvPr id="22" name="Freeform 21"/>
            <p:cNvSpPr/>
            <p:nvPr/>
          </p:nvSpPr>
          <p:spPr>
            <a:xfrm>
              <a:off x="1763689" y="4191754"/>
              <a:ext cx="1385268" cy="1419237"/>
            </a:xfrm>
            <a:custGeom>
              <a:avLst/>
              <a:gdLst>
                <a:gd name="connsiteX0" fmla="*/ 0 w 758841"/>
                <a:gd name="connsiteY0" fmla="*/ 1285593 h 1285593"/>
                <a:gd name="connsiteX1" fmla="*/ 669956 w 758841"/>
                <a:gd name="connsiteY1" fmla="*/ 977775 h 1285593"/>
                <a:gd name="connsiteX2" fmla="*/ 751437 w 758841"/>
                <a:gd name="connsiteY2" fmla="*/ 0 h 1285593"/>
                <a:gd name="connsiteX3" fmla="*/ 751437 w 758841"/>
                <a:gd name="connsiteY3" fmla="*/ 0 h 128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41" h="1285593">
                  <a:moveTo>
                    <a:pt x="0" y="1285593"/>
                  </a:moveTo>
                  <a:cubicBezTo>
                    <a:pt x="272358" y="1238816"/>
                    <a:pt x="544717" y="1192040"/>
                    <a:pt x="669956" y="977775"/>
                  </a:cubicBezTo>
                  <a:cubicBezTo>
                    <a:pt x="795195" y="763510"/>
                    <a:pt x="751437" y="0"/>
                    <a:pt x="751437" y="0"/>
                  </a:cubicBezTo>
                  <a:lnTo>
                    <a:pt x="751437" y="0"/>
                  </a:lnTo>
                </a:path>
              </a:pathLst>
            </a:custGeom>
            <a:noFill/>
            <a:ln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763689" y="4227968"/>
              <a:ext cx="1820939" cy="1548143"/>
            </a:xfrm>
            <a:custGeom>
              <a:avLst/>
              <a:gdLst>
                <a:gd name="connsiteX0" fmla="*/ 1068309 w 1131139"/>
                <a:gd name="connsiteY0" fmla="*/ 0 h 1548143"/>
                <a:gd name="connsiteX1" fmla="*/ 1013988 w 1131139"/>
                <a:gd name="connsiteY1" fmla="*/ 1032095 h 1548143"/>
                <a:gd name="connsiteX2" fmla="*/ 0 w 1131139"/>
                <a:gd name="connsiteY2" fmla="*/ 1548143 h 154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1139" h="1548143">
                  <a:moveTo>
                    <a:pt x="1068309" y="0"/>
                  </a:moveTo>
                  <a:cubicBezTo>
                    <a:pt x="1130174" y="387035"/>
                    <a:pt x="1192040" y="774071"/>
                    <a:pt x="1013988" y="1032095"/>
                  </a:cubicBezTo>
                  <a:cubicBezTo>
                    <a:pt x="835936" y="1290119"/>
                    <a:pt x="417968" y="1419131"/>
                    <a:pt x="0" y="1548143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9672" y="4904924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[</a:t>
              </a:r>
              <a:r>
                <a:rPr lang="en-GB" dirty="0" err="1" smtClean="0"/>
                <a:t>sealedObj</a:t>
              </a:r>
              <a:r>
                <a:rPr lang="en-GB" dirty="0" smtClean="0"/>
                <a:t>]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806772" y="5145966"/>
            <a:ext cx="4217087" cy="875322"/>
            <a:chOff x="1806772" y="5145966"/>
            <a:chExt cx="4217087" cy="87532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1881870" y="5196472"/>
              <a:ext cx="3842258" cy="8248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20856465">
              <a:off x="3101430" y="559144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[</a:t>
              </a:r>
              <a:r>
                <a:rPr lang="en-GB" dirty="0" err="1" smtClean="0"/>
                <a:t>sealedObj</a:t>
              </a:r>
              <a:r>
                <a:rPr lang="en-GB" dirty="0" smtClean="0"/>
                <a:t>]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 rot="20670249">
              <a:off x="1806772" y="5145966"/>
              <a:ext cx="4217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Hello, I am Alice. Here is my encrypted id.</a:t>
              </a:r>
              <a:endParaRPr lang="en-GB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92898" y="5589037"/>
            <a:ext cx="5085184" cy="938047"/>
            <a:chOff x="1492898" y="5589037"/>
            <a:chExt cx="5085184" cy="938047"/>
          </a:xfrm>
        </p:grpSpPr>
        <p:sp>
          <p:nvSpPr>
            <p:cNvPr id="35" name="Freeform 34"/>
            <p:cNvSpPr/>
            <p:nvPr/>
          </p:nvSpPr>
          <p:spPr>
            <a:xfrm>
              <a:off x="1492898" y="5589037"/>
              <a:ext cx="5085184" cy="938047"/>
            </a:xfrm>
            <a:custGeom>
              <a:avLst/>
              <a:gdLst>
                <a:gd name="connsiteX0" fmla="*/ 5085184 w 5085184"/>
                <a:gd name="connsiteY0" fmla="*/ 0 h 938047"/>
                <a:gd name="connsiteX1" fmla="*/ 3592286 w 5085184"/>
                <a:gd name="connsiteY1" fmla="*/ 886408 h 938047"/>
                <a:gd name="connsiteX2" fmla="*/ 0 w 5085184"/>
                <a:gd name="connsiteY2" fmla="*/ 755779 h 93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184" h="938047">
                  <a:moveTo>
                    <a:pt x="5085184" y="0"/>
                  </a:moveTo>
                  <a:cubicBezTo>
                    <a:pt x="4762500" y="380222"/>
                    <a:pt x="4439817" y="760445"/>
                    <a:pt x="3592286" y="886408"/>
                  </a:cubicBezTo>
                  <a:cubicBezTo>
                    <a:pt x="2744755" y="1012371"/>
                    <a:pt x="1372377" y="884075"/>
                    <a:pt x="0" y="755779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8957" y="6138820"/>
              <a:ext cx="290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4">
                      <a:lumMod val="75000"/>
                    </a:schemeClr>
                  </a:solidFill>
                </a:rPr>
                <a:t>Welcome, Alice.</a:t>
              </a:r>
              <a:endParaRPr lang="en-GB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45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3-Stage Challenge-Response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1631067"/>
            <a:ext cx="864096" cy="2950061"/>
            <a:chOff x="755575" y="3378292"/>
            <a:chExt cx="864096" cy="1008112"/>
          </a:xfrm>
        </p:grpSpPr>
        <p:sp>
          <p:nvSpPr>
            <p:cNvPr id="5" name="Rectangle 4"/>
            <p:cNvSpPr/>
            <p:nvPr/>
          </p:nvSpPr>
          <p:spPr>
            <a:xfrm>
              <a:off x="755575" y="3378292"/>
              <a:ext cx="864096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3620" y="369768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Alice</a:t>
              </a:r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35011" y="315454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/>
              <a:t>K</a:t>
            </a:r>
            <a:r>
              <a:rPr lang="en-GB" altLang="en-US" sz="1200" baseline="-25000" dirty="0" smtClean="0"/>
              <a:t> </a:t>
            </a:r>
            <a:r>
              <a:rPr lang="en-GB" altLang="en-US" baseline="-25000" dirty="0" smtClean="0"/>
              <a:t>[</a:t>
            </a:r>
            <a:r>
              <a:rPr lang="en-GB" altLang="en-US" baseline="-25000" dirty="0"/>
              <a:t>A</a:t>
            </a:r>
            <a:r>
              <a:rPr lang="en-GB" altLang="en-US" baseline="-25000" dirty="0" smtClean="0"/>
              <a:t>lice]</a:t>
            </a:r>
            <a:endParaRPr lang="en-GB" alt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148064" y="1518142"/>
            <a:ext cx="3432819" cy="40710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8117" y="1619509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AUTHENTICATION SERVER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87624" y="1333476"/>
            <a:ext cx="3960440" cy="470699"/>
            <a:chOff x="1187624" y="1333476"/>
            <a:chExt cx="3960440" cy="47069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187624" y="1804175"/>
              <a:ext cx="396044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95736" y="1333476"/>
              <a:ext cx="235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Hello Server, </a:t>
              </a:r>
              <a:r>
                <a:rPr lang="en-GB" dirty="0"/>
                <a:t>i</a:t>
              </a:r>
              <a:r>
                <a:rPr lang="en-GB" dirty="0" smtClean="0"/>
                <a:t>t is Alice. </a:t>
              </a:r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7625" y="2278613"/>
            <a:ext cx="3960439" cy="646331"/>
            <a:chOff x="1187624" y="2278613"/>
            <a:chExt cx="4774485" cy="6463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187624" y="2852936"/>
              <a:ext cx="477448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42023" y="2278613"/>
              <a:ext cx="4446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Prove it! Please encrypt this challenge X with your key!</a:t>
              </a:r>
              <a:endParaRPr lang="en-GB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7624" y="3564918"/>
            <a:ext cx="3960440" cy="809478"/>
            <a:chOff x="1187624" y="3564918"/>
            <a:chExt cx="3960440" cy="80947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187624" y="4005064"/>
              <a:ext cx="396044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11051" y="3564918"/>
              <a:ext cx="153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Yep. Here it is!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4285" y="4005064"/>
              <a:ext cx="25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Y=</a:t>
              </a:r>
              <a:r>
                <a:rPr lang="en-GB" dirty="0" err="1" smtClean="0"/>
                <a:t>DES_Encrypt</a:t>
              </a:r>
              <a:r>
                <a:rPr lang="en-GB" dirty="0" smtClean="0"/>
                <a:t>(</a:t>
              </a:r>
              <a:r>
                <a:rPr lang="en-GB" altLang="en-US" dirty="0" smtClean="0"/>
                <a:t>K</a:t>
              </a:r>
              <a:r>
                <a:rPr lang="en-GB" altLang="en-US" sz="1200" baseline="-25000" dirty="0" smtClean="0"/>
                <a:t> </a:t>
              </a:r>
              <a:r>
                <a:rPr lang="en-GB" altLang="en-US" baseline="-25000" dirty="0" smtClean="0"/>
                <a:t>[Alice]</a:t>
              </a:r>
              <a:r>
                <a:rPr lang="en-GB" altLang="en-US" dirty="0" smtClean="0"/>
                <a:t>, X)</a:t>
              </a:r>
              <a:endParaRPr lang="en-GB" altLang="en-US" baseline="-25000" dirty="0" smtClean="0"/>
            </a:p>
          </p:txBody>
        </p:sp>
      </p:grpSp>
      <p:sp>
        <p:nvSpPr>
          <p:cNvPr id="26" name="Rectangle 1039"/>
          <p:cNvSpPr>
            <a:spLocks noChangeArrowheads="1"/>
          </p:cNvSpPr>
          <p:nvPr/>
        </p:nvSpPr>
        <p:spPr bwMode="auto">
          <a:xfrm>
            <a:off x="5096321" y="3068960"/>
            <a:ext cx="415619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70000"/>
              </a:spcBef>
              <a:buClr>
                <a:srgbClr val="B53333"/>
              </a:buClr>
              <a:buSzPct val="85000"/>
              <a:buFont typeface="Wingdings" pitchFamily="2" charset="2"/>
              <a:buChar char="n"/>
              <a:tabLst>
                <a:tab pos="661988" algn="l"/>
              </a:tabLst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è"/>
              <a:tabLst>
                <a:tab pos="661988" algn="l"/>
              </a:tabLs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B53333"/>
              </a:buClr>
              <a:buSzPct val="80000"/>
              <a:buFont typeface="Wingdings" pitchFamily="2" charset="2"/>
              <a:buChar char="£"/>
              <a:tabLst>
                <a:tab pos="661988" algn="l"/>
              </a:tabLst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61988" algn="l"/>
              </a:tabLst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61988" algn="l"/>
              </a:tabLst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1988" algn="l"/>
              </a:tabLst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1988" algn="l"/>
              </a:tabLst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1988" algn="l"/>
              </a:tabLst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61988" algn="l"/>
              </a:tabLst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noProof="1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noProof="1"/>
              <a:t>DES_Decrypt(</a:t>
            </a:r>
            <a:r>
              <a:rPr lang="en-GB" altLang="en-US" sz="2000" noProof="1"/>
              <a:t>K</a:t>
            </a:r>
            <a:r>
              <a:rPr lang="en-GB" altLang="en-US" sz="1400" baseline="-25000" noProof="1"/>
              <a:t> </a:t>
            </a:r>
            <a:r>
              <a:rPr lang="en-GB" altLang="en-US" sz="2000" baseline="-25000" noProof="1" smtClean="0"/>
              <a:t>[alice]</a:t>
            </a:r>
            <a:r>
              <a:rPr lang="en-GB" altLang="en-US" sz="2000" noProof="1" smtClean="0"/>
              <a:t>,</a:t>
            </a:r>
            <a:r>
              <a:rPr lang="en-GB" altLang="en-US" sz="2000" noProof="1"/>
              <a:t>Y)</a:t>
            </a:r>
            <a:r>
              <a:rPr lang="en-GB" altLang="en-US" sz="1800" noProof="1"/>
              <a:t> </a:t>
            </a:r>
            <a:r>
              <a:rPr lang="en-GB" altLang="en-US" sz="2000" noProof="1"/>
              <a:t>= X?</a:t>
            </a:r>
            <a:r>
              <a:rPr lang="en-GB" altLang="en-US" sz="2000" dirty="0"/>
              <a:t/>
            </a:r>
            <a:br>
              <a:rPr lang="en-GB" altLang="en-US" sz="2000" dirty="0"/>
            </a:br>
            <a:r>
              <a:rPr lang="en-GB" altLang="en-US" sz="2000" dirty="0"/>
              <a:t>  yes 	</a:t>
            </a:r>
            <a:r>
              <a:rPr lang="en-GB" altLang="en-US" sz="2000" dirty="0">
                <a:sym typeface="Wingdings" pitchFamily="2" charset="2"/>
              </a:rPr>
              <a:t></a:t>
            </a:r>
            <a:r>
              <a:rPr lang="en-GB" altLang="en-US" sz="2000" dirty="0"/>
              <a:t> this can only be </a:t>
            </a:r>
            <a:r>
              <a:rPr lang="en-GB" altLang="en-US" sz="2000" dirty="0" smtClean="0"/>
              <a:t>Alice! </a:t>
            </a:r>
            <a:r>
              <a:rPr lang="en-GB" altLang="en-US" sz="2400" dirty="0">
                <a:latin typeface="Times" pitchFamily="-107" charset="0"/>
                <a:sym typeface="Wingdings" pitchFamily="2" charset="2"/>
              </a:rPr>
              <a:t></a:t>
            </a:r>
            <a:r>
              <a:rPr lang="en-GB" altLang="en-US" sz="2000" dirty="0"/>
              <a:t/>
            </a:r>
            <a:br>
              <a:rPr lang="en-GB" altLang="en-US" sz="2000" dirty="0"/>
            </a:br>
            <a:r>
              <a:rPr lang="en-GB" altLang="en-US" sz="2000" dirty="0"/>
              <a:t>  no	</a:t>
            </a:r>
            <a:r>
              <a:rPr lang="en-GB" altLang="en-US" sz="2000" dirty="0">
                <a:sym typeface="Wingdings" pitchFamily="2" charset="2"/>
              </a:rPr>
              <a:t></a:t>
            </a:r>
            <a:r>
              <a:rPr lang="en-GB" altLang="en-US" sz="2000" dirty="0"/>
              <a:t> this is not </a:t>
            </a:r>
            <a:r>
              <a:rPr lang="en-GB" altLang="en-US" sz="2000" dirty="0" smtClean="0"/>
              <a:t>Alice! </a:t>
            </a:r>
            <a:r>
              <a:rPr lang="en-GB" altLang="en-US" sz="2400" dirty="0">
                <a:latin typeface="Times" pitchFamily="-107" charset="0"/>
                <a:sym typeface="Wingdings" pitchFamily="2" charset="2"/>
              </a:rPr>
              <a:t></a:t>
            </a:r>
          </a:p>
        </p:txBody>
      </p:sp>
      <p:sp>
        <p:nvSpPr>
          <p:cNvPr id="28" name="Rectangle 1040"/>
          <p:cNvSpPr>
            <a:spLocks noChangeArrowheads="1"/>
          </p:cNvSpPr>
          <p:nvPr/>
        </p:nvSpPr>
        <p:spPr bwMode="auto">
          <a:xfrm>
            <a:off x="492571" y="5661248"/>
            <a:ext cx="808831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lnSpc>
                <a:spcPct val="90000"/>
              </a:lnSpc>
              <a:spcBef>
                <a:spcPct val="70000"/>
              </a:spcBef>
              <a:buClr>
                <a:srgbClr val="B53333"/>
              </a:buClr>
              <a:buSzPct val="8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è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B53333"/>
              </a:buClr>
              <a:buSzPct val="80000"/>
              <a:buFont typeface="Wingdings" pitchFamily="2" charset="2"/>
              <a:buChar char="£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GB" altLang="en-US" dirty="0"/>
              <a:t>X is the challenge. Used only once.</a:t>
            </a:r>
          </a:p>
          <a:p>
            <a:r>
              <a:rPr lang="en-GB" altLang="en-US" dirty="0"/>
              <a:t>Sniffing </a:t>
            </a:r>
            <a:r>
              <a:rPr lang="en-GB" altLang="en-US" sz="1800" noProof="1"/>
              <a:t>DES_Encrypt(</a:t>
            </a:r>
            <a:r>
              <a:rPr lang="en-GB" altLang="en-US" sz="2000" noProof="1"/>
              <a:t>K</a:t>
            </a:r>
            <a:r>
              <a:rPr lang="en-GB" altLang="en-US" sz="1400" baseline="-25000" noProof="1"/>
              <a:t> </a:t>
            </a:r>
            <a:r>
              <a:rPr lang="en-GB" altLang="en-US" sz="2000" baseline="-25000" noProof="1"/>
              <a:t>[bill]</a:t>
            </a:r>
            <a:r>
              <a:rPr lang="en-GB" altLang="en-US" sz="2000" noProof="1"/>
              <a:t>,X)</a:t>
            </a:r>
            <a:r>
              <a:rPr lang="en-GB" altLang="en-US" sz="1800" noProof="1"/>
              <a:t> </a:t>
            </a:r>
            <a:r>
              <a:rPr lang="en-GB" altLang="en-US" dirty="0"/>
              <a:t>is useless: X won’t be reused.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68117" y="515719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/>
              <a:t>K</a:t>
            </a:r>
            <a:r>
              <a:rPr lang="en-GB" altLang="en-US" sz="1200" baseline="-25000" dirty="0" smtClean="0"/>
              <a:t> </a:t>
            </a:r>
            <a:r>
              <a:rPr lang="en-GB" altLang="en-US" baseline="-25000" dirty="0" smtClean="0"/>
              <a:t>[</a:t>
            </a:r>
            <a:r>
              <a:rPr lang="en-GB" altLang="en-US" baseline="-25000" dirty="0"/>
              <a:t>A</a:t>
            </a:r>
            <a:r>
              <a:rPr lang="en-GB" altLang="en-US" baseline="-25000" dirty="0" smtClean="0"/>
              <a:t>lice]</a:t>
            </a:r>
            <a:endParaRPr lang="en-GB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359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Man-in-the-middle Attack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6516" y="2693370"/>
            <a:ext cx="864096" cy="1129265"/>
            <a:chOff x="755575" y="3378292"/>
            <a:chExt cx="864096" cy="1008112"/>
          </a:xfrm>
        </p:grpSpPr>
        <p:sp>
          <p:nvSpPr>
            <p:cNvPr id="5" name="Rectangle 4"/>
            <p:cNvSpPr/>
            <p:nvPr/>
          </p:nvSpPr>
          <p:spPr>
            <a:xfrm>
              <a:off x="755575" y="3378292"/>
              <a:ext cx="864096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3620" y="369768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Alice</a:t>
              </a:r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812659" y="2459292"/>
            <a:ext cx="2856755" cy="248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699" y="344609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/>
              <a:t>K</a:t>
            </a:r>
            <a:r>
              <a:rPr lang="en-GB" altLang="en-US" sz="1200" baseline="-25000" dirty="0" smtClean="0"/>
              <a:t> </a:t>
            </a:r>
            <a:r>
              <a:rPr lang="en-GB" altLang="en-US" baseline="-25000" dirty="0" smtClean="0"/>
              <a:t>[Alice]</a:t>
            </a:r>
            <a:endParaRPr lang="en-GB" alt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60612" y="2852936"/>
            <a:ext cx="445204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82371"/>
            <a:ext cx="1280537" cy="1182491"/>
          </a:xfrm>
        </p:spPr>
      </p:pic>
      <p:grpSp>
        <p:nvGrpSpPr>
          <p:cNvPr id="22" name="Group 21"/>
          <p:cNvGrpSpPr/>
          <p:nvPr/>
        </p:nvGrpSpPr>
        <p:grpSpPr>
          <a:xfrm>
            <a:off x="594397" y="3820562"/>
            <a:ext cx="5281302" cy="2190214"/>
            <a:chOff x="594397" y="3820562"/>
            <a:chExt cx="5281302" cy="219021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725144"/>
              <a:ext cx="1558342" cy="1285632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594397" y="3820562"/>
              <a:ext cx="5281302" cy="1900966"/>
              <a:chOff x="594397" y="3820562"/>
              <a:chExt cx="5281302" cy="1900966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594397" y="3820562"/>
                <a:ext cx="1750451" cy="1493822"/>
              </a:xfrm>
              <a:custGeom>
                <a:avLst/>
                <a:gdLst>
                  <a:gd name="connsiteX0" fmla="*/ 12185 w 1750451"/>
                  <a:gd name="connsiteY0" fmla="*/ 0 h 1493822"/>
                  <a:gd name="connsiteX1" fmla="*/ 256629 w 1750451"/>
                  <a:gd name="connsiteY1" fmla="*/ 778598 h 1493822"/>
                  <a:gd name="connsiteX2" fmla="*/ 1750451 w 1750451"/>
                  <a:gd name="connsiteY2" fmla="*/ 1493822 h 149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0451" h="1493822">
                    <a:moveTo>
                      <a:pt x="12185" y="0"/>
                    </a:moveTo>
                    <a:cubicBezTo>
                      <a:pt x="-10449" y="264814"/>
                      <a:pt x="-33082" y="529628"/>
                      <a:pt x="256629" y="778598"/>
                    </a:cubicBezTo>
                    <a:cubicBezTo>
                      <a:pt x="546340" y="1027568"/>
                      <a:pt x="1148395" y="1260695"/>
                      <a:pt x="1750451" y="1493822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431263" y="4282289"/>
                <a:ext cx="2444436" cy="1439239"/>
              </a:xfrm>
              <a:custGeom>
                <a:avLst/>
                <a:gdLst>
                  <a:gd name="connsiteX0" fmla="*/ 0 w 2444436"/>
                  <a:gd name="connsiteY0" fmla="*/ 1367073 h 1439239"/>
                  <a:gd name="connsiteX1" fmla="*/ 760491 w 2444436"/>
                  <a:gd name="connsiteY1" fmla="*/ 1285592 h 1439239"/>
                  <a:gd name="connsiteX2" fmla="*/ 2444436 w 2444436"/>
                  <a:gd name="connsiteY2" fmla="*/ 0 h 143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4436" h="1439239">
                    <a:moveTo>
                      <a:pt x="0" y="1367073"/>
                    </a:moveTo>
                    <a:cubicBezTo>
                      <a:pt x="176542" y="1440255"/>
                      <a:pt x="353085" y="1513437"/>
                      <a:pt x="760491" y="1285592"/>
                    </a:cubicBezTo>
                    <a:cubicBezTo>
                      <a:pt x="1167897" y="1057747"/>
                      <a:pt x="1806166" y="528873"/>
                      <a:pt x="2444436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875699" y="2509703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AUTHENTICATION SERVER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84022" y="1988840"/>
            <a:ext cx="38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E.g. The DNS server has been hijacked. 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 rot="1693372">
            <a:off x="965679" y="4450708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Hi, it’s Alice. 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 rot="19722174">
            <a:off x="3963868" y="475900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Hi, it’s Alice. 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22622" y="4635374"/>
            <a:ext cx="3232451" cy="1409320"/>
            <a:chOff x="3322622" y="4635374"/>
            <a:chExt cx="3232451" cy="1409320"/>
          </a:xfrm>
        </p:grpSpPr>
        <p:sp>
          <p:nvSpPr>
            <p:cNvPr id="27" name="Freeform 26"/>
            <p:cNvSpPr/>
            <p:nvPr/>
          </p:nvSpPr>
          <p:spPr>
            <a:xfrm>
              <a:off x="3322622" y="4635374"/>
              <a:ext cx="3014804" cy="1173201"/>
            </a:xfrm>
            <a:custGeom>
              <a:avLst/>
              <a:gdLst>
                <a:gd name="connsiteX0" fmla="*/ 3014804 w 3014804"/>
                <a:gd name="connsiteY0" fmla="*/ 0 h 1173201"/>
                <a:gd name="connsiteX1" fmla="*/ 2335794 w 3014804"/>
                <a:gd name="connsiteY1" fmla="*/ 995881 h 1173201"/>
                <a:gd name="connsiteX2" fmla="*/ 0 w 3014804"/>
                <a:gd name="connsiteY2" fmla="*/ 1167897 h 117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4804" h="1173201">
                  <a:moveTo>
                    <a:pt x="3014804" y="0"/>
                  </a:moveTo>
                  <a:cubicBezTo>
                    <a:pt x="2926532" y="400616"/>
                    <a:pt x="2838261" y="801232"/>
                    <a:pt x="2335794" y="995881"/>
                  </a:cubicBezTo>
                  <a:cubicBezTo>
                    <a:pt x="1833327" y="1190530"/>
                    <a:pt x="916663" y="1179213"/>
                    <a:pt x="0" y="1167897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 rot="21302062">
              <a:off x="3964214" y="5398363"/>
              <a:ext cx="2590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Prove it by encrypting this number X</a:t>
              </a:r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8598" y="3847723"/>
            <a:ext cx="1285592" cy="2527228"/>
            <a:chOff x="778598" y="3847723"/>
            <a:chExt cx="1285592" cy="2527228"/>
          </a:xfrm>
        </p:grpSpPr>
        <p:sp>
          <p:nvSpPr>
            <p:cNvPr id="31" name="Freeform 30"/>
            <p:cNvSpPr/>
            <p:nvPr/>
          </p:nvSpPr>
          <p:spPr>
            <a:xfrm>
              <a:off x="778598" y="3847723"/>
              <a:ext cx="1285592" cy="1735848"/>
            </a:xfrm>
            <a:custGeom>
              <a:avLst/>
              <a:gdLst>
                <a:gd name="connsiteX0" fmla="*/ 1285592 w 1285592"/>
                <a:gd name="connsiteY0" fmla="*/ 1620570 h 1735848"/>
                <a:gd name="connsiteX1" fmla="*/ 606582 w 1285592"/>
                <a:gd name="connsiteY1" fmla="*/ 1566249 h 1735848"/>
                <a:gd name="connsiteX2" fmla="*/ 0 w 1285592"/>
                <a:gd name="connsiteY2" fmla="*/ 0 h 173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592" h="1735848">
                  <a:moveTo>
                    <a:pt x="1285592" y="1620570"/>
                  </a:moveTo>
                  <a:cubicBezTo>
                    <a:pt x="1053219" y="1728457"/>
                    <a:pt x="820847" y="1836344"/>
                    <a:pt x="606582" y="1566249"/>
                  </a:cubicBezTo>
                  <a:cubicBezTo>
                    <a:pt x="392317" y="1296154"/>
                    <a:pt x="196158" y="648077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 rot="3819180">
              <a:off x="-200104" y="4987071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Prove it by encrypting 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01708" y="3847723"/>
            <a:ext cx="2419504" cy="1095949"/>
            <a:chOff x="1101708" y="3847723"/>
            <a:chExt cx="2419504" cy="1095949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231274" y="3847723"/>
              <a:ext cx="1180486" cy="1095949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 rot="2550361">
              <a:off x="1101708" y="3957549"/>
              <a:ext cx="2419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Here it is. </a:t>
              </a:r>
              <a:r>
                <a:rPr lang="en-GB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DES_Encrypt</a:t>
              </a:r>
              <a:r>
                <a:rPr lang="en-GB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en-GB" alt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</a:t>
              </a:r>
              <a:r>
                <a:rPr lang="en-GB" altLang="en-US" sz="1200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GB" altLang="en-US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[Alice]</a:t>
              </a:r>
              <a:r>
                <a:rPr lang="en-GB" alt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, X)</a:t>
              </a:r>
              <a:endParaRPr lang="en-GB" alt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23034" y="4916032"/>
            <a:ext cx="4766620" cy="1503543"/>
            <a:chOff x="3223034" y="4916032"/>
            <a:chExt cx="4766620" cy="1503543"/>
          </a:xfrm>
        </p:grpSpPr>
        <p:sp>
          <p:nvSpPr>
            <p:cNvPr id="38" name="Freeform 37"/>
            <p:cNvSpPr/>
            <p:nvPr/>
          </p:nvSpPr>
          <p:spPr>
            <a:xfrm>
              <a:off x="3223034" y="4916032"/>
              <a:ext cx="4418091" cy="1503543"/>
            </a:xfrm>
            <a:custGeom>
              <a:avLst/>
              <a:gdLst>
                <a:gd name="connsiteX0" fmla="*/ 0 w 4418091"/>
                <a:gd name="connsiteY0" fmla="*/ 995881 h 1503543"/>
                <a:gd name="connsiteX1" fmla="*/ 1321806 w 4418091"/>
                <a:gd name="connsiteY1" fmla="*/ 1457608 h 1503543"/>
                <a:gd name="connsiteX2" fmla="*/ 4418091 w 4418091"/>
                <a:gd name="connsiteY2" fmla="*/ 0 h 150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8091" h="1503543">
                  <a:moveTo>
                    <a:pt x="0" y="995881"/>
                  </a:moveTo>
                  <a:cubicBezTo>
                    <a:pt x="292728" y="1309734"/>
                    <a:pt x="585457" y="1623588"/>
                    <a:pt x="1321806" y="1457608"/>
                  </a:cubicBezTo>
                  <a:cubicBezTo>
                    <a:pt x="2058155" y="1291628"/>
                    <a:pt x="4418091" y="0"/>
                    <a:pt x="441809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/>
            <p:cNvSpPr txBox="1"/>
            <p:nvPr/>
          </p:nvSpPr>
          <p:spPr>
            <a:xfrm rot="19931121">
              <a:off x="4759603" y="5639780"/>
              <a:ext cx="3230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Here it is: </a:t>
              </a:r>
              <a:r>
                <a:rPr lang="en-GB" dirty="0" err="1" smtClean="0">
                  <a:solidFill>
                    <a:srgbClr val="FF0000"/>
                  </a:solidFill>
                </a:rPr>
                <a:t>DES_Encrypt</a:t>
              </a:r>
              <a:r>
                <a:rPr lang="en-GB" dirty="0" smtClean="0">
                  <a:solidFill>
                    <a:srgbClr val="FF0000"/>
                  </a:solidFill>
                </a:rPr>
                <a:t>(</a:t>
              </a:r>
              <a:r>
                <a:rPr lang="en-GB" altLang="en-US" dirty="0" smtClean="0">
                  <a:solidFill>
                    <a:srgbClr val="FF0000"/>
                  </a:solidFill>
                </a:rPr>
                <a:t>K</a:t>
              </a:r>
              <a:r>
                <a:rPr lang="en-GB" altLang="en-US" sz="12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GB" altLang="en-US" baseline="-25000" dirty="0" smtClean="0">
                  <a:solidFill>
                    <a:srgbClr val="FF0000"/>
                  </a:solidFill>
                </a:rPr>
                <a:t>[Alice]</a:t>
              </a:r>
              <a:r>
                <a:rPr lang="en-GB" altLang="en-US" dirty="0" smtClean="0">
                  <a:solidFill>
                    <a:srgbClr val="FF0000"/>
                  </a:solidFill>
                </a:rPr>
                <a:t>, X)</a:t>
              </a:r>
              <a:endParaRPr lang="en-GB" altLang="en-US" baseline="-25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86635" y="3701482"/>
            <a:ext cx="2226024" cy="1422724"/>
            <a:chOff x="3586635" y="3701482"/>
            <a:chExt cx="2226024" cy="1422724"/>
          </a:xfrm>
        </p:grpSpPr>
        <p:cxnSp>
          <p:nvCxnSpPr>
            <p:cNvPr id="43" name="Straight Arrow Connector 42"/>
            <p:cNvCxnSpPr>
              <a:stCxn id="7" idx="1"/>
            </p:cNvCxnSpPr>
            <p:nvPr/>
          </p:nvCxnSpPr>
          <p:spPr>
            <a:xfrm flipH="1">
              <a:off x="3586635" y="3701482"/>
              <a:ext cx="2226024" cy="14227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9682732">
              <a:off x="3862267" y="3905574"/>
              <a:ext cx="1629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Welcome Alice.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7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Man-in-the-middle Attack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client also needs to verify the server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39552" y="2658504"/>
            <a:ext cx="864096" cy="3650816"/>
            <a:chOff x="755575" y="3378292"/>
            <a:chExt cx="864096" cy="1008112"/>
          </a:xfrm>
        </p:grpSpPr>
        <p:sp>
          <p:nvSpPr>
            <p:cNvPr id="5" name="Rectangle 4"/>
            <p:cNvSpPr/>
            <p:nvPr/>
          </p:nvSpPr>
          <p:spPr>
            <a:xfrm>
              <a:off x="755575" y="3378292"/>
              <a:ext cx="864096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3620" y="369768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Alice</a:t>
              </a:r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637597" y="530120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dirty="0" smtClean="0"/>
              <a:t>K</a:t>
            </a:r>
            <a:r>
              <a:rPr lang="en-GB" altLang="en-US" sz="1200" baseline="-25000" dirty="0" smtClean="0"/>
              <a:t> </a:t>
            </a:r>
            <a:r>
              <a:rPr lang="en-GB" altLang="en-US" baseline="-25000" dirty="0" smtClean="0"/>
              <a:t>[</a:t>
            </a:r>
            <a:r>
              <a:rPr lang="en-GB" altLang="en-US" baseline="-25000" dirty="0"/>
              <a:t>A</a:t>
            </a:r>
            <a:r>
              <a:rPr lang="en-GB" altLang="en-US" baseline="-25000" dirty="0" smtClean="0"/>
              <a:t>lice]</a:t>
            </a:r>
            <a:endParaRPr lang="en-GB" altLang="en-US" baseline="-25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660232" y="2331099"/>
            <a:ext cx="1852155" cy="3853530"/>
            <a:chOff x="6660232" y="2331099"/>
            <a:chExt cx="1852155" cy="3853530"/>
          </a:xfrm>
        </p:grpSpPr>
        <p:sp>
          <p:nvSpPr>
            <p:cNvPr id="8" name="Rectangle 7"/>
            <p:cNvSpPr/>
            <p:nvPr/>
          </p:nvSpPr>
          <p:spPr>
            <a:xfrm>
              <a:off x="6660232" y="2331099"/>
              <a:ext cx="1814471" cy="38535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0232" y="2420888"/>
              <a:ext cx="1852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AUTHENTICATION SERVER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61813" y="5815297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/>
                <a:t>K</a:t>
              </a:r>
              <a:r>
                <a:rPr lang="en-GB" altLang="en-US" sz="1200" baseline="-25000" dirty="0" smtClean="0"/>
                <a:t> </a:t>
              </a:r>
              <a:r>
                <a:rPr lang="en-GB" altLang="en-US" baseline="-25000" dirty="0" smtClean="0"/>
                <a:t>[</a:t>
              </a:r>
              <a:r>
                <a:rPr lang="en-GB" altLang="en-US" baseline="-25000" dirty="0"/>
                <a:t>A</a:t>
              </a:r>
              <a:r>
                <a:rPr lang="en-GB" altLang="en-US" baseline="-25000" dirty="0" smtClean="0"/>
                <a:t>lice]</a:t>
              </a:r>
              <a:endParaRPr lang="en-GB" altLang="en-US" baseline="-25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03648" y="2361654"/>
            <a:ext cx="5256584" cy="923330"/>
            <a:chOff x="1403648" y="2361654"/>
            <a:chExt cx="5256584" cy="92333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403648" y="2744053"/>
              <a:ext cx="525658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07704" y="2361654"/>
              <a:ext cx="3785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Hi, it is Alice. Prove that you are the genuine server by encrypting number X using my key </a:t>
              </a:r>
              <a:endParaRPr lang="en-GB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03648" y="3501008"/>
            <a:ext cx="5256584" cy="450007"/>
            <a:chOff x="1403648" y="3501008"/>
            <a:chExt cx="5256584" cy="45000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403648" y="3501008"/>
              <a:ext cx="5256584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49633" y="3581683"/>
              <a:ext cx="25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Y=</a:t>
              </a:r>
              <a:r>
                <a:rPr lang="en-GB" dirty="0" err="1" smtClean="0">
                  <a:solidFill>
                    <a:schemeClr val="accent6">
                      <a:lumMod val="75000"/>
                    </a:schemeClr>
                  </a:solidFill>
                </a:rPr>
                <a:t>DES_Encrypt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en-GB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K</a:t>
              </a:r>
              <a:r>
                <a:rPr lang="en-GB" altLang="en-US" sz="1200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GB" altLang="en-US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[Alice]</a:t>
              </a:r>
              <a:r>
                <a:rPr lang="en-GB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, X)</a:t>
              </a:r>
              <a:endParaRPr lang="en-GB" altLang="en-US" baseline="-250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03648" y="4109955"/>
            <a:ext cx="5256584" cy="646331"/>
            <a:chOff x="1403648" y="4109955"/>
            <a:chExt cx="5256584" cy="64633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403648" y="4437112"/>
              <a:ext cx="52565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11760" y="4109955"/>
              <a:ext cx="3168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Hi, Server. I want to be authorised as Alice</a:t>
              </a:r>
              <a:endParaRPr lang="en-GB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03648" y="4931876"/>
            <a:ext cx="5256584" cy="369332"/>
            <a:chOff x="1403648" y="4931876"/>
            <a:chExt cx="5256584" cy="369332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1403648" y="5229200"/>
              <a:ext cx="5256584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26419" y="4931876"/>
              <a:ext cx="3267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Prove it by encrypting number Z!</a:t>
              </a:r>
              <a:endParaRPr lang="en-GB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03648" y="5301208"/>
            <a:ext cx="5256584" cy="738664"/>
            <a:chOff x="1403648" y="5301208"/>
            <a:chExt cx="5256584" cy="738664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403648" y="5670540"/>
              <a:ext cx="525658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051720" y="5301208"/>
              <a:ext cx="3695510" cy="738664"/>
              <a:chOff x="2051720" y="5301208"/>
              <a:chExt cx="3695510" cy="738664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051720" y="5301208"/>
                <a:ext cx="1125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Here it is. </a:t>
                </a:r>
                <a:endPara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05059" y="5670540"/>
                <a:ext cx="2542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Q=</a:t>
                </a:r>
                <a:r>
                  <a:rPr lang="en-GB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DES_Encrypt</a:t>
                </a:r>
                <a:r>
                  <a:rPr lang="en-GB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GB" alt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</a:t>
                </a:r>
                <a:r>
                  <a:rPr lang="en-GB" altLang="en-US" sz="1200" baseline="-2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GB" altLang="en-US" baseline="-25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[Alice]</a:t>
                </a:r>
                <a:r>
                  <a:rPr lang="en-GB" alt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en-GB" alt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Z)</a:t>
                </a:r>
                <a:endParaRPr lang="en-GB" altLang="en-US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403648" y="6184629"/>
            <a:ext cx="5256584" cy="369332"/>
            <a:chOff x="1403648" y="6184629"/>
            <a:chExt cx="5256584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1403648" y="6184629"/>
              <a:ext cx="5256584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939946" y="6184629"/>
              <a:ext cx="168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Welcome Alice. </a:t>
              </a:r>
              <a:endParaRPr lang="en-GB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7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Reflection Attack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4" y="1916832"/>
            <a:ext cx="1558342" cy="128563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940152" y="1385926"/>
            <a:ext cx="1467045" cy="2472540"/>
            <a:chOff x="6660232" y="2331099"/>
            <a:chExt cx="1852155" cy="3853530"/>
          </a:xfrm>
        </p:grpSpPr>
        <p:sp>
          <p:nvSpPr>
            <p:cNvPr id="6" name="Rectangle 5"/>
            <p:cNvSpPr/>
            <p:nvPr/>
          </p:nvSpPr>
          <p:spPr>
            <a:xfrm>
              <a:off x="6660232" y="2331099"/>
              <a:ext cx="1814471" cy="38535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0232" y="2420888"/>
              <a:ext cx="1852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AUTHENTICATION SERVER</a:t>
              </a:r>
              <a:endParaRPr lang="en-GB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7817" y="562850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dirty="0" smtClean="0"/>
                <a:t>K</a:t>
              </a:r>
              <a:r>
                <a:rPr lang="en-GB" altLang="en-US" sz="1200" baseline="-25000" dirty="0" smtClean="0"/>
                <a:t> </a:t>
              </a:r>
              <a:r>
                <a:rPr lang="en-GB" altLang="en-US" baseline="-25000" dirty="0" smtClean="0"/>
                <a:t>[</a:t>
              </a:r>
              <a:r>
                <a:rPr lang="en-GB" altLang="en-US" baseline="-25000" dirty="0"/>
                <a:t>A</a:t>
              </a:r>
              <a:r>
                <a:rPr lang="en-GB" altLang="en-US" baseline="-25000" dirty="0" smtClean="0"/>
                <a:t>lice]</a:t>
              </a:r>
              <a:endParaRPr lang="en-GB" altLang="en-US" baseline="-25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9552" y="119675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Session one: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67744" y="1433611"/>
            <a:ext cx="3672408" cy="411213"/>
            <a:chOff x="2267744" y="1433611"/>
            <a:chExt cx="3672408" cy="41121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699792" y="1844824"/>
              <a:ext cx="32403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67744" y="1433611"/>
              <a:ext cx="3547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Hi, I want to be authorised as Alice. 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13166" y="2097722"/>
            <a:ext cx="3326986" cy="646331"/>
            <a:chOff x="2613166" y="2097722"/>
            <a:chExt cx="3326986" cy="6463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613166" y="2420888"/>
              <a:ext cx="332698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15816" y="2097722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Encrypt number </a:t>
              </a:r>
              <a:r>
                <a:rPr lang="en-GB" b="1" dirty="0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 using your key.</a:t>
              </a:r>
              <a:endParaRPr lang="en-GB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9687" y="3321304"/>
            <a:ext cx="5424562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The Hacker doesn’t know Alice’s Key.</a:t>
            </a:r>
          </a:p>
          <a:p>
            <a:r>
              <a:rPr lang="en-GB" dirty="0" smtClean="0"/>
              <a:t>But he connects to the server through a second session.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971107" y="4571836"/>
            <a:ext cx="6541487" cy="2125210"/>
            <a:chOff x="971107" y="4571836"/>
            <a:chExt cx="6541487" cy="2125210"/>
          </a:xfrm>
        </p:grpSpPr>
        <p:sp>
          <p:nvSpPr>
            <p:cNvPr id="19" name="TextBox 18"/>
            <p:cNvSpPr txBox="1"/>
            <p:nvPr/>
          </p:nvSpPr>
          <p:spPr>
            <a:xfrm>
              <a:off x="971107" y="4571836"/>
              <a:ext cx="129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Session two</a:t>
              </a:r>
              <a:endParaRPr lang="en-GB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07" y="5157192"/>
              <a:ext cx="1558342" cy="1285632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6045549" y="4902969"/>
              <a:ext cx="1467045" cy="1794077"/>
              <a:chOff x="6660232" y="2331099"/>
              <a:chExt cx="1852155" cy="385353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660232" y="2331099"/>
                <a:ext cx="1814471" cy="38535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660232" y="2420888"/>
                <a:ext cx="18521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AUTHENTICATION SERVER</a:t>
                </a:r>
                <a:endParaRPr lang="en-GB" sz="1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091607" y="5259173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dirty="0" smtClean="0"/>
                  <a:t>K</a:t>
                </a:r>
                <a:r>
                  <a:rPr lang="en-GB" altLang="en-US" sz="1200" baseline="-25000" dirty="0" smtClean="0"/>
                  <a:t> </a:t>
                </a:r>
                <a:r>
                  <a:rPr lang="en-GB" altLang="en-US" baseline="-25000" dirty="0" smtClean="0"/>
                  <a:t>[</a:t>
                </a:r>
                <a:r>
                  <a:rPr lang="en-GB" altLang="en-US" baseline="-25000" dirty="0"/>
                  <a:t>A</a:t>
                </a:r>
                <a:r>
                  <a:rPr lang="en-GB" altLang="en-US" baseline="-25000" dirty="0" smtClean="0"/>
                  <a:t>lice]</a:t>
                </a:r>
                <a:endParaRPr lang="en-GB" altLang="en-US" baseline="-250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529449" y="4571836"/>
            <a:ext cx="3516100" cy="923330"/>
            <a:chOff x="2529449" y="4571836"/>
            <a:chExt cx="3516100" cy="92333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529449" y="5157192"/>
              <a:ext cx="35161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99791" y="4571836"/>
              <a:ext cx="2913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Hi, it is Alice. Prove you are the genuine server by encrypting </a:t>
              </a:r>
              <a:r>
                <a:rPr lang="en-GB" b="1" dirty="0" smtClean="0">
                  <a:solidFill>
                    <a:srgbClr val="FF0000"/>
                  </a:solidFill>
                </a:rPr>
                <a:t>X</a:t>
              </a:r>
              <a:r>
                <a:rPr lang="en-GB" dirty="0" smtClean="0">
                  <a:solidFill>
                    <a:srgbClr val="FF0000"/>
                  </a:solidFill>
                </a:rPr>
                <a:t> with my key.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29449" y="6093296"/>
            <a:ext cx="3410703" cy="444613"/>
            <a:chOff x="2529449" y="6093296"/>
            <a:chExt cx="3410703" cy="44461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529449" y="6093296"/>
              <a:ext cx="3410703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31840" y="6168577"/>
              <a:ext cx="25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Y=</a:t>
              </a:r>
              <a:r>
                <a:rPr lang="en-GB" dirty="0" err="1" smtClean="0">
                  <a:solidFill>
                    <a:schemeClr val="accent6">
                      <a:lumMod val="75000"/>
                    </a:schemeClr>
                  </a:solidFill>
                </a:rPr>
                <a:t>DES_Encrypt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en-GB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K</a:t>
              </a:r>
              <a:r>
                <a:rPr lang="en-GB" altLang="en-US" sz="1200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GB" altLang="en-US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[Alice]</a:t>
              </a:r>
              <a:r>
                <a:rPr lang="en-GB" altLang="en-US" dirty="0" smtClean="0">
                  <a:solidFill>
                    <a:schemeClr val="accent6">
                      <a:lumMod val="75000"/>
                    </a:schemeClr>
                  </a:solidFill>
                </a:rPr>
                <a:t>, X)</a:t>
              </a:r>
              <a:endParaRPr lang="en-GB" altLang="en-US" baseline="-250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09687" y="3369282"/>
            <a:ext cx="4025113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Now, he has the cipher text (i.e. Y) of X, which was given in session two.</a:t>
            </a:r>
          </a:p>
          <a:p>
            <a:endParaRPr lang="en-GB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13166" y="2627620"/>
            <a:ext cx="3326986" cy="369332"/>
            <a:chOff x="2613166" y="2627620"/>
            <a:chExt cx="3326986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613166" y="2996952"/>
              <a:ext cx="332698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12365" y="2627620"/>
              <a:ext cx="1242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Here it is: Y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99791" y="3017798"/>
            <a:ext cx="3240361" cy="369332"/>
            <a:chOff x="2699791" y="3017798"/>
            <a:chExt cx="3240361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2699791" y="3321304"/>
              <a:ext cx="3240361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96252" y="3017798"/>
              <a:ext cx="1647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Welcome Alice!</a:t>
              </a:r>
              <a:endParaRPr lang="en-GB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Complete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Alice </a:t>
            </a:r>
            <a:r>
              <a:rPr lang="en-GB" sz="2800" dirty="0"/>
              <a:t>initiates a connection to </a:t>
            </a:r>
            <a:r>
              <a:rPr lang="en-GB" sz="2800" dirty="0" smtClean="0"/>
              <a:t>the Server</a:t>
            </a:r>
          </a:p>
          <a:p>
            <a:r>
              <a:rPr lang="en-GB" sz="2800" dirty="0" smtClean="0"/>
              <a:t>SERVER challenges Alice by sending number X</a:t>
            </a:r>
          </a:p>
          <a:p>
            <a:r>
              <a:rPr lang="en-GB" sz="2800" dirty="0" smtClean="0"/>
              <a:t>Alice encrypts the challenge + her identifier using her key, and sends back the cipher text</a:t>
            </a:r>
          </a:p>
          <a:p>
            <a:pPr lvl="1"/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Cipher text contains Alice’s username + challenge</a:t>
            </a:r>
          </a:p>
          <a:p>
            <a:pPr lvl="1"/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 can image you have an object that consists of two data fields: username and challenge, you encrypt this object and send back a sealed object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real world, the identifier is often the IP address of the party</a:t>
            </a:r>
            <a:endParaRPr lang="en-GB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 decrypts the cipher text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the message is generated by Alice (i.e. username == Alice), accepts it</a:t>
            </a:r>
          </a:p>
          <a:p>
            <a:pPr lvl="1"/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the message is generated by the SERVER in the past</a:t>
            </a:r>
            <a:r>
              <a:rPr lang="en-GB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rejects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it. 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741</Words>
  <Application>Microsoft Office PowerPoint</Application>
  <PresentationFormat>On-screen Show (4:3)</PresentationFormat>
  <Paragraphs>129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Times</vt:lpstr>
      <vt:lpstr>Wingdings</vt:lpstr>
      <vt:lpstr>Office Theme</vt:lpstr>
      <vt:lpstr>Cryptographic Authentication </vt:lpstr>
      <vt:lpstr>Coursework Settings</vt:lpstr>
      <vt:lpstr>One Solution from Last Year’s submission</vt:lpstr>
      <vt:lpstr>A Naive Approach</vt:lpstr>
      <vt:lpstr>3-Stage Challenge-Response</vt:lpstr>
      <vt:lpstr>Man-in-the-middle Attack</vt:lpstr>
      <vt:lpstr>Avoid Man-in-the-middle Attack</vt:lpstr>
      <vt:lpstr>Reflection Attack</vt:lpstr>
      <vt:lpstr>A Complete Solution</vt:lpstr>
      <vt:lpstr>Using Asymmetric Key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Authentication</dc:title>
  <dc:creator>ZW</dc:creator>
  <cp:lastModifiedBy>Wang, Zheng</cp:lastModifiedBy>
  <cp:revision>39</cp:revision>
  <dcterms:created xsi:type="dcterms:W3CDTF">2014-11-27T22:21:22Z</dcterms:created>
  <dcterms:modified xsi:type="dcterms:W3CDTF">2015-11-19T13:27:53Z</dcterms:modified>
</cp:coreProperties>
</file>