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68" r:id="rId3"/>
    <p:sldId id="274" r:id="rId4"/>
    <p:sldId id="257" r:id="rId5"/>
    <p:sldId id="262" r:id="rId6"/>
    <p:sldId id="271" r:id="rId7"/>
    <p:sldId id="267" r:id="rId8"/>
    <p:sldId id="269" r:id="rId9"/>
    <p:sldId id="270" r:id="rId10"/>
    <p:sldId id="272" r:id="rId11"/>
    <p:sldId id="273" r:id="rId12"/>
    <p:sldId id="276" r:id="rId13"/>
    <p:sldId id="277" r:id="rId14"/>
    <p:sldId id="278" r:id="rId15"/>
    <p:sldId id="279" r:id="rId16"/>
    <p:sldId id="280" r:id="rId17"/>
    <p:sldId id="275" r:id="rId18"/>
    <p:sldId id="282" r:id="rId19"/>
    <p:sldId id="264" r:id="rId20"/>
    <p:sldId id="281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1B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EB73F-B889-46DF-BDC0-B9D6D79F0205}" type="datetimeFigureOut">
              <a:rPr lang="en-GB" smtClean="0"/>
              <a:t>04/11/2016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CD1D7-4C2C-4F51-963F-489AD378177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7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6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3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12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6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8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2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9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8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0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9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70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Cinzel"/>
              </a:rPr>
              <a:t>Music</a:t>
            </a:r>
            <a:r>
              <a:rPr lang="en-US" dirty="0">
                <a:latin typeface="Cinzel"/>
              </a:rPr>
              <a:t> Sheet Writer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996251"/>
            <a:ext cx="9144000" cy="46145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inzel"/>
              </a:rPr>
              <a:t>Technical Assessment 5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0" y="4834458"/>
            <a:ext cx="2323322" cy="232332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49" y="5569116"/>
            <a:ext cx="1935987" cy="988589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1524000" y="4548241"/>
            <a:ext cx="9144000" cy="461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latin typeface="Cinzel"/>
              </a:rPr>
              <a:t>3 Juin 2016</a:t>
            </a:r>
          </a:p>
        </p:txBody>
      </p:sp>
    </p:spTree>
    <p:extLst>
      <p:ext uri="{BB962C8B-B14F-4D97-AF65-F5344CB8AC3E}">
        <p14:creationId xmlns:p14="http://schemas.microsoft.com/office/powerpoint/2010/main" val="290466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FFT (</a:t>
            </a:r>
            <a:r>
              <a:rPr lang="fr-FR" dirty="0" err="1"/>
              <a:t>Fast</a:t>
            </a:r>
            <a:r>
              <a:rPr lang="fr-FR" dirty="0"/>
              <a:t> Fourier </a:t>
            </a:r>
            <a:r>
              <a:rPr lang="fr-FR" dirty="0" err="1"/>
              <a:t>Transform</a:t>
            </a:r>
            <a:r>
              <a:rPr lang="fr-FR" dirty="0"/>
              <a:t>) donne le </a:t>
            </a:r>
            <a:r>
              <a:rPr lang="fr-FR" b="1" dirty="0"/>
              <a:t>spectre fréquentielle </a:t>
            </a:r>
            <a:r>
              <a:rPr lang="fr-FR" dirty="0"/>
              <a:t>d’un signal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3800" dirty="0"/>
          </a:p>
          <a:p>
            <a:pPr marL="0" indent="0">
              <a:buNone/>
            </a:pPr>
            <a:r>
              <a:rPr lang="fr-FR" dirty="0"/>
              <a:t>			              </a:t>
            </a:r>
            <a:r>
              <a:rPr lang="fr-FR" dirty="0">
                <a:sym typeface="Wingdings" panose="05000000000000000000" pitchFamily="2" charset="2"/>
              </a:rPr>
              <a:t> 				     [219, 440, 529]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273" y="2514367"/>
            <a:ext cx="2705478" cy="333421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La Récupération des fréquences</a:t>
            </a:r>
            <a:br>
              <a:rPr lang="fr-FR" dirty="0">
                <a:solidFill>
                  <a:schemeClr val="tx2"/>
                </a:solidFill>
              </a:rPr>
            </a:br>
            <a:r>
              <a:rPr lang="fr-FR" sz="2400" dirty="0">
                <a:solidFill>
                  <a:schemeClr val="tx2"/>
                </a:solidFill>
              </a:rPr>
              <a:t>Décomposer du son en fréquences</a:t>
            </a:r>
            <a:endParaRPr lang="en-GB" dirty="0"/>
          </a:p>
        </p:txBody>
      </p:sp>
      <p:pic>
        <p:nvPicPr>
          <p:cNvPr id="5" name="Espace réservé du contenu 3"/>
          <p:cNvPicPr>
            <a:picLocks noChangeAspect="1"/>
          </p:cNvPicPr>
          <p:nvPr/>
        </p:nvPicPr>
        <p:blipFill rotWithShape="1">
          <a:blip r:embed="rId3"/>
          <a:srcRect t="75157"/>
          <a:stretch/>
        </p:blipFill>
        <p:spPr>
          <a:xfrm>
            <a:off x="412344" y="3336394"/>
            <a:ext cx="4294250" cy="104510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5768316" y="2810338"/>
            <a:ext cx="114300" cy="11694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llipse 6"/>
          <p:cNvSpPr/>
          <p:nvPr/>
        </p:nvSpPr>
        <p:spPr>
          <a:xfrm>
            <a:off x="5954400" y="2868810"/>
            <a:ext cx="114300" cy="11694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llipse 7"/>
          <p:cNvSpPr/>
          <p:nvPr/>
        </p:nvSpPr>
        <p:spPr>
          <a:xfrm>
            <a:off x="6022800" y="2591594"/>
            <a:ext cx="114300" cy="11694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lipse 10"/>
          <p:cNvSpPr/>
          <p:nvPr/>
        </p:nvSpPr>
        <p:spPr>
          <a:xfrm>
            <a:off x="4857750" y="3724276"/>
            <a:ext cx="4038600" cy="2201534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ZoneTexte 11"/>
          <p:cNvSpPr txBox="1"/>
          <p:nvPr/>
        </p:nvSpPr>
        <p:spPr>
          <a:xfrm>
            <a:off x="8438198" y="5408859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Beaucoup de fréquences actives !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5670273" y="3245435"/>
            <a:ext cx="2767925" cy="0"/>
          </a:xfrm>
          <a:prstGeom prst="line">
            <a:avLst/>
          </a:prstGeom>
          <a:ln w="38100">
            <a:solidFill>
              <a:schemeClr val="tx2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685511" y="292587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Seuil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7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La Récupération des fréquences</a:t>
            </a:r>
            <a:br>
              <a:rPr lang="fr-FR" dirty="0">
                <a:solidFill>
                  <a:schemeClr val="tx2"/>
                </a:solidFill>
              </a:rPr>
            </a:br>
            <a:r>
              <a:rPr lang="fr-FR" sz="2400" dirty="0">
                <a:solidFill>
                  <a:schemeClr val="tx2"/>
                </a:solidFill>
              </a:rPr>
              <a:t>Éliminer les fréquences superflues – Le Fenêtrage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“fenêtrage” est un procédé permettant de </a:t>
            </a:r>
            <a:r>
              <a:rPr lang="fr-FR" b="1" dirty="0"/>
              <a:t>clarifier le signal</a:t>
            </a:r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950041" y="5356617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Fenêtrage rectangulaire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520679" y="5356617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Fenêtrage de Hann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283529" y="5660455"/>
                <a:ext cx="29401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/>
                  <a:t>Pour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fr-FR" dirty="0"/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avec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29" y="5660455"/>
                <a:ext cx="2940100" cy="553998"/>
              </a:xfrm>
              <a:prstGeom prst="rect">
                <a:avLst/>
              </a:prstGeom>
              <a:blipFill>
                <a:blip r:embed="rId2"/>
                <a:stretch>
                  <a:fillRect l="-4979" t="-14444" r="-622" b="-2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5244339" y="5940144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339" y="5940144"/>
                <a:ext cx="174728" cy="276999"/>
              </a:xfrm>
              <a:prstGeom prst="rect">
                <a:avLst/>
              </a:prstGeom>
              <a:blipFill>
                <a:blip r:embed="rId3"/>
                <a:stretch>
                  <a:fillRect l="-31034" r="-34483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8626412" y="5767468"/>
                <a:ext cx="187115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cos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412" y="5767468"/>
                <a:ext cx="1871153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269" y="2438779"/>
            <a:ext cx="2705478" cy="2860071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778" y="2438779"/>
            <a:ext cx="2686425" cy="286007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179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4CAF50"/>
                </a:solidFill>
              </a:rPr>
              <a:t>La Récupération des fréquences</a:t>
            </a:r>
            <a:br>
              <a:rPr lang="fr-FR" dirty="0">
                <a:solidFill>
                  <a:srgbClr val="4CAF50"/>
                </a:solidFill>
              </a:rPr>
            </a:br>
            <a:r>
              <a:rPr lang="fr-FR" sz="2400" dirty="0">
                <a:solidFill>
                  <a:srgbClr val="4CAF50"/>
                </a:solidFill>
              </a:rPr>
              <a:t>Éliminer les fréquences superflues – L’échantillonnage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FFT travaille sur un </a:t>
            </a:r>
            <a:r>
              <a:rPr lang="fr-FR" b="1" dirty="0"/>
              <a:t>échantillon</a:t>
            </a:r>
            <a:r>
              <a:rPr lang="fr-FR" dirty="0"/>
              <a:t> du signal.</a:t>
            </a:r>
          </a:p>
          <a:p>
            <a:pPr marL="0" indent="0">
              <a:buNone/>
            </a:pPr>
            <a:r>
              <a:rPr lang="fr-FR" sz="1800" dirty="0"/>
              <a:t>	l’échantillon est grand		la décomposition en fréquence est précise</a:t>
            </a:r>
          </a:p>
          <a:p>
            <a:pPr marL="0" indent="0">
              <a:buNone/>
            </a:pPr>
            <a:r>
              <a:rPr lang="fr-FR" sz="1800" dirty="0"/>
              <a:t>					l’échantillonnage est rapide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4" name="Ellipse 3"/>
          <p:cNvSpPr/>
          <p:nvPr/>
        </p:nvSpPr>
        <p:spPr>
          <a:xfrm>
            <a:off x="1781176" y="2533649"/>
            <a:ext cx="304800" cy="285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478" y="3447569"/>
            <a:ext cx="2724530" cy="277035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065" y="3447568"/>
            <a:ext cx="2686425" cy="2770351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5416958" y="2916000"/>
            <a:ext cx="304800" cy="285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</a:t>
            </a:r>
          </a:p>
        </p:txBody>
      </p:sp>
      <p:sp>
        <p:nvSpPr>
          <p:cNvPr id="10" name="Ellipse 9"/>
          <p:cNvSpPr/>
          <p:nvPr/>
        </p:nvSpPr>
        <p:spPr>
          <a:xfrm>
            <a:off x="5416958" y="2481830"/>
            <a:ext cx="304800" cy="285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191511" y="625199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8192 points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097977" y="6217920"/>
            <a:ext cx="13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65536 points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211"/>
          <a:stretch/>
        </p:blipFill>
        <p:spPr>
          <a:xfrm>
            <a:off x="576074" y="3475718"/>
            <a:ext cx="2715004" cy="2776280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1137410" y="6251998"/>
            <a:ext cx="127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1024 points</a:t>
            </a:r>
          </a:p>
        </p:txBody>
      </p:sp>
      <p:sp>
        <p:nvSpPr>
          <p:cNvPr id="15" name="Ellipse 14"/>
          <p:cNvSpPr/>
          <p:nvPr/>
        </p:nvSpPr>
        <p:spPr>
          <a:xfrm>
            <a:off x="3759608" y="3173345"/>
            <a:ext cx="3924300" cy="3514725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4CAF50"/>
                </a:solidFill>
              </a:rPr>
              <a:t>Les sons des instruments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sons émis pas les instruments de musique ne sont pas purs</a:t>
            </a:r>
          </a:p>
          <a:p>
            <a:pPr lvl="1"/>
            <a:r>
              <a:rPr lang="fr-FR" dirty="0"/>
              <a:t>Un </a:t>
            </a:r>
            <a:r>
              <a:rPr lang="fr-FR" i="1" dirty="0"/>
              <a:t>La3</a:t>
            </a:r>
            <a:r>
              <a:rPr lang="fr-FR" dirty="0"/>
              <a:t> d’un piano active</a:t>
            </a:r>
            <a:r>
              <a:rPr lang="fr-FR" b="1" dirty="0"/>
              <a:t> plusieurs fréquences</a:t>
            </a:r>
          </a:p>
          <a:p>
            <a:pPr lvl="1"/>
            <a:endParaRPr lang="fr-FR" b="1" dirty="0"/>
          </a:p>
          <a:p>
            <a:pPr lvl="1"/>
            <a:endParaRPr lang="fr-FR" b="1" dirty="0"/>
          </a:p>
          <a:p>
            <a:pPr lvl="1"/>
            <a:endParaRPr lang="fr-FR" b="1" dirty="0"/>
          </a:p>
          <a:p>
            <a:pPr lvl="1"/>
            <a:endParaRPr lang="fr-FR" b="1" dirty="0"/>
          </a:p>
          <a:p>
            <a:pPr lvl="1"/>
            <a:endParaRPr lang="fr-FR" b="1" dirty="0"/>
          </a:p>
          <a:p>
            <a:pPr marL="228600" lvl="1" indent="0">
              <a:buNone/>
            </a:pPr>
            <a:endParaRPr lang="fr-FR" b="1" dirty="0"/>
          </a:p>
          <a:p>
            <a:pPr lvl="1"/>
            <a:r>
              <a:rPr lang="fr-FR" dirty="0"/>
              <a:t>Sur les autres instruments, les pics de fréquences sont identiques mais </a:t>
            </a:r>
            <a:r>
              <a:rPr lang="fr-FR" b="1" dirty="0"/>
              <a:t>avec des amplitudes différentes</a:t>
            </a:r>
            <a:r>
              <a:rPr lang="fr-FR" dirty="0"/>
              <a:t>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Problèmes ! Comment récupérer plusieurs notes qui sont joué en même temps ?</a:t>
            </a: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487" y="2842771"/>
            <a:ext cx="3348892" cy="1878519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5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4CAF50"/>
                </a:solidFill>
              </a:rPr>
              <a:t>Récupérer plusieurs notes</a:t>
            </a:r>
            <a:br>
              <a:rPr lang="fr-FR" dirty="0">
                <a:solidFill>
                  <a:srgbClr val="4CAF50"/>
                </a:solidFill>
              </a:rPr>
            </a:br>
            <a:r>
              <a:rPr lang="fr-FR" sz="2400" dirty="0">
                <a:solidFill>
                  <a:srgbClr val="4CAF50"/>
                </a:solidFill>
              </a:rPr>
              <a:t>LA Base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538410"/>
          </a:xfrm>
        </p:spPr>
        <p:txBody>
          <a:bodyPr>
            <a:normAutofit/>
          </a:bodyPr>
          <a:lstStyle/>
          <a:p>
            <a:r>
              <a:rPr lang="fr-FR" i="1" dirty="0"/>
              <a:t>La3 </a:t>
            </a:r>
            <a:r>
              <a:rPr lang="fr-FR" dirty="0"/>
              <a:t>au piano: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Les harmoniques peuvent être ignoré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3454747" y="2011680"/>
            <a:ext cx="4535367" cy="2598360"/>
            <a:chOff x="2876249" y="2927807"/>
            <a:chExt cx="4535367" cy="2598360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6249" y="2927807"/>
              <a:ext cx="4535367" cy="2544057"/>
            </a:xfrm>
            <a:prstGeom prst="rect">
              <a:avLst/>
            </a:prstGeom>
          </p:spPr>
        </p:pic>
        <p:sp>
          <p:nvSpPr>
            <p:cNvPr id="6" name="Ellipse 5"/>
            <p:cNvSpPr/>
            <p:nvPr/>
          </p:nvSpPr>
          <p:spPr>
            <a:xfrm>
              <a:off x="3041886" y="3166813"/>
              <a:ext cx="190500" cy="234315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Ellipse 6"/>
            <p:cNvSpPr/>
            <p:nvPr/>
          </p:nvSpPr>
          <p:spPr>
            <a:xfrm>
              <a:off x="5414655" y="3832937"/>
              <a:ext cx="188335" cy="1686551"/>
            </a:xfrm>
            <a:prstGeom prst="ellipse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Ellipse 7"/>
            <p:cNvSpPr/>
            <p:nvPr/>
          </p:nvSpPr>
          <p:spPr>
            <a:xfrm>
              <a:off x="5685166" y="3764043"/>
              <a:ext cx="167640" cy="1743075"/>
            </a:xfrm>
            <a:prstGeom prst="ellipse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Ellipse 8"/>
            <p:cNvSpPr/>
            <p:nvPr/>
          </p:nvSpPr>
          <p:spPr>
            <a:xfrm>
              <a:off x="5925456" y="3764044"/>
              <a:ext cx="185909" cy="1743075"/>
            </a:xfrm>
            <a:prstGeom prst="ellipse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Ellipse 9"/>
            <p:cNvSpPr/>
            <p:nvPr/>
          </p:nvSpPr>
          <p:spPr>
            <a:xfrm>
              <a:off x="6195966" y="3994862"/>
              <a:ext cx="190500" cy="1512257"/>
            </a:xfrm>
            <a:prstGeom prst="ellipse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Ellipse 10"/>
            <p:cNvSpPr/>
            <p:nvPr/>
          </p:nvSpPr>
          <p:spPr>
            <a:xfrm>
              <a:off x="6459116" y="4064382"/>
              <a:ext cx="197599" cy="1407482"/>
            </a:xfrm>
            <a:prstGeom prst="ellipse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Ellipse 11"/>
            <p:cNvSpPr/>
            <p:nvPr/>
          </p:nvSpPr>
          <p:spPr>
            <a:xfrm>
              <a:off x="6706766" y="4232988"/>
              <a:ext cx="194050" cy="1238876"/>
            </a:xfrm>
            <a:prstGeom prst="ellipse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Ellipse 12"/>
            <p:cNvSpPr/>
            <p:nvPr/>
          </p:nvSpPr>
          <p:spPr>
            <a:xfrm>
              <a:off x="4625205" y="3356688"/>
              <a:ext cx="186082" cy="2162800"/>
            </a:xfrm>
            <a:prstGeom prst="ellipse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Ellipse 13"/>
            <p:cNvSpPr/>
            <p:nvPr/>
          </p:nvSpPr>
          <p:spPr>
            <a:xfrm>
              <a:off x="4888788" y="3632913"/>
              <a:ext cx="158759" cy="1886575"/>
            </a:xfrm>
            <a:prstGeom prst="ellipse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Ellipse 14"/>
            <p:cNvSpPr/>
            <p:nvPr/>
          </p:nvSpPr>
          <p:spPr>
            <a:xfrm>
              <a:off x="5125048" y="3547188"/>
              <a:ext cx="206261" cy="1962150"/>
            </a:xfrm>
            <a:prstGeom prst="ellipse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Ellipse 15"/>
            <p:cNvSpPr/>
            <p:nvPr/>
          </p:nvSpPr>
          <p:spPr>
            <a:xfrm>
              <a:off x="3552686" y="3109038"/>
              <a:ext cx="188975" cy="2417129"/>
            </a:xfrm>
            <a:prstGeom prst="ellipse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Ellipse 16"/>
            <p:cNvSpPr/>
            <p:nvPr/>
          </p:nvSpPr>
          <p:spPr>
            <a:xfrm>
              <a:off x="3819163" y="2927807"/>
              <a:ext cx="194677" cy="2591681"/>
            </a:xfrm>
            <a:prstGeom prst="ellipse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Ellipse 17"/>
            <p:cNvSpPr/>
            <p:nvPr/>
          </p:nvSpPr>
          <p:spPr>
            <a:xfrm>
              <a:off x="4091342" y="3032838"/>
              <a:ext cx="179080" cy="2486650"/>
            </a:xfrm>
            <a:prstGeom prst="ellipse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Ellipse 18"/>
            <p:cNvSpPr/>
            <p:nvPr/>
          </p:nvSpPr>
          <p:spPr>
            <a:xfrm>
              <a:off x="4370146" y="3356688"/>
              <a:ext cx="155335" cy="2162800"/>
            </a:xfrm>
            <a:prstGeom prst="ellipse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Ellipse 19"/>
            <p:cNvSpPr/>
            <p:nvPr/>
          </p:nvSpPr>
          <p:spPr>
            <a:xfrm>
              <a:off x="3297750" y="3157289"/>
              <a:ext cx="190500" cy="2343150"/>
            </a:xfrm>
            <a:prstGeom prst="ellipse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ZoneTexte 20"/>
          <p:cNvSpPr txBox="1"/>
          <p:nvPr/>
        </p:nvSpPr>
        <p:spPr>
          <a:xfrm>
            <a:off x="2425056" y="5064234"/>
            <a:ext cx="258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Fréquence fondamentale</a:t>
            </a:r>
          </a:p>
          <a:p>
            <a:pPr algn="ctr"/>
            <a:r>
              <a:rPr lang="fr-FR" dirty="0"/>
              <a:t>F = 440 Hz</a:t>
            </a:r>
          </a:p>
        </p:txBody>
      </p:sp>
      <p:cxnSp>
        <p:nvCxnSpPr>
          <p:cNvPr id="22" name="Connecteur droit avec flèche 21"/>
          <p:cNvCxnSpPr>
            <a:stCxn id="21" idx="0"/>
            <a:endCxn id="6" idx="4"/>
          </p:cNvCxnSpPr>
          <p:nvPr/>
        </p:nvCxnSpPr>
        <p:spPr>
          <a:xfrm flipV="1">
            <a:off x="3715634" y="4593836"/>
            <a:ext cx="0" cy="47039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697770" y="5064840"/>
            <a:ext cx="1489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Harmoniques</a:t>
            </a:r>
          </a:p>
          <a:p>
            <a:pPr algn="ctr"/>
            <a:r>
              <a:rPr lang="fr-FR" i="1" dirty="0"/>
              <a:t>f multiple de F</a:t>
            </a:r>
          </a:p>
        </p:txBody>
      </p:sp>
      <p:sp>
        <p:nvSpPr>
          <p:cNvPr id="24" name="Accolade ouvrante 23"/>
          <p:cNvSpPr/>
          <p:nvPr/>
        </p:nvSpPr>
        <p:spPr>
          <a:xfrm rot="5400000" flipH="1">
            <a:off x="5407800" y="3027739"/>
            <a:ext cx="596068" cy="3603065"/>
          </a:xfrm>
          <a:prstGeom prst="leftBrace">
            <a:avLst>
              <a:gd name="adj1" fmla="val 8333"/>
              <a:gd name="adj2" fmla="val 28506"/>
            </a:avLst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4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4CAF50"/>
                </a:solidFill>
              </a:rPr>
              <a:t>Récupérer plusieurs notes</a:t>
            </a:r>
            <a:br>
              <a:rPr lang="fr-FR" dirty="0">
                <a:solidFill>
                  <a:srgbClr val="4CAF50"/>
                </a:solidFill>
              </a:rPr>
            </a:br>
            <a:r>
              <a:rPr lang="fr-FR" sz="2400" dirty="0">
                <a:solidFill>
                  <a:srgbClr val="4CAF50"/>
                </a:solidFill>
              </a:rPr>
              <a:t>L’algorithme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parcours le spectre de 0 à 7000 Hz (les notes de musique n’excède pas 7000 Hz)</a:t>
            </a:r>
          </a:p>
          <a:p>
            <a:r>
              <a:rPr lang="fr-FR" dirty="0"/>
              <a:t>Pour chaque pic de fréquence rencontrés</a:t>
            </a:r>
          </a:p>
          <a:p>
            <a:pPr lvl="1"/>
            <a:r>
              <a:rPr lang="fr-FR" dirty="0"/>
              <a:t>Récupérer la fréquence </a:t>
            </a:r>
            <a:r>
              <a:rPr lang="fr-FR" i="1" dirty="0"/>
              <a:t>f</a:t>
            </a:r>
            <a:r>
              <a:rPr lang="fr-FR" dirty="0"/>
              <a:t> associée</a:t>
            </a:r>
          </a:p>
          <a:p>
            <a:pPr lvl="1"/>
            <a:r>
              <a:rPr lang="fr-FR" dirty="0"/>
              <a:t>Supprimer les harmoniques de cette fréquence sur l’ensemble du spectre</a:t>
            </a:r>
          </a:p>
          <a:p>
            <a:pPr lvl="2"/>
            <a:r>
              <a:rPr lang="fr-FR" dirty="0"/>
              <a:t>Soit </a:t>
            </a:r>
            <a:r>
              <a:rPr lang="fr-FR" i="1" dirty="0"/>
              <a:t>n x f &lt; 7000</a:t>
            </a:r>
            <a:r>
              <a:rPr lang="fr-FR" dirty="0"/>
              <a:t> avec </a:t>
            </a:r>
            <a:r>
              <a:rPr lang="fr-FR" i="1" dirty="0"/>
              <a:t>n = 2, 3, …</a:t>
            </a:r>
            <a:endParaRPr lang="fr-FR" dirty="0"/>
          </a:p>
          <a:p>
            <a:endParaRPr lang="fr-FR" dirty="0"/>
          </a:p>
          <a:p>
            <a:r>
              <a:rPr lang="fr-FR" dirty="0"/>
              <a:t>Ainsi, il ne reste plus que des fréquences fondamentales</a:t>
            </a:r>
          </a:p>
          <a:p>
            <a:endParaRPr lang="fr-FR" i="1" dirty="0"/>
          </a:p>
          <a:p>
            <a:r>
              <a:rPr lang="fr-FR" dirty="0"/>
              <a:t>Problème ! Si la fréquence fondamentale </a:t>
            </a:r>
            <a:r>
              <a:rPr lang="fr-FR" i="1" dirty="0"/>
              <a:t>Fn</a:t>
            </a:r>
            <a:r>
              <a:rPr lang="fr-FR" dirty="0"/>
              <a:t> d’une note </a:t>
            </a:r>
            <a:r>
              <a:rPr lang="fr-FR" i="1" dirty="0"/>
              <a:t>N</a:t>
            </a:r>
            <a:r>
              <a:rPr lang="fr-FR" dirty="0"/>
              <a:t> est égale à une des harmoniques d’une autre note </a:t>
            </a:r>
            <a:r>
              <a:rPr lang="fr-FR" i="1" dirty="0"/>
              <a:t>M</a:t>
            </a:r>
            <a:r>
              <a:rPr lang="fr-FR" dirty="0"/>
              <a:t>, alors </a:t>
            </a:r>
            <a:r>
              <a:rPr lang="fr-FR" i="1" dirty="0"/>
              <a:t>N</a:t>
            </a:r>
            <a:r>
              <a:rPr lang="fr-FR" dirty="0"/>
              <a:t> serai ignoré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97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4CAF50"/>
                </a:solidFill>
              </a:rPr>
              <a:t>Récupérer plusieurs notes</a:t>
            </a:r>
            <a:br>
              <a:rPr lang="fr-FR" dirty="0">
                <a:solidFill>
                  <a:srgbClr val="4CAF50"/>
                </a:solidFill>
              </a:rPr>
            </a:br>
            <a:r>
              <a:rPr lang="fr-FR" sz="2400" dirty="0">
                <a:solidFill>
                  <a:srgbClr val="4CAF50"/>
                </a:solidFill>
              </a:rPr>
              <a:t>Amélioration de l’algorithme – Le calibrage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i="1" dirty="0"/>
              <a:t>Problème ! Si la fréquence fondamentale Fn d’une note N est égale à une des harmoniques d’une autre note M, alors N serai ignoré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Au lieu de supprimer les harmoniques de </a:t>
            </a:r>
            <a:r>
              <a:rPr lang="fr-FR" i="1" dirty="0"/>
              <a:t>M</a:t>
            </a:r>
            <a:r>
              <a:rPr lang="fr-FR" dirty="0"/>
              <a:t>, il faut les atténuer afin que </a:t>
            </a:r>
            <a:r>
              <a:rPr lang="fr-FR" i="1" dirty="0"/>
              <a:t>N soit toujours visible</a:t>
            </a:r>
            <a:endParaRPr lang="fr-FR" dirty="0"/>
          </a:p>
          <a:p>
            <a:r>
              <a:rPr lang="fr-FR" dirty="0"/>
              <a:t>L’atténuation serai égale à l’amplitude provoqué par </a:t>
            </a:r>
            <a:r>
              <a:rPr lang="fr-FR" i="1" dirty="0"/>
              <a:t>M</a:t>
            </a:r>
            <a:r>
              <a:rPr lang="fr-FR" dirty="0"/>
              <a:t> sur </a:t>
            </a:r>
            <a:r>
              <a:rPr lang="fr-FR" i="1" dirty="0"/>
              <a:t>Fn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Or, pour connaitre cette amplitude, il faudrait calibrer chaque note individuellement afin de connaitre avec précision leurs spectres fréquentielles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77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Qu’a été fait sur le projet depuis le dernier TA 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838" y="6102838"/>
            <a:ext cx="755162" cy="75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03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Quels sont nos objectifs pour le prochain TA 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838" y="6102838"/>
            <a:ext cx="755162" cy="75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8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Objectifs prochain TA</a:t>
            </a:r>
            <a:br>
              <a:rPr lang="fr-FR" dirty="0">
                <a:solidFill>
                  <a:schemeClr val="tx2"/>
                </a:solidFill>
              </a:rPr>
            </a:br>
            <a:r>
              <a:rPr lang="fr-FR" sz="2400" dirty="0">
                <a:solidFill>
                  <a:schemeClr val="tx2"/>
                </a:solidFill>
              </a:rPr>
              <a:t>Logiciel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02919" y="2011680"/>
            <a:ext cx="10423024" cy="4206240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Refonte graphique de l’éditeur de partition (</a:t>
            </a:r>
            <a:r>
              <a:rPr lang="fr-FR" dirty="0" err="1"/>
              <a:t>racaud_j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Ecriture de partitions depuis le clavier Midi (</a:t>
            </a:r>
            <a:r>
              <a:rPr lang="fr-FR" dirty="0" err="1"/>
              <a:t>daguen_s</a:t>
            </a:r>
            <a:r>
              <a:rPr lang="fr-FR" dirty="0"/>
              <a:t>)</a:t>
            </a:r>
          </a:p>
          <a:p>
            <a:r>
              <a:rPr lang="fr-FR" dirty="0"/>
              <a:t>Début de correction du lecteur Midi (</a:t>
            </a:r>
            <a:r>
              <a:rPr lang="fr-FR" dirty="0" err="1"/>
              <a:t>daguen_s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Identification de la hauteur des notes (une à la fois) jouées à partir d’un piano (</a:t>
            </a:r>
            <a:r>
              <a:rPr lang="fr-FR" dirty="0" err="1"/>
              <a:t>harrau_j</a:t>
            </a:r>
            <a:r>
              <a:rPr lang="fr-FR" dirty="0"/>
              <a:t> + </a:t>
            </a:r>
            <a:r>
              <a:rPr lang="fr-FR" dirty="0" err="1"/>
              <a:t>corrad_f</a:t>
            </a:r>
            <a:r>
              <a:rPr lang="fr-FR" dirty="0"/>
              <a:t>)</a:t>
            </a:r>
          </a:p>
          <a:p>
            <a:r>
              <a:rPr lang="fr-FR" dirty="0"/>
              <a:t>Début d’identification de la durée des notes (</a:t>
            </a:r>
            <a:r>
              <a:rPr lang="fr-FR" dirty="0" err="1"/>
              <a:t>harrau_j</a:t>
            </a:r>
            <a:r>
              <a:rPr lang="fr-FR" dirty="0"/>
              <a:t> + </a:t>
            </a:r>
            <a:r>
              <a:rPr lang="fr-FR" dirty="0" err="1"/>
              <a:t>corrad_f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Debug</a:t>
            </a:r>
            <a:r>
              <a:rPr lang="fr-FR" dirty="0"/>
              <a:t> de la partie édition de partition (</a:t>
            </a:r>
            <a:r>
              <a:rPr lang="fr-FR" dirty="0" err="1"/>
              <a:t>blonde_j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Finir les imports (</a:t>
            </a:r>
            <a:r>
              <a:rPr lang="fr-FR" dirty="0" err="1"/>
              <a:t>simon_o</a:t>
            </a:r>
            <a:r>
              <a:rPr lang="fr-FR" dirty="0"/>
              <a:t>)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4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Sommaire</a:t>
            </a:r>
            <a:endParaRPr lang="en-GB" dirty="0"/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1202919" y="2058333"/>
            <a:ext cx="9784080" cy="4407782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 Projet</a:t>
            </a:r>
          </a:p>
          <a:p>
            <a:pPr lvl="1"/>
            <a:r>
              <a:rPr lang="fr-FR" dirty="0"/>
              <a:t>Aperçu fonctionnel</a:t>
            </a:r>
          </a:p>
          <a:p>
            <a:pPr lvl="1"/>
            <a:r>
              <a:rPr lang="fr-FR" dirty="0"/>
              <a:t>Avancement</a:t>
            </a:r>
          </a:p>
          <a:p>
            <a:r>
              <a:rPr lang="fr-FR" dirty="0"/>
              <a:t>Analyse Audio</a:t>
            </a:r>
          </a:p>
          <a:p>
            <a:pPr lvl="1"/>
            <a:r>
              <a:rPr lang="fr-FR" dirty="0"/>
              <a:t>Le son</a:t>
            </a:r>
          </a:p>
          <a:p>
            <a:pPr lvl="1"/>
            <a:r>
              <a:rPr lang="fr-FR" dirty="0"/>
              <a:t>La récupération des notes</a:t>
            </a:r>
          </a:p>
          <a:p>
            <a:pPr lvl="1"/>
            <a:r>
              <a:rPr lang="fr-FR" dirty="0"/>
              <a:t>La récupération des fréquences</a:t>
            </a:r>
          </a:p>
          <a:p>
            <a:pPr lvl="1"/>
            <a:r>
              <a:rPr lang="fr-FR" dirty="0"/>
              <a:t>Le son des instruments (si le temps le permet)</a:t>
            </a:r>
          </a:p>
          <a:p>
            <a:pPr lvl="1"/>
            <a:r>
              <a:rPr lang="fr-FR" dirty="0"/>
              <a:t>Récupérer plusieurs notes (si le temps le permet)</a:t>
            </a:r>
          </a:p>
          <a:p>
            <a:r>
              <a:rPr lang="fr-FR" dirty="0"/>
              <a:t>Démonstration</a:t>
            </a:r>
          </a:p>
          <a:p>
            <a:r>
              <a:rPr lang="fr-FR" dirty="0"/>
              <a:t>Objectifs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76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Objectifs pour le prochain TA</a:t>
            </a:r>
            <a:br>
              <a:rPr lang="fr-FR" dirty="0">
                <a:solidFill>
                  <a:schemeClr val="tx2"/>
                </a:solidFill>
              </a:rPr>
            </a:br>
            <a:r>
              <a:rPr lang="fr-FR" sz="2400" dirty="0">
                <a:solidFill>
                  <a:schemeClr val="tx2"/>
                </a:solidFill>
              </a:rPr>
              <a:t>Site Web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Suppression de partition (</a:t>
            </a:r>
            <a:r>
              <a:rPr lang="fr-FR" dirty="0" err="1"/>
              <a:t>racaud_j</a:t>
            </a:r>
            <a:r>
              <a:rPr lang="fr-FR" dirty="0"/>
              <a:t>)</a:t>
            </a:r>
          </a:p>
          <a:p>
            <a:r>
              <a:rPr lang="fr-FR" dirty="0"/>
              <a:t>Meilleur gestion des erreurs retournées par l’API Rest (</a:t>
            </a:r>
            <a:r>
              <a:rPr lang="fr-FR" dirty="0" err="1"/>
              <a:t>racaud_j</a:t>
            </a:r>
            <a:r>
              <a:rPr lang="fr-FR" dirty="0"/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6874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838" y="6102838"/>
            <a:ext cx="755162" cy="75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7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Qu’est ce que Music </a:t>
            </a:r>
            <a:r>
              <a:rPr lang="fr-FR" dirty="0" err="1"/>
              <a:t>Sheet</a:t>
            </a:r>
            <a:r>
              <a:rPr lang="fr-FR" dirty="0"/>
              <a:t> </a:t>
            </a:r>
            <a:r>
              <a:rPr lang="fr-FR" dirty="0" err="1"/>
              <a:t>Writer</a:t>
            </a:r>
            <a:r>
              <a:rPr lang="fr-FR" dirty="0"/>
              <a:t> et ou en est le projet ?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838" y="6102838"/>
            <a:ext cx="755162" cy="75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4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Aperçu fonctionnel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10553" y="1993223"/>
            <a:ext cx="5076583" cy="42062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fr-FR" dirty="0"/>
          </a:p>
          <a:p>
            <a:pPr algn="just"/>
            <a:r>
              <a:rPr lang="fr-FR" dirty="0"/>
              <a:t>Logiciel : </a:t>
            </a:r>
          </a:p>
          <a:p>
            <a:pPr lvl="1" algn="just"/>
            <a:r>
              <a:rPr lang="fr-FR" b="1" dirty="0"/>
              <a:t>Création automatique de partitions de musique</a:t>
            </a:r>
            <a:r>
              <a:rPr lang="fr-FR" dirty="0"/>
              <a:t> depuis un instrument de musique branché à l’ordinateur</a:t>
            </a:r>
            <a:endParaRPr lang="fr-FR" sz="800" dirty="0"/>
          </a:p>
          <a:p>
            <a:pPr algn="just"/>
            <a:endParaRPr lang="fr-FR" sz="800" dirty="0"/>
          </a:p>
          <a:p>
            <a:pPr algn="just"/>
            <a:endParaRPr lang="fr-FR" sz="800" dirty="0"/>
          </a:p>
          <a:p>
            <a:pPr algn="just"/>
            <a:endParaRPr lang="fr-FR" sz="800" dirty="0"/>
          </a:p>
          <a:p>
            <a:pPr algn="just"/>
            <a:endParaRPr lang="fr-FR" sz="800" dirty="0"/>
          </a:p>
          <a:p>
            <a:pPr algn="just"/>
            <a:r>
              <a:rPr lang="fr-FR" dirty="0"/>
              <a:t>Site Web et applications mobiles:</a:t>
            </a:r>
          </a:p>
          <a:p>
            <a:pPr lvl="1" algn="just"/>
            <a:r>
              <a:rPr lang="fr-FR" b="1" dirty="0"/>
              <a:t>Espace communautaire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033" y="911900"/>
            <a:ext cx="5225162" cy="5754950"/>
          </a:xfrm>
          <a:prstGeom prst="round2DiagRect">
            <a:avLst>
              <a:gd name="adj1" fmla="val 8275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951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Avancement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Logiciel à 40%</a:t>
            </a:r>
          </a:p>
          <a:p>
            <a:endParaRPr lang="fr-FR" sz="700" dirty="0"/>
          </a:p>
          <a:p>
            <a:r>
              <a:rPr lang="fr-FR" dirty="0"/>
              <a:t>Site Web</a:t>
            </a:r>
          </a:p>
          <a:p>
            <a:pPr lvl="1"/>
            <a:r>
              <a:rPr lang="fr-FR" dirty="0"/>
              <a:t>Site vitrine à 80%</a:t>
            </a:r>
          </a:p>
          <a:p>
            <a:pPr lvl="1"/>
            <a:r>
              <a:rPr lang="fr-FR" dirty="0"/>
              <a:t>Espace communautaire à 80%</a:t>
            </a:r>
          </a:p>
          <a:p>
            <a:endParaRPr lang="fr-FR" sz="700" dirty="0"/>
          </a:p>
          <a:p>
            <a:r>
              <a:rPr lang="fr-FR" dirty="0"/>
              <a:t>Applications mobiles terminées</a:t>
            </a:r>
          </a:p>
          <a:p>
            <a:pPr lvl="1"/>
            <a:r>
              <a:rPr lang="fr-FR" dirty="0"/>
              <a:t>Sur toutes les plateformes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02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Audio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 récupérer les notes jouées à partir du son 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838" y="6102838"/>
            <a:ext cx="755162" cy="75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3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son est un signal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… </a:t>
            </a:r>
            <a:r>
              <a:rPr lang="fr-FR" dirty="0"/>
              <a:t>périodique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1100" dirty="0"/>
          </a:p>
          <a:p>
            <a:r>
              <a:rPr lang="fr-FR" dirty="0"/>
              <a:t>… qui est la somme de signaux sinusoïdaux (périodiques)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Le son</a:t>
            </a:r>
            <a:endParaRPr lang="en-GB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61" b="15573"/>
          <a:stretch/>
        </p:blipFill>
        <p:spPr>
          <a:xfrm>
            <a:off x="4099396" y="2423811"/>
            <a:ext cx="6008882" cy="102947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36"/>
          <a:stretch/>
        </p:blipFill>
        <p:spPr>
          <a:xfrm>
            <a:off x="1954711" y="3968920"/>
            <a:ext cx="9764505" cy="10193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62204" y="2660073"/>
            <a:ext cx="315884" cy="606829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Connecteur droit 7"/>
          <p:cNvCxnSpPr/>
          <p:nvPr/>
        </p:nvCxnSpPr>
        <p:spPr>
          <a:xfrm flipH="1">
            <a:off x="1954711" y="3266902"/>
            <a:ext cx="3207492" cy="70201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5478088" y="3266902"/>
            <a:ext cx="6241128" cy="70201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e 27"/>
          <p:cNvGrpSpPr/>
          <p:nvPr/>
        </p:nvGrpSpPr>
        <p:grpSpPr>
          <a:xfrm>
            <a:off x="4189615" y="3865419"/>
            <a:ext cx="1582190" cy="828904"/>
            <a:chOff x="4189615" y="3968920"/>
            <a:chExt cx="1582190" cy="828904"/>
          </a:xfrm>
        </p:grpSpPr>
        <p:cxnSp>
          <p:nvCxnSpPr>
            <p:cNvPr id="16" name="Connecteur droit 15"/>
            <p:cNvCxnSpPr/>
            <p:nvPr/>
          </p:nvCxnSpPr>
          <p:spPr>
            <a:xfrm flipV="1">
              <a:off x="4189615" y="4199306"/>
              <a:ext cx="16625" cy="598518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H="1" flipV="1">
              <a:off x="5769033" y="4199306"/>
              <a:ext cx="2772" cy="598517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/>
            <p:nvPr/>
          </p:nvCxnSpPr>
          <p:spPr>
            <a:xfrm>
              <a:off x="4206240" y="4290746"/>
              <a:ext cx="1562793" cy="8313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/>
            <p:cNvSpPr txBox="1"/>
            <p:nvPr/>
          </p:nvSpPr>
          <p:spPr>
            <a:xfrm>
              <a:off x="4513243" y="3968920"/>
              <a:ext cx="10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tx2"/>
                  </a:solidFill>
                </a:rPr>
                <a:t>1 </a:t>
              </a:r>
              <a:r>
                <a:rPr lang="fr-FR" dirty="0">
                  <a:solidFill>
                    <a:schemeClr val="tx2"/>
                  </a:solidFill>
                </a:rPr>
                <a:t>Période</a:t>
              </a:r>
            </a:p>
          </p:txBody>
        </p:sp>
      </p:grpSp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-666" r="13949" b="666"/>
          <a:stretch/>
        </p:blipFill>
        <p:spPr>
          <a:xfrm>
            <a:off x="2014972" y="5690255"/>
            <a:ext cx="9778936" cy="1004684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9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Le son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1" b="75802"/>
          <a:stretch/>
        </p:blipFill>
        <p:spPr>
          <a:xfrm>
            <a:off x="2537656" y="1934875"/>
            <a:ext cx="6732406" cy="1002830"/>
          </a:xfrm>
          <a:prstGeom prst="rect">
            <a:avLst/>
          </a:prstGeo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 rotWithShape="1">
          <a:blip r:embed="rId2"/>
          <a:srcRect t="75157"/>
          <a:stretch/>
        </p:blipFill>
        <p:spPr>
          <a:xfrm>
            <a:off x="2537656" y="5394297"/>
            <a:ext cx="6732406" cy="1045105"/>
          </a:xfrm>
          <a:prstGeom prst="rect">
            <a:avLst/>
          </a:prstGeom>
        </p:spPr>
      </p:pic>
      <p:pic>
        <p:nvPicPr>
          <p:cNvPr id="6" name="Espace réservé du contenu 3"/>
          <p:cNvPicPr>
            <a:picLocks noChangeAspect="1"/>
          </p:cNvPicPr>
          <p:nvPr/>
        </p:nvPicPr>
        <p:blipFill rotWithShape="1">
          <a:blip r:embed="rId2"/>
          <a:srcRect t="25258" b="50629"/>
          <a:stretch/>
        </p:blipFill>
        <p:spPr>
          <a:xfrm>
            <a:off x="2537656" y="2997189"/>
            <a:ext cx="6732406" cy="1014413"/>
          </a:xfrm>
          <a:prstGeom prst="rect">
            <a:avLst/>
          </a:prstGeom>
        </p:spPr>
      </p:pic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t="50362" b="25286"/>
          <a:stretch/>
        </p:blipFill>
        <p:spPr>
          <a:xfrm>
            <a:off x="2537656" y="4071087"/>
            <a:ext cx="6732406" cy="1024466"/>
          </a:xfrm>
          <a:prstGeom prst="rect">
            <a:avLst/>
          </a:prstGeom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1202919" y="2011680"/>
            <a:ext cx="9784080" cy="4588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600" dirty="0"/>
          </a:p>
          <a:p>
            <a:pPr marL="0" indent="0">
              <a:buNone/>
            </a:pPr>
            <a:r>
              <a:rPr lang="fr-FR" dirty="0"/>
              <a:t>									(440 Hz)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sz="4000" dirty="0"/>
              <a:t>+								</a:t>
            </a:r>
            <a:r>
              <a:rPr lang="fr-FR" dirty="0"/>
              <a:t>(220 Hz)</a:t>
            </a:r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sz="4000" dirty="0"/>
              <a:t>+								</a:t>
            </a:r>
            <a:r>
              <a:rPr lang="fr-FR" dirty="0"/>
              <a:t>(530 Hz)</a:t>
            </a:r>
            <a:endParaRPr lang="fr-FR" sz="4000" dirty="0"/>
          </a:p>
          <a:p>
            <a:pPr marL="0" indent="0">
              <a:buNone/>
            </a:pPr>
            <a:endParaRPr lang="fr-FR" sz="3200" dirty="0"/>
          </a:p>
          <a:p>
            <a:pPr marL="0" indent="0">
              <a:buNone/>
            </a:pPr>
            <a:r>
              <a:rPr lang="fr-FR" sz="4000" dirty="0"/>
              <a:t>	=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177935" y="5245331"/>
            <a:ext cx="7198821" cy="83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7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La Récupération des notes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08805" y="2011680"/>
            <a:ext cx="9784080" cy="4572000"/>
          </a:xfrm>
        </p:spPr>
        <p:txBody>
          <a:bodyPr>
            <a:normAutofit/>
          </a:bodyPr>
          <a:lstStyle/>
          <a:p>
            <a:r>
              <a:rPr lang="fr-FR" dirty="0"/>
              <a:t>1 Note = 1 Fréquence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sz="1400" dirty="0"/>
          </a:p>
          <a:p>
            <a:r>
              <a:rPr lang="fr-FR" dirty="0"/>
              <a:t>Problème !</a:t>
            </a:r>
          </a:p>
          <a:p>
            <a:endParaRPr lang="fr-FR" sz="200" dirty="0"/>
          </a:p>
          <a:p>
            <a:pPr marL="0" indent="0">
              <a:buNone/>
            </a:pPr>
            <a:endParaRPr lang="fr-FR" sz="200" dirty="0"/>
          </a:p>
          <a:p>
            <a:pPr marL="0" indent="0">
              <a:buNone/>
            </a:pPr>
            <a:r>
              <a:rPr lang="fr-FR" dirty="0"/>
              <a:t>							      </a:t>
            </a:r>
            <a:r>
              <a:rPr lang="fr-FR" dirty="0">
                <a:sym typeface="Wingdings" panose="05000000000000000000" pitchFamily="2" charset="2"/>
              </a:rPr>
              <a:t> [220 , 440, 530]  ???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180823"/>
              </p:ext>
            </p:extLst>
          </p:nvPr>
        </p:nvGraphicFramePr>
        <p:xfrm>
          <a:off x="5415280" y="2011680"/>
          <a:ext cx="271456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968">
                  <a:extLst>
                    <a:ext uri="{9D8B030D-6E8A-4147-A177-3AD203B41FA5}">
                      <a16:colId xmlns:a16="http://schemas.microsoft.com/office/drawing/2014/main" val="725674161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35777939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noProof="0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/>
                        <a:t>Fréquence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08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fr-FR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50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noProof="0" dirty="0">
                          <a:solidFill>
                            <a:schemeClr val="tx2"/>
                          </a:solidFill>
                        </a:rPr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lain" startAt="440"/>
                      </a:pPr>
                      <a:r>
                        <a:rPr lang="fr-FR" b="1" noProof="0" dirty="0">
                          <a:solidFill>
                            <a:schemeClr val="tx2"/>
                          </a:solidFill>
                        </a:rPr>
                        <a:t>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830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 dirty="0"/>
                        <a:t>A#4 / Bb4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/>
                        <a:t>466,16 </a:t>
                      </a:r>
                      <a:r>
                        <a:rPr lang="fr-FR" baseline="0" noProof="0" dirty="0"/>
                        <a:t>Hz</a:t>
                      </a:r>
                      <a:endParaRPr lang="fr-F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814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/>
                        <a:t>493, 88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61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 dirty="0"/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/>
                        <a:t>523, 25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590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367786"/>
                  </a:ext>
                </a:extLst>
              </a:tr>
            </a:tbl>
          </a:graphicData>
        </a:graphic>
      </p:graphicFrame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t="75157"/>
          <a:stretch/>
        </p:blipFill>
        <p:spPr>
          <a:xfrm>
            <a:off x="1202919" y="5314131"/>
            <a:ext cx="6732406" cy="104510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usicSheetWriterTheme">
  <a:themeElements>
    <a:clrScheme name="Personnalisé 1">
      <a:dk1>
        <a:srgbClr val="000000"/>
      </a:dk1>
      <a:lt1>
        <a:srgbClr val="FFFFFF"/>
      </a:lt1>
      <a:dk2>
        <a:srgbClr val="3F51B5"/>
      </a:dk2>
      <a:lt2>
        <a:srgbClr val="4CAF50"/>
      </a:lt2>
      <a:accent1>
        <a:srgbClr val="303F9F"/>
      </a:accent1>
      <a:accent2>
        <a:srgbClr val="3F51B5"/>
      </a:accent2>
      <a:accent3>
        <a:srgbClr val="C5CAE9"/>
      </a:accent3>
      <a:accent4>
        <a:srgbClr val="000000"/>
      </a:accent4>
      <a:accent5>
        <a:srgbClr val="000000"/>
      </a:accent5>
      <a:accent6>
        <a:srgbClr val="000000"/>
      </a:accent6>
      <a:hlink>
        <a:srgbClr val="4CAF50"/>
      </a:hlink>
      <a:folHlink>
        <a:srgbClr val="92D050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SheetWriterTheme" id="{B030F093-6DFB-4131-A8BD-8A2B16A33EB3}" vid="{40454DEC-FB68-444F-B16F-AB0D744631E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612</TotalTime>
  <Words>634</Words>
  <Application>Microsoft Office PowerPoint</Application>
  <PresentationFormat>Grand écran</PresentationFormat>
  <Paragraphs>173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Calibri</vt:lpstr>
      <vt:lpstr>Cambria Math</vt:lpstr>
      <vt:lpstr>Cinzel</vt:lpstr>
      <vt:lpstr>Corbel</vt:lpstr>
      <vt:lpstr>Wingdings</vt:lpstr>
      <vt:lpstr>MusicSheetWriterTheme</vt:lpstr>
      <vt:lpstr>Music Sheet Writer</vt:lpstr>
      <vt:lpstr>Sommaire</vt:lpstr>
      <vt:lpstr>Le Projet</vt:lpstr>
      <vt:lpstr>Aperçu fonctionnel</vt:lpstr>
      <vt:lpstr>Avancement</vt:lpstr>
      <vt:lpstr>Analyse Audio</vt:lpstr>
      <vt:lpstr>Le son</vt:lpstr>
      <vt:lpstr>Le son</vt:lpstr>
      <vt:lpstr>La Récupération des notes</vt:lpstr>
      <vt:lpstr>La Récupération des fréquences Décomposer du son en fréquences</vt:lpstr>
      <vt:lpstr>La Récupération des fréquences Éliminer les fréquences superflues – Le Fenêtrage</vt:lpstr>
      <vt:lpstr>La Récupération des fréquences Éliminer les fréquences superflues – L’échantillonnage</vt:lpstr>
      <vt:lpstr>Les sons des instruments</vt:lpstr>
      <vt:lpstr>Récupérer plusieurs notes LA Base</vt:lpstr>
      <vt:lpstr>Récupérer plusieurs notes L’algorithme</vt:lpstr>
      <vt:lpstr>Récupérer plusieurs notes Amélioration de l’algorithme – Le calibrage</vt:lpstr>
      <vt:lpstr>Démonstration</vt:lpstr>
      <vt:lpstr>Objectifs</vt:lpstr>
      <vt:lpstr>Objectifs prochain TA Logiciel</vt:lpstr>
      <vt:lpstr>Objectifs pour le prochain TA Site Web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Sheet Writer</dc:title>
  <dc:creator>Jonathan Racaud</dc:creator>
  <cp:lastModifiedBy>jeremy harrault</cp:lastModifiedBy>
  <cp:revision>96</cp:revision>
  <dcterms:created xsi:type="dcterms:W3CDTF">2016-05-17T15:50:10Z</dcterms:created>
  <dcterms:modified xsi:type="dcterms:W3CDTF">2016-11-04T19:07:38Z</dcterms:modified>
</cp:coreProperties>
</file>