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7"/>
  </p:notesMasterIdLst>
  <p:sldIdLst>
    <p:sldId id="256" r:id="rId2"/>
    <p:sldId id="268" r:id="rId3"/>
    <p:sldId id="274" r:id="rId4"/>
    <p:sldId id="257" r:id="rId5"/>
    <p:sldId id="262" r:id="rId6"/>
    <p:sldId id="271" r:id="rId7"/>
    <p:sldId id="290" r:id="rId8"/>
    <p:sldId id="291" r:id="rId9"/>
    <p:sldId id="292" r:id="rId10"/>
    <p:sldId id="293" r:id="rId11"/>
    <p:sldId id="275" r:id="rId12"/>
    <p:sldId id="294" r:id="rId13"/>
    <p:sldId id="295" r:id="rId14"/>
    <p:sldId id="296" r:id="rId15"/>
    <p:sldId id="297" r:id="rId16"/>
    <p:sldId id="298" r:id="rId17"/>
    <p:sldId id="299" r:id="rId18"/>
    <p:sldId id="301" r:id="rId19"/>
    <p:sldId id="323" r:id="rId20"/>
    <p:sldId id="302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282" r:id="rId34"/>
    <p:sldId id="264" r:id="rId35"/>
    <p:sldId id="26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51B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2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EB73F-B889-46DF-BDC0-B9D6D79F0205}" type="datetimeFigureOut">
              <a:rPr lang="en-GB" smtClean="0"/>
              <a:t>05/11/2016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CD1D7-4C2C-4F51-963F-489AD378177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670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62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33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124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46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78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82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196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288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0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99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4700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Cinzel"/>
              </a:rPr>
              <a:t>Music</a:t>
            </a:r>
            <a:r>
              <a:rPr lang="en-US" dirty="0">
                <a:latin typeface="Cinzel"/>
              </a:rPr>
              <a:t> Sheet Writer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996251"/>
            <a:ext cx="9144000" cy="46145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inzel"/>
              </a:rPr>
              <a:t>Technical Assessment 6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0" y="4834458"/>
            <a:ext cx="2323322" cy="232332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949" y="5569116"/>
            <a:ext cx="1935987" cy="988589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1524000" y="4548241"/>
            <a:ext cx="9144000" cy="461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>
                <a:latin typeface="Cinzel"/>
              </a:rPr>
              <a:t>5 Novembre 2016</a:t>
            </a:r>
          </a:p>
        </p:txBody>
      </p:sp>
    </p:spTree>
    <p:extLst>
      <p:ext uri="{BB962C8B-B14F-4D97-AF65-F5344CB8AC3E}">
        <p14:creationId xmlns:p14="http://schemas.microsoft.com/office/powerpoint/2010/main" val="290466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02919" y="259009"/>
            <a:ext cx="9784080" cy="1508760"/>
          </a:xfrm>
        </p:spPr>
        <p:txBody>
          <a:bodyPr/>
          <a:lstStyle/>
          <a:p>
            <a:r>
              <a:rPr lang="fr-FR" dirty="0">
                <a:solidFill>
                  <a:schemeClr val="tx2"/>
                </a:solidFill>
              </a:rPr>
              <a:t>Rappels des précédents TA</a:t>
            </a:r>
            <a:br>
              <a:rPr lang="fr-FR" dirty="0">
                <a:solidFill>
                  <a:schemeClr val="tx2"/>
                </a:solidFill>
              </a:rPr>
            </a:br>
            <a:r>
              <a:rPr lang="fr-FR" sz="2400" dirty="0">
                <a:solidFill>
                  <a:schemeClr val="tx2"/>
                </a:solidFill>
              </a:rPr>
              <a:t>Détection de notes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5353" y="2394335"/>
            <a:ext cx="2915740" cy="4102271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8375957" y="1967379"/>
            <a:ext cx="20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Spectre fréquentiel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4606247" y="3749379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Seuil</a:t>
            </a:r>
            <a:r>
              <a:rPr lang="fr-FR" dirty="0"/>
              <a:t> (</a:t>
            </a:r>
            <a:r>
              <a:rPr lang="en-GB" b="1" dirty="0"/>
              <a:t>Threshold</a:t>
            </a:r>
            <a:r>
              <a:rPr lang="fr-FR" dirty="0"/>
              <a:t>)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779486" y="2214351"/>
            <a:ext cx="7700967" cy="3628736"/>
            <a:chOff x="779486" y="2214351"/>
            <a:chExt cx="7700967" cy="3628736"/>
          </a:xfrm>
        </p:grpSpPr>
        <p:sp>
          <p:nvSpPr>
            <p:cNvPr id="3" name="Rectangle 2"/>
            <p:cNvSpPr/>
            <p:nvPr/>
          </p:nvSpPr>
          <p:spPr>
            <a:xfrm>
              <a:off x="7935353" y="2394335"/>
              <a:ext cx="545100" cy="2622727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/>
            <p:cNvCxnSpPr/>
            <p:nvPr/>
          </p:nvCxnSpPr>
          <p:spPr>
            <a:xfrm flipH="1" flipV="1">
              <a:off x="4570650" y="2214351"/>
              <a:ext cx="3364704" cy="179984"/>
            </a:xfrm>
            <a:prstGeom prst="line">
              <a:avLst/>
            </a:prstGeom>
            <a:ln w="28575"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flipH="1">
              <a:off x="4591276" y="5017063"/>
              <a:ext cx="3344078" cy="809203"/>
            </a:xfrm>
            <a:prstGeom prst="line">
              <a:avLst/>
            </a:prstGeom>
            <a:ln w="28575"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e 33"/>
            <p:cNvGrpSpPr/>
            <p:nvPr/>
          </p:nvGrpSpPr>
          <p:grpSpPr>
            <a:xfrm>
              <a:off x="779486" y="2214351"/>
              <a:ext cx="3791164" cy="3628736"/>
              <a:chOff x="813940" y="2279087"/>
              <a:chExt cx="4231768" cy="4277306"/>
            </a:xfrm>
          </p:grpSpPr>
          <p:pic>
            <p:nvPicPr>
              <p:cNvPr id="7" name="Image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3940" y="2298914"/>
                <a:ext cx="4231768" cy="4257479"/>
              </a:xfrm>
              <a:prstGeom prst="rect">
                <a:avLst/>
              </a:prstGeom>
            </p:spPr>
          </p:pic>
          <p:cxnSp>
            <p:nvCxnSpPr>
              <p:cNvPr id="25" name="Connecteur droit 24"/>
              <p:cNvCxnSpPr/>
              <p:nvPr/>
            </p:nvCxnSpPr>
            <p:spPr>
              <a:xfrm>
                <a:off x="1424198" y="2279087"/>
                <a:ext cx="24276" cy="4257479"/>
              </a:xfrm>
              <a:prstGeom prst="line">
                <a:avLst/>
              </a:prstGeom>
              <a:ln w="76200">
                <a:solidFill>
                  <a:srgbClr val="8C3C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" name="Connecteur droit 9"/>
          <p:cNvCxnSpPr/>
          <p:nvPr/>
        </p:nvCxnSpPr>
        <p:spPr>
          <a:xfrm flipV="1">
            <a:off x="779486" y="3929384"/>
            <a:ext cx="3791164" cy="11636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e 43"/>
          <p:cNvGrpSpPr/>
          <p:nvPr/>
        </p:nvGrpSpPr>
        <p:grpSpPr>
          <a:xfrm>
            <a:off x="1124447" y="3844908"/>
            <a:ext cx="195737" cy="192221"/>
            <a:chOff x="1124793" y="841642"/>
            <a:chExt cx="299406" cy="339866"/>
          </a:xfrm>
        </p:grpSpPr>
        <p:cxnSp>
          <p:nvCxnSpPr>
            <p:cNvPr id="36" name="Connecteur droit 35"/>
            <p:cNvCxnSpPr/>
            <p:nvPr/>
          </p:nvCxnSpPr>
          <p:spPr>
            <a:xfrm>
              <a:off x="1124793" y="841642"/>
              <a:ext cx="299404" cy="339866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 flipH="1">
              <a:off x="1124793" y="841644"/>
              <a:ext cx="299406" cy="333176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e 44"/>
          <p:cNvGrpSpPr/>
          <p:nvPr/>
        </p:nvGrpSpPr>
        <p:grpSpPr>
          <a:xfrm>
            <a:off x="1383550" y="3833273"/>
            <a:ext cx="195738" cy="192222"/>
            <a:chOff x="1124794" y="841638"/>
            <a:chExt cx="299407" cy="339867"/>
          </a:xfrm>
        </p:grpSpPr>
        <p:cxnSp>
          <p:nvCxnSpPr>
            <p:cNvPr id="46" name="Connecteur droit 45"/>
            <p:cNvCxnSpPr/>
            <p:nvPr/>
          </p:nvCxnSpPr>
          <p:spPr>
            <a:xfrm>
              <a:off x="1124794" y="841638"/>
              <a:ext cx="299404" cy="339867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/>
            <p:cNvCxnSpPr/>
            <p:nvPr/>
          </p:nvCxnSpPr>
          <p:spPr>
            <a:xfrm flipH="1">
              <a:off x="1124794" y="841642"/>
              <a:ext cx="299407" cy="333177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Connecteur droit 49"/>
          <p:cNvCxnSpPr/>
          <p:nvPr/>
        </p:nvCxnSpPr>
        <p:spPr>
          <a:xfrm>
            <a:off x="1326205" y="2214351"/>
            <a:ext cx="21748" cy="361191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/>
          <p:cNvSpPr txBox="1"/>
          <p:nvPr/>
        </p:nvSpPr>
        <p:spPr>
          <a:xfrm>
            <a:off x="1149937" y="58122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FF</a:t>
            </a:r>
          </a:p>
        </p:txBody>
      </p:sp>
      <p:cxnSp>
        <p:nvCxnSpPr>
          <p:cNvPr id="55" name="Connecteur droit 54"/>
          <p:cNvCxnSpPr/>
          <p:nvPr/>
        </p:nvCxnSpPr>
        <p:spPr>
          <a:xfrm flipH="1">
            <a:off x="2061012" y="2394335"/>
            <a:ext cx="10752" cy="344875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 flipH="1">
            <a:off x="2743328" y="3196354"/>
            <a:ext cx="16575" cy="267952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/>
          <p:cNvSpPr txBox="1"/>
          <p:nvPr/>
        </p:nvSpPr>
        <p:spPr>
          <a:xfrm>
            <a:off x="1860685" y="581091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H1</a:t>
            </a:r>
          </a:p>
        </p:txBody>
      </p:sp>
      <p:sp>
        <p:nvSpPr>
          <p:cNvPr id="62" name="ZoneTexte 61"/>
          <p:cNvSpPr txBox="1"/>
          <p:nvPr/>
        </p:nvSpPr>
        <p:spPr>
          <a:xfrm>
            <a:off x="2496843" y="581858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H2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1228446" y="6173369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Note détecté !</a:t>
            </a:r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5817" y="6061817"/>
            <a:ext cx="796183" cy="796183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68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/>
      <p:bldP spid="54" grpId="0"/>
      <p:bldP spid="61" grpId="0"/>
      <p:bldP spid="62" grpId="0"/>
      <p:bldP spid="6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6838" y="6102838"/>
            <a:ext cx="755162" cy="75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403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2"/>
                </a:solidFill>
              </a:rPr>
              <a:t>Problèmes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202919" y="1932317"/>
            <a:ext cx="9784080" cy="4267146"/>
          </a:xfrm>
        </p:spPr>
        <p:txBody>
          <a:bodyPr>
            <a:normAutofit/>
          </a:bodyPr>
          <a:lstStyle/>
          <a:p>
            <a:r>
              <a:rPr lang="fr-FR" dirty="0"/>
              <a:t>Détection de multiples notes trop imprécise</a:t>
            </a:r>
          </a:p>
          <a:p>
            <a:pPr lvl="1"/>
            <a:r>
              <a:rPr lang="fr-FR" dirty="0"/>
              <a:t>Les notes proches auront des fréquences fondamentales</a:t>
            </a:r>
          </a:p>
          <a:p>
            <a:pPr marL="228600" lvl="1" indent="0">
              <a:buNone/>
            </a:pPr>
            <a:r>
              <a:rPr lang="fr-FR" dirty="0"/>
              <a:t>    et des harmoniques proches</a:t>
            </a:r>
          </a:p>
          <a:p>
            <a:pPr marL="228600" lvl="1" indent="0">
              <a:buNone/>
            </a:pPr>
            <a:r>
              <a:rPr lang="fr-FR" dirty="0">
                <a:sym typeface="Wingdings" panose="05000000000000000000" pitchFamily="2" charset="2"/>
              </a:rPr>
              <a:t>	</a:t>
            </a:r>
            <a:r>
              <a:rPr lang="fr-FR" sz="1800" dirty="0">
                <a:sym typeface="Wingdings" panose="05000000000000000000" pitchFamily="2" charset="2"/>
              </a:rPr>
              <a:t> Difficile à détecter à cause des imprécisions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Fixité du seuil oblige de jouer à un volume sonore donné</a:t>
            </a:r>
          </a:p>
          <a:p>
            <a:endParaRPr lang="fr-FR" dirty="0"/>
          </a:p>
        </p:txBody>
      </p:sp>
      <p:grpSp>
        <p:nvGrpSpPr>
          <p:cNvPr id="4" name="Groupe 3"/>
          <p:cNvGrpSpPr/>
          <p:nvPr/>
        </p:nvGrpSpPr>
        <p:grpSpPr>
          <a:xfrm>
            <a:off x="8266086" y="1932316"/>
            <a:ext cx="3122128" cy="2859500"/>
            <a:chOff x="8266086" y="1932316"/>
            <a:chExt cx="3122128" cy="2859500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 rotWithShape="1">
            <a:blip r:embed="rId2"/>
            <a:srcRect l="476" t="283" r="1"/>
            <a:stretch/>
          </p:blipFill>
          <p:spPr>
            <a:xfrm>
              <a:off x="9657183" y="1932317"/>
              <a:ext cx="1731031" cy="2859499"/>
            </a:xfrm>
            <a:prstGeom prst="rect">
              <a:avLst/>
            </a:prstGeom>
          </p:spPr>
        </p:pic>
        <p:pic>
          <p:nvPicPr>
            <p:cNvPr id="3" name="Imag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66086" y="1932316"/>
              <a:ext cx="496196" cy="2044928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9666514" y="1932317"/>
              <a:ext cx="130629" cy="46565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/>
            <p:cNvCxnSpPr>
              <a:stCxn id="7" idx="0"/>
            </p:cNvCxnSpPr>
            <p:nvPr/>
          </p:nvCxnSpPr>
          <p:spPr>
            <a:xfrm flipH="1" flipV="1">
              <a:off x="8762282" y="1932316"/>
              <a:ext cx="969547" cy="1"/>
            </a:xfrm>
            <a:prstGeom prst="line">
              <a:avLst/>
            </a:prstGeom>
            <a:ln w="28575"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 flipH="1">
              <a:off x="8762282" y="2397967"/>
              <a:ext cx="894901" cy="1579277"/>
            </a:xfrm>
            <a:prstGeom prst="line">
              <a:avLst/>
            </a:prstGeom>
            <a:ln w="28575"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e 8"/>
          <p:cNvGrpSpPr/>
          <p:nvPr/>
        </p:nvGrpSpPr>
        <p:grpSpPr>
          <a:xfrm>
            <a:off x="2106838" y="4791816"/>
            <a:ext cx="6394244" cy="1909947"/>
            <a:chOff x="2106838" y="4791816"/>
            <a:chExt cx="6394244" cy="1909947"/>
          </a:xfrm>
        </p:grpSpPr>
        <p:pic>
          <p:nvPicPr>
            <p:cNvPr id="16" name="Image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74622" y="4791816"/>
              <a:ext cx="2004732" cy="1909947"/>
            </a:xfrm>
            <a:prstGeom prst="rect">
              <a:avLst/>
            </a:prstGeom>
          </p:spPr>
        </p:pic>
        <p:cxnSp>
          <p:nvCxnSpPr>
            <p:cNvPr id="19" name="Connecteur droit 18"/>
            <p:cNvCxnSpPr/>
            <p:nvPr/>
          </p:nvCxnSpPr>
          <p:spPr>
            <a:xfrm>
              <a:off x="2961313" y="4791816"/>
              <a:ext cx="8389" cy="1909947"/>
            </a:xfrm>
            <a:prstGeom prst="line">
              <a:avLst/>
            </a:prstGeom>
            <a:ln w="28575">
              <a:solidFill>
                <a:srgbClr val="8C3C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4"/>
            <a:srcRect b="46171"/>
            <a:stretch/>
          </p:blipFill>
          <p:spPr>
            <a:xfrm>
              <a:off x="5954279" y="5673652"/>
              <a:ext cx="2004732" cy="1028111"/>
            </a:xfrm>
            <a:prstGeom prst="rect">
              <a:avLst/>
            </a:prstGeom>
          </p:spPr>
        </p:pic>
        <p:cxnSp>
          <p:nvCxnSpPr>
            <p:cNvPr id="27" name="Connecteur droit 26"/>
            <p:cNvCxnSpPr/>
            <p:nvPr/>
          </p:nvCxnSpPr>
          <p:spPr>
            <a:xfrm>
              <a:off x="6241922" y="5314331"/>
              <a:ext cx="7437" cy="1387432"/>
            </a:xfrm>
            <a:prstGeom prst="line">
              <a:avLst/>
            </a:prstGeom>
            <a:ln w="28575">
              <a:solidFill>
                <a:srgbClr val="8C3C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5954279" y="4812030"/>
              <a:ext cx="2004732" cy="8616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7" name="Connecteur droit 16"/>
            <p:cNvCxnSpPr/>
            <p:nvPr/>
          </p:nvCxnSpPr>
          <p:spPr>
            <a:xfrm flipV="1">
              <a:off x="2674622" y="5569290"/>
              <a:ext cx="5284389" cy="1"/>
            </a:xfrm>
            <a:prstGeom prst="line">
              <a:avLst/>
            </a:prstGeom>
            <a:ln w="28575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ZoneTexte 29"/>
            <p:cNvSpPr txBox="1"/>
            <p:nvPr/>
          </p:nvSpPr>
          <p:spPr>
            <a:xfrm>
              <a:off x="2106838" y="5439012"/>
              <a:ext cx="5677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/>
                <a:t>Seuil</a:t>
              </a:r>
              <a:endParaRPr lang="fr-FR" dirty="0"/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4781725" y="6266576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OK!</a:t>
              </a:r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7959011" y="6266576"/>
              <a:ext cx="542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KO!</a:t>
              </a:r>
            </a:p>
          </p:txBody>
        </p:sp>
      </p:grpSp>
      <p:pic>
        <p:nvPicPr>
          <p:cNvPr id="18" name="Imag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95817" y="6061817"/>
            <a:ext cx="796183" cy="796183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72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contenu 2"/>
          <p:cNvSpPr>
            <a:spLocks noGrp="1"/>
          </p:cNvSpPr>
          <p:nvPr>
            <p:ph idx="1"/>
          </p:nvPr>
        </p:nvSpPr>
        <p:spPr>
          <a:xfrm>
            <a:off x="1202919" y="1932316"/>
            <a:ext cx="9784080" cy="4736931"/>
          </a:xfrm>
        </p:spPr>
        <p:txBody>
          <a:bodyPr>
            <a:normAutofit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Augmentation du nombre de points pour les fréquences basses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2"/>
                </a:solidFill>
              </a:rPr>
              <a:t>Nouvel Algorithme</a:t>
            </a:r>
            <a:br>
              <a:rPr lang="fr-FR" dirty="0">
                <a:solidFill>
                  <a:schemeClr val="tx2"/>
                </a:solidFill>
              </a:rPr>
            </a:br>
            <a:r>
              <a:rPr lang="fr-FR" sz="2400" dirty="0">
                <a:solidFill>
                  <a:schemeClr val="tx2"/>
                </a:solidFill>
              </a:rPr>
              <a:t>1. Passage en Logarithmique</a:t>
            </a:r>
            <a:endParaRPr lang="fr-FR" dirty="0"/>
          </a:p>
        </p:txBody>
      </p:sp>
      <p:sp>
        <p:nvSpPr>
          <p:cNvPr id="10" name="Flèche : droite 9"/>
          <p:cNvSpPr/>
          <p:nvPr/>
        </p:nvSpPr>
        <p:spPr>
          <a:xfrm>
            <a:off x="3636049" y="3355131"/>
            <a:ext cx="1791407" cy="271384"/>
          </a:xfrm>
          <a:prstGeom prst="rightArrow">
            <a:avLst>
              <a:gd name="adj1" fmla="val 34581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" name="Groupe 11"/>
          <p:cNvGrpSpPr/>
          <p:nvPr/>
        </p:nvGrpSpPr>
        <p:grpSpPr>
          <a:xfrm>
            <a:off x="1574634" y="2267610"/>
            <a:ext cx="1971413" cy="3647317"/>
            <a:chOff x="1085067" y="2424627"/>
            <a:chExt cx="2738678" cy="4470244"/>
          </a:xfrm>
        </p:grpSpPr>
        <p:pic>
          <p:nvPicPr>
            <p:cNvPr id="3" name="Imag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8229" y="2424627"/>
              <a:ext cx="2323855" cy="326031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ZoneTexte 7"/>
                <p:cNvSpPr txBox="1"/>
                <p:nvPr/>
              </p:nvSpPr>
              <p:spPr>
                <a:xfrm>
                  <a:off x="1085067" y="5684942"/>
                  <a:ext cx="2738678" cy="12099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/>
                    <a:t>Linéaire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" name="ZoneTexte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067" y="5684942"/>
                  <a:ext cx="2738678" cy="1209929"/>
                </a:xfrm>
                <a:prstGeom prst="rect">
                  <a:avLst/>
                </a:prstGeom>
                <a:blipFill>
                  <a:blip r:embed="rId3"/>
                  <a:stretch>
                    <a:fillRect t="-308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Rectangle 3"/>
            <p:cNvSpPr/>
            <p:nvPr/>
          </p:nvSpPr>
          <p:spPr>
            <a:xfrm>
              <a:off x="1379882" y="2433933"/>
              <a:ext cx="174809" cy="602086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" name="Groupe 12"/>
          <p:cNvGrpSpPr/>
          <p:nvPr/>
        </p:nvGrpSpPr>
        <p:grpSpPr>
          <a:xfrm>
            <a:off x="5612234" y="2267611"/>
            <a:ext cx="4837612" cy="3655390"/>
            <a:chOff x="6397381" y="2415107"/>
            <a:chExt cx="5470205" cy="4309852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97381" y="2415107"/>
              <a:ext cx="5470205" cy="313639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ZoneTexte 8"/>
                <p:cNvSpPr txBox="1"/>
                <p:nvPr/>
              </p:nvSpPr>
              <p:spPr>
                <a:xfrm>
                  <a:off x="6397381" y="5561019"/>
                  <a:ext cx="5470205" cy="11639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/>
                    <a:t>Logarithmique</a:t>
                  </a:r>
                </a:p>
                <a:p>
                  <a:pPr algn="ctr"/>
                  <a14:m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))      </m:t>
                              </m:r>
                            </m:e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              </m:t>
                              </m:r>
                            </m:e>
                          </m:eqArr>
                        </m:e>
                      </m:d>
                    </m:oMath>
                  </a14:m>
                  <a:r>
                    <a:rPr lang="fr-FR" dirty="0"/>
                    <a:t> </a:t>
                  </a:r>
                </a:p>
              </p:txBody>
            </p:sp>
          </mc:Choice>
          <mc:Fallback xmlns="">
            <p:sp>
              <p:nvSpPr>
                <p:cNvPr id="9" name="ZoneTexte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381" y="5561019"/>
                  <a:ext cx="5470205" cy="1163940"/>
                </a:xfrm>
                <a:prstGeom prst="rect">
                  <a:avLst/>
                </a:prstGeom>
                <a:blipFill>
                  <a:blip r:embed="rId5"/>
                  <a:stretch>
                    <a:fillRect t="-370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ctangle 10"/>
            <p:cNvSpPr/>
            <p:nvPr/>
          </p:nvSpPr>
          <p:spPr>
            <a:xfrm>
              <a:off x="7630560" y="2424627"/>
              <a:ext cx="1706385" cy="578632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5" name="Imag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95817" y="6061817"/>
            <a:ext cx="796183" cy="796183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93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4CAF50"/>
                </a:solidFill>
              </a:rPr>
              <a:t>Nouvel Algorithme</a:t>
            </a:r>
            <a:br>
              <a:rPr lang="fr-FR" dirty="0">
                <a:solidFill>
                  <a:srgbClr val="4CAF50"/>
                </a:solidFill>
              </a:rPr>
            </a:br>
            <a:r>
              <a:rPr lang="fr-FR" sz="2400" dirty="0">
                <a:solidFill>
                  <a:srgbClr val="4CAF50"/>
                </a:solidFill>
              </a:rPr>
              <a:t>2. Segmentation du spectre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19" y="2060012"/>
            <a:ext cx="7876401" cy="4516006"/>
          </a:xfrm>
          <a:prstGeom prst="rect">
            <a:avLst/>
          </a:prstGeom>
        </p:spPr>
      </p:pic>
      <p:cxnSp>
        <p:nvCxnSpPr>
          <p:cNvPr id="19" name="Connecteur droit 18"/>
          <p:cNvCxnSpPr/>
          <p:nvPr/>
        </p:nvCxnSpPr>
        <p:spPr>
          <a:xfrm>
            <a:off x="6605491" y="2406756"/>
            <a:ext cx="956345" cy="0"/>
          </a:xfrm>
          <a:prstGeom prst="line">
            <a:avLst/>
          </a:prstGeom>
          <a:ln w="2857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6605491" y="2844382"/>
            <a:ext cx="956345" cy="0"/>
          </a:xfrm>
          <a:prstGeom prst="line">
            <a:avLst/>
          </a:prstGeom>
          <a:ln w="2857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6781660" y="2468919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Etc...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682955" y="2057450"/>
            <a:ext cx="436541" cy="450799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4119498" y="2060012"/>
            <a:ext cx="346793" cy="450799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4773859" y="2058488"/>
            <a:ext cx="280800" cy="450799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4466292" y="2058330"/>
            <a:ext cx="307568" cy="450799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5052881" y="2058488"/>
            <a:ext cx="259200" cy="450799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5310912" y="2058488"/>
            <a:ext cx="230015" cy="450799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5539239" y="2058488"/>
            <a:ext cx="315995" cy="450799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/>
          <p:cNvSpPr/>
          <p:nvPr/>
        </p:nvSpPr>
        <p:spPr>
          <a:xfrm>
            <a:off x="5862191" y="2058330"/>
            <a:ext cx="156175" cy="450799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/>
          <p:cNvSpPr/>
          <p:nvPr/>
        </p:nvSpPr>
        <p:spPr>
          <a:xfrm>
            <a:off x="6023976" y="2058330"/>
            <a:ext cx="262181" cy="450799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/>
          <p:cNvSpPr/>
          <p:nvPr/>
        </p:nvSpPr>
        <p:spPr>
          <a:xfrm>
            <a:off x="3207614" y="2058488"/>
            <a:ext cx="476414" cy="450799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2034584" y="2058330"/>
            <a:ext cx="1172204" cy="450799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6290705" y="2058488"/>
            <a:ext cx="239669" cy="450799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8503920" y="2556518"/>
                <a:ext cx="3671198" cy="14995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/>
                  <a:t>Liste de montagnes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/>
                  <a:t>Une montagne est identifiée avec</a:t>
                </a:r>
              </a:p>
              <a:p>
                <a:r>
                  <a:rPr lang="fr-FR" dirty="0"/>
                  <a:t>	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𝑑𝑒𝑏𝑢𝑡</m:t>
                        </m:r>
                      </m:sub>
                    </m:sSub>
                  </m:oMath>
                </a14:m>
                <a:r>
                  <a:rPr lang="fr-FR" dirty="0"/>
                  <a:t> : fréquence de début</a:t>
                </a:r>
              </a:p>
              <a:p>
                <a:r>
                  <a:rPr lang="fr-FR" dirty="0"/>
                  <a:t>	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𝑓𝑖𝑛</m:t>
                        </m:r>
                      </m:sub>
                    </m:sSub>
                  </m:oMath>
                </a14:m>
                <a:r>
                  <a:rPr lang="fr-FR" dirty="0"/>
                  <a:t> : fréquence de fin</a:t>
                </a:r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3920" y="2556518"/>
                <a:ext cx="3671198" cy="1499578"/>
              </a:xfrm>
              <a:prstGeom prst="rect">
                <a:avLst/>
              </a:prstGeom>
              <a:blipFill>
                <a:blip r:embed="rId4"/>
                <a:stretch>
                  <a:fillRect l="-997" t="-2033" r="-664" b="-447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Imag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95817" y="6061817"/>
            <a:ext cx="796183" cy="79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62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Image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4CAF50"/>
                </a:solidFill>
              </a:rPr>
              <a:t>Nouvel Algorithme</a:t>
            </a:r>
            <a:br>
              <a:rPr lang="fr-FR" dirty="0">
                <a:solidFill>
                  <a:srgbClr val="4CAF50"/>
                </a:solidFill>
              </a:rPr>
            </a:br>
            <a:r>
              <a:rPr lang="fr-FR" sz="2400" dirty="0">
                <a:solidFill>
                  <a:srgbClr val="4CAF50"/>
                </a:solidFill>
              </a:rPr>
              <a:t>3. Les pics de fréquence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00" y="2061762"/>
            <a:ext cx="7876401" cy="451600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676226" y="2059200"/>
            <a:ext cx="436541" cy="4507992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4112769" y="2061762"/>
            <a:ext cx="346793" cy="4507992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767130" y="2060238"/>
            <a:ext cx="280800" cy="4507992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4459563" y="2060080"/>
            <a:ext cx="307568" cy="4507992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5046152" y="2060238"/>
            <a:ext cx="259200" cy="4507992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5304183" y="2060238"/>
            <a:ext cx="230015" cy="4507992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5532510" y="2060238"/>
            <a:ext cx="315995" cy="4507992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5855462" y="2060080"/>
            <a:ext cx="156175" cy="4507992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6017247" y="2060080"/>
            <a:ext cx="262181" cy="4507992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3200885" y="2060238"/>
            <a:ext cx="476414" cy="4507992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2027855" y="2060080"/>
            <a:ext cx="1172204" cy="4507992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6283976" y="2060238"/>
            <a:ext cx="239669" cy="4507992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/>
          <p:cNvCxnSpPr/>
          <p:nvPr/>
        </p:nvCxnSpPr>
        <p:spPr>
          <a:xfrm>
            <a:off x="6598762" y="2408506"/>
            <a:ext cx="956345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6598762" y="2846132"/>
            <a:ext cx="956345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6774931" y="2470669"/>
            <a:ext cx="67518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Etc...</a:t>
            </a:r>
          </a:p>
        </p:txBody>
      </p:sp>
      <p:grpSp>
        <p:nvGrpSpPr>
          <p:cNvPr id="24" name="Groupe 23"/>
          <p:cNvGrpSpPr/>
          <p:nvPr/>
        </p:nvGrpSpPr>
        <p:grpSpPr>
          <a:xfrm>
            <a:off x="2739831" y="2909647"/>
            <a:ext cx="195737" cy="192221"/>
            <a:chOff x="1124793" y="841642"/>
            <a:chExt cx="299406" cy="339866"/>
          </a:xfrm>
        </p:grpSpPr>
        <p:cxnSp>
          <p:nvCxnSpPr>
            <p:cNvPr id="25" name="Connecteur droit 24"/>
            <p:cNvCxnSpPr/>
            <p:nvPr/>
          </p:nvCxnSpPr>
          <p:spPr>
            <a:xfrm>
              <a:off x="1124793" y="841642"/>
              <a:ext cx="299404" cy="339866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 flipH="1">
              <a:off x="1124793" y="841644"/>
              <a:ext cx="299406" cy="333176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e 26"/>
          <p:cNvGrpSpPr/>
          <p:nvPr/>
        </p:nvGrpSpPr>
        <p:grpSpPr>
          <a:xfrm>
            <a:off x="3370228" y="3246604"/>
            <a:ext cx="195737" cy="192221"/>
            <a:chOff x="1124793" y="841642"/>
            <a:chExt cx="299406" cy="339866"/>
          </a:xfrm>
        </p:grpSpPr>
        <p:cxnSp>
          <p:nvCxnSpPr>
            <p:cNvPr id="28" name="Connecteur droit 27"/>
            <p:cNvCxnSpPr/>
            <p:nvPr/>
          </p:nvCxnSpPr>
          <p:spPr>
            <a:xfrm>
              <a:off x="1124793" y="841642"/>
              <a:ext cx="299404" cy="339866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 flipH="1">
              <a:off x="1124793" y="841644"/>
              <a:ext cx="299406" cy="333176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e 29"/>
          <p:cNvGrpSpPr/>
          <p:nvPr/>
        </p:nvGrpSpPr>
        <p:grpSpPr>
          <a:xfrm>
            <a:off x="3837148" y="2278448"/>
            <a:ext cx="195737" cy="192221"/>
            <a:chOff x="1124793" y="841642"/>
            <a:chExt cx="299406" cy="339866"/>
          </a:xfrm>
        </p:grpSpPr>
        <p:cxnSp>
          <p:nvCxnSpPr>
            <p:cNvPr id="31" name="Connecteur droit 30"/>
            <p:cNvCxnSpPr/>
            <p:nvPr/>
          </p:nvCxnSpPr>
          <p:spPr>
            <a:xfrm>
              <a:off x="1124793" y="841642"/>
              <a:ext cx="299404" cy="339866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/>
            <p:cNvCxnSpPr/>
            <p:nvPr/>
          </p:nvCxnSpPr>
          <p:spPr>
            <a:xfrm flipH="1">
              <a:off x="1124793" y="841644"/>
              <a:ext cx="299406" cy="333176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/>
          <p:cNvGrpSpPr/>
          <p:nvPr/>
        </p:nvGrpSpPr>
        <p:grpSpPr>
          <a:xfrm>
            <a:off x="4560133" y="3567822"/>
            <a:ext cx="195737" cy="192221"/>
            <a:chOff x="1124793" y="841642"/>
            <a:chExt cx="299406" cy="339866"/>
          </a:xfrm>
        </p:grpSpPr>
        <p:cxnSp>
          <p:nvCxnSpPr>
            <p:cNvPr id="37" name="Connecteur droit 36"/>
            <p:cNvCxnSpPr/>
            <p:nvPr/>
          </p:nvCxnSpPr>
          <p:spPr>
            <a:xfrm>
              <a:off x="1124793" y="841642"/>
              <a:ext cx="299404" cy="339866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 flipH="1">
              <a:off x="1124793" y="841644"/>
              <a:ext cx="299406" cy="333176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e 38"/>
          <p:cNvGrpSpPr/>
          <p:nvPr/>
        </p:nvGrpSpPr>
        <p:grpSpPr>
          <a:xfrm>
            <a:off x="4772119" y="2849891"/>
            <a:ext cx="195737" cy="192221"/>
            <a:chOff x="1124793" y="841642"/>
            <a:chExt cx="299406" cy="339866"/>
          </a:xfrm>
        </p:grpSpPr>
        <p:cxnSp>
          <p:nvCxnSpPr>
            <p:cNvPr id="40" name="Connecteur droit 39"/>
            <p:cNvCxnSpPr/>
            <p:nvPr/>
          </p:nvCxnSpPr>
          <p:spPr>
            <a:xfrm>
              <a:off x="1124793" y="841642"/>
              <a:ext cx="299404" cy="339866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/>
            <p:cNvCxnSpPr/>
            <p:nvPr/>
          </p:nvCxnSpPr>
          <p:spPr>
            <a:xfrm flipH="1">
              <a:off x="1124793" y="841644"/>
              <a:ext cx="299406" cy="333176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e 41"/>
          <p:cNvGrpSpPr/>
          <p:nvPr/>
        </p:nvGrpSpPr>
        <p:grpSpPr>
          <a:xfrm>
            <a:off x="5082589" y="2071300"/>
            <a:ext cx="195737" cy="192221"/>
            <a:chOff x="1124793" y="841642"/>
            <a:chExt cx="299406" cy="339866"/>
          </a:xfrm>
        </p:grpSpPr>
        <p:cxnSp>
          <p:nvCxnSpPr>
            <p:cNvPr id="43" name="Connecteur droit 42"/>
            <p:cNvCxnSpPr/>
            <p:nvPr/>
          </p:nvCxnSpPr>
          <p:spPr>
            <a:xfrm>
              <a:off x="1124793" y="841642"/>
              <a:ext cx="299404" cy="339866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 flipH="1">
              <a:off x="1124793" y="841644"/>
              <a:ext cx="299406" cy="333176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e 44"/>
          <p:cNvGrpSpPr/>
          <p:nvPr/>
        </p:nvGrpSpPr>
        <p:grpSpPr>
          <a:xfrm>
            <a:off x="5314787" y="2955062"/>
            <a:ext cx="195737" cy="192221"/>
            <a:chOff x="1124793" y="841642"/>
            <a:chExt cx="299406" cy="339866"/>
          </a:xfrm>
        </p:grpSpPr>
        <p:cxnSp>
          <p:nvCxnSpPr>
            <p:cNvPr id="46" name="Connecteur droit 45"/>
            <p:cNvCxnSpPr/>
            <p:nvPr/>
          </p:nvCxnSpPr>
          <p:spPr>
            <a:xfrm>
              <a:off x="1124793" y="841642"/>
              <a:ext cx="299404" cy="339866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/>
            <p:cNvCxnSpPr/>
            <p:nvPr/>
          </p:nvCxnSpPr>
          <p:spPr>
            <a:xfrm flipH="1">
              <a:off x="1124793" y="841644"/>
              <a:ext cx="299406" cy="333176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e 47"/>
          <p:cNvGrpSpPr/>
          <p:nvPr/>
        </p:nvGrpSpPr>
        <p:grpSpPr>
          <a:xfrm>
            <a:off x="5632818" y="2413112"/>
            <a:ext cx="195737" cy="192221"/>
            <a:chOff x="1124793" y="841642"/>
            <a:chExt cx="299406" cy="339866"/>
          </a:xfrm>
        </p:grpSpPr>
        <p:cxnSp>
          <p:nvCxnSpPr>
            <p:cNvPr id="49" name="Connecteur droit 48"/>
            <p:cNvCxnSpPr/>
            <p:nvPr/>
          </p:nvCxnSpPr>
          <p:spPr>
            <a:xfrm>
              <a:off x="1124793" y="841642"/>
              <a:ext cx="299404" cy="339866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/>
            <p:cNvCxnSpPr/>
            <p:nvPr/>
          </p:nvCxnSpPr>
          <p:spPr>
            <a:xfrm flipH="1">
              <a:off x="1124793" y="841644"/>
              <a:ext cx="299406" cy="333176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e 50"/>
          <p:cNvGrpSpPr/>
          <p:nvPr/>
        </p:nvGrpSpPr>
        <p:grpSpPr>
          <a:xfrm>
            <a:off x="5822944" y="3907751"/>
            <a:ext cx="195737" cy="192221"/>
            <a:chOff x="1124793" y="841642"/>
            <a:chExt cx="299406" cy="339866"/>
          </a:xfrm>
        </p:grpSpPr>
        <p:cxnSp>
          <p:nvCxnSpPr>
            <p:cNvPr id="52" name="Connecteur droit 51"/>
            <p:cNvCxnSpPr/>
            <p:nvPr/>
          </p:nvCxnSpPr>
          <p:spPr>
            <a:xfrm>
              <a:off x="1124793" y="841642"/>
              <a:ext cx="299404" cy="339866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/>
            <p:nvPr/>
          </p:nvCxnSpPr>
          <p:spPr>
            <a:xfrm flipH="1">
              <a:off x="1124793" y="841644"/>
              <a:ext cx="299406" cy="333176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e 53"/>
          <p:cNvGrpSpPr/>
          <p:nvPr/>
        </p:nvGrpSpPr>
        <p:grpSpPr>
          <a:xfrm>
            <a:off x="6018831" y="2259738"/>
            <a:ext cx="195737" cy="192221"/>
            <a:chOff x="1124793" y="841642"/>
            <a:chExt cx="299406" cy="339866"/>
          </a:xfrm>
        </p:grpSpPr>
        <p:cxnSp>
          <p:nvCxnSpPr>
            <p:cNvPr id="55" name="Connecteur droit 54"/>
            <p:cNvCxnSpPr/>
            <p:nvPr/>
          </p:nvCxnSpPr>
          <p:spPr>
            <a:xfrm>
              <a:off x="1124793" y="841642"/>
              <a:ext cx="299404" cy="339866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/>
            <p:nvPr/>
          </p:nvCxnSpPr>
          <p:spPr>
            <a:xfrm flipH="1">
              <a:off x="1124793" y="841644"/>
              <a:ext cx="299406" cy="333176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e 56"/>
          <p:cNvGrpSpPr/>
          <p:nvPr/>
        </p:nvGrpSpPr>
        <p:grpSpPr>
          <a:xfrm>
            <a:off x="6305211" y="2871264"/>
            <a:ext cx="195737" cy="192221"/>
            <a:chOff x="1124793" y="841642"/>
            <a:chExt cx="299406" cy="339866"/>
          </a:xfrm>
        </p:grpSpPr>
        <p:cxnSp>
          <p:nvCxnSpPr>
            <p:cNvPr id="58" name="Connecteur droit 57"/>
            <p:cNvCxnSpPr/>
            <p:nvPr/>
          </p:nvCxnSpPr>
          <p:spPr>
            <a:xfrm>
              <a:off x="1124793" y="841642"/>
              <a:ext cx="299404" cy="339866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/>
            <p:cNvCxnSpPr/>
            <p:nvPr/>
          </p:nvCxnSpPr>
          <p:spPr>
            <a:xfrm flipH="1">
              <a:off x="1124793" y="841644"/>
              <a:ext cx="299406" cy="333176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e 59"/>
          <p:cNvGrpSpPr/>
          <p:nvPr/>
        </p:nvGrpSpPr>
        <p:grpSpPr>
          <a:xfrm>
            <a:off x="6551419" y="3360534"/>
            <a:ext cx="195737" cy="192221"/>
            <a:chOff x="1124793" y="841642"/>
            <a:chExt cx="299406" cy="339866"/>
          </a:xfrm>
        </p:grpSpPr>
        <p:cxnSp>
          <p:nvCxnSpPr>
            <p:cNvPr id="61" name="Connecteur droit 60"/>
            <p:cNvCxnSpPr/>
            <p:nvPr/>
          </p:nvCxnSpPr>
          <p:spPr>
            <a:xfrm>
              <a:off x="1124793" y="841642"/>
              <a:ext cx="299404" cy="339866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/>
            <p:cNvCxnSpPr/>
            <p:nvPr/>
          </p:nvCxnSpPr>
          <p:spPr>
            <a:xfrm flipH="1">
              <a:off x="1124793" y="841644"/>
              <a:ext cx="299406" cy="333176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e 32"/>
          <p:cNvGrpSpPr/>
          <p:nvPr/>
        </p:nvGrpSpPr>
        <p:grpSpPr>
          <a:xfrm>
            <a:off x="4167660" y="1949248"/>
            <a:ext cx="195737" cy="192221"/>
            <a:chOff x="1124793" y="841642"/>
            <a:chExt cx="299406" cy="339866"/>
          </a:xfrm>
        </p:grpSpPr>
        <p:cxnSp>
          <p:nvCxnSpPr>
            <p:cNvPr id="34" name="Connecteur droit 33"/>
            <p:cNvCxnSpPr/>
            <p:nvPr/>
          </p:nvCxnSpPr>
          <p:spPr>
            <a:xfrm>
              <a:off x="1124793" y="841642"/>
              <a:ext cx="299404" cy="339866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 flipH="1">
              <a:off x="1124793" y="841644"/>
              <a:ext cx="299406" cy="333176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/>
              <p:cNvSpPr txBox="1"/>
              <p:nvPr/>
            </p:nvSpPr>
            <p:spPr>
              <a:xfrm>
                <a:off x="8592357" y="2538588"/>
                <a:ext cx="3581430" cy="17765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/>
                  <a:t>Liste de pics de fréquence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/>
                  <a:t>Un pic de fréquence est identifié </a:t>
                </a:r>
              </a:p>
              <a:p>
                <a:r>
                  <a:rPr lang="fr-FR" dirty="0"/>
                  <a:t>	avec :</a:t>
                </a:r>
              </a:p>
              <a:p>
                <a:r>
                  <a:rPr lang="fr-FR" dirty="0"/>
                  <a:t>	-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FR" dirty="0"/>
                  <a:t> : fréquence</a:t>
                </a:r>
              </a:p>
              <a:p>
                <a:r>
                  <a:rPr lang="fr-FR" dirty="0"/>
                  <a:t>	-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fr-FR" dirty="0"/>
                  <a:t> : magnitude</a:t>
                </a:r>
              </a:p>
            </p:txBody>
          </p:sp>
        </mc:Choice>
        <mc:Fallback xmlns="">
          <p:sp>
            <p:nvSpPr>
              <p:cNvPr id="63" name="ZoneText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357" y="2538588"/>
                <a:ext cx="3581430" cy="1776577"/>
              </a:xfrm>
              <a:prstGeom prst="rect">
                <a:avLst/>
              </a:prstGeom>
              <a:blipFill>
                <a:blip r:embed="rId4"/>
                <a:stretch>
                  <a:fillRect l="-1193" t="-1712" r="-511" b="-30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4" name="Image 6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95817" y="6061817"/>
            <a:ext cx="796183" cy="79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05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4CAF50"/>
                </a:solidFill>
              </a:rPr>
              <a:t>Nouvel Algorithme</a:t>
            </a:r>
            <a:br>
              <a:rPr lang="fr-FR" dirty="0">
                <a:solidFill>
                  <a:srgbClr val="4CAF50"/>
                </a:solidFill>
              </a:rPr>
            </a:br>
            <a:r>
              <a:rPr lang="fr-FR" sz="2400" dirty="0">
                <a:solidFill>
                  <a:srgbClr val="4CAF50"/>
                </a:solidFill>
              </a:rPr>
              <a:t>4. Association </a:t>
            </a:r>
            <a:r>
              <a:rPr lang="fr-FR" sz="2400" dirty="0" err="1">
                <a:solidFill>
                  <a:srgbClr val="4CAF50"/>
                </a:solidFill>
              </a:rPr>
              <a:t>pics-Notes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289304" y="2048256"/>
            <a:ext cx="951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Association de la liste des pics de fréquence avec les notes et leurs fréquences naturelles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604446"/>
              </p:ext>
            </p:extLst>
          </p:nvPr>
        </p:nvGraphicFramePr>
        <p:xfrm>
          <a:off x="1727545" y="2631594"/>
          <a:ext cx="429332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9216">
                  <a:extLst>
                    <a:ext uri="{9D8B030D-6E8A-4147-A177-3AD203B41FA5}">
                      <a16:colId xmlns:a16="http://schemas.microsoft.com/office/drawing/2014/main" val="1817159121"/>
                    </a:ext>
                  </a:extLst>
                </a:gridCol>
                <a:gridCol w="2224110">
                  <a:extLst>
                    <a:ext uri="{9D8B030D-6E8A-4147-A177-3AD203B41FA5}">
                      <a16:colId xmlns:a16="http://schemas.microsoft.com/office/drawing/2014/main" val="2380026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noProof="0" dirty="0"/>
                        <a:t>Fréquence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Magnitude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96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4,52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875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97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10,4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017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13,5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10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440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9,4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632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328257"/>
                  </a:ext>
                </a:extLst>
              </a:tr>
            </a:tbl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6094959" y="3533015"/>
            <a:ext cx="4475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/>
              <a:t>+</a:t>
            </a:r>
            <a:endParaRPr lang="fr-FR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508530"/>
              </p:ext>
            </p:extLst>
          </p:nvPr>
        </p:nvGraphicFramePr>
        <p:xfrm>
          <a:off x="6616605" y="2636674"/>
          <a:ext cx="4444482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2067">
                  <a:extLst>
                    <a:ext uri="{9D8B030D-6E8A-4147-A177-3AD203B41FA5}">
                      <a16:colId xmlns:a16="http://schemas.microsoft.com/office/drawing/2014/main" val="1817159121"/>
                    </a:ext>
                  </a:extLst>
                </a:gridCol>
                <a:gridCol w="2302415">
                  <a:extLst>
                    <a:ext uri="{9D8B030D-6E8A-4147-A177-3AD203B41FA5}">
                      <a16:colId xmlns:a16="http://schemas.microsoft.com/office/drawing/2014/main" val="2380026247"/>
                    </a:ext>
                  </a:extLst>
                </a:gridCol>
              </a:tblGrid>
              <a:tr h="359464">
                <a:tc>
                  <a:txBody>
                    <a:bodyPr/>
                    <a:lstStyle/>
                    <a:p>
                      <a:r>
                        <a:rPr lang="en-US" dirty="0"/>
                        <a:t>Note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Fréquence</a:t>
                      </a:r>
                      <a:r>
                        <a:rPr lang="fr-FR" baseline="0" dirty="0"/>
                        <a:t> Naturelles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96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A#2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116.541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875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F#3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184.997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97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261.626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017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329.628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10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440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632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523.251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328257"/>
                  </a:ext>
                </a:extLst>
              </a:tr>
            </a:tbl>
          </a:graphicData>
        </a:graphic>
      </p:graphicFrame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817" y="6061817"/>
            <a:ext cx="796183" cy="79618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7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4CAF50"/>
                </a:solidFill>
              </a:rPr>
              <a:t>Nouvel Algorithme</a:t>
            </a:r>
            <a:br>
              <a:rPr lang="fr-FR" dirty="0">
                <a:solidFill>
                  <a:srgbClr val="4CAF50"/>
                </a:solidFill>
              </a:rPr>
            </a:br>
            <a:r>
              <a:rPr lang="fr-FR" sz="2400" dirty="0">
                <a:solidFill>
                  <a:srgbClr val="4CAF50"/>
                </a:solidFill>
              </a:rPr>
              <a:t>5. Calculer le Seuil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637" y="2084832"/>
            <a:ext cx="7876401" cy="4516006"/>
          </a:xfrm>
          <a:prstGeom prst="rect">
            <a:avLst/>
          </a:prstGeom>
        </p:spPr>
      </p:pic>
      <p:grpSp>
        <p:nvGrpSpPr>
          <p:cNvPr id="8" name="Groupe 7"/>
          <p:cNvGrpSpPr/>
          <p:nvPr/>
        </p:nvGrpSpPr>
        <p:grpSpPr>
          <a:xfrm>
            <a:off x="6543735" y="1988721"/>
            <a:ext cx="195737" cy="192221"/>
            <a:chOff x="1124793" y="841642"/>
            <a:chExt cx="299406" cy="339866"/>
          </a:xfrm>
        </p:grpSpPr>
        <p:cxnSp>
          <p:nvCxnSpPr>
            <p:cNvPr id="9" name="Connecteur droit 8"/>
            <p:cNvCxnSpPr/>
            <p:nvPr/>
          </p:nvCxnSpPr>
          <p:spPr>
            <a:xfrm>
              <a:off x="1124793" y="841642"/>
              <a:ext cx="299404" cy="33986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 flipH="1">
              <a:off x="1124793" y="841644"/>
              <a:ext cx="299406" cy="33317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Connecteur droit 10"/>
          <p:cNvCxnSpPr/>
          <p:nvPr/>
        </p:nvCxnSpPr>
        <p:spPr>
          <a:xfrm flipH="1">
            <a:off x="3006637" y="2084832"/>
            <a:ext cx="3629055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2205198" y="1852111"/>
                <a:ext cx="801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198" y="1852111"/>
                <a:ext cx="80143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13"/>
          <p:cNvCxnSpPr/>
          <p:nvPr/>
        </p:nvCxnSpPr>
        <p:spPr>
          <a:xfrm>
            <a:off x="3006636" y="2843868"/>
            <a:ext cx="7876402" cy="16778"/>
          </a:xfrm>
          <a:prstGeom prst="line">
            <a:avLst/>
          </a:prstGeom>
          <a:ln w="28575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1202919" y="2513339"/>
                <a:ext cx="189205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Seuil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fr-FR" dirty="0"/>
                  <a:t>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∗ ??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919" y="2513339"/>
                <a:ext cx="1892056" cy="646331"/>
              </a:xfrm>
              <a:prstGeom prst="rect">
                <a:avLst/>
              </a:prstGeom>
              <a:blipFill>
                <a:blip r:embed="rId4"/>
                <a:stretch>
                  <a:fillRect l="-2572" t="-47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159392" y="4003091"/>
            <a:ext cx="26404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seuil est dynamique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Il prend en compte le </a:t>
            </a:r>
          </a:p>
          <a:p>
            <a:r>
              <a:rPr lang="fr-FR" dirty="0"/>
              <a:t>	volume général sur </a:t>
            </a:r>
          </a:p>
          <a:p>
            <a:r>
              <a:rPr lang="fr-FR" dirty="0"/>
              <a:t>	une frame</a:t>
            </a:r>
          </a:p>
        </p:txBody>
      </p:sp>
      <p:pic>
        <p:nvPicPr>
          <p:cNvPr id="55" name="Image 5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95817" y="6061817"/>
            <a:ext cx="796183" cy="796183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7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4CAF50"/>
                </a:solidFill>
              </a:rPr>
              <a:t>Nouvel Algorithme</a:t>
            </a:r>
            <a:br>
              <a:rPr lang="fr-FR" dirty="0">
                <a:solidFill>
                  <a:srgbClr val="4CAF50"/>
                </a:solidFill>
              </a:rPr>
            </a:br>
            <a:r>
              <a:rPr lang="fr-FR" sz="2400" dirty="0">
                <a:solidFill>
                  <a:srgbClr val="4CAF50"/>
                </a:solidFill>
              </a:rPr>
              <a:t>6. Marquer les nuisances</a:t>
            </a:r>
            <a:endParaRPr lang="fr-FR" dirty="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637" y="2084832"/>
            <a:ext cx="7876401" cy="4516006"/>
          </a:xfrm>
          <a:prstGeom prst="rect">
            <a:avLst/>
          </a:prstGeom>
        </p:spPr>
      </p:pic>
      <p:cxnSp>
        <p:nvCxnSpPr>
          <p:cNvPr id="21" name="Connecteur droit 20"/>
          <p:cNvCxnSpPr/>
          <p:nvPr/>
        </p:nvCxnSpPr>
        <p:spPr>
          <a:xfrm>
            <a:off x="3006636" y="2843868"/>
            <a:ext cx="7876402" cy="16778"/>
          </a:xfrm>
          <a:prstGeom prst="line">
            <a:avLst/>
          </a:prstGeom>
          <a:ln w="28575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2132262" y="2647818"/>
                <a:ext cx="796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Seuil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262" y="2647818"/>
                <a:ext cx="796244" cy="369332"/>
              </a:xfrm>
              <a:prstGeom prst="rect">
                <a:avLst/>
              </a:prstGeom>
              <a:blipFill>
                <a:blip r:embed="rId3"/>
                <a:stretch>
                  <a:fillRect l="-6923" t="-819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e 57"/>
          <p:cNvGrpSpPr/>
          <p:nvPr/>
        </p:nvGrpSpPr>
        <p:grpSpPr>
          <a:xfrm>
            <a:off x="5122304" y="2936147"/>
            <a:ext cx="195737" cy="192221"/>
            <a:chOff x="1124793" y="841642"/>
            <a:chExt cx="299406" cy="339866"/>
          </a:xfrm>
        </p:grpSpPr>
        <p:cxnSp>
          <p:nvCxnSpPr>
            <p:cNvPr id="59" name="Connecteur droit 58"/>
            <p:cNvCxnSpPr/>
            <p:nvPr/>
          </p:nvCxnSpPr>
          <p:spPr>
            <a:xfrm>
              <a:off x="1124793" y="841642"/>
              <a:ext cx="299404" cy="339866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 flipH="1">
              <a:off x="1124793" y="841644"/>
              <a:ext cx="299406" cy="333176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e 60"/>
          <p:cNvGrpSpPr/>
          <p:nvPr/>
        </p:nvGrpSpPr>
        <p:grpSpPr>
          <a:xfrm>
            <a:off x="5752701" y="3273104"/>
            <a:ext cx="195737" cy="192221"/>
            <a:chOff x="1124793" y="841642"/>
            <a:chExt cx="299406" cy="339866"/>
          </a:xfrm>
        </p:grpSpPr>
        <p:cxnSp>
          <p:nvCxnSpPr>
            <p:cNvPr id="62" name="Connecteur droit 61"/>
            <p:cNvCxnSpPr/>
            <p:nvPr/>
          </p:nvCxnSpPr>
          <p:spPr>
            <a:xfrm>
              <a:off x="1124793" y="841642"/>
              <a:ext cx="299404" cy="339866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 flipH="1">
              <a:off x="1124793" y="841644"/>
              <a:ext cx="299406" cy="333176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e 63"/>
          <p:cNvGrpSpPr/>
          <p:nvPr/>
        </p:nvGrpSpPr>
        <p:grpSpPr>
          <a:xfrm>
            <a:off x="6219621" y="2304948"/>
            <a:ext cx="195737" cy="192221"/>
            <a:chOff x="1124793" y="841642"/>
            <a:chExt cx="299406" cy="339866"/>
          </a:xfrm>
        </p:grpSpPr>
        <p:cxnSp>
          <p:nvCxnSpPr>
            <p:cNvPr id="65" name="Connecteur droit 64"/>
            <p:cNvCxnSpPr/>
            <p:nvPr/>
          </p:nvCxnSpPr>
          <p:spPr>
            <a:xfrm>
              <a:off x="1124793" y="841642"/>
              <a:ext cx="299404" cy="339866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/>
            <p:cNvCxnSpPr/>
            <p:nvPr/>
          </p:nvCxnSpPr>
          <p:spPr>
            <a:xfrm flipH="1">
              <a:off x="1124793" y="841644"/>
              <a:ext cx="299406" cy="333176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e 66"/>
          <p:cNvGrpSpPr/>
          <p:nvPr/>
        </p:nvGrpSpPr>
        <p:grpSpPr>
          <a:xfrm>
            <a:off x="6942606" y="3594322"/>
            <a:ext cx="195737" cy="192221"/>
            <a:chOff x="1124793" y="841642"/>
            <a:chExt cx="299406" cy="339866"/>
          </a:xfrm>
        </p:grpSpPr>
        <p:cxnSp>
          <p:nvCxnSpPr>
            <p:cNvPr id="68" name="Connecteur droit 67"/>
            <p:cNvCxnSpPr/>
            <p:nvPr/>
          </p:nvCxnSpPr>
          <p:spPr>
            <a:xfrm>
              <a:off x="1124793" y="841642"/>
              <a:ext cx="299404" cy="339866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/>
            <p:cNvCxnSpPr/>
            <p:nvPr/>
          </p:nvCxnSpPr>
          <p:spPr>
            <a:xfrm flipH="1">
              <a:off x="1124793" y="841644"/>
              <a:ext cx="299406" cy="333176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e 69"/>
          <p:cNvGrpSpPr/>
          <p:nvPr/>
        </p:nvGrpSpPr>
        <p:grpSpPr>
          <a:xfrm>
            <a:off x="7154592" y="2876391"/>
            <a:ext cx="195737" cy="192221"/>
            <a:chOff x="1124793" y="841642"/>
            <a:chExt cx="299406" cy="339866"/>
          </a:xfrm>
        </p:grpSpPr>
        <p:cxnSp>
          <p:nvCxnSpPr>
            <p:cNvPr id="71" name="Connecteur droit 70"/>
            <p:cNvCxnSpPr/>
            <p:nvPr/>
          </p:nvCxnSpPr>
          <p:spPr>
            <a:xfrm>
              <a:off x="1124793" y="841642"/>
              <a:ext cx="299404" cy="339866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/>
            <p:cNvCxnSpPr/>
            <p:nvPr/>
          </p:nvCxnSpPr>
          <p:spPr>
            <a:xfrm flipH="1">
              <a:off x="1124793" y="841644"/>
              <a:ext cx="299406" cy="333176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e 72"/>
          <p:cNvGrpSpPr/>
          <p:nvPr/>
        </p:nvGrpSpPr>
        <p:grpSpPr>
          <a:xfrm>
            <a:off x="7465062" y="2097800"/>
            <a:ext cx="195737" cy="192221"/>
            <a:chOff x="1124793" y="841642"/>
            <a:chExt cx="299406" cy="339866"/>
          </a:xfrm>
        </p:grpSpPr>
        <p:cxnSp>
          <p:nvCxnSpPr>
            <p:cNvPr id="74" name="Connecteur droit 73"/>
            <p:cNvCxnSpPr/>
            <p:nvPr/>
          </p:nvCxnSpPr>
          <p:spPr>
            <a:xfrm>
              <a:off x="1124793" y="841642"/>
              <a:ext cx="299404" cy="339866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/>
            <p:cNvCxnSpPr/>
            <p:nvPr/>
          </p:nvCxnSpPr>
          <p:spPr>
            <a:xfrm flipH="1">
              <a:off x="1124793" y="841644"/>
              <a:ext cx="299406" cy="333176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e 75"/>
          <p:cNvGrpSpPr/>
          <p:nvPr/>
        </p:nvGrpSpPr>
        <p:grpSpPr>
          <a:xfrm>
            <a:off x="7697260" y="2981562"/>
            <a:ext cx="195737" cy="192221"/>
            <a:chOff x="1124793" y="841642"/>
            <a:chExt cx="299406" cy="339866"/>
          </a:xfrm>
        </p:grpSpPr>
        <p:cxnSp>
          <p:nvCxnSpPr>
            <p:cNvPr id="77" name="Connecteur droit 76"/>
            <p:cNvCxnSpPr/>
            <p:nvPr/>
          </p:nvCxnSpPr>
          <p:spPr>
            <a:xfrm>
              <a:off x="1124793" y="841642"/>
              <a:ext cx="299404" cy="339866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/>
            <p:cNvCxnSpPr/>
            <p:nvPr/>
          </p:nvCxnSpPr>
          <p:spPr>
            <a:xfrm flipH="1">
              <a:off x="1124793" y="841644"/>
              <a:ext cx="299406" cy="333176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e 78"/>
          <p:cNvGrpSpPr/>
          <p:nvPr/>
        </p:nvGrpSpPr>
        <p:grpSpPr>
          <a:xfrm>
            <a:off x="8015291" y="2439612"/>
            <a:ext cx="195737" cy="192221"/>
            <a:chOff x="1124793" y="841642"/>
            <a:chExt cx="299406" cy="339866"/>
          </a:xfrm>
        </p:grpSpPr>
        <p:cxnSp>
          <p:nvCxnSpPr>
            <p:cNvPr id="80" name="Connecteur droit 79"/>
            <p:cNvCxnSpPr/>
            <p:nvPr/>
          </p:nvCxnSpPr>
          <p:spPr>
            <a:xfrm>
              <a:off x="1124793" y="841642"/>
              <a:ext cx="299404" cy="339866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 flipH="1">
              <a:off x="1124793" y="841644"/>
              <a:ext cx="299406" cy="333176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e 81"/>
          <p:cNvGrpSpPr/>
          <p:nvPr/>
        </p:nvGrpSpPr>
        <p:grpSpPr>
          <a:xfrm>
            <a:off x="8205417" y="3934251"/>
            <a:ext cx="195737" cy="192221"/>
            <a:chOff x="1124793" y="841642"/>
            <a:chExt cx="299406" cy="339866"/>
          </a:xfrm>
        </p:grpSpPr>
        <p:cxnSp>
          <p:nvCxnSpPr>
            <p:cNvPr id="83" name="Connecteur droit 82"/>
            <p:cNvCxnSpPr/>
            <p:nvPr/>
          </p:nvCxnSpPr>
          <p:spPr>
            <a:xfrm>
              <a:off x="1124793" y="841642"/>
              <a:ext cx="299404" cy="339866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/>
            <p:cNvCxnSpPr/>
            <p:nvPr/>
          </p:nvCxnSpPr>
          <p:spPr>
            <a:xfrm flipH="1">
              <a:off x="1124793" y="841644"/>
              <a:ext cx="299406" cy="333176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e 84"/>
          <p:cNvGrpSpPr/>
          <p:nvPr/>
        </p:nvGrpSpPr>
        <p:grpSpPr>
          <a:xfrm>
            <a:off x="8401304" y="2286238"/>
            <a:ext cx="195737" cy="192221"/>
            <a:chOff x="1124793" y="841642"/>
            <a:chExt cx="299406" cy="339866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1124793" y="841642"/>
              <a:ext cx="299404" cy="339866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flipH="1">
              <a:off x="1124793" y="841644"/>
              <a:ext cx="299406" cy="333176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e 87"/>
          <p:cNvGrpSpPr/>
          <p:nvPr/>
        </p:nvGrpSpPr>
        <p:grpSpPr>
          <a:xfrm>
            <a:off x="8687684" y="2897764"/>
            <a:ext cx="195737" cy="192221"/>
            <a:chOff x="1124793" y="841642"/>
            <a:chExt cx="299406" cy="339866"/>
          </a:xfrm>
        </p:grpSpPr>
        <p:cxnSp>
          <p:nvCxnSpPr>
            <p:cNvPr id="89" name="Connecteur droit 88"/>
            <p:cNvCxnSpPr/>
            <p:nvPr/>
          </p:nvCxnSpPr>
          <p:spPr>
            <a:xfrm>
              <a:off x="1124793" y="841642"/>
              <a:ext cx="299404" cy="339866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/>
            <p:cNvCxnSpPr/>
            <p:nvPr/>
          </p:nvCxnSpPr>
          <p:spPr>
            <a:xfrm flipH="1">
              <a:off x="1124793" y="841644"/>
              <a:ext cx="299406" cy="333176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e 90"/>
          <p:cNvGrpSpPr/>
          <p:nvPr/>
        </p:nvGrpSpPr>
        <p:grpSpPr>
          <a:xfrm>
            <a:off x="8933892" y="3387034"/>
            <a:ext cx="195737" cy="192221"/>
            <a:chOff x="1124793" y="841642"/>
            <a:chExt cx="299406" cy="339866"/>
          </a:xfrm>
        </p:grpSpPr>
        <p:cxnSp>
          <p:nvCxnSpPr>
            <p:cNvPr id="92" name="Connecteur droit 91"/>
            <p:cNvCxnSpPr/>
            <p:nvPr/>
          </p:nvCxnSpPr>
          <p:spPr>
            <a:xfrm>
              <a:off x="1124793" y="841642"/>
              <a:ext cx="299404" cy="339866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/>
            <p:cNvCxnSpPr/>
            <p:nvPr/>
          </p:nvCxnSpPr>
          <p:spPr>
            <a:xfrm flipH="1">
              <a:off x="1124793" y="841644"/>
              <a:ext cx="299406" cy="333176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e 93"/>
          <p:cNvGrpSpPr/>
          <p:nvPr/>
        </p:nvGrpSpPr>
        <p:grpSpPr>
          <a:xfrm>
            <a:off x="6550784" y="2000040"/>
            <a:ext cx="195737" cy="192221"/>
            <a:chOff x="1124793" y="841642"/>
            <a:chExt cx="299406" cy="339866"/>
          </a:xfrm>
        </p:grpSpPr>
        <p:cxnSp>
          <p:nvCxnSpPr>
            <p:cNvPr id="95" name="Connecteur droit 94"/>
            <p:cNvCxnSpPr/>
            <p:nvPr/>
          </p:nvCxnSpPr>
          <p:spPr>
            <a:xfrm>
              <a:off x="1124793" y="841642"/>
              <a:ext cx="299404" cy="339866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/>
            <p:cNvCxnSpPr/>
            <p:nvPr/>
          </p:nvCxnSpPr>
          <p:spPr>
            <a:xfrm flipH="1">
              <a:off x="1124793" y="841644"/>
              <a:ext cx="299406" cy="333176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7" name="Image 9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5817" y="6061817"/>
            <a:ext cx="796183" cy="796183"/>
          </a:xfrm>
          <a:prstGeom prst="rect">
            <a:avLst/>
          </a:prstGeom>
        </p:spPr>
      </p:pic>
      <p:pic>
        <p:nvPicPr>
          <p:cNvPr id="98" name="Image 9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285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4CAF50"/>
                </a:solidFill>
              </a:rPr>
              <a:t>Nouvel Algorithme</a:t>
            </a:r>
            <a:br>
              <a:rPr lang="fr-FR" dirty="0">
                <a:solidFill>
                  <a:srgbClr val="4CAF50"/>
                </a:solidFill>
              </a:rPr>
            </a:br>
            <a:r>
              <a:rPr lang="fr-FR" sz="2400" dirty="0">
                <a:solidFill>
                  <a:srgbClr val="4CAF50"/>
                </a:solidFill>
              </a:rPr>
              <a:t>6. Marquer les nuisances</a:t>
            </a:r>
            <a:endParaRPr lang="fr-FR" dirty="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637" y="2084832"/>
            <a:ext cx="7876401" cy="4516006"/>
          </a:xfrm>
          <a:prstGeom prst="rect">
            <a:avLst/>
          </a:prstGeom>
        </p:spPr>
      </p:pic>
      <p:cxnSp>
        <p:nvCxnSpPr>
          <p:cNvPr id="21" name="Connecteur droit 20"/>
          <p:cNvCxnSpPr/>
          <p:nvPr/>
        </p:nvCxnSpPr>
        <p:spPr>
          <a:xfrm>
            <a:off x="3006636" y="2843868"/>
            <a:ext cx="7876402" cy="16778"/>
          </a:xfrm>
          <a:prstGeom prst="line">
            <a:avLst/>
          </a:prstGeom>
          <a:ln w="28575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2132262" y="2647818"/>
                <a:ext cx="796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Seuil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262" y="2647818"/>
                <a:ext cx="796244" cy="369332"/>
              </a:xfrm>
              <a:prstGeom prst="rect">
                <a:avLst/>
              </a:prstGeom>
              <a:blipFill>
                <a:blip r:embed="rId3"/>
                <a:stretch>
                  <a:fillRect l="-6923" t="-819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e 57"/>
          <p:cNvGrpSpPr/>
          <p:nvPr/>
        </p:nvGrpSpPr>
        <p:grpSpPr>
          <a:xfrm>
            <a:off x="5122304" y="2936147"/>
            <a:ext cx="195737" cy="192221"/>
            <a:chOff x="1124793" y="841642"/>
            <a:chExt cx="299406" cy="339866"/>
          </a:xfrm>
        </p:grpSpPr>
        <p:cxnSp>
          <p:nvCxnSpPr>
            <p:cNvPr id="59" name="Connecteur droit 58"/>
            <p:cNvCxnSpPr/>
            <p:nvPr/>
          </p:nvCxnSpPr>
          <p:spPr>
            <a:xfrm>
              <a:off x="1124793" y="841642"/>
              <a:ext cx="299404" cy="339866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 flipH="1">
              <a:off x="1124793" y="841644"/>
              <a:ext cx="299406" cy="333176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e 60"/>
          <p:cNvGrpSpPr/>
          <p:nvPr/>
        </p:nvGrpSpPr>
        <p:grpSpPr>
          <a:xfrm>
            <a:off x="5752701" y="3273104"/>
            <a:ext cx="195737" cy="192221"/>
            <a:chOff x="1124793" y="841642"/>
            <a:chExt cx="299406" cy="339866"/>
          </a:xfrm>
        </p:grpSpPr>
        <p:cxnSp>
          <p:nvCxnSpPr>
            <p:cNvPr id="62" name="Connecteur droit 61"/>
            <p:cNvCxnSpPr/>
            <p:nvPr/>
          </p:nvCxnSpPr>
          <p:spPr>
            <a:xfrm>
              <a:off x="1124793" y="841642"/>
              <a:ext cx="299404" cy="339866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 flipH="1">
              <a:off x="1124793" y="841644"/>
              <a:ext cx="299406" cy="333176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e 63"/>
          <p:cNvGrpSpPr/>
          <p:nvPr/>
        </p:nvGrpSpPr>
        <p:grpSpPr>
          <a:xfrm>
            <a:off x="6219621" y="2304948"/>
            <a:ext cx="195737" cy="192221"/>
            <a:chOff x="1124793" y="841642"/>
            <a:chExt cx="299406" cy="339866"/>
          </a:xfrm>
        </p:grpSpPr>
        <p:cxnSp>
          <p:nvCxnSpPr>
            <p:cNvPr id="65" name="Connecteur droit 64"/>
            <p:cNvCxnSpPr/>
            <p:nvPr/>
          </p:nvCxnSpPr>
          <p:spPr>
            <a:xfrm>
              <a:off x="1124793" y="841642"/>
              <a:ext cx="299404" cy="339866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/>
            <p:cNvCxnSpPr/>
            <p:nvPr/>
          </p:nvCxnSpPr>
          <p:spPr>
            <a:xfrm flipH="1">
              <a:off x="1124793" y="841644"/>
              <a:ext cx="299406" cy="333176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e 66"/>
          <p:cNvGrpSpPr/>
          <p:nvPr/>
        </p:nvGrpSpPr>
        <p:grpSpPr>
          <a:xfrm>
            <a:off x="6942606" y="3594322"/>
            <a:ext cx="195737" cy="192221"/>
            <a:chOff x="1124793" y="841642"/>
            <a:chExt cx="299406" cy="339866"/>
          </a:xfrm>
        </p:grpSpPr>
        <p:cxnSp>
          <p:nvCxnSpPr>
            <p:cNvPr id="68" name="Connecteur droit 67"/>
            <p:cNvCxnSpPr/>
            <p:nvPr/>
          </p:nvCxnSpPr>
          <p:spPr>
            <a:xfrm>
              <a:off x="1124793" y="841642"/>
              <a:ext cx="299404" cy="339866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/>
            <p:cNvCxnSpPr/>
            <p:nvPr/>
          </p:nvCxnSpPr>
          <p:spPr>
            <a:xfrm flipH="1">
              <a:off x="1124793" y="841644"/>
              <a:ext cx="299406" cy="333176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e 69"/>
          <p:cNvGrpSpPr/>
          <p:nvPr/>
        </p:nvGrpSpPr>
        <p:grpSpPr>
          <a:xfrm>
            <a:off x="7154592" y="2876391"/>
            <a:ext cx="195737" cy="192221"/>
            <a:chOff x="1124793" y="841642"/>
            <a:chExt cx="299406" cy="339866"/>
          </a:xfrm>
        </p:grpSpPr>
        <p:cxnSp>
          <p:nvCxnSpPr>
            <p:cNvPr id="71" name="Connecteur droit 70"/>
            <p:cNvCxnSpPr/>
            <p:nvPr/>
          </p:nvCxnSpPr>
          <p:spPr>
            <a:xfrm>
              <a:off x="1124793" y="841642"/>
              <a:ext cx="299404" cy="339866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/>
            <p:cNvCxnSpPr/>
            <p:nvPr/>
          </p:nvCxnSpPr>
          <p:spPr>
            <a:xfrm flipH="1">
              <a:off x="1124793" y="841644"/>
              <a:ext cx="299406" cy="333176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e 72"/>
          <p:cNvGrpSpPr/>
          <p:nvPr/>
        </p:nvGrpSpPr>
        <p:grpSpPr>
          <a:xfrm>
            <a:off x="7465062" y="2097800"/>
            <a:ext cx="195737" cy="192221"/>
            <a:chOff x="1124793" y="841642"/>
            <a:chExt cx="299406" cy="339866"/>
          </a:xfrm>
        </p:grpSpPr>
        <p:cxnSp>
          <p:nvCxnSpPr>
            <p:cNvPr id="74" name="Connecteur droit 73"/>
            <p:cNvCxnSpPr/>
            <p:nvPr/>
          </p:nvCxnSpPr>
          <p:spPr>
            <a:xfrm>
              <a:off x="1124793" y="841642"/>
              <a:ext cx="299404" cy="339866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/>
            <p:cNvCxnSpPr/>
            <p:nvPr/>
          </p:nvCxnSpPr>
          <p:spPr>
            <a:xfrm flipH="1">
              <a:off x="1124793" y="841644"/>
              <a:ext cx="299406" cy="333176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e 75"/>
          <p:cNvGrpSpPr/>
          <p:nvPr/>
        </p:nvGrpSpPr>
        <p:grpSpPr>
          <a:xfrm>
            <a:off x="7697260" y="2981562"/>
            <a:ext cx="195737" cy="192221"/>
            <a:chOff x="1124793" y="841642"/>
            <a:chExt cx="299406" cy="339866"/>
          </a:xfrm>
        </p:grpSpPr>
        <p:cxnSp>
          <p:nvCxnSpPr>
            <p:cNvPr id="77" name="Connecteur droit 76"/>
            <p:cNvCxnSpPr/>
            <p:nvPr/>
          </p:nvCxnSpPr>
          <p:spPr>
            <a:xfrm>
              <a:off x="1124793" y="841642"/>
              <a:ext cx="299404" cy="339866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/>
            <p:cNvCxnSpPr/>
            <p:nvPr/>
          </p:nvCxnSpPr>
          <p:spPr>
            <a:xfrm flipH="1">
              <a:off x="1124793" y="841644"/>
              <a:ext cx="299406" cy="333176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e 78"/>
          <p:cNvGrpSpPr/>
          <p:nvPr/>
        </p:nvGrpSpPr>
        <p:grpSpPr>
          <a:xfrm>
            <a:off x="8015291" y="2439612"/>
            <a:ext cx="195737" cy="192221"/>
            <a:chOff x="1124793" y="841642"/>
            <a:chExt cx="299406" cy="339866"/>
          </a:xfrm>
        </p:grpSpPr>
        <p:cxnSp>
          <p:nvCxnSpPr>
            <p:cNvPr id="80" name="Connecteur droit 79"/>
            <p:cNvCxnSpPr/>
            <p:nvPr/>
          </p:nvCxnSpPr>
          <p:spPr>
            <a:xfrm>
              <a:off x="1124793" y="841642"/>
              <a:ext cx="299404" cy="339866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 flipH="1">
              <a:off x="1124793" y="841644"/>
              <a:ext cx="299406" cy="333176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e 81"/>
          <p:cNvGrpSpPr/>
          <p:nvPr/>
        </p:nvGrpSpPr>
        <p:grpSpPr>
          <a:xfrm>
            <a:off x="8205417" y="3934251"/>
            <a:ext cx="195737" cy="192221"/>
            <a:chOff x="1124793" y="841642"/>
            <a:chExt cx="299406" cy="339866"/>
          </a:xfrm>
        </p:grpSpPr>
        <p:cxnSp>
          <p:nvCxnSpPr>
            <p:cNvPr id="83" name="Connecteur droit 82"/>
            <p:cNvCxnSpPr/>
            <p:nvPr/>
          </p:nvCxnSpPr>
          <p:spPr>
            <a:xfrm>
              <a:off x="1124793" y="841642"/>
              <a:ext cx="299404" cy="339866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/>
            <p:cNvCxnSpPr/>
            <p:nvPr/>
          </p:nvCxnSpPr>
          <p:spPr>
            <a:xfrm flipH="1">
              <a:off x="1124793" y="841644"/>
              <a:ext cx="299406" cy="333176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e 84"/>
          <p:cNvGrpSpPr/>
          <p:nvPr/>
        </p:nvGrpSpPr>
        <p:grpSpPr>
          <a:xfrm>
            <a:off x="8401304" y="2286238"/>
            <a:ext cx="195737" cy="192221"/>
            <a:chOff x="1124793" y="841642"/>
            <a:chExt cx="299406" cy="339866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1124793" y="841642"/>
              <a:ext cx="299404" cy="339866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flipH="1">
              <a:off x="1124793" y="841644"/>
              <a:ext cx="299406" cy="333176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e 87"/>
          <p:cNvGrpSpPr/>
          <p:nvPr/>
        </p:nvGrpSpPr>
        <p:grpSpPr>
          <a:xfrm>
            <a:off x="8687684" y="2897764"/>
            <a:ext cx="195737" cy="192221"/>
            <a:chOff x="1124793" y="841642"/>
            <a:chExt cx="299406" cy="339866"/>
          </a:xfrm>
        </p:grpSpPr>
        <p:cxnSp>
          <p:nvCxnSpPr>
            <p:cNvPr id="89" name="Connecteur droit 88"/>
            <p:cNvCxnSpPr/>
            <p:nvPr/>
          </p:nvCxnSpPr>
          <p:spPr>
            <a:xfrm>
              <a:off x="1124793" y="841642"/>
              <a:ext cx="299404" cy="339866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/>
            <p:cNvCxnSpPr/>
            <p:nvPr/>
          </p:nvCxnSpPr>
          <p:spPr>
            <a:xfrm flipH="1">
              <a:off x="1124793" y="841644"/>
              <a:ext cx="299406" cy="333176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e 90"/>
          <p:cNvGrpSpPr/>
          <p:nvPr/>
        </p:nvGrpSpPr>
        <p:grpSpPr>
          <a:xfrm>
            <a:off x="8933892" y="3387034"/>
            <a:ext cx="195737" cy="192221"/>
            <a:chOff x="1124793" y="841642"/>
            <a:chExt cx="299406" cy="339866"/>
          </a:xfrm>
        </p:grpSpPr>
        <p:cxnSp>
          <p:nvCxnSpPr>
            <p:cNvPr id="92" name="Connecteur droit 91"/>
            <p:cNvCxnSpPr/>
            <p:nvPr/>
          </p:nvCxnSpPr>
          <p:spPr>
            <a:xfrm>
              <a:off x="1124793" y="841642"/>
              <a:ext cx="299404" cy="339866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/>
            <p:cNvCxnSpPr/>
            <p:nvPr/>
          </p:nvCxnSpPr>
          <p:spPr>
            <a:xfrm flipH="1">
              <a:off x="1124793" y="841644"/>
              <a:ext cx="299406" cy="333176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e 93"/>
          <p:cNvGrpSpPr/>
          <p:nvPr/>
        </p:nvGrpSpPr>
        <p:grpSpPr>
          <a:xfrm>
            <a:off x="6550784" y="2000040"/>
            <a:ext cx="195737" cy="192221"/>
            <a:chOff x="1124793" y="841642"/>
            <a:chExt cx="299406" cy="339866"/>
          </a:xfrm>
        </p:grpSpPr>
        <p:cxnSp>
          <p:nvCxnSpPr>
            <p:cNvPr id="95" name="Connecteur droit 94"/>
            <p:cNvCxnSpPr/>
            <p:nvPr/>
          </p:nvCxnSpPr>
          <p:spPr>
            <a:xfrm>
              <a:off x="1124793" y="841642"/>
              <a:ext cx="299404" cy="339866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/>
            <p:cNvCxnSpPr/>
            <p:nvPr/>
          </p:nvCxnSpPr>
          <p:spPr>
            <a:xfrm flipH="1">
              <a:off x="1124793" y="841644"/>
              <a:ext cx="299406" cy="333176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7" name="Image 9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5817" y="6061817"/>
            <a:ext cx="796183" cy="796183"/>
          </a:xfrm>
          <a:prstGeom prst="rect">
            <a:avLst/>
          </a:prstGeom>
        </p:spPr>
      </p:pic>
      <p:pic>
        <p:nvPicPr>
          <p:cNvPr id="98" name="Image 9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13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2"/>
                </a:solidFill>
              </a:rPr>
              <a:t>Sommaire</a:t>
            </a:r>
            <a:endParaRPr lang="en-GB" dirty="0"/>
          </a:p>
        </p:txBody>
      </p:sp>
      <p:sp>
        <p:nvSpPr>
          <p:cNvPr id="3" name="Espace réservé du contenu 2"/>
          <p:cNvSpPr txBox="1">
            <a:spLocks/>
          </p:cNvSpPr>
          <p:nvPr/>
        </p:nvSpPr>
        <p:spPr>
          <a:xfrm>
            <a:off x="1202919" y="2058333"/>
            <a:ext cx="9784080" cy="4407782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Le Projet</a:t>
            </a:r>
          </a:p>
          <a:p>
            <a:pPr lvl="1"/>
            <a:r>
              <a:rPr lang="fr-FR" dirty="0"/>
              <a:t>Aperçu fonctionnel</a:t>
            </a:r>
          </a:p>
          <a:p>
            <a:pPr lvl="1"/>
            <a:r>
              <a:rPr lang="fr-FR" dirty="0"/>
              <a:t>Avancement</a:t>
            </a:r>
          </a:p>
          <a:p>
            <a:r>
              <a:rPr lang="fr-FR" dirty="0"/>
              <a:t>Analyse Audio</a:t>
            </a:r>
          </a:p>
          <a:p>
            <a:pPr lvl="1"/>
            <a:r>
              <a:rPr lang="fr-FR" dirty="0"/>
              <a:t>Le son</a:t>
            </a:r>
          </a:p>
          <a:p>
            <a:pPr lvl="1"/>
            <a:r>
              <a:rPr lang="fr-FR" dirty="0"/>
              <a:t>La récupération des notes</a:t>
            </a:r>
          </a:p>
          <a:p>
            <a:pPr lvl="1"/>
            <a:r>
              <a:rPr lang="fr-FR" dirty="0"/>
              <a:t>La récupération des fréquences</a:t>
            </a:r>
          </a:p>
          <a:p>
            <a:pPr lvl="1"/>
            <a:r>
              <a:rPr lang="fr-FR" dirty="0"/>
              <a:t>Le son des instruments (si le temps le permet)</a:t>
            </a:r>
          </a:p>
          <a:p>
            <a:pPr lvl="1"/>
            <a:r>
              <a:rPr lang="fr-FR" dirty="0"/>
              <a:t>Récupérer plusieurs notes (si le temps le permet)</a:t>
            </a:r>
          </a:p>
          <a:p>
            <a:r>
              <a:rPr lang="fr-FR" dirty="0"/>
              <a:t>Démonstration</a:t>
            </a:r>
          </a:p>
          <a:p>
            <a:r>
              <a:rPr lang="fr-FR" dirty="0"/>
              <a:t>Objectifs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817" y="6061817"/>
            <a:ext cx="796183" cy="79618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776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02918" y="284176"/>
            <a:ext cx="10852061" cy="1508760"/>
          </a:xfrm>
        </p:spPr>
        <p:txBody>
          <a:bodyPr/>
          <a:lstStyle/>
          <a:p>
            <a:r>
              <a:rPr lang="fr-FR" dirty="0">
                <a:solidFill>
                  <a:srgbClr val="4CAF50"/>
                </a:solidFill>
              </a:rPr>
              <a:t>Nouvel Algorithme</a:t>
            </a:r>
            <a:br>
              <a:rPr lang="fr-FR" dirty="0">
                <a:solidFill>
                  <a:srgbClr val="4CAF50"/>
                </a:solidFill>
              </a:rPr>
            </a:br>
            <a:r>
              <a:rPr lang="fr-FR" sz="2400" dirty="0">
                <a:solidFill>
                  <a:srgbClr val="4CAF50"/>
                </a:solidFill>
              </a:rPr>
              <a:t>6. Identification des pics (Fréquence fondamentale et harmoniques)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869478"/>
              </p:ext>
            </p:extLst>
          </p:nvPr>
        </p:nvGraphicFramePr>
        <p:xfrm>
          <a:off x="1870931" y="1908386"/>
          <a:ext cx="8127999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81715912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8002624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4824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noProof="0" dirty="0"/>
                        <a:t>Fréquence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noProof="0" dirty="0"/>
                        <a:t>Marquage</a:t>
                      </a:r>
                      <a:r>
                        <a:rPr lang="fr-FR" baseline="0" noProof="0" dirty="0"/>
                        <a:t> (Flag)</a:t>
                      </a:r>
                      <a:endParaRPr lang="fr-FR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96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A#2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116.541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875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F#3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184.997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97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C4</a:t>
                      </a:r>
                      <a:endParaRPr lang="fr-FR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261.626</a:t>
                      </a:r>
                      <a:endParaRPr lang="fr-FR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017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E4</a:t>
                      </a:r>
                      <a:endParaRPr lang="fr-FR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329.628</a:t>
                      </a:r>
                      <a:endParaRPr lang="fr-FR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10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A4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440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632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C5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523.251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28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E5</a:t>
                      </a:r>
                      <a:endParaRPr lang="fr-FR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659.255</a:t>
                      </a:r>
                      <a:endParaRPr lang="fr-FR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850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G5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783.991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299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B5</a:t>
                      </a:r>
                      <a:endParaRPr lang="fr-FR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987.767</a:t>
                      </a:r>
                      <a:endParaRPr lang="fr-FR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253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1174.66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283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E6</a:t>
                      </a:r>
                      <a:endParaRPr lang="fr-FR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1318.51</a:t>
                      </a:r>
                      <a:endParaRPr lang="fr-FR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430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G#6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1661.22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03125"/>
                  </a:ext>
                </a:extLst>
              </a:tr>
            </a:tbl>
          </a:graphicData>
        </a:graphic>
      </p:graphicFrame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817" y="6061817"/>
            <a:ext cx="796183" cy="79618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14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02918" y="284176"/>
            <a:ext cx="10852061" cy="1508760"/>
          </a:xfrm>
        </p:spPr>
        <p:txBody>
          <a:bodyPr/>
          <a:lstStyle/>
          <a:p>
            <a:r>
              <a:rPr lang="fr-FR" dirty="0">
                <a:solidFill>
                  <a:srgbClr val="4CAF50"/>
                </a:solidFill>
              </a:rPr>
              <a:t>Nouvel Algorithme</a:t>
            </a:r>
            <a:br>
              <a:rPr lang="fr-FR" dirty="0">
                <a:solidFill>
                  <a:srgbClr val="4CAF50"/>
                </a:solidFill>
              </a:rPr>
            </a:br>
            <a:r>
              <a:rPr lang="fr-FR" sz="2400" dirty="0">
                <a:solidFill>
                  <a:srgbClr val="4CAF50"/>
                </a:solidFill>
              </a:rPr>
              <a:t>6. Identification des pics (Fréquence fondamentale et harmoniques)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269646"/>
              </p:ext>
            </p:extLst>
          </p:nvPr>
        </p:nvGraphicFramePr>
        <p:xfrm>
          <a:off x="1870931" y="1908386"/>
          <a:ext cx="8127999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81715912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8002624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4824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noProof="0" dirty="0"/>
                        <a:t>Fréquence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noProof="0" dirty="0"/>
                        <a:t>Marquage</a:t>
                      </a:r>
                      <a:r>
                        <a:rPr lang="fr-FR" baseline="0" noProof="0" dirty="0"/>
                        <a:t> (Flag)</a:t>
                      </a:r>
                      <a:endParaRPr lang="fr-FR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96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A#2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116.541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875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F#3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184.997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97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C4</a:t>
                      </a:r>
                      <a:endParaRPr lang="fr-FR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261.626</a:t>
                      </a:r>
                      <a:endParaRPr lang="fr-FR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FF ?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017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E4</a:t>
                      </a:r>
                      <a:endParaRPr lang="fr-FR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329.628</a:t>
                      </a:r>
                      <a:endParaRPr lang="fr-FR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10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A4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440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632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C5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523.251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28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E5</a:t>
                      </a:r>
                      <a:endParaRPr lang="fr-FR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659.255</a:t>
                      </a:r>
                      <a:endParaRPr lang="fr-FR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850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G5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783.991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299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B5</a:t>
                      </a:r>
                      <a:endParaRPr lang="fr-FR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987.767</a:t>
                      </a:r>
                      <a:endParaRPr lang="fr-FR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253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1174.66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283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E6</a:t>
                      </a:r>
                      <a:endParaRPr lang="fr-FR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1318.51</a:t>
                      </a:r>
                      <a:endParaRPr lang="fr-FR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430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G#6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1661.22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03125"/>
                  </a:ext>
                </a:extLst>
              </a:tr>
            </a:tbl>
          </a:graphicData>
        </a:graphic>
      </p:graphicFrame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817" y="6061817"/>
            <a:ext cx="796183" cy="79618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098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02918" y="284176"/>
            <a:ext cx="10852061" cy="1508760"/>
          </a:xfrm>
        </p:spPr>
        <p:txBody>
          <a:bodyPr/>
          <a:lstStyle/>
          <a:p>
            <a:r>
              <a:rPr lang="fr-FR" dirty="0">
                <a:solidFill>
                  <a:srgbClr val="4CAF50"/>
                </a:solidFill>
              </a:rPr>
              <a:t>Nouvel Algorithme</a:t>
            </a:r>
            <a:br>
              <a:rPr lang="fr-FR" dirty="0">
                <a:solidFill>
                  <a:srgbClr val="4CAF50"/>
                </a:solidFill>
              </a:rPr>
            </a:br>
            <a:r>
              <a:rPr lang="fr-FR" sz="2400" dirty="0">
                <a:solidFill>
                  <a:srgbClr val="4CAF50"/>
                </a:solidFill>
              </a:rPr>
              <a:t>6. Identification des pics (Fréquence fondamentale et harmoniques)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141670"/>
              </p:ext>
            </p:extLst>
          </p:nvPr>
        </p:nvGraphicFramePr>
        <p:xfrm>
          <a:off x="1870931" y="1908386"/>
          <a:ext cx="8127999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81715912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8002624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4824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noProof="0" dirty="0"/>
                        <a:t>Fréquence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noProof="0" dirty="0"/>
                        <a:t>Marquage</a:t>
                      </a:r>
                      <a:r>
                        <a:rPr lang="fr-FR" baseline="0" noProof="0" dirty="0"/>
                        <a:t> (Flag)</a:t>
                      </a:r>
                      <a:endParaRPr lang="fr-FR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96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A#2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116.541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875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F#3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184.997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97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C4</a:t>
                      </a:r>
                      <a:endParaRPr lang="fr-FR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261.626</a:t>
                      </a:r>
                      <a:endParaRPr lang="fr-FR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FF ?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017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E4</a:t>
                      </a:r>
                      <a:endParaRPr lang="fr-FR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329.628</a:t>
                      </a:r>
                      <a:endParaRPr lang="fr-FR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10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A4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440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632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C5</a:t>
                      </a:r>
                      <a:endParaRPr lang="fr-FR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523.251</a:t>
                      </a:r>
                      <a:endParaRPr lang="fr-FR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/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H ?</a:t>
                      </a:r>
                      <a:endParaRPr lang="fr-FR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28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E5</a:t>
                      </a:r>
                      <a:endParaRPr lang="fr-FR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659.255</a:t>
                      </a:r>
                      <a:endParaRPr lang="fr-FR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850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G5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783.991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299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B5</a:t>
                      </a:r>
                      <a:endParaRPr lang="fr-FR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987.767</a:t>
                      </a:r>
                      <a:endParaRPr lang="fr-FR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253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1174.66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283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E6</a:t>
                      </a:r>
                      <a:endParaRPr lang="fr-FR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1318.51</a:t>
                      </a:r>
                      <a:endParaRPr lang="fr-FR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430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G#6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1661.22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03125"/>
                  </a:ext>
                </a:extLst>
              </a:tr>
            </a:tbl>
          </a:graphicData>
        </a:graphic>
      </p:graphicFrame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817" y="6061817"/>
            <a:ext cx="796183" cy="79618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392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02918" y="284176"/>
            <a:ext cx="10852061" cy="1508760"/>
          </a:xfrm>
        </p:spPr>
        <p:txBody>
          <a:bodyPr/>
          <a:lstStyle/>
          <a:p>
            <a:r>
              <a:rPr lang="fr-FR" dirty="0">
                <a:solidFill>
                  <a:srgbClr val="4CAF50"/>
                </a:solidFill>
              </a:rPr>
              <a:t>Nouvel Algorithme</a:t>
            </a:r>
            <a:br>
              <a:rPr lang="fr-FR" dirty="0">
                <a:solidFill>
                  <a:srgbClr val="4CAF50"/>
                </a:solidFill>
              </a:rPr>
            </a:br>
            <a:r>
              <a:rPr lang="fr-FR" sz="2400" dirty="0">
                <a:solidFill>
                  <a:srgbClr val="4CAF50"/>
                </a:solidFill>
              </a:rPr>
              <a:t>6. Identification des pics (Fréquence fondamentale et harmoniques)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736028"/>
              </p:ext>
            </p:extLst>
          </p:nvPr>
        </p:nvGraphicFramePr>
        <p:xfrm>
          <a:off x="1870931" y="1908386"/>
          <a:ext cx="8127999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81715912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8002624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4824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noProof="0" dirty="0"/>
                        <a:t>Fréquence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noProof="0" dirty="0"/>
                        <a:t>Marquage</a:t>
                      </a:r>
                      <a:r>
                        <a:rPr lang="fr-FR" baseline="0" noProof="0" dirty="0"/>
                        <a:t> (Flag)</a:t>
                      </a:r>
                      <a:endParaRPr lang="fr-FR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96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A#2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116.541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875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F#3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184.997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97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C4</a:t>
                      </a:r>
                      <a:endParaRPr lang="fr-FR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261.626</a:t>
                      </a:r>
                      <a:endParaRPr lang="fr-FR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FF ?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017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E4</a:t>
                      </a:r>
                      <a:endParaRPr lang="fr-FR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329.628</a:t>
                      </a:r>
                      <a:endParaRPr lang="fr-FR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10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A4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440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632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C5</a:t>
                      </a:r>
                      <a:endParaRPr lang="fr-FR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523.251</a:t>
                      </a:r>
                      <a:endParaRPr lang="fr-FR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/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H ?</a:t>
                      </a:r>
                      <a:endParaRPr lang="fr-FR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28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E5</a:t>
                      </a:r>
                      <a:endParaRPr lang="fr-FR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659.255</a:t>
                      </a:r>
                      <a:endParaRPr lang="fr-FR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850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G5</a:t>
                      </a:r>
                      <a:endParaRPr lang="fr-FR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783.991</a:t>
                      </a:r>
                      <a:endParaRPr lang="fr-FR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/ H</a:t>
                      </a:r>
                      <a:r>
                        <a:rPr lang="en-US" baseline="0" dirty="0"/>
                        <a:t> ?</a:t>
                      </a:r>
                      <a:endParaRPr lang="fr-FR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299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B5</a:t>
                      </a:r>
                      <a:endParaRPr lang="fr-FR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987.767</a:t>
                      </a:r>
                      <a:endParaRPr lang="fr-FR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253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1174.66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283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E6</a:t>
                      </a:r>
                      <a:endParaRPr lang="fr-FR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1318.51</a:t>
                      </a:r>
                      <a:endParaRPr lang="fr-FR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430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G#6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1661.22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03125"/>
                  </a:ext>
                </a:extLst>
              </a:tr>
            </a:tbl>
          </a:graphicData>
        </a:graphic>
      </p:graphicFrame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817" y="6061817"/>
            <a:ext cx="796183" cy="79618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59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02918" y="284176"/>
            <a:ext cx="10852061" cy="1508760"/>
          </a:xfrm>
        </p:spPr>
        <p:txBody>
          <a:bodyPr/>
          <a:lstStyle/>
          <a:p>
            <a:r>
              <a:rPr lang="fr-FR" dirty="0">
                <a:solidFill>
                  <a:srgbClr val="4CAF50"/>
                </a:solidFill>
              </a:rPr>
              <a:t>Nouvel Algorithme</a:t>
            </a:r>
            <a:br>
              <a:rPr lang="fr-FR" dirty="0">
                <a:solidFill>
                  <a:srgbClr val="4CAF50"/>
                </a:solidFill>
              </a:rPr>
            </a:br>
            <a:r>
              <a:rPr lang="fr-FR" sz="2400" dirty="0">
                <a:solidFill>
                  <a:srgbClr val="4CAF50"/>
                </a:solidFill>
              </a:rPr>
              <a:t>6. Identification des pics (Fréquence fondamentale et harmoniques)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413181"/>
              </p:ext>
            </p:extLst>
          </p:nvPr>
        </p:nvGraphicFramePr>
        <p:xfrm>
          <a:off x="1870931" y="1908386"/>
          <a:ext cx="8127999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81715912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8002624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4824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noProof="0" dirty="0"/>
                        <a:t>Fréquence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noProof="0" dirty="0"/>
                        <a:t>Marquage</a:t>
                      </a:r>
                      <a:r>
                        <a:rPr lang="fr-FR" baseline="0" noProof="0" dirty="0"/>
                        <a:t> (Flag)</a:t>
                      </a:r>
                      <a:endParaRPr lang="fr-FR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96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A#2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116.541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875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F#3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184.997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97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C4</a:t>
                      </a:r>
                      <a:endParaRPr lang="fr-F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261.626</a:t>
                      </a:r>
                      <a:endParaRPr lang="fr-F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FF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017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E4</a:t>
                      </a:r>
                      <a:endParaRPr lang="fr-FR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329.628</a:t>
                      </a:r>
                      <a:endParaRPr lang="fr-FR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10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A4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440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632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C5</a:t>
                      </a:r>
                      <a:endParaRPr lang="fr-F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523.251</a:t>
                      </a:r>
                      <a:endParaRPr lang="fr-F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endParaRPr lang="fr-F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28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E5</a:t>
                      </a:r>
                      <a:endParaRPr lang="fr-FR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659.255</a:t>
                      </a:r>
                      <a:endParaRPr lang="fr-FR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850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G5</a:t>
                      </a:r>
                      <a:endParaRPr lang="fr-F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783.991</a:t>
                      </a:r>
                      <a:endParaRPr lang="fr-F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endParaRPr lang="fr-F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299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B5</a:t>
                      </a:r>
                      <a:endParaRPr lang="fr-FR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987.767</a:t>
                      </a:r>
                      <a:endParaRPr lang="fr-FR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253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1174.66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283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E6</a:t>
                      </a:r>
                      <a:endParaRPr lang="fr-FR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1318.51</a:t>
                      </a:r>
                      <a:endParaRPr lang="fr-FR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430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G#6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1661.22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03125"/>
                  </a:ext>
                </a:extLst>
              </a:tr>
            </a:tbl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10083567" y="3011648"/>
            <a:ext cx="197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Note validée !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817" y="6061817"/>
            <a:ext cx="796183" cy="79618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0953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02918" y="284176"/>
            <a:ext cx="10852061" cy="1508760"/>
          </a:xfrm>
        </p:spPr>
        <p:txBody>
          <a:bodyPr/>
          <a:lstStyle/>
          <a:p>
            <a:r>
              <a:rPr lang="fr-FR" dirty="0">
                <a:solidFill>
                  <a:srgbClr val="4CAF50"/>
                </a:solidFill>
              </a:rPr>
              <a:t>Nouvel Algorithme</a:t>
            </a:r>
            <a:br>
              <a:rPr lang="fr-FR" dirty="0">
                <a:solidFill>
                  <a:srgbClr val="4CAF50"/>
                </a:solidFill>
              </a:rPr>
            </a:br>
            <a:r>
              <a:rPr lang="fr-FR" sz="2400" dirty="0">
                <a:solidFill>
                  <a:srgbClr val="4CAF50"/>
                </a:solidFill>
              </a:rPr>
              <a:t>6. Identification des pics (Fréquence fondamentale et harmoniques)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196006"/>
              </p:ext>
            </p:extLst>
          </p:nvPr>
        </p:nvGraphicFramePr>
        <p:xfrm>
          <a:off x="1870931" y="1908386"/>
          <a:ext cx="8127999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81715912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8002624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4824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noProof="0" dirty="0"/>
                        <a:t>Fréquence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noProof="0" dirty="0"/>
                        <a:t>Marquage</a:t>
                      </a:r>
                      <a:r>
                        <a:rPr lang="fr-FR" baseline="0" noProof="0" dirty="0"/>
                        <a:t> (Flag)</a:t>
                      </a:r>
                      <a:endParaRPr lang="fr-FR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96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A#2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116.541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875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F#3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184.997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97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C4</a:t>
                      </a:r>
                      <a:endParaRPr lang="fr-F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261.626</a:t>
                      </a:r>
                      <a:endParaRPr lang="fr-F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FF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017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E4</a:t>
                      </a:r>
                      <a:endParaRPr lang="fr-FR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329.628</a:t>
                      </a:r>
                      <a:endParaRPr lang="fr-FR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10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A4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440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632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C5</a:t>
                      </a:r>
                      <a:endParaRPr lang="fr-F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523.251</a:t>
                      </a:r>
                      <a:endParaRPr lang="fr-F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endParaRPr lang="fr-F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28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E5</a:t>
                      </a:r>
                      <a:endParaRPr lang="fr-FR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659.255</a:t>
                      </a:r>
                      <a:endParaRPr lang="fr-FR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850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G5</a:t>
                      </a:r>
                      <a:endParaRPr lang="fr-F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783.991</a:t>
                      </a:r>
                      <a:endParaRPr lang="fr-F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endParaRPr lang="fr-F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299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B5</a:t>
                      </a:r>
                      <a:endParaRPr lang="fr-F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987.767</a:t>
                      </a:r>
                      <a:endParaRPr lang="fr-F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H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253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1174.66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283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E6</a:t>
                      </a:r>
                      <a:endParaRPr lang="fr-FR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1318.51</a:t>
                      </a:r>
                      <a:endParaRPr lang="fr-FR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430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G#6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1661.22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03125"/>
                  </a:ext>
                </a:extLst>
              </a:tr>
            </a:tbl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10083567" y="3011648"/>
            <a:ext cx="19714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Note validée 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Marquage de toutes les harmoniques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817" y="6061817"/>
            <a:ext cx="796183" cy="79618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4489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02918" y="284176"/>
            <a:ext cx="10852061" cy="1508760"/>
          </a:xfrm>
        </p:spPr>
        <p:txBody>
          <a:bodyPr/>
          <a:lstStyle/>
          <a:p>
            <a:r>
              <a:rPr lang="fr-FR" dirty="0">
                <a:solidFill>
                  <a:srgbClr val="4CAF50"/>
                </a:solidFill>
              </a:rPr>
              <a:t>Nouvel Algorithme</a:t>
            </a:r>
            <a:br>
              <a:rPr lang="fr-FR" dirty="0">
                <a:solidFill>
                  <a:srgbClr val="4CAF50"/>
                </a:solidFill>
              </a:rPr>
            </a:br>
            <a:r>
              <a:rPr lang="fr-FR" sz="2400" dirty="0">
                <a:solidFill>
                  <a:srgbClr val="4CAF50"/>
                </a:solidFill>
              </a:rPr>
              <a:t>6. Identification des pics (Fréquence fondamentale et harmoniques)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/>
          </p:nvPr>
        </p:nvGraphicFramePr>
        <p:xfrm>
          <a:off x="1870931" y="1908386"/>
          <a:ext cx="8127999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81715912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8002624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4824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noProof="0" dirty="0"/>
                        <a:t>Fréquence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noProof="0" dirty="0"/>
                        <a:t>Marquage</a:t>
                      </a:r>
                      <a:r>
                        <a:rPr lang="fr-FR" baseline="0" noProof="0" dirty="0"/>
                        <a:t> (Flag)</a:t>
                      </a:r>
                      <a:endParaRPr lang="fr-FR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96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A#2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116.541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875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F#3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184.997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97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C4</a:t>
                      </a:r>
                      <a:endParaRPr lang="fr-F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261.626</a:t>
                      </a:r>
                      <a:endParaRPr lang="fr-F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FF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017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E4</a:t>
                      </a:r>
                      <a:endParaRPr lang="fr-FR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329.628</a:t>
                      </a:r>
                      <a:endParaRPr lang="fr-FR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10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A4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440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632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C5</a:t>
                      </a:r>
                      <a:endParaRPr lang="fr-F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523.251</a:t>
                      </a:r>
                      <a:endParaRPr lang="fr-F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endParaRPr lang="fr-F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28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E5</a:t>
                      </a:r>
                      <a:endParaRPr lang="fr-FR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659.255</a:t>
                      </a:r>
                      <a:endParaRPr lang="fr-FR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850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G5</a:t>
                      </a:r>
                      <a:endParaRPr lang="fr-F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783.991</a:t>
                      </a:r>
                      <a:endParaRPr lang="fr-F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endParaRPr lang="fr-F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299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B5</a:t>
                      </a:r>
                      <a:endParaRPr lang="fr-F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987.767</a:t>
                      </a:r>
                      <a:endParaRPr lang="fr-F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H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253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1174.66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283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E6</a:t>
                      </a:r>
                      <a:endParaRPr lang="fr-F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1318.51</a:t>
                      </a:r>
                      <a:endParaRPr lang="fr-F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430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G#6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1661.22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03125"/>
                  </a:ext>
                </a:extLst>
              </a:tr>
            </a:tbl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10083567" y="3011648"/>
            <a:ext cx="19714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Note validée 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Marquage de toutes les harmoniques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817" y="6061817"/>
            <a:ext cx="796183" cy="79618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796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02918" y="284176"/>
            <a:ext cx="10852061" cy="1508760"/>
          </a:xfrm>
        </p:spPr>
        <p:txBody>
          <a:bodyPr/>
          <a:lstStyle/>
          <a:p>
            <a:r>
              <a:rPr lang="fr-FR" dirty="0">
                <a:solidFill>
                  <a:srgbClr val="4CAF50"/>
                </a:solidFill>
              </a:rPr>
              <a:t>Nouvel Algorithme</a:t>
            </a:r>
            <a:br>
              <a:rPr lang="fr-FR" dirty="0">
                <a:solidFill>
                  <a:srgbClr val="4CAF50"/>
                </a:solidFill>
              </a:rPr>
            </a:br>
            <a:r>
              <a:rPr lang="fr-FR" sz="2400" dirty="0">
                <a:solidFill>
                  <a:srgbClr val="4CAF50"/>
                </a:solidFill>
              </a:rPr>
              <a:t>6. Identification des pics (Fréquence fondamentale et harmoniques)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52843"/>
              </p:ext>
            </p:extLst>
          </p:nvPr>
        </p:nvGraphicFramePr>
        <p:xfrm>
          <a:off x="1870931" y="1908386"/>
          <a:ext cx="8127999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81715912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8002624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4824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noProof="0" dirty="0"/>
                        <a:t>Fréquence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noProof="0" dirty="0"/>
                        <a:t>Marquage</a:t>
                      </a:r>
                      <a:r>
                        <a:rPr lang="fr-FR" baseline="0" noProof="0" dirty="0"/>
                        <a:t> (Flag)</a:t>
                      </a:r>
                      <a:endParaRPr lang="fr-FR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96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A#2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116.541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875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F#3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184.997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97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C4</a:t>
                      </a:r>
                      <a:endParaRPr lang="fr-F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261.626</a:t>
                      </a:r>
                      <a:endParaRPr lang="fr-F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FF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017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E4</a:t>
                      </a:r>
                      <a:endParaRPr lang="fr-FR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329.628</a:t>
                      </a:r>
                      <a:endParaRPr lang="fr-FR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FF ?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10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A4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440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632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C5</a:t>
                      </a:r>
                      <a:endParaRPr lang="fr-F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523.251</a:t>
                      </a:r>
                      <a:endParaRPr lang="fr-F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endParaRPr lang="fr-F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28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E5</a:t>
                      </a:r>
                      <a:endParaRPr lang="fr-FR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659.255</a:t>
                      </a:r>
                      <a:endParaRPr lang="fr-FR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850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G5</a:t>
                      </a:r>
                      <a:endParaRPr lang="fr-F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783.991</a:t>
                      </a:r>
                      <a:endParaRPr lang="fr-F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endParaRPr lang="fr-F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299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B5</a:t>
                      </a:r>
                      <a:endParaRPr lang="fr-F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987.767</a:t>
                      </a:r>
                      <a:endParaRPr lang="fr-F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H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253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1174.66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283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E6</a:t>
                      </a:r>
                      <a:endParaRPr lang="fr-F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1318.51</a:t>
                      </a:r>
                      <a:endParaRPr lang="fr-F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430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G#6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1661.22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03125"/>
                  </a:ext>
                </a:extLst>
              </a:tr>
            </a:tbl>
          </a:graphicData>
        </a:graphic>
      </p:graphicFrame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817" y="6061817"/>
            <a:ext cx="796183" cy="79618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5952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02918" y="284176"/>
            <a:ext cx="10852061" cy="1508760"/>
          </a:xfrm>
        </p:spPr>
        <p:txBody>
          <a:bodyPr/>
          <a:lstStyle/>
          <a:p>
            <a:r>
              <a:rPr lang="fr-FR" dirty="0">
                <a:solidFill>
                  <a:srgbClr val="4CAF50"/>
                </a:solidFill>
              </a:rPr>
              <a:t>Nouvel Algorithme</a:t>
            </a:r>
            <a:br>
              <a:rPr lang="fr-FR" dirty="0">
                <a:solidFill>
                  <a:srgbClr val="4CAF50"/>
                </a:solidFill>
              </a:rPr>
            </a:br>
            <a:r>
              <a:rPr lang="fr-FR" sz="2400" dirty="0">
                <a:solidFill>
                  <a:srgbClr val="4CAF50"/>
                </a:solidFill>
              </a:rPr>
              <a:t>6. Identification des pics (Fréquence fondamentale et harmoniques)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204857"/>
              </p:ext>
            </p:extLst>
          </p:nvPr>
        </p:nvGraphicFramePr>
        <p:xfrm>
          <a:off x="1870931" y="1908386"/>
          <a:ext cx="8127999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81715912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8002624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4824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noProof="0" dirty="0"/>
                        <a:t>Fréquence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noProof="0" dirty="0"/>
                        <a:t>Marquage</a:t>
                      </a:r>
                      <a:r>
                        <a:rPr lang="fr-FR" baseline="0" noProof="0" dirty="0"/>
                        <a:t> (Flag)</a:t>
                      </a:r>
                      <a:endParaRPr lang="fr-FR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96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A#2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116.541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875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F#3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184.997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97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C4</a:t>
                      </a:r>
                      <a:endParaRPr lang="fr-F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261.626</a:t>
                      </a:r>
                      <a:endParaRPr lang="fr-F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FF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017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E4</a:t>
                      </a:r>
                      <a:endParaRPr lang="fr-FR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329.628</a:t>
                      </a:r>
                      <a:endParaRPr lang="fr-FR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FF ?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10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A4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440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632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C5</a:t>
                      </a:r>
                      <a:endParaRPr lang="fr-F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523.251</a:t>
                      </a:r>
                      <a:endParaRPr lang="fr-F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endParaRPr lang="fr-F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28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E5</a:t>
                      </a:r>
                      <a:endParaRPr lang="fr-FR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659.255</a:t>
                      </a:r>
                      <a:endParaRPr lang="fr-FR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H ?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850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G5</a:t>
                      </a:r>
                      <a:endParaRPr lang="fr-F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783.991</a:t>
                      </a:r>
                      <a:endParaRPr lang="fr-F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endParaRPr lang="fr-F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299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B5</a:t>
                      </a:r>
                      <a:endParaRPr lang="fr-FR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987.767</a:t>
                      </a:r>
                      <a:endParaRPr lang="fr-FR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H / H</a:t>
                      </a:r>
                      <a:r>
                        <a:rPr lang="fr-FR" baseline="0" dirty="0"/>
                        <a:t> ?</a:t>
                      </a:r>
                      <a:endParaRPr lang="fr-FR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253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1174.66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283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E6</a:t>
                      </a:r>
                      <a:endParaRPr lang="fr-F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1318.51</a:t>
                      </a:r>
                      <a:endParaRPr lang="fr-F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430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G#6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1661.22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03125"/>
                  </a:ext>
                </a:extLst>
              </a:tr>
            </a:tbl>
          </a:graphicData>
        </a:graphic>
      </p:graphicFrame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817" y="6061817"/>
            <a:ext cx="796183" cy="79618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3696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02918" y="284176"/>
            <a:ext cx="10852061" cy="1508760"/>
          </a:xfrm>
        </p:spPr>
        <p:txBody>
          <a:bodyPr/>
          <a:lstStyle/>
          <a:p>
            <a:r>
              <a:rPr lang="fr-FR" dirty="0">
                <a:solidFill>
                  <a:srgbClr val="4CAF50"/>
                </a:solidFill>
              </a:rPr>
              <a:t>Nouvel Algorithme</a:t>
            </a:r>
            <a:br>
              <a:rPr lang="fr-FR" dirty="0">
                <a:solidFill>
                  <a:srgbClr val="4CAF50"/>
                </a:solidFill>
              </a:rPr>
            </a:br>
            <a:r>
              <a:rPr lang="fr-FR" sz="2400" dirty="0">
                <a:solidFill>
                  <a:srgbClr val="4CAF50"/>
                </a:solidFill>
              </a:rPr>
              <a:t>6. Identification des pics (Fréquence fondamentale et harmoniques)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002840"/>
              </p:ext>
            </p:extLst>
          </p:nvPr>
        </p:nvGraphicFramePr>
        <p:xfrm>
          <a:off x="1870931" y="1908386"/>
          <a:ext cx="8127999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81715912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8002624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4824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noProof="0" dirty="0"/>
                        <a:t>Fréquence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noProof="0" dirty="0"/>
                        <a:t>Marquage</a:t>
                      </a:r>
                      <a:r>
                        <a:rPr lang="fr-FR" baseline="0" noProof="0" dirty="0"/>
                        <a:t> (Flag)</a:t>
                      </a:r>
                      <a:endParaRPr lang="fr-FR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96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A#2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116.541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875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F#3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184.997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97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C4</a:t>
                      </a:r>
                      <a:endParaRPr lang="fr-F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261.626</a:t>
                      </a:r>
                      <a:endParaRPr lang="fr-F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FF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017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E4</a:t>
                      </a:r>
                      <a:endParaRPr lang="fr-F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329.628</a:t>
                      </a:r>
                      <a:endParaRPr lang="fr-F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FF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10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A4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440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632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C5</a:t>
                      </a:r>
                      <a:endParaRPr lang="fr-F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523.251</a:t>
                      </a:r>
                      <a:endParaRPr lang="fr-F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endParaRPr lang="fr-F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28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E5</a:t>
                      </a:r>
                      <a:endParaRPr lang="fr-F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659.255</a:t>
                      </a:r>
                      <a:endParaRPr lang="fr-F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H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850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G5</a:t>
                      </a:r>
                      <a:endParaRPr lang="fr-F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783.991</a:t>
                      </a:r>
                      <a:endParaRPr lang="fr-F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endParaRPr lang="fr-F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299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B5</a:t>
                      </a:r>
                      <a:endParaRPr lang="fr-F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987.767</a:t>
                      </a:r>
                      <a:endParaRPr lang="fr-F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H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253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1174.66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283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E6</a:t>
                      </a:r>
                      <a:endParaRPr lang="fr-F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1318.51</a:t>
                      </a:r>
                      <a:endParaRPr lang="fr-F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430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G#6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1661.22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03125"/>
                  </a:ext>
                </a:extLst>
              </a:tr>
            </a:tbl>
          </a:graphicData>
        </a:graphic>
      </p:graphicFrame>
      <p:sp>
        <p:nvSpPr>
          <p:cNvPr id="4" name="ZoneTexte 3"/>
          <p:cNvSpPr txBox="1"/>
          <p:nvPr/>
        </p:nvSpPr>
        <p:spPr>
          <a:xfrm>
            <a:off x="10083567" y="3397542"/>
            <a:ext cx="19714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Note validée 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Toutes les notes sont marquées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817" y="6061817"/>
            <a:ext cx="796183" cy="79618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485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Qu’est ce que Music </a:t>
            </a:r>
            <a:r>
              <a:rPr lang="fr-FR" dirty="0" err="1"/>
              <a:t>Sheet</a:t>
            </a:r>
            <a:r>
              <a:rPr lang="fr-FR" dirty="0"/>
              <a:t> </a:t>
            </a:r>
            <a:r>
              <a:rPr lang="fr-FR" dirty="0" err="1"/>
              <a:t>Writer</a:t>
            </a:r>
            <a:r>
              <a:rPr lang="fr-FR" dirty="0"/>
              <a:t> et ou en est le projet ?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6838" y="6102838"/>
            <a:ext cx="755162" cy="75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447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02918" y="284176"/>
            <a:ext cx="10852061" cy="1508760"/>
          </a:xfrm>
        </p:spPr>
        <p:txBody>
          <a:bodyPr/>
          <a:lstStyle/>
          <a:p>
            <a:r>
              <a:rPr lang="fr-FR" dirty="0">
                <a:solidFill>
                  <a:srgbClr val="4CAF50"/>
                </a:solidFill>
              </a:rPr>
              <a:t>Nouvel Algorithme</a:t>
            </a:r>
            <a:br>
              <a:rPr lang="fr-FR" dirty="0">
                <a:solidFill>
                  <a:srgbClr val="4CAF50"/>
                </a:solidFill>
              </a:rPr>
            </a:br>
            <a:r>
              <a:rPr lang="fr-FR" sz="2400" dirty="0">
                <a:solidFill>
                  <a:srgbClr val="4CAF50"/>
                </a:solidFill>
              </a:rPr>
              <a:t>7. Sauvegarde des notes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690357"/>
              </p:ext>
            </p:extLst>
          </p:nvPr>
        </p:nvGraphicFramePr>
        <p:xfrm>
          <a:off x="444803" y="1916775"/>
          <a:ext cx="8127999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81715912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8002624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4824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noProof="0" dirty="0"/>
                        <a:t>Fréquence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noProof="0" dirty="0"/>
                        <a:t>Marquage</a:t>
                      </a:r>
                      <a:r>
                        <a:rPr lang="fr-FR" baseline="0" noProof="0" dirty="0"/>
                        <a:t> (Flag)</a:t>
                      </a:r>
                      <a:endParaRPr lang="fr-FR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96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A#2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116.541</a:t>
                      </a:r>
                      <a:endParaRPr lang="fr-FR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fr-FR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875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F#3</a:t>
                      </a:r>
                      <a:endParaRPr lang="fr-FR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184.997</a:t>
                      </a:r>
                      <a:endParaRPr lang="fr-FR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fr-FR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97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C4</a:t>
                      </a:r>
                      <a:endParaRPr lang="fr-F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261.626</a:t>
                      </a:r>
                      <a:endParaRPr lang="fr-F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FF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017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E4</a:t>
                      </a:r>
                      <a:endParaRPr lang="fr-F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329.628</a:t>
                      </a:r>
                      <a:endParaRPr lang="fr-F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FF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10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A4</a:t>
                      </a:r>
                      <a:endParaRPr lang="fr-FR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440</a:t>
                      </a:r>
                      <a:endParaRPr lang="fr-FR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fr-FR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632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C5</a:t>
                      </a:r>
                      <a:endParaRPr lang="fr-FR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523.251</a:t>
                      </a:r>
                      <a:endParaRPr lang="fr-FR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endParaRPr lang="fr-FR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28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E5</a:t>
                      </a:r>
                      <a:endParaRPr lang="fr-FR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659.255</a:t>
                      </a:r>
                      <a:endParaRPr lang="fr-FR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H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850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G5</a:t>
                      </a:r>
                      <a:endParaRPr lang="fr-FR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783.991</a:t>
                      </a:r>
                      <a:endParaRPr lang="fr-FR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endParaRPr lang="fr-FR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299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B5</a:t>
                      </a:r>
                      <a:endParaRPr lang="fr-FR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987.767</a:t>
                      </a:r>
                      <a:endParaRPr lang="fr-FR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H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253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  <a:endParaRPr lang="fr-FR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1174.66</a:t>
                      </a:r>
                      <a:endParaRPr lang="fr-FR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fr-FR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283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E6</a:t>
                      </a:r>
                      <a:endParaRPr lang="fr-FR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1318.51</a:t>
                      </a:r>
                      <a:endParaRPr lang="fr-FR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430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G#6</a:t>
                      </a:r>
                      <a:endParaRPr lang="fr-FR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1661.22</a:t>
                      </a:r>
                      <a:endParaRPr lang="fr-FR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03125"/>
                  </a:ext>
                </a:extLst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8657438" y="3036814"/>
            <a:ext cx="3316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Sauvegarde les notes validées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5817" y="6061817"/>
            <a:ext cx="796183" cy="79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8396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02918" y="284176"/>
            <a:ext cx="10852061" cy="1508760"/>
          </a:xfrm>
        </p:spPr>
        <p:txBody>
          <a:bodyPr/>
          <a:lstStyle/>
          <a:p>
            <a:r>
              <a:rPr lang="fr-FR" dirty="0">
                <a:solidFill>
                  <a:srgbClr val="4CAF50"/>
                </a:solidFill>
              </a:rPr>
              <a:t>Nouvel Algorithme</a:t>
            </a:r>
            <a:br>
              <a:rPr lang="fr-FR" dirty="0">
                <a:solidFill>
                  <a:srgbClr val="4CAF50"/>
                </a:solidFill>
              </a:rPr>
            </a:br>
            <a:r>
              <a:rPr lang="fr-FR" sz="2400" dirty="0">
                <a:solidFill>
                  <a:srgbClr val="4CAF50"/>
                </a:solidFill>
              </a:rPr>
              <a:t>8. Calcul de la durée et affichage</a:t>
            </a:r>
            <a:endParaRPr lang="fr-FR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1202919" y="1993223"/>
            <a:ext cx="9784080" cy="4206240"/>
          </a:xfrm>
        </p:spPr>
        <p:txBody>
          <a:bodyPr>
            <a:normAutofit/>
          </a:bodyPr>
          <a:lstStyle/>
          <a:p>
            <a:pPr lvl="0">
              <a:buClr>
                <a:srgbClr val="FFFFFF"/>
              </a:buClr>
            </a:pPr>
            <a:r>
              <a:rPr lang="fr-FR" dirty="0"/>
              <a:t>Cet algorithme est appliqué à chaque frame.</a:t>
            </a:r>
          </a:p>
          <a:p>
            <a:pPr lvl="0">
              <a:buClr>
                <a:srgbClr val="FFFFFF"/>
              </a:buClr>
            </a:pPr>
            <a:endParaRPr lang="fr-FR" dirty="0"/>
          </a:p>
          <a:p>
            <a:pPr lvl="0">
              <a:buClr>
                <a:srgbClr val="FFFFFF"/>
              </a:buClr>
            </a:pPr>
            <a:r>
              <a:rPr lang="fr-FR" dirty="0"/>
              <a:t>La durée des notes est déterminée à partir du nombre de frames durant laquelle la note est validée.</a:t>
            </a:r>
          </a:p>
          <a:p>
            <a:pPr lvl="0">
              <a:buClr>
                <a:srgbClr val="FFFFFF"/>
              </a:buClr>
            </a:pPr>
            <a:endParaRPr lang="fr-FR" dirty="0"/>
          </a:p>
          <a:p>
            <a:pPr lvl="0">
              <a:buClr>
                <a:srgbClr val="FFFFFF"/>
              </a:buClr>
            </a:pPr>
            <a:r>
              <a:rPr lang="fr-FR" dirty="0"/>
              <a:t>Lorsqu’une note cesse d’être validée, elle est affichée.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817" y="6061817"/>
            <a:ext cx="796183" cy="79618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25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6838" y="6102838"/>
            <a:ext cx="755162" cy="75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2893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Quels sont nos objectifs pour le prochain TA ?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6838" y="6102838"/>
            <a:ext cx="755162" cy="75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886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2"/>
                </a:solidFill>
              </a:rPr>
              <a:t>Objectifs prochain TA</a:t>
            </a:r>
            <a:br>
              <a:rPr lang="fr-FR" dirty="0">
                <a:solidFill>
                  <a:schemeClr val="tx2"/>
                </a:solidFill>
              </a:rPr>
            </a:br>
            <a:r>
              <a:rPr lang="fr-FR" sz="2400" dirty="0">
                <a:solidFill>
                  <a:schemeClr val="tx2"/>
                </a:solidFill>
              </a:rPr>
              <a:t>Logiciel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02919" y="2011680"/>
            <a:ext cx="10423024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Tester et implémenter le nouvel algorithme de reconnaissance des notes (</a:t>
            </a:r>
            <a:r>
              <a:rPr lang="fr-FR" dirty="0" err="1"/>
              <a:t>racaud_j</a:t>
            </a:r>
            <a:r>
              <a:rPr lang="fr-FR" dirty="0"/>
              <a:t> + </a:t>
            </a:r>
            <a:r>
              <a:rPr lang="fr-FR" dirty="0" err="1"/>
              <a:t>harrau_j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Amélioration des fonctionnalités + correction de bug (</a:t>
            </a:r>
            <a:r>
              <a:rPr lang="fr-FR" dirty="0" err="1"/>
              <a:t>daguen_s</a:t>
            </a:r>
            <a:r>
              <a:rPr lang="fr-FR" dirty="0"/>
              <a:t> + </a:t>
            </a:r>
            <a:r>
              <a:rPr lang="fr-FR" dirty="0" err="1"/>
              <a:t>blonde_j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Correction des problèmes de compatibilités </a:t>
            </a:r>
            <a:r>
              <a:rPr lang="fr-FR" dirty="0" err="1"/>
              <a:t>PortAudio</a:t>
            </a:r>
            <a:r>
              <a:rPr lang="fr-FR" dirty="0"/>
              <a:t>/Linux (</a:t>
            </a:r>
            <a:r>
              <a:rPr lang="fr-FR" dirty="0" err="1"/>
              <a:t>corrad_f</a:t>
            </a:r>
            <a:r>
              <a:rPr lang="fr-FR" dirty="0"/>
              <a:t> + </a:t>
            </a:r>
            <a:r>
              <a:rPr lang="fr-FR" dirty="0" err="1"/>
              <a:t>simon_o</a:t>
            </a:r>
            <a:r>
              <a:rPr lang="fr-FR" dirty="0"/>
              <a:t>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817" y="6061817"/>
            <a:ext cx="796183" cy="79618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6413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?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6838" y="6102838"/>
            <a:ext cx="755162" cy="75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773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2"/>
                </a:solidFill>
              </a:rPr>
              <a:t>Aperçu fonctionnel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10553" y="1993223"/>
            <a:ext cx="5076583" cy="42062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fr-FR" dirty="0"/>
          </a:p>
          <a:p>
            <a:pPr algn="just"/>
            <a:r>
              <a:rPr lang="fr-FR" dirty="0"/>
              <a:t>Logiciel : </a:t>
            </a:r>
          </a:p>
          <a:p>
            <a:pPr lvl="1" algn="just"/>
            <a:r>
              <a:rPr lang="fr-FR" b="1" dirty="0"/>
              <a:t>Création automatique de partitions de musique</a:t>
            </a:r>
            <a:r>
              <a:rPr lang="fr-FR" dirty="0"/>
              <a:t> depuis un instrument de musique branché à l’ordinateur</a:t>
            </a:r>
            <a:endParaRPr lang="fr-FR" sz="800" dirty="0"/>
          </a:p>
          <a:p>
            <a:pPr algn="just"/>
            <a:endParaRPr lang="fr-FR" sz="800" dirty="0"/>
          </a:p>
          <a:p>
            <a:pPr algn="just"/>
            <a:endParaRPr lang="fr-FR" sz="800" dirty="0"/>
          </a:p>
          <a:p>
            <a:pPr algn="just"/>
            <a:endParaRPr lang="fr-FR" sz="800" dirty="0"/>
          </a:p>
          <a:p>
            <a:pPr algn="just"/>
            <a:endParaRPr lang="fr-FR" sz="800" dirty="0"/>
          </a:p>
          <a:p>
            <a:pPr algn="just"/>
            <a:r>
              <a:rPr lang="fr-FR" dirty="0"/>
              <a:t>Site Web et applications mobiles:</a:t>
            </a:r>
          </a:p>
          <a:p>
            <a:pPr lvl="1" algn="just"/>
            <a:r>
              <a:rPr lang="fr-FR" b="1" dirty="0"/>
              <a:t>Espace communautaire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817" y="6061817"/>
            <a:ext cx="796183" cy="79618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033" y="911900"/>
            <a:ext cx="5225162" cy="5754950"/>
          </a:xfrm>
          <a:prstGeom prst="round2DiagRect">
            <a:avLst>
              <a:gd name="adj1" fmla="val 8275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9518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2"/>
                </a:solidFill>
              </a:rPr>
              <a:t>Avancement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Logiciel </a:t>
            </a:r>
            <a:r>
              <a:rPr lang="fr-FR"/>
              <a:t>à 95%</a:t>
            </a:r>
            <a:endParaRPr lang="fr-FR" dirty="0"/>
          </a:p>
          <a:p>
            <a:endParaRPr lang="fr-FR" sz="700" dirty="0"/>
          </a:p>
          <a:p>
            <a:r>
              <a:rPr lang="fr-FR" dirty="0"/>
              <a:t>Site Web</a:t>
            </a:r>
          </a:p>
          <a:p>
            <a:pPr lvl="1"/>
            <a:r>
              <a:rPr lang="fr-FR" dirty="0"/>
              <a:t>Site vitrine à 100%</a:t>
            </a:r>
          </a:p>
          <a:p>
            <a:pPr lvl="1"/>
            <a:r>
              <a:rPr lang="fr-FR" dirty="0"/>
              <a:t>Espace communautaire à 100%</a:t>
            </a:r>
          </a:p>
          <a:p>
            <a:endParaRPr lang="fr-FR" sz="700" dirty="0"/>
          </a:p>
          <a:p>
            <a:r>
              <a:rPr lang="fr-FR" dirty="0"/>
              <a:t>Applications mobiles terminées</a:t>
            </a:r>
          </a:p>
          <a:p>
            <a:pPr lvl="1"/>
            <a:r>
              <a:rPr lang="fr-FR" dirty="0"/>
              <a:t>Sur toutes les plateformes</a:t>
            </a:r>
          </a:p>
          <a:p>
            <a:pPr lvl="1"/>
            <a:r>
              <a:rPr lang="fr-FR" dirty="0"/>
              <a:t>Migration sur Windows 10 UWP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817" y="6061817"/>
            <a:ext cx="796183" cy="79618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402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Audio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Comment récupérer les notes jouées à partir du son ?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6838" y="6102838"/>
            <a:ext cx="755162" cy="75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130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02919" y="258297"/>
            <a:ext cx="9784080" cy="1508760"/>
          </a:xfrm>
        </p:spPr>
        <p:txBody>
          <a:bodyPr/>
          <a:lstStyle/>
          <a:p>
            <a:r>
              <a:rPr lang="fr-FR" dirty="0">
                <a:solidFill>
                  <a:schemeClr val="tx2"/>
                </a:solidFill>
              </a:rPr>
              <a:t>Rappels des précédents TA</a:t>
            </a:r>
            <a:br>
              <a:rPr lang="fr-FR" dirty="0">
                <a:solidFill>
                  <a:schemeClr val="tx2"/>
                </a:solidFill>
              </a:rPr>
            </a:br>
            <a:r>
              <a:rPr lang="fr-FR" sz="2400" dirty="0">
                <a:solidFill>
                  <a:schemeClr val="tx2"/>
                </a:solidFill>
              </a:rPr>
              <a:t>Son, Fréquence, FFT</a:t>
            </a:r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817" y="6061817"/>
            <a:ext cx="796183" cy="796183"/>
          </a:xfrm>
          <a:prstGeom prst="rect">
            <a:avLst/>
          </a:prstGeom>
        </p:spPr>
      </p:pic>
      <p:sp>
        <p:nvSpPr>
          <p:cNvPr id="17" name="Espace réservé du contenu 2"/>
          <p:cNvSpPr>
            <a:spLocks noGrp="1"/>
          </p:cNvSpPr>
          <p:nvPr>
            <p:ph idx="1"/>
          </p:nvPr>
        </p:nvSpPr>
        <p:spPr>
          <a:xfrm>
            <a:off x="1202919" y="1932317"/>
            <a:ext cx="9784080" cy="4267146"/>
          </a:xfrm>
        </p:spPr>
        <p:txBody>
          <a:bodyPr>
            <a:normAutofit/>
          </a:bodyPr>
          <a:lstStyle/>
          <a:p>
            <a:r>
              <a:rPr lang="fr-FR" dirty="0"/>
              <a:t>Un son complexe est un </a:t>
            </a:r>
            <a:r>
              <a:rPr lang="fr-FR" b="1" dirty="0"/>
              <a:t>agrégat de fréquences </a:t>
            </a:r>
            <a:r>
              <a:rPr lang="fr-FR" dirty="0"/>
              <a:t>(sons purs)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Un son d’instrument = son complexe</a:t>
            </a:r>
          </a:p>
          <a:p>
            <a:r>
              <a:rPr lang="fr-FR" dirty="0"/>
              <a:t>La </a:t>
            </a:r>
            <a:r>
              <a:rPr lang="fr-FR" b="1" dirty="0"/>
              <a:t>FFT</a:t>
            </a:r>
            <a:r>
              <a:rPr lang="fr-FR" dirty="0"/>
              <a:t> permet de récupérer ces fréquences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  <p:grpSp>
        <p:nvGrpSpPr>
          <p:cNvPr id="3" name="Groupe 2"/>
          <p:cNvGrpSpPr/>
          <p:nvPr/>
        </p:nvGrpSpPr>
        <p:grpSpPr>
          <a:xfrm>
            <a:off x="1991337" y="2362474"/>
            <a:ext cx="6876618" cy="1864183"/>
            <a:chOff x="1991337" y="2362474"/>
            <a:chExt cx="6876618" cy="1864183"/>
          </a:xfrm>
        </p:grpSpPr>
        <p:pic>
          <p:nvPicPr>
            <p:cNvPr id="10" name="Espace réservé du contenu 3"/>
            <p:cNvPicPr>
              <a:picLocks noChangeAspect="1"/>
            </p:cNvPicPr>
            <p:nvPr/>
          </p:nvPicPr>
          <p:blipFill rotWithShape="1">
            <a:blip r:embed="rId4"/>
            <a:srcRect t="361" b="75802"/>
            <a:stretch/>
          </p:blipFill>
          <p:spPr>
            <a:xfrm>
              <a:off x="2334958" y="2362474"/>
              <a:ext cx="6431079" cy="415018"/>
            </a:xfrm>
            <a:prstGeom prst="rect">
              <a:avLst/>
            </a:prstGeom>
          </p:spPr>
        </p:pic>
        <p:pic>
          <p:nvPicPr>
            <p:cNvPr id="11" name="Espace réservé du contenu 3"/>
            <p:cNvPicPr>
              <a:picLocks noChangeAspect="1"/>
            </p:cNvPicPr>
            <p:nvPr/>
          </p:nvPicPr>
          <p:blipFill rotWithShape="1">
            <a:blip r:embed="rId4"/>
            <a:srcRect t="75157"/>
            <a:stretch/>
          </p:blipFill>
          <p:spPr>
            <a:xfrm>
              <a:off x="2334958" y="3794144"/>
              <a:ext cx="6431079" cy="432513"/>
            </a:xfrm>
            <a:prstGeom prst="rect">
              <a:avLst/>
            </a:prstGeom>
          </p:spPr>
        </p:pic>
        <p:pic>
          <p:nvPicPr>
            <p:cNvPr id="12" name="Espace réservé du contenu 3"/>
            <p:cNvPicPr>
              <a:picLocks noChangeAspect="1"/>
            </p:cNvPicPr>
            <p:nvPr/>
          </p:nvPicPr>
          <p:blipFill rotWithShape="1">
            <a:blip r:embed="rId4"/>
            <a:srcRect t="25258" b="50629"/>
            <a:stretch/>
          </p:blipFill>
          <p:spPr>
            <a:xfrm>
              <a:off x="2334958" y="2802109"/>
              <a:ext cx="6431079" cy="419811"/>
            </a:xfrm>
            <a:prstGeom prst="rect">
              <a:avLst/>
            </a:prstGeom>
          </p:spPr>
        </p:pic>
        <p:pic>
          <p:nvPicPr>
            <p:cNvPr id="13" name="Espace réservé du contenu 3"/>
            <p:cNvPicPr>
              <a:picLocks noChangeAspect="1"/>
            </p:cNvPicPr>
            <p:nvPr/>
          </p:nvPicPr>
          <p:blipFill rotWithShape="1">
            <a:blip r:embed="rId4"/>
            <a:srcRect t="50362" b="25286"/>
            <a:stretch/>
          </p:blipFill>
          <p:spPr>
            <a:xfrm>
              <a:off x="2334958" y="3246538"/>
              <a:ext cx="6431079" cy="423972"/>
            </a:xfrm>
            <a:prstGeom prst="rect">
              <a:avLst/>
            </a:prstGeom>
          </p:spPr>
        </p:pic>
        <p:cxnSp>
          <p:nvCxnSpPr>
            <p:cNvPr id="15" name="Connecteur droit 14"/>
            <p:cNvCxnSpPr/>
            <p:nvPr/>
          </p:nvCxnSpPr>
          <p:spPr>
            <a:xfrm flipV="1">
              <a:off x="1991337" y="3732495"/>
              <a:ext cx="6876618" cy="344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Imag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487" y="4484608"/>
            <a:ext cx="2111099" cy="2247556"/>
          </a:xfrm>
          <a:prstGeom prst="rect">
            <a:avLst/>
          </a:prstGeom>
        </p:spPr>
      </p:pic>
      <p:pic>
        <p:nvPicPr>
          <p:cNvPr id="21" name="Espace réservé du contenu 3"/>
          <p:cNvPicPr>
            <a:picLocks noChangeAspect="1"/>
          </p:cNvPicPr>
          <p:nvPr/>
        </p:nvPicPr>
        <p:blipFill rotWithShape="1">
          <a:blip r:embed="rId4"/>
          <a:srcRect t="75157"/>
          <a:stretch/>
        </p:blipFill>
        <p:spPr>
          <a:xfrm>
            <a:off x="1043206" y="5451018"/>
            <a:ext cx="4821360" cy="748444"/>
          </a:xfrm>
          <a:prstGeom prst="rect">
            <a:avLst/>
          </a:prstGeom>
        </p:spPr>
      </p:pic>
      <p:sp>
        <p:nvSpPr>
          <p:cNvPr id="22" name="Flèche : droite 21"/>
          <p:cNvSpPr/>
          <p:nvPr/>
        </p:nvSpPr>
        <p:spPr>
          <a:xfrm>
            <a:off x="5957107" y="5670579"/>
            <a:ext cx="1673524" cy="309321"/>
          </a:xfrm>
          <a:prstGeom prst="rightArrow">
            <a:avLst>
              <a:gd name="adj1" fmla="val 33728"/>
              <a:gd name="adj2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451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02919" y="258297"/>
            <a:ext cx="9784080" cy="1508760"/>
          </a:xfrm>
        </p:spPr>
        <p:txBody>
          <a:bodyPr/>
          <a:lstStyle/>
          <a:p>
            <a:r>
              <a:rPr lang="fr-FR" dirty="0">
                <a:solidFill>
                  <a:schemeClr val="tx2"/>
                </a:solidFill>
              </a:rPr>
              <a:t>Rappels des précédents TA</a:t>
            </a:r>
            <a:br>
              <a:rPr lang="fr-FR" dirty="0">
                <a:solidFill>
                  <a:schemeClr val="tx2"/>
                </a:solidFill>
              </a:rPr>
            </a:br>
            <a:r>
              <a:rPr lang="fr-FR" sz="2400" dirty="0">
                <a:solidFill>
                  <a:schemeClr val="tx2"/>
                </a:solidFill>
              </a:rPr>
              <a:t>Note, Fréquence fondamentale, Harmoniques</a:t>
            </a:r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817" y="6061817"/>
            <a:ext cx="796183" cy="796183"/>
          </a:xfrm>
          <a:prstGeom prst="rect">
            <a:avLst/>
          </a:prstGeom>
        </p:spPr>
      </p:pic>
      <p:sp>
        <p:nvSpPr>
          <p:cNvPr id="17" name="Espace réservé du contenu 2"/>
          <p:cNvSpPr>
            <a:spLocks noGrp="1"/>
          </p:cNvSpPr>
          <p:nvPr>
            <p:ph idx="1"/>
          </p:nvPr>
        </p:nvSpPr>
        <p:spPr>
          <a:xfrm>
            <a:off x="1202919" y="1993223"/>
            <a:ext cx="9784080" cy="4206240"/>
          </a:xfrm>
        </p:spPr>
        <p:txBody>
          <a:bodyPr>
            <a:normAutofit/>
          </a:bodyPr>
          <a:lstStyle/>
          <a:p>
            <a:pPr lvl="0">
              <a:buClr>
                <a:srgbClr val="FFFFFF"/>
              </a:buClr>
            </a:pPr>
            <a:r>
              <a:rPr lang="fr-FR" dirty="0"/>
              <a:t>1 note = 1 fréquence (appelée </a:t>
            </a:r>
            <a:r>
              <a:rPr lang="fr-FR" b="1" dirty="0"/>
              <a:t>Fréquence Fondamentale</a:t>
            </a:r>
            <a:r>
              <a:rPr lang="fr-FR" dirty="0"/>
              <a:t>)</a:t>
            </a:r>
          </a:p>
          <a:p>
            <a:pPr marL="0" lvl="0" indent="0">
              <a:buClr>
                <a:srgbClr val="FFFFFF"/>
              </a:buClr>
              <a:buNone/>
            </a:pPr>
            <a:r>
              <a:rPr lang="fr-FR" dirty="0"/>
              <a:t>	</a:t>
            </a:r>
            <a:r>
              <a:rPr lang="fr-FR" i="1" dirty="0"/>
              <a:t>ex : La3 = 440 Hz</a:t>
            </a:r>
          </a:p>
          <a:p>
            <a:pPr lvl="0">
              <a:buClr>
                <a:srgbClr val="FFFFFF"/>
              </a:buClr>
            </a:pPr>
            <a:endParaRPr lang="fr-FR" dirty="0"/>
          </a:p>
          <a:p>
            <a:pPr lvl="0">
              <a:buClr>
                <a:srgbClr val="FFFFFF"/>
              </a:buClr>
            </a:pPr>
            <a:endParaRPr lang="fr-FR" dirty="0"/>
          </a:p>
          <a:p>
            <a:pPr lvl="0">
              <a:buClr>
                <a:srgbClr val="FFFFFF"/>
              </a:buClr>
            </a:pPr>
            <a:endParaRPr lang="fr-FR" dirty="0"/>
          </a:p>
          <a:p>
            <a:pPr lvl="0">
              <a:buClr>
                <a:srgbClr val="FFFFFF"/>
              </a:buClr>
            </a:pPr>
            <a:r>
              <a:rPr lang="fr-FR" dirty="0"/>
              <a:t>1 note sur un instrument = FF + </a:t>
            </a:r>
            <a:r>
              <a:rPr lang="fr-FR" b="1" dirty="0"/>
              <a:t>harmoniques</a:t>
            </a:r>
            <a:r>
              <a:rPr lang="fr-FR" dirty="0"/>
              <a:t> (fréquences multiples de FF)</a:t>
            </a:r>
          </a:p>
          <a:p>
            <a:pPr marL="0" lvl="0" indent="0">
              <a:buClr>
                <a:srgbClr val="FFFFFF"/>
              </a:buClr>
              <a:buNone/>
            </a:pPr>
            <a:r>
              <a:rPr lang="fr-FR" dirty="0"/>
              <a:t>	</a:t>
            </a:r>
            <a:r>
              <a:rPr lang="fr-FR" i="1" dirty="0"/>
              <a:t>ex : Signal d’un La3 = { 440 , 880, 1320, 1740 ... }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22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1202919" y="1932317"/>
            <a:ext cx="9784080" cy="4267146"/>
          </a:xfrm>
        </p:spPr>
        <p:txBody>
          <a:bodyPr>
            <a:normAutofit/>
          </a:bodyPr>
          <a:lstStyle/>
          <a:p>
            <a:endParaRPr lang="fr-FR" dirty="0"/>
          </a:p>
          <a:p>
            <a:r>
              <a:rPr lang="fr-FR" b="1" dirty="0"/>
              <a:t>Signal</a:t>
            </a:r>
            <a:r>
              <a:rPr lang="fr-FR" dirty="0"/>
              <a:t> :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b="1" dirty="0"/>
              <a:t>Echantillonnage</a:t>
            </a:r>
            <a:r>
              <a:rPr lang="fr-FR" dirty="0"/>
              <a:t> :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b="1" dirty="0"/>
              <a:t>Echantillon</a:t>
            </a:r>
            <a:r>
              <a:rPr lang="fr-FR" dirty="0"/>
              <a:t> :</a:t>
            </a:r>
          </a:p>
          <a:p>
            <a:pPr marL="0" indent="0">
              <a:buNone/>
            </a:pPr>
            <a:r>
              <a:rPr lang="fr-FR" dirty="0"/>
              <a:t>      (</a:t>
            </a:r>
            <a:r>
              <a:rPr lang="en-GB" b="1" dirty="0"/>
              <a:t>Frame</a:t>
            </a:r>
            <a:r>
              <a:rPr lang="fr-FR" dirty="0"/>
              <a:t>)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02919" y="258297"/>
            <a:ext cx="9784080" cy="1508760"/>
          </a:xfrm>
        </p:spPr>
        <p:txBody>
          <a:bodyPr/>
          <a:lstStyle/>
          <a:p>
            <a:r>
              <a:rPr lang="fr-FR" dirty="0">
                <a:solidFill>
                  <a:schemeClr val="tx2"/>
                </a:solidFill>
              </a:rPr>
              <a:t>Rappels des précédents TA</a:t>
            </a:r>
            <a:br>
              <a:rPr lang="fr-FR" dirty="0">
                <a:solidFill>
                  <a:schemeClr val="tx2"/>
                </a:solidFill>
              </a:rPr>
            </a:br>
            <a:r>
              <a:rPr lang="fr-FR" sz="2400" dirty="0">
                <a:solidFill>
                  <a:schemeClr val="tx2"/>
                </a:solidFill>
              </a:rPr>
              <a:t>Signal, Echantillon</a:t>
            </a:r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817" y="6061817"/>
            <a:ext cx="796183" cy="79618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 rotWithShape="1">
          <a:blip r:embed="rId4"/>
          <a:srcRect t="10579"/>
          <a:stretch/>
        </p:blipFill>
        <p:spPr>
          <a:xfrm>
            <a:off x="3674227" y="2101721"/>
            <a:ext cx="3994580" cy="1173823"/>
          </a:xfrm>
          <a:prstGeom prst="rect">
            <a:avLst/>
          </a:prstGeom>
        </p:spPr>
      </p:pic>
      <p:grpSp>
        <p:nvGrpSpPr>
          <p:cNvPr id="8" name="Groupe 7"/>
          <p:cNvGrpSpPr/>
          <p:nvPr/>
        </p:nvGrpSpPr>
        <p:grpSpPr>
          <a:xfrm>
            <a:off x="3674226" y="3478978"/>
            <a:ext cx="4044955" cy="1188626"/>
            <a:chOff x="3674226" y="3478978"/>
            <a:chExt cx="4044955" cy="1188626"/>
          </a:xfrm>
        </p:grpSpPr>
        <p:pic>
          <p:nvPicPr>
            <p:cNvPr id="13" name="Image 12"/>
            <p:cNvPicPr>
              <a:picLocks noChangeAspect="1"/>
            </p:cNvPicPr>
            <p:nvPr/>
          </p:nvPicPr>
          <p:blipFill rotWithShape="1">
            <a:blip r:embed="rId4"/>
            <a:srcRect t="10579"/>
            <a:stretch/>
          </p:blipFill>
          <p:spPr>
            <a:xfrm>
              <a:off x="3674226" y="3478978"/>
              <a:ext cx="4044955" cy="1188626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3674227" y="3485465"/>
              <a:ext cx="347267" cy="1166896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022165" y="3484913"/>
              <a:ext cx="347267" cy="1167667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369940" y="3484913"/>
              <a:ext cx="347267" cy="1167667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716376" y="3483889"/>
              <a:ext cx="347267" cy="1167667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060952" y="3484913"/>
              <a:ext cx="347267" cy="1167667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407905" y="3485679"/>
              <a:ext cx="347267" cy="1167667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752697" y="3485465"/>
              <a:ext cx="347267" cy="1167667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00635" y="3485684"/>
              <a:ext cx="347267" cy="1167667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448410" y="3485684"/>
              <a:ext cx="347267" cy="1167667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794846" y="3485465"/>
              <a:ext cx="347267" cy="1166862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139422" y="3488542"/>
              <a:ext cx="347267" cy="1167667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3616150" y="4667605"/>
            <a:ext cx="8105315" cy="1394212"/>
            <a:chOff x="3616150" y="4667605"/>
            <a:chExt cx="8105315" cy="1394212"/>
          </a:xfrm>
        </p:grpSpPr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16150" y="5120291"/>
              <a:ext cx="8105313" cy="941526"/>
            </a:xfrm>
            <a:prstGeom prst="rect">
              <a:avLst/>
            </a:prstGeom>
          </p:spPr>
        </p:pic>
        <p:sp>
          <p:nvSpPr>
            <p:cNvPr id="4" name="Accolade ouvrante 3"/>
            <p:cNvSpPr/>
            <p:nvPr/>
          </p:nvSpPr>
          <p:spPr>
            <a:xfrm rot="5400000">
              <a:off x="7432888" y="850867"/>
              <a:ext cx="471840" cy="8105315"/>
            </a:xfrm>
            <a:prstGeom prst="leftBrace">
              <a:avLst>
                <a:gd name="adj1" fmla="val 25000"/>
                <a:gd name="adj2" fmla="val 97241"/>
              </a:avLst>
            </a:prstGeom>
            <a:ln w="381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ZoneTexte 6"/>
          <p:cNvSpPr txBox="1"/>
          <p:nvPr/>
        </p:nvSpPr>
        <p:spPr>
          <a:xfrm>
            <a:off x="4195798" y="6291317"/>
            <a:ext cx="3560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On passe ces échantillons à la FFT...</a:t>
            </a:r>
          </a:p>
        </p:txBody>
      </p:sp>
    </p:spTree>
    <p:extLst>
      <p:ext uri="{BB962C8B-B14F-4D97-AF65-F5344CB8AC3E}">
        <p14:creationId xmlns:p14="http://schemas.microsoft.com/office/powerpoint/2010/main" val="222880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usicSheetWriterTheme">
  <a:themeElements>
    <a:clrScheme name="Personnalisé 1">
      <a:dk1>
        <a:srgbClr val="000000"/>
      </a:dk1>
      <a:lt1>
        <a:srgbClr val="FFFFFF"/>
      </a:lt1>
      <a:dk2>
        <a:srgbClr val="3F51B5"/>
      </a:dk2>
      <a:lt2>
        <a:srgbClr val="4CAF50"/>
      </a:lt2>
      <a:accent1>
        <a:srgbClr val="303F9F"/>
      </a:accent1>
      <a:accent2>
        <a:srgbClr val="3F51B5"/>
      </a:accent2>
      <a:accent3>
        <a:srgbClr val="C5CAE9"/>
      </a:accent3>
      <a:accent4>
        <a:srgbClr val="000000"/>
      </a:accent4>
      <a:accent5>
        <a:srgbClr val="000000"/>
      </a:accent5>
      <a:accent6>
        <a:srgbClr val="000000"/>
      </a:accent6>
      <a:hlink>
        <a:srgbClr val="4CAF50"/>
      </a:hlink>
      <a:folHlink>
        <a:srgbClr val="92D050"/>
      </a:folHlink>
    </a:clrScheme>
    <a:fontScheme name="À bande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À bande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cSheetWriterTheme" id="{B030F093-6DFB-4131-A8BD-8A2B16A33EB3}" vid="{40454DEC-FB68-444F-B16F-AB0D744631E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1802</TotalTime>
  <Words>993</Words>
  <Application>Microsoft Office PowerPoint</Application>
  <PresentationFormat>Grand écran</PresentationFormat>
  <Paragraphs>602</Paragraphs>
  <Slides>35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Cambria Math</vt:lpstr>
      <vt:lpstr>Cinzel</vt:lpstr>
      <vt:lpstr>Corbel</vt:lpstr>
      <vt:lpstr>Wingdings</vt:lpstr>
      <vt:lpstr>MusicSheetWriterTheme</vt:lpstr>
      <vt:lpstr>Music Sheet Writer</vt:lpstr>
      <vt:lpstr>Sommaire</vt:lpstr>
      <vt:lpstr>Le Projet</vt:lpstr>
      <vt:lpstr>Aperçu fonctionnel</vt:lpstr>
      <vt:lpstr>Avancement</vt:lpstr>
      <vt:lpstr>Analyse Audio</vt:lpstr>
      <vt:lpstr>Rappels des précédents TA Son, Fréquence, FFT</vt:lpstr>
      <vt:lpstr>Rappels des précédents TA Note, Fréquence fondamentale, Harmoniques</vt:lpstr>
      <vt:lpstr>Rappels des précédents TA Signal, Echantillon</vt:lpstr>
      <vt:lpstr>Rappels des précédents TA Détection de notes</vt:lpstr>
      <vt:lpstr>Démonstration</vt:lpstr>
      <vt:lpstr>Problèmes</vt:lpstr>
      <vt:lpstr>Nouvel Algorithme 1. Passage en Logarithmique</vt:lpstr>
      <vt:lpstr>Nouvel Algorithme 2. Segmentation du spectre</vt:lpstr>
      <vt:lpstr>Nouvel Algorithme 3. Les pics de fréquence</vt:lpstr>
      <vt:lpstr>Nouvel Algorithme 4. Association pics-Notes</vt:lpstr>
      <vt:lpstr>Nouvel Algorithme 5. Calculer le Seuil</vt:lpstr>
      <vt:lpstr>Nouvel Algorithme 6. Marquer les nuisances</vt:lpstr>
      <vt:lpstr>Nouvel Algorithme 6. Marquer les nuisances</vt:lpstr>
      <vt:lpstr>Nouvel Algorithme 6. Identification des pics (Fréquence fondamentale et harmoniques)</vt:lpstr>
      <vt:lpstr>Nouvel Algorithme 6. Identification des pics (Fréquence fondamentale et harmoniques)</vt:lpstr>
      <vt:lpstr>Nouvel Algorithme 6. Identification des pics (Fréquence fondamentale et harmoniques)</vt:lpstr>
      <vt:lpstr>Nouvel Algorithme 6. Identification des pics (Fréquence fondamentale et harmoniques)</vt:lpstr>
      <vt:lpstr>Nouvel Algorithme 6. Identification des pics (Fréquence fondamentale et harmoniques)</vt:lpstr>
      <vt:lpstr>Nouvel Algorithme 6. Identification des pics (Fréquence fondamentale et harmoniques)</vt:lpstr>
      <vt:lpstr>Nouvel Algorithme 6. Identification des pics (Fréquence fondamentale et harmoniques)</vt:lpstr>
      <vt:lpstr>Nouvel Algorithme 6. Identification des pics (Fréquence fondamentale et harmoniques)</vt:lpstr>
      <vt:lpstr>Nouvel Algorithme 6. Identification des pics (Fréquence fondamentale et harmoniques)</vt:lpstr>
      <vt:lpstr>Nouvel Algorithme 6. Identification des pics (Fréquence fondamentale et harmoniques)</vt:lpstr>
      <vt:lpstr>Nouvel Algorithme 7. Sauvegarde des notes</vt:lpstr>
      <vt:lpstr>Nouvel Algorithme 8. Calcul de la durée et affichage</vt:lpstr>
      <vt:lpstr>Démonstration</vt:lpstr>
      <vt:lpstr>Objectifs</vt:lpstr>
      <vt:lpstr>Objectifs prochain TA Logiciel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Sheet Writer</dc:title>
  <dc:creator>Jonathan Racaud</dc:creator>
  <cp:lastModifiedBy>jonathan racaud</cp:lastModifiedBy>
  <cp:revision>243</cp:revision>
  <dcterms:created xsi:type="dcterms:W3CDTF">2016-05-17T15:50:10Z</dcterms:created>
  <dcterms:modified xsi:type="dcterms:W3CDTF">2016-11-05T10:22:39Z</dcterms:modified>
</cp:coreProperties>
</file>