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74" r:id="rId4"/>
    <p:sldId id="257" r:id="rId5"/>
    <p:sldId id="262" r:id="rId6"/>
    <p:sldId id="27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5" r:id="rId15"/>
    <p:sldId id="28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inzel"/>
              </a:rPr>
              <a:t>Music</a:t>
            </a:r>
            <a:r>
              <a:rPr lang="en-US" dirty="0">
                <a:latin typeface="Cinzel"/>
              </a:rPr>
              <a:t>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614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nzel"/>
              </a:rPr>
              <a:t>Technical Assessment Finale 4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4834458"/>
            <a:ext cx="2323322" cy="23233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5569116"/>
            <a:ext cx="1935987" cy="988589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524000" y="4548241"/>
            <a:ext cx="9144000" cy="4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Cinzel"/>
              </a:rPr>
              <a:t>9 Septembre 2016</a:t>
            </a:r>
          </a:p>
        </p:txBody>
      </p:sp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Durée des notes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Gérer l’imprécision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20484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Si l’utilisateur joue une note pendant 0,25 seconde avec un chiffrement 4/4 et un BPM à 60, alors cela correspond à une double-croche.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pratique, l’utilisateur n’appuis que rarement sur la durée précise d’une note : </a:t>
            </a:r>
          </a:p>
          <a:p>
            <a:pPr lvl="2"/>
            <a:r>
              <a:rPr lang="fr-FR" dirty="0"/>
              <a:t>Appuis trop tôt/tard</a:t>
            </a:r>
          </a:p>
          <a:p>
            <a:pPr lvl="2"/>
            <a:r>
              <a:rPr lang="fr-FR" dirty="0"/>
              <a:t>Relâchement trop tôt/tard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 La durée d’appuis d’une note est arrondie au quart de temps prés.</a:t>
            </a:r>
          </a:p>
          <a:p>
            <a:pPr lvl="4"/>
            <a:r>
              <a:rPr lang="fr-FR" dirty="0">
                <a:sym typeface="Wingdings" panose="05000000000000000000" pitchFamily="2" charset="2"/>
              </a:rPr>
              <a:t>Exemple : si t = 950 ms ; la durée considérée est de 1000 ms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Détection de note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Changement de l’algorithme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187783"/>
          </a:xfrm>
        </p:spPr>
        <p:txBody>
          <a:bodyPr>
            <a:normAutofit/>
          </a:bodyPr>
          <a:lstStyle/>
          <a:p>
            <a:r>
              <a:rPr lang="fr-FR" dirty="0"/>
              <a:t>Ancien algorithme :</a:t>
            </a:r>
          </a:p>
          <a:p>
            <a:pPr lvl="1"/>
            <a:r>
              <a:rPr lang="fr-FR" dirty="0"/>
              <a:t>Détection d’une note à partir de la fréquence fondamentale.</a:t>
            </a:r>
          </a:p>
          <a:p>
            <a:pPr lvl="1"/>
            <a:r>
              <a:rPr lang="fr-FR" dirty="0"/>
              <a:t>Problème :</a:t>
            </a:r>
          </a:p>
          <a:p>
            <a:pPr lvl="2"/>
            <a:r>
              <a:rPr lang="fr-FR" dirty="0"/>
              <a:t>L’appuie sur une note peut générer une imprécision au niveau de la récupération du son pendant une faible durée.</a:t>
            </a:r>
          </a:p>
          <a:p>
            <a:pPr lvl="2"/>
            <a:r>
              <a:rPr lang="fr-FR" dirty="0"/>
              <a:t>Exemple : un Do3 peut générer la fréquence fondamentale du Si#2, Do#3, Ré, ...</a:t>
            </a:r>
          </a:p>
          <a:p>
            <a:pPr lvl="2"/>
            <a:endParaRPr lang="fr-FR" dirty="0"/>
          </a:p>
          <a:p>
            <a:r>
              <a:rPr lang="fr-FR" dirty="0"/>
              <a:t>Nouvel algorithme : </a:t>
            </a:r>
          </a:p>
          <a:p>
            <a:pPr lvl="1"/>
            <a:r>
              <a:rPr lang="fr-FR" dirty="0"/>
              <a:t>Prise en compte des harmoniques</a:t>
            </a:r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5651100" y="4082263"/>
            <a:ext cx="4535367" cy="2598360"/>
            <a:chOff x="2876249" y="2927807"/>
            <a:chExt cx="4535367" cy="259836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249" y="2927807"/>
              <a:ext cx="4535367" cy="2544057"/>
            </a:xfrm>
            <a:prstGeom prst="rect">
              <a:avLst/>
            </a:prstGeom>
          </p:spPr>
        </p:pic>
        <p:sp>
          <p:nvSpPr>
            <p:cNvPr id="9" name="Ellipse 8"/>
            <p:cNvSpPr/>
            <p:nvPr/>
          </p:nvSpPr>
          <p:spPr>
            <a:xfrm>
              <a:off x="3041886" y="3166813"/>
              <a:ext cx="190500" cy="234315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5414655" y="3832937"/>
              <a:ext cx="188335" cy="1686551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685166" y="3764043"/>
              <a:ext cx="167640" cy="1743075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925456" y="3764044"/>
              <a:ext cx="185909" cy="1743075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195966" y="3994862"/>
              <a:ext cx="190500" cy="1512257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459116" y="4064382"/>
              <a:ext cx="197599" cy="1407482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706766" y="4232988"/>
              <a:ext cx="194050" cy="1238876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625205" y="3356688"/>
              <a:ext cx="186082" cy="216280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888788" y="3632913"/>
              <a:ext cx="158759" cy="1886575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125048" y="3547188"/>
              <a:ext cx="206261" cy="196215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3552686" y="3109038"/>
              <a:ext cx="188975" cy="2417129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819163" y="2927807"/>
              <a:ext cx="194677" cy="2591681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091342" y="3032838"/>
              <a:ext cx="179080" cy="248665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370146" y="3356688"/>
              <a:ext cx="155335" cy="216280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297750" y="3157289"/>
              <a:ext cx="190500" cy="234315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5191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contenu 2"/>
          <p:cNvSpPr txBox="1">
            <a:spLocks/>
          </p:cNvSpPr>
          <p:nvPr/>
        </p:nvSpPr>
        <p:spPr>
          <a:xfrm>
            <a:off x="1202919" y="2011680"/>
            <a:ext cx="9784080" cy="496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chaque note détectée, on supprime la fréquence fondamentale et les harmoniques de la note.</a:t>
            </a:r>
          </a:p>
          <a:p>
            <a:r>
              <a:rPr lang="fr-FR" dirty="0"/>
              <a:t>On répète ce processus tant qu’il y a une note de détecter.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dirty="0"/>
          </a:p>
          <a:p>
            <a:endParaRPr lang="fr-FR" sz="200" dirty="0"/>
          </a:p>
          <a:p>
            <a:pPr marL="0" indent="0">
              <a:buNone/>
            </a:pPr>
            <a:r>
              <a:rPr lang="fr-FR" dirty="0"/>
              <a:t>        3 notes                                       2 notes                                      1 note</a:t>
            </a:r>
          </a:p>
          <a:p>
            <a:pPr marL="0" indent="0">
              <a:buNone/>
            </a:pPr>
            <a:r>
              <a:rPr lang="fr-FR" dirty="0"/>
              <a:t>      { Do Mi Sol }                              { Do Mi }                                       { Do }</a:t>
            </a:r>
          </a:p>
        </p:txBody>
      </p:sp>
      <p:pic>
        <p:nvPicPr>
          <p:cNvPr id="27" name="Espace réservé du contenu 2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93" y="3248476"/>
            <a:ext cx="1434814" cy="261391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Détection des Accords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Algorithme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312" y="3248476"/>
            <a:ext cx="1370886" cy="2613917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403" y="3248476"/>
            <a:ext cx="1450540" cy="261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contenu 2"/>
          <p:cNvSpPr txBox="1">
            <a:spLocks/>
          </p:cNvSpPr>
          <p:nvPr/>
        </p:nvSpPr>
        <p:spPr>
          <a:xfrm>
            <a:off x="1202919" y="2011680"/>
            <a:ext cx="9784080" cy="496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Problème !</a:t>
            </a:r>
          </a:p>
          <a:p>
            <a:pPr lvl="1"/>
            <a:r>
              <a:rPr lang="fr-FR" dirty="0"/>
              <a:t>Si la fréquence fondamentale d’une note est égale à l’harmonique d’une autre, alors celle-ci va être supprimé</a:t>
            </a:r>
          </a:p>
          <a:p>
            <a:pPr lvl="1"/>
            <a:r>
              <a:rPr lang="fr-FR" dirty="0"/>
              <a:t>Exemple : La fréquence fondamental du Do4 correspond à une harmonique du Do3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Détection des Accords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Problème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5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Qu’a été fait sur le projet depuis le dernier TA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Quels sont nos objectifs pour le prochain TA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Objectifs prochain TA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Logiciel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/>
          </a:bodyPr>
          <a:lstStyle/>
          <a:p>
            <a:r>
              <a:rPr lang="fr-FR" dirty="0"/>
              <a:t>Reconnaissance des accords depuis les inputs MIDI (</a:t>
            </a:r>
            <a:r>
              <a:rPr lang="fr-FR" dirty="0" err="1"/>
              <a:t>racaud_j</a:t>
            </a:r>
            <a:r>
              <a:rPr lang="fr-FR" dirty="0"/>
              <a:t>)</a:t>
            </a:r>
          </a:p>
          <a:p>
            <a:r>
              <a:rPr lang="fr-FR" dirty="0"/>
              <a:t>Migration de l’application Windows Phone 8.1 vers Windows 10 UWP (</a:t>
            </a:r>
            <a:r>
              <a:rPr lang="fr-FR" dirty="0" err="1"/>
              <a:t>daguen_s</a:t>
            </a:r>
            <a:r>
              <a:rPr lang="fr-FR" dirty="0"/>
              <a:t>)</a:t>
            </a:r>
          </a:p>
          <a:p>
            <a:r>
              <a:rPr lang="fr-FR" dirty="0"/>
              <a:t>Implémentation de l’algorithme des accords en « Acoustique</a:t>
            </a:r>
            <a:r>
              <a:rPr lang="fr-FR"/>
              <a:t> » (</a:t>
            </a:r>
            <a:r>
              <a:rPr lang="fr-FR" dirty="0" err="1"/>
              <a:t>harrau_j</a:t>
            </a:r>
            <a:r>
              <a:rPr lang="fr-FR" dirty="0"/>
              <a:t>)</a:t>
            </a:r>
          </a:p>
          <a:p>
            <a:r>
              <a:rPr lang="fr-FR" dirty="0"/>
              <a:t>Implémentation de l’analyse des fréquences fondamentales (</a:t>
            </a:r>
            <a:r>
              <a:rPr lang="fr-FR" dirty="0" err="1"/>
              <a:t>corrad_f</a:t>
            </a:r>
            <a:r>
              <a:rPr lang="fr-FR" dirty="0"/>
              <a:t>)</a:t>
            </a:r>
          </a:p>
          <a:p>
            <a:r>
              <a:rPr lang="fr-FR" dirty="0"/>
              <a:t>Bonne gestion de la mise en page des partitions (</a:t>
            </a:r>
            <a:r>
              <a:rPr lang="fr-FR" dirty="0" err="1"/>
              <a:t>blonde_j</a:t>
            </a:r>
            <a:r>
              <a:rPr lang="fr-FR" dirty="0"/>
              <a:t>)</a:t>
            </a:r>
          </a:p>
          <a:p>
            <a:r>
              <a:rPr lang="fr-FR" dirty="0"/>
              <a:t>Correction des problèmes remontés sur le </a:t>
            </a:r>
            <a:r>
              <a:rPr lang="fr-FR" dirty="0" err="1"/>
              <a:t>bugtracker</a:t>
            </a:r>
            <a:r>
              <a:rPr lang="fr-FR" dirty="0"/>
              <a:t> (</a:t>
            </a:r>
            <a:r>
              <a:rPr lang="fr-FR" dirty="0" err="1"/>
              <a:t>simon_o</a:t>
            </a:r>
            <a:r>
              <a:rPr lang="fr-FR" dirty="0"/>
              <a:t>)</a:t>
            </a:r>
          </a:p>
          <a:p>
            <a:r>
              <a:rPr lang="fr-FR" dirty="0"/>
              <a:t>Mise en place de l’installeur pour Windows et Mac (</a:t>
            </a:r>
            <a:r>
              <a:rPr lang="fr-FR" dirty="0" err="1"/>
              <a:t>simon_o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Sommaire</a:t>
            </a:r>
            <a:endParaRPr lang="en-GB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202919" y="2058333"/>
            <a:ext cx="9784080" cy="440778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Projet</a:t>
            </a:r>
          </a:p>
          <a:p>
            <a:pPr lvl="1"/>
            <a:r>
              <a:rPr lang="fr-FR" dirty="0"/>
              <a:t>Aperçu fonctionnel</a:t>
            </a:r>
          </a:p>
          <a:p>
            <a:pPr lvl="1"/>
            <a:r>
              <a:rPr lang="fr-FR" dirty="0"/>
              <a:t>Avancement</a:t>
            </a:r>
          </a:p>
          <a:p>
            <a:r>
              <a:rPr lang="fr-FR" dirty="0"/>
              <a:t>Analyse Audio</a:t>
            </a:r>
          </a:p>
          <a:p>
            <a:pPr lvl="1"/>
            <a:r>
              <a:rPr lang="fr-FR" dirty="0"/>
              <a:t>Le son</a:t>
            </a:r>
          </a:p>
          <a:p>
            <a:pPr lvl="1"/>
            <a:r>
              <a:rPr lang="fr-FR" dirty="0"/>
              <a:t>La récupération des notes</a:t>
            </a:r>
          </a:p>
          <a:p>
            <a:pPr lvl="1"/>
            <a:r>
              <a:rPr lang="fr-FR" dirty="0"/>
              <a:t>La récupération des fréquences</a:t>
            </a:r>
          </a:p>
          <a:p>
            <a:pPr lvl="1"/>
            <a:r>
              <a:rPr lang="fr-FR" dirty="0"/>
              <a:t>Le son des instruments (si le temps le permet)</a:t>
            </a:r>
          </a:p>
          <a:p>
            <a:pPr lvl="1"/>
            <a:r>
              <a:rPr lang="fr-FR" dirty="0"/>
              <a:t>Récupérer plusieurs notes (si le temps le permet)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Objectifs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Qu’est ce que Music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Writer</a:t>
            </a:r>
            <a:r>
              <a:rPr lang="fr-FR" dirty="0"/>
              <a:t> et ou en est le projet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4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Aperçu fonctionnel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0553" y="1993223"/>
            <a:ext cx="5076583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Logiciel : </a:t>
            </a:r>
          </a:p>
          <a:p>
            <a:pPr lvl="1" algn="just"/>
            <a:r>
              <a:rPr lang="fr-FR" b="1" dirty="0"/>
              <a:t>Création automatique de partitions de musique</a:t>
            </a:r>
            <a:r>
              <a:rPr lang="fr-FR" dirty="0"/>
              <a:t> depuis un instrument de musique branché à l’ordinateur</a:t>
            </a:r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r>
              <a:rPr lang="fr-FR" dirty="0"/>
              <a:t>Site Web et applications mobiles:</a:t>
            </a:r>
          </a:p>
          <a:p>
            <a:pPr lvl="1" algn="just"/>
            <a:r>
              <a:rPr lang="fr-FR" b="1" dirty="0"/>
              <a:t>Espace communautaire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33" y="911900"/>
            <a:ext cx="5225162" cy="5754950"/>
          </a:xfrm>
          <a:prstGeom prst="round2DiagRect">
            <a:avLst>
              <a:gd name="adj1" fmla="val 827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5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Avancement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Logiciel à 90%</a:t>
            </a:r>
          </a:p>
          <a:p>
            <a:endParaRPr lang="fr-FR" sz="700" dirty="0"/>
          </a:p>
          <a:p>
            <a:r>
              <a:rPr lang="fr-FR" dirty="0"/>
              <a:t>Site Web</a:t>
            </a:r>
          </a:p>
          <a:p>
            <a:pPr lvl="1"/>
            <a:r>
              <a:rPr lang="fr-FR" dirty="0"/>
              <a:t>Site vitrine à 100%</a:t>
            </a:r>
          </a:p>
          <a:p>
            <a:pPr lvl="1"/>
            <a:r>
              <a:rPr lang="fr-FR" dirty="0"/>
              <a:t>Espace communautaire à 100%</a:t>
            </a:r>
          </a:p>
          <a:p>
            <a:endParaRPr lang="fr-FR" sz="700" dirty="0"/>
          </a:p>
          <a:p>
            <a:r>
              <a:rPr lang="fr-FR" dirty="0"/>
              <a:t>Applications mobiles terminées</a:t>
            </a:r>
          </a:p>
          <a:p>
            <a:pPr lvl="1"/>
            <a:r>
              <a:rPr lang="fr-FR" dirty="0"/>
              <a:t>Sur toutes les plateformes</a:t>
            </a:r>
          </a:p>
          <a:p>
            <a:pPr lvl="1"/>
            <a:r>
              <a:rPr lang="fr-FR" dirty="0"/>
              <a:t>Migration </a:t>
            </a:r>
            <a:r>
              <a:rPr lang="fr-FR"/>
              <a:t>sur Windows 10 UWP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Audio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récupérer les notes jouées à partir du son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Rappel des précédents TA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son est composé d’un ensemble de sons pures.</a:t>
            </a:r>
          </a:p>
          <a:p>
            <a:pPr marL="0" indent="0">
              <a:buNone/>
            </a:pPr>
            <a:r>
              <a:rPr lang="fr-FR" dirty="0"/>
              <a:t>	440 + 220 + 530 =&gt;</a:t>
            </a:r>
          </a:p>
          <a:p>
            <a:pPr marL="0" indent="0">
              <a:buNone/>
            </a:pPr>
            <a:endParaRPr lang="fr-FR" dirty="0"/>
          </a:p>
          <a:p>
            <a:pPr lvl="0">
              <a:buClr>
                <a:srgbClr val="FFFFFF"/>
              </a:buClr>
            </a:pPr>
            <a:r>
              <a:rPr lang="fr-FR" dirty="0"/>
              <a:t>La FFT permet de retrouver ces fréquences en formant le spectre fréquentiel.</a:t>
            </a:r>
          </a:p>
          <a:p>
            <a:pPr lvl="0">
              <a:buClr>
                <a:srgbClr val="FFFFFF"/>
              </a:buClr>
            </a:pPr>
            <a:endParaRPr lang="fr-FR" dirty="0"/>
          </a:p>
          <a:p>
            <a:pPr lvl="0">
              <a:buClr>
                <a:srgbClr val="FFFFFF"/>
              </a:buClr>
            </a:pPr>
            <a:r>
              <a:rPr lang="fr-FR" dirty="0"/>
              <a:t>1 note = 1 fréquence (appelée fréquence fondamentale)</a:t>
            </a:r>
          </a:p>
          <a:p>
            <a:pPr marL="0" lvl="0" indent="0">
              <a:buClr>
                <a:srgbClr val="FFFFFF"/>
              </a:buClr>
              <a:buNone/>
            </a:pPr>
            <a:r>
              <a:rPr lang="fr-FR" dirty="0"/>
              <a:t>	La3 = 440 </a:t>
            </a:r>
            <a:r>
              <a:rPr lang="fr-FR" dirty="0" err="1"/>
              <a:t>hz</a:t>
            </a:r>
            <a:endParaRPr lang="fr-FR" dirty="0"/>
          </a:p>
          <a:p>
            <a:pPr lvl="0">
              <a:buClr>
                <a:srgbClr val="FFFFFF"/>
              </a:buClr>
            </a:pPr>
            <a:r>
              <a:rPr lang="fr-FR" dirty="0"/>
              <a:t>1 note sur un instrument = FF + harmoniques</a:t>
            </a:r>
          </a:p>
          <a:p>
            <a:pPr marL="0" lvl="0" indent="0">
              <a:buClr>
                <a:srgbClr val="FFFFFF"/>
              </a:buClr>
              <a:buNone/>
            </a:pPr>
            <a:r>
              <a:rPr lang="fr-FR" dirty="0"/>
              <a:t>	Signal d’un La3 = { 440 , 880, 1320, 1740 ... }</a:t>
            </a:r>
          </a:p>
          <a:p>
            <a:pPr lvl="0">
              <a:buClr>
                <a:srgbClr val="FFFFFF"/>
              </a:buClr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18" name="Espace réservé du contenu 3"/>
          <p:cNvPicPr>
            <a:picLocks noChangeAspect="1"/>
          </p:cNvPicPr>
          <p:nvPr/>
        </p:nvPicPr>
        <p:blipFill rotWithShape="1">
          <a:blip r:embed="rId4"/>
          <a:srcRect t="75157"/>
          <a:stretch/>
        </p:blipFill>
        <p:spPr>
          <a:xfrm>
            <a:off x="4423271" y="2299007"/>
            <a:ext cx="4882094" cy="75787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79" y="3714467"/>
            <a:ext cx="2686425" cy="2860071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1436594" y="2432213"/>
            <a:ext cx="8545794" cy="3943374"/>
            <a:chOff x="1202919" y="1934875"/>
            <a:chExt cx="9784080" cy="4648652"/>
          </a:xfrm>
        </p:grpSpPr>
        <p:pic>
          <p:nvPicPr>
            <p:cNvPr id="10" name="Espace réservé du contenu 3"/>
            <p:cNvPicPr>
              <a:picLocks noChangeAspect="1"/>
            </p:cNvPicPr>
            <p:nvPr/>
          </p:nvPicPr>
          <p:blipFill rotWithShape="1">
            <a:blip r:embed="rId4"/>
            <a:srcRect t="361" b="75802"/>
            <a:stretch/>
          </p:blipFill>
          <p:spPr>
            <a:xfrm>
              <a:off x="2537656" y="1934875"/>
              <a:ext cx="6732406" cy="1002830"/>
            </a:xfrm>
            <a:prstGeom prst="rect">
              <a:avLst/>
            </a:prstGeom>
          </p:spPr>
        </p:pic>
        <p:pic>
          <p:nvPicPr>
            <p:cNvPr id="11" name="Espace réservé du contenu 3"/>
            <p:cNvPicPr>
              <a:picLocks noChangeAspect="1"/>
            </p:cNvPicPr>
            <p:nvPr/>
          </p:nvPicPr>
          <p:blipFill rotWithShape="1">
            <a:blip r:embed="rId4"/>
            <a:srcRect t="75157"/>
            <a:stretch/>
          </p:blipFill>
          <p:spPr>
            <a:xfrm>
              <a:off x="2537656" y="5394297"/>
              <a:ext cx="6732406" cy="1045105"/>
            </a:xfrm>
            <a:prstGeom prst="rect">
              <a:avLst/>
            </a:prstGeom>
          </p:spPr>
        </p:pic>
        <p:pic>
          <p:nvPicPr>
            <p:cNvPr id="12" name="Espace réservé du contenu 3"/>
            <p:cNvPicPr>
              <a:picLocks noChangeAspect="1"/>
            </p:cNvPicPr>
            <p:nvPr/>
          </p:nvPicPr>
          <p:blipFill rotWithShape="1">
            <a:blip r:embed="rId4"/>
            <a:srcRect t="25258" b="50629"/>
            <a:stretch/>
          </p:blipFill>
          <p:spPr>
            <a:xfrm>
              <a:off x="2537656" y="2997189"/>
              <a:ext cx="6732406" cy="1014413"/>
            </a:xfrm>
            <a:prstGeom prst="rect">
              <a:avLst/>
            </a:prstGeom>
          </p:spPr>
        </p:pic>
        <p:pic>
          <p:nvPicPr>
            <p:cNvPr id="13" name="Espace réservé du contenu 3"/>
            <p:cNvPicPr>
              <a:picLocks noChangeAspect="1"/>
            </p:cNvPicPr>
            <p:nvPr/>
          </p:nvPicPr>
          <p:blipFill rotWithShape="1">
            <a:blip r:embed="rId4"/>
            <a:srcRect t="50362" b="25286"/>
            <a:stretch/>
          </p:blipFill>
          <p:spPr>
            <a:xfrm>
              <a:off x="2537656" y="4071087"/>
              <a:ext cx="6732406" cy="1024466"/>
            </a:xfrm>
            <a:prstGeom prst="rect">
              <a:avLst/>
            </a:prstGeom>
          </p:spPr>
        </p:pic>
        <p:sp>
          <p:nvSpPr>
            <p:cNvPr id="14" name="Espace réservé du contenu 2"/>
            <p:cNvSpPr txBox="1">
              <a:spLocks/>
            </p:cNvSpPr>
            <p:nvPr/>
          </p:nvSpPr>
          <p:spPr>
            <a:xfrm>
              <a:off x="1202919" y="1994902"/>
              <a:ext cx="9784080" cy="4588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tx1"/>
                </a:buClr>
                <a:buFont typeface="Wingdings" pitchFamily="2" charset="2"/>
                <a:buChar char="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Font typeface="Wingdings" pitchFamily="2" charset="2"/>
                <a:buChar char="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4008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Font typeface="Wingdings" pitchFamily="2" charset="2"/>
                <a:buChar char="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868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Font typeface="Wingdings" pitchFamily="2" charset="2"/>
                <a:buChar char="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9728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Font typeface="Wingdings" pitchFamily="2" charset="2"/>
                <a:buChar char="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846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Font typeface="Wingdings" pitchFamily="2" charset="2"/>
                <a:buChar char="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71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Font typeface="Wingdings" pitchFamily="2" charset="2"/>
                <a:buChar char="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29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Font typeface="Wingdings" pitchFamily="2" charset="2"/>
                <a:buChar char="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06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Font typeface="Wingdings" pitchFamily="2" charset="2"/>
                <a:buChar char="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fr-FR" sz="600" dirty="0"/>
            </a:p>
            <a:p>
              <a:pPr marL="0" indent="0">
                <a:buNone/>
              </a:pPr>
              <a:r>
                <a:rPr lang="fr-FR" sz="1400" dirty="0"/>
                <a:t>							       	(440 Hz)</a:t>
              </a:r>
            </a:p>
            <a:p>
              <a:pPr marL="0" indent="0">
                <a:buNone/>
              </a:pPr>
              <a:endParaRPr lang="fr-FR" sz="1800" dirty="0"/>
            </a:p>
            <a:p>
              <a:pPr marL="0" indent="0">
                <a:buNone/>
              </a:pPr>
              <a:r>
                <a:rPr lang="fr-FR" sz="2400" dirty="0"/>
                <a:t>             +						    	</a:t>
              </a:r>
              <a:r>
                <a:rPr lang="fr-FR" sz="1400" dirty="0"/>
                <a:t>(220 Hz)</a:t>
              </a:r>
            </a:p>
            <a:p>
              <a:pPr marL="0" indent="0">
                <a:buNone/>
              </a:pPr>
              <a:endParaRPr lang="fr-FR" sz="1600" dirty="0"/>
            </a:p>
            <a:p>
              <a:pPr marL="0" indent="0">
                <a:buNone/>
              </a:pPr>
              <a:r>
                <a:rPr lang="fr-FR" sz="1400" dirty="0"/>
                <a:t>                      </a:t>
              </a:r>
              <a:r>
                <a:rPr lang="fr-FR" sz="2400" dirty="0"/>
                <a:t>+						    	</a:t>
              </a:r>
              <a:r>
                <a:rPr lang="fr-FR" sz="1400" dirty="0"/>
                <a:t>(530 Hz)</a:t>
              </a:r>
              <a:endParaRPr lang="fr-FR" sz="2400" dirty="0"/>
            </a:p>
            <a:p>
              <a:pPr marL="0" indent="0">
                <a:buNone/>
              </a:pPr>
              <a:endParaRPr lang="fr-FR" sz="3600" dirty="0"/>
            </a:p>
            <a:p>
              <a:pPr marL="0" indent="0">
                <a:buNone/>
              </a:pPr>
              <a:r>
                <a:rPr lang="fr-FR" sz="2000" dirty="0"/>
                <a:t>               </a:t>
              </a:r>
              <a:r>
                <a:rPr lang="fr-FR" sz="2400" dirty="0"/>
                <a:t>=</a:t>
              </a:r>
            </a:p>
          </p:txBody>
        </p:sp>
        <p:cxnSp>
          <p:nvCxnSpPr>
            <p:cNvPr id="15" name="Connecteur droit 14"/>
            <p:cNvCxnSpPr/>
            <p:nvPr/>
          </p:nvCxnSpPr>
          <p:spPr>
            <a:xfrm flipV="1">
              <a:off x="2177935" y="5245331"/>
              <a:ext cx="7198821" cy="83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151397" y="3244334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/>
              <a:t> </a:t>
            </a:r>
            <a:r>
              <a:rPr lang="fr-FR" dirty="0"/>
              <a:t>+						    	</a:t>
            </a:r>
            <a:r>
              <a:rPr lang="fr-FR" sz="1100" dirty="0"/>
              <a:t>(530 Hz)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68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0.46523 -0.2354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55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Durée des notes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20484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Déterminé les </a:t>
            </a:r>
            <a:r>
              <a:rPr lang="fr-FR" dirty="0" err="1"/>
              <a:t>numerateur</a:t>
            </a:r>
            <a:r>
              <a:rPr lang="fr-FR" dirty="0"/>
              <a:t> n et le dénominateur m à passer à la librairie GUIDO pour l’affichage</a:t>
            </a:r>
          </a:p>
          <a:p>
            <a:r>
              <a:rPr lang="fr-FR" dirty="0"/>
              <a:t>Données nécessaires : </a:t>
            </a:r>
          </a:p>
          <a:p>
            <a:pPr lvl="1"/>
            <a:r>
              <a:rPr lang="fr-FR" dirty="0"/>
              <a:t>Durée t de la note jouée (en ms)</a:t>
            </a:r>
          </a:p>
          <a:p>
            <a:pPr lvl="1"/>
            <a:r>
              <a:rPr lang="fr-FR" dirty="0"/>
              <a:t>BPM (nombre de temps en 1 minute)</a:t>
            </a:r>
          </a:p>
          <a:p>
            <a:pPr lvl="1"/>
            <a:r>
              <a:rPr lang="fr-FR" dirty="0"/>
              <a:t>Chiffrement de la partition noté N/M</a:t>
            </a:r>
          </a:p>
          <a:p>
            <a:r>
              <a:rPr lang="fr-FR" dirty="0"/>
              <a:t>Algorithme : </a:t>
            </a:r>
          </a:p>
          <a:p>
            <a:pPr lvl="1"/>
            <a:r>
              <a:rPr lang="fr-FR" dirty="0"/>
              <a:t>Durée d’un temps T (en ms) = 60000 / BPM</a:t>
            </a:r>
          </a:p>
          <a:p>
            <a:pPr lvl="1"/>
            <a:r>
              <a:rPr lang="fr-FR" dirty="0"/>
              <a:t>Nombre de temps O = t / T</a:t>
            </a:r>
          </a:p>
          <a:p>
            <a:pPr lvl="1"/>
            <a:r>
              <a:rPr lang="fr-FR" dirty="0"/>
              <a:t>Transforme le nombre de temps en fraction noté n/m.</a:t>
            </a:r>
          </a:p>
          <a:p>
            <a:pPr lvl="4"/>
            <a:r>
              <a:rPr lang="fr-FR" dirty="0"/>
              <a:t>Exemple : si O = 0,25, alors n = 1 et m = 4</a:t>
            </a:r>
          </a:p>
          <a:p>
            <a:pPr lvl="1"/>
            <a:r>
              <a:rPr lang="fr-FR" dirty="0"/>
              <a:t>Ensuite, on multiplie le dénominateur m par M</a:t>
            </a:r>
          </a:p>
          <a:p>
            <a:r>
              <a:rPr lang="fr-FR" dirty="0"/>
              <a:t>Exemple : </a:t>
            </a:r>
          </a:p>
          <a:p>
            <a:pPr lvl="1"/>
            <a:r>
              <a:rPr lang="fr-FR" dirty="0"/>
              <a:t>Si t = 0,25 / BPM = 60 / N = 4 / M = 4</a:t>
            </a:r>
          </a:p>
          <a:p>
            <a:pPr lvl="1"/>
            <a:r>
              <a:rPr lang="fr-FR" dirty="0"/>
              <a:t>Alors n = 1 et m = 16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6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Durée des notes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Algorithme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20484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Déterminé les numérateur </a:t>
            </a:r>
            <a:r>
              <a:rPr lang="fr-FR" b="1" dirty="0"/>
              <a:t>n</a:t>
            </a:r>
            <a:r>
              <a:rPr lang="fr-FR" dirty="0"/>
              <a:t> et le dénominateur </a:t>
            </a:r>
            <a:r>
              <a:rPr lang="fr-FR" b="1" dirty="0"/>
              <a:t>m</a:t>
            </a:r>
            <a:r>
              <a:rPr lang="fr-FR" dirty="0"/>
              <a:t> à passer à la librairie GUIDO pour l’affichage</a:t>
            </a:r>
          </a:p>
          <a:p>
            <a:r>
              <a:rPr lang="fr-FR" dirty="0"/>
              <a:t>Données nécessaires : </a:t>
            </a:r>
          </a:p>
          <a:p>
            <a:pPr lvl="1"/>
            <a:r>
              <a:rPr lang="fr-FR" dirty="0"/>
              <a:t>Durée </a:t>
            </a:r>
            <a:r>
              <a:rPr lang="fr-FR" b="1" dirty="0"/>
              <a:t>t</a:t>
            </a:r>
            <a:r>
              <a:rPr lang="fr-FR" dirty="0"/>
              <a:t> de la note jouée (en ms)</a:t>
            </a:r>
          </a:p>
          <a:p>
            <a:pPr lvl="1"/>
            <a:r>
              <a:rPr lang="fr-FR" b="1" dirty="0"/>
              <a:t>BPM</a:t>
            </a:r>
            <a:r>
              <a:rPr lang="fr-FR" dirty="0"/>
              <a:t> (nombre de temps en 1 minute)</a:t>
            </a:r>
          </a:p>
          <a:p>
            <a:pPr lvl="1"/>
            <a:r>
              <a:rPr lang="fr-FR" dirty="0"/>
              <a:t>Chiffrement de la partition noté </a:t>
            </a:r>
            <a:r>
              <a:rPr lang="fr-FR" b="1" dirty="0"/>
              <a:t>N/M</a:t>
            </a:r>
          </a:p>
          <a:p>
            <a:r>
              <a:rPr lang="fr-FR" dirty="0"/>
              <a:t>Procédé : </a:t>
            </a:r>
          </a:p>
          <a:p>
            <a:pPr lvl="1"/>
            <a:r>
              <a:rPr lang="fr-FR" dirty="0"/>
              <a:t>Durée d’un temps </a:t>
            </a:r>
            <a:r>
              <a:rPr lang="fr-FR" b="1" dirty="0"/>
              <a:t>T</a:t>
            </a:r>
            <a:r>
              <a:rPr lang="fr-FR" dirty="0"/>
              <a:t> (en ms) = 60000 / BPM</a:t>
            </a:r>
          </a:p>
          <a:p>
            <a:pPr lvl="1"/>
            <a:r>
              <a:rPr lang="fr-FR" dirty="0"/>
              <a:t>Nombre de temps </a:t>
            </a:r>
            <a:r>
              <a:rPr lang="fr-FR" b="1" dirty="0"/>
              <a:t>O</a:t>
            </a:r>
            <a:r>
              <a:rPr lang="fr-FR" dirty="0"/>
              <a:t> = t / T</a:t>
            </a:r>
          </a:p>
          <a:p>
            <a:pPr lvl="1"/>
            <a:r>
              <a:rPr lang="fr-FR" dirty="0"/>
              <a:t>Transforme le nombre de temps en fraction noté n/m.</a:t>
            </a:r>
          </a:p>
          <a:p>
            <a:pPr lvl="4"/>
            <a:r>
              <a:rPr lang="fr-FR" dirty="0"/>
              <a:t>Exemple : si O = 0,25 ; alors n = 1 et m = 4</a:t>
            </a:r>
          </a:p>
          <a:p>
            <a:pPr lvl="1"/>
            <a:r>
              <a:rPr lang="fr-FR" dirty="0"/>
              <a:t>Ensuite, on multiplie le dénominateur m par M</a:t>
            </a:r>
          </a:p>
          <a:p>
            <a:r>
              <a:rPr lang="fr-FR" dirty="0"/>
              <a:t>Exemple : </a:t>
            </a:r>
          </a:p>
          <a:p>
            <a:pPr lvl="1"/>
            <a:r>
              <a:rPr lang="fr-FR" dirty="0"/>
              <a:t>Si t = 2500 ; BPM = 60 ; N = 4 ; M = 4</a:t>
            </a:r>
          </a:p>
          <a:p>
            <a:pPr lvl="1"/>
            <a:r>
              <a:rPr lang="fr-FR" dirty="0"/>
              <a:t>Alors n = 1 et m = 16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6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958</TotalTime>
  <Words>697</Words>
  <Application>Microsoft Office PowerPoint</Application>
  <PresentationFormat>Grand écran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Calibri</vt:lpstr>
      <vt:lpstr>Cinzel</vt:lpstr>
      <vt:lpstr>Corbel</vt:lpstr>
      <vt:lpstr>Wingdings</vt:lpstr>
      <vt:lpstr>MusicSheetWriterTheme</vt:lpstr>
      <vt:lpstr>Music Sheet Writer</vt:lpstr>
      <vt:lpstr>Sommaire</vt:lpstr>
      <vt:lpstr>Le Projet</vt:lpstr>
      <vt:lpstr>Aperçu fonctionnel</vt:lpstr>
      <vt:lpstr>Avancement</vt:lpstr>
      <vt:lpstr>Analyse Audio</vt:lpstr>
      <vt:lpstr>Rappel des précédents TA</vt:lpstr>
      <vt:lpstr>Durée des notes</vt:lpstr>
      <vt:lpstr>Durée des notes Algorithme</vt:lpstr>
      <vt:lpstr>Durée des notes Gérer l’imprécision</vt:lpstr>
      <vt:lpstr>Détection de note Changement de l’algorithme</vt:lpstr>
      <vt:lpstr>Détection des Accords Algorithme</vt:lpstr>
      <vt:lpstr>Détection des Accords Problème</vt:lpstr>
      <vt:lpstr>Démonstration</vt:lpstr>
      <vt:lpstr>Objectifs</vt:lpstr>
      <vt:lpstr>Objectifs prochain TA Logiciel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Jeremy</cp:lastModifiedBy>
  <cp:revision>116</cp:revision>
  <dcterms:created xsi:type="dcterms:W3CDTF">2016-05-17T15:50:10Z</dcterms:created>
  <dcterms:modified xsi:type="dcterms:W3CDTF">2016-09-09T13:05:03Z</dcterms:modified>
</cp:coreProperties>
</file>