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21CDE2-AF3D-42A6-A0D6-760E5178E6B0}">
  <a:tblStyle styleId="{7121CDE2-AF3D-42A6-A0D6-760E5178E6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showMasterSp="0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8713672" y="-25"/>
            <a:ext cx="430325" cy="5143074"/>
            <a:chOff x="-639" y="559989"/>
            <a:chExt cx="612039" cy="9753601"/>
          </a:xfrm>
        </p:grpSpPr>
        <p:pic>
          <p:nvPicPr>
            <p:cNvPr id="52" name="Shape 52"/>
            <p:cNvPicPr preferRelativeResize="0"/>
            <p:nvPr/>
          </p:nvPicPr>
          <p:blipFill rotWithShape="1">
            <a:blip r:embed="rId2">
              <a:alphaModFix/>
            </a:blip>
            <a:srcRect b="5651" l="0" r="81693" t="0"/>
            <a:stretch/>
          </p:blipFill>
          <p:spPr>
            <a:xfrm flipH="1" rot="10800000">
              <a:off x="-1" y="8344390"/>
              <a:ext cx="611400" cy="196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0" l="19720" r="61972" t="0"/>
            <a:stretch/>
          </p:blipFill>
          <p:spPr>
            <a:xfrm>
              <a:off x="0" y="6262038"/>
              <a:ext cx="6114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Shape 54"/>
            <p:cNvPicPr preferRelativeResize="0"/>
            <p:nvPr/>
          </p:nvPicPr>
          <p:blipFill rotWithShape="1">
            <a:blip r:embed="rId2">
              <a:alphaModFix/>
            </a:blip>
            <a:srcRect b="0" l="55474" r="26198" t="0"/>
            <a:stretch/>
          </p:blipFill>
          <p:spPr>
            <a:xfrm>
              <a:off x="-639" y="4174692"/>
              <a:ext cx="6120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Shape 55"/>
            <p:cNvPicPr preferRelativeResize="0"/>
            <p:nvPr/>
          </p:nvPicPr>
          <p:blipFill rotWithShape="1">
            <a:blip r:embed="rId2">
              <a:alphaModFix/>
            </a:blip>
            <a:srcRect b="0" l="69720" r="11972" t="0"/>
            <a:stretch/>
          </p:blipFill>
          <p:spPr>
            <a:xfrm>
              <a:off x="0" y="2087346"/>
              <a:ext cx="6114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Shape 56"/>
            <p:cNvPicPr preferRelativeResize="0"/>
            <p:nvPr/>
          </p:nvPicPr>
          <p:blipFill rotWithShape="1">
            <a:blip r:embed="rId2">
              <a:alphaModFix/>
            </a:blip>
            <a:srcRect b="0" l="81693" r="0" t="26825"/>
            <a:stretch/>
          </p:blipFill>
          <p:spPr>
            <a:xfrm>
              <a:off x="0" y="559989"/>
              <a:ext cx="611400" cy="152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Shape 57"/>
          <p:cNvSpPr/>
          <p:nvPr/>
        </p:nvSpPr>
        <p:spPr>
          <a:xfrm flipH="1">
            <a:off x="8714100" y="0"/>
            <a:ext cx="429900" cy="5143500"/>
          </a:xfrm>
          <a:prstGeom prst="rect">
            <a:avLst/>
          </a:prstGeom>
          <a:solidFill>
            <a:srgbClr val="53585F">
              <a:alpha val="5765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8714122" y="4020101"/>
            <a:ext cx="429900" cy="51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dist="127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Shape 59"/>
          <p:cNvSpPr/>
          <p:nvPr/>
        </p:nvSpPr>
        <p:spPr>
          <a:xfrm rot="-5400000">
            <a:off x="7295597" y="2242577"/>
            <a:ext cx="3266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©RoboElectronics Club 2015</a:t>
            </a:r>
            <a:endParaRPr sz="900"/>
          </a:p>
        </p:txBody>
      </p:sp>
      <p:sp>
        <p:nvSpPr>
          <p:cNvPr id="60" name="Shape 60"/>
          <p:cNvSpPr/>
          <p:nvPr/>
        </p:nvSpPr>
        <p:spPr>
          <a:xfrm>
            <a:off x="8665592" y="4107689"/>
            <a:ext cx="526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   ]</a:t>
            </a:r>
            <a:endParaRPr sz="900"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792771" y="4178010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8713672" y="-25"/>
            <a:ext cx="430325" cy="5143074"/>
            <a:chOff x="-639" y="559989"/>
            <a:chExt cx="612039" cy="9753601"/>
          </a:xfrm>
        </p:grpSpPr>
        <p:pic>
          <p:nvPicPr>
            <p:cNvPr id="63" name="Shape 63"/>
            <p:cNvPicPr preferRelativeResize="0"/>
            <p:nvPr/>
          </p:nvPicPr>
          <p:blipFill rotWithShape="1">
            <a:blip r:embed="rId2">
              <a:alphaModFix/>
            </a:blip>
            <a:srcRect b="5651" l="0" r="81693" t="0"/>
            <a:stretch/>
          </p:blipFill>
          <p:spPr>
            <a:xfrm flipH="1" rot="10800000">
              <a:off x="-1" y="8344390"/>
              <a:ext cx="611400" cy="196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64"/>
            <p:cNvPicPr preferRelativeResize="0"/>
            <p:nvPr/>
          </p:nvPicPr>
          <p:blipFill rotWithShape="1">
            <a:blip r:embed="rId2">
              <a:alphaModFix/>
            </a:blip>
            <a:srcRect b="0" l="19720" r="61972" t="0"/>
            <a:stretch/>
          </p:blipFill>
          <p:spPr>
            <a:xfrm>
              <a:off x="0" y="6262038"/>
              <a:ext cx="6114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65"/>
            <p:cNvPicPr preferRelativeResize="0"/>
            <p:nvPr/>
          </p:nvPicPr>
          <p:blipFill rotWithShape="1">
            <a:blip r:embed="rId2">
              <a:alphaModFix/>
            </a:blip>
            <a:srcRect b="0" l="55474" r="26198" t="0"/>
            <a:stretch/>
          </p:blipFill>
          <p:spPr>
            <a:xfrm>
              <a:off x="-639" y="4174692"/>
              <a:ext cx="6120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66"/>
            <p:cNvPicPr preferRelativeResize="0"/>
            <p:nvPr/>
          </p:nvPicPr>
          <p:blipFill rotWithShape="1">
            <a:blip r:embed="rId2">
              <a:alphaModFix/>
            </a:blip>
            <a:srcRect b="0" l="69720" r="11972" t="0"/>
            <a:stretch/>
          </p:blipFill>
          <p:spPr>
            <a:xfrm>
              <a:off x="0" y="2087346"/>
              <a:ext cx="611400" cy="20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 rotWithShape="1">
            <a:blip r:embed="rId2">
              <a:alphaModFix/>
            </a:blip>
            <a:srcRect b="0" l="81693" r="0" t="26825"/>
            <a:stretch/>
          </p:blipFill>
          <p:spPr>
            <a:xfrm>
              <a:off x="0" y="559989"/>
              <a:ext cx="611400" cy="152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/>
          <p:nvPr/>
        </p:nvSpPr>
        <p:spPr>
          <a:xfrm flipH="1">
            <a:off x="8714100" y="0"/>
            <a:ext cx="429900" cy="5143500"/>
          </a:xfrm>
          <a:prstGeom prst="rect">
            <a:avLst/>
          </a:prstGeom>
          <a:solidFill>
            <a:srgbClr val="53585F">
              <a:alpha val="5765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8714122" y="4020101"/>
            <a:ext cx="429900" cy="51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dist="127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Shape 70"/>
          <p:cNvSpPr/>
          <p:nvPr/>
        </p:nvSpPr>
        <p:spPr>
          <a:xfrm rot="-5400000">
            <a:off x="7295597" y="2242577"/>
            <a:ext cx="3266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©RoboElectronics Club 2016</a:t>
            </a:r>
            <a:endParaRPr sz="900"/>
          </a:p>
        </p:txBody>
      </p:sp>
      <p:sp>
        <p:nvSpPr>
          <p:cNvPr id="71" name="Shape 71"/>
          <p:cNvSpPr/>
          <p:nvPr/>
        </p:nvSpPr>
        <p:spPr>
          <a:xfrm>
            <a:off x="8665592" y="4107689"/>
            <a:ext cx="526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   ]</a:t>
            </a:r>
            <a:endParaRPr sz="900"/>
          </a:p>
        </p:txBody>
      </p:sp>
      <p:sp>
        <p:nvSpPr>
          <p:cNvPr id="72" name="Shape 72"/>
          <p:cNvSpPr/>
          <p:nvPr/>
        </p:nvSpPr>
        <p:spPr>
          <a:xfrm rot="-5400000">
            <a:off x="8830596" y="3685427"/>
            <a:ext cx="4506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Font typeface="Helvetica Neue"/>
              <a:buNone/>
            </a:pPr>
            <a:r>
              <a:rPr b="0" i="0" lang="en" sz="6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Derek Yu</a:t>
            </a:r>
            <a:endParaRPr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anYangZhao/RoboElectronic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anYangZhao/RoboElectroni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Web Control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Lecture 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https://scontent.xx.fbcdn.net/t31.0-8/10562550_826295510735460_6862486322161597668_o.jpg" id="79" name="Shape 79"/>
          <p:cNvPicPr preferRelativeResize="0"/>
          <p:nvPr/>
        </p:nvPicPr>
        <p:blipFill rotWithShape="1">
          <a:blip r:embed="rId3">
            <a:alphaModFix/>
          </a:blip>
          <a:srcRect b="26146" l="18028" r="18289" t="25771"/>
          <a:stretch/>
        </p:blipFill>
        <p:spPr>
          <a:xfrm>
            <a:off x="126725" y="4433600"/>
            <a:ext cx="1965624" cy="5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367825" y="4746925"/>
            <a:ext cx="5273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Ⓒ 2018 ECSESS RoboElectronics Committee, Slides adapted from Dirk Dubois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Response from server</a:t>
            </a:r>
            <a:endParaRPr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11700" y="1152475"/>
            <a:ext cx="788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aleway"/>
              <a:buChar char="●"/>
            </a:pPr>
            <a:r>
              <a:rPr lang="en" sz="2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Server sends data payloads to client</a:t>
            </a:r>
            <a:endParaRPr sz="22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aleway"/>
              <a:buChar char="●"/>
            </a:pPr>
            <a:r>
              <a:rPr lang="en" sz="2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Response codes:</a:t>
            </a:r>
            <a:endParaRPr sz="22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3" name="Shape 153"/>
          <p:cNvGraphicFramePr/>
          <p:nvPr/>
        </p:nvGraphicFramePr>
        <p:xfrm>
          <a:off x="870975" y="22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{7121CDE2-AF3D-42A6-A0D6-760E5178E6B0}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Code Range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9595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Description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9595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20x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All good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30x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Ask that dude over there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40x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You screwed up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50x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I screwed up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with Web: </a:t>
            </a: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Flask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11700" y="1152475"/>
            <a:ext cx="788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Used for communication between your robot and the web</a:t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Code on GitHub</a:t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Need to download 2 new libraries in Pi</a:t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sudo pip install flask-restful gpiozero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sudo apt-get update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sudo apt-get install pigpio python-pigpio python3-pigpio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Run sudo pigpiod 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Run </a:t>
            </a: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sudo pigpiod</a:t>
            </a:r>
            <a:r>
              <a:rPr lang="en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  after each reboot</a:t>
            </a:r>
            <a:endParaRPr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LED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092950" y="2251525"/>
            <a:ext cx="22080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By default, these resources are GET resources 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6753511" cy="37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373800" y="2135050"/>
            <a:ext cx="612600" cy="279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1421200" y="3031225"/>
            <a:ext cx="612600" cy="279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88" y="1618800"/>
            <a:ext cx="46005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LED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00825" y="1195988"/>
            <a:ext cx="4600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447625" y="2512988"/>
            <a:ext cx="4600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13" y="2833888"/>
            <a:ext cx="45339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5150400" y="3009200"/>
            <a:ext cx="36819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Curl is a terminal based REST client, can make any kind of REST request. 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Available</a:t>
            </a: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by default on Linux/Mac 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On windows, use Moba to create a new shell session( Session -&gt; Shell)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5">
            <a:alphaModFix/>
          </a:blip>
          <a:srcRect b="0" l="0" r="0" t="53183"/>
          <a:stretch/>
        </p:blipFill>
        <p:spPr>
          <a:xfrm>
            <a:off x="447625" y="4501593"/>
            <a:ext cx="5353050" cy="5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400825" y="4042088"/>
            <a:ext cx="4600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Motors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0" y="1082125"/>
            <a:ext cx="5115250" cy="39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Motors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825175" y="630025"/>
            <a:ext cx="21087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JSON stands for js object notation, which specifies the format of the data(command) we’re sending to the pi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{ 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"name":"value" </a:t>
            </a: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solidFill>
                <a:srgbClr val="59595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PiGPIOFactory is another GPIO library we’re using</a:t>
            </a:r>
            <a:endParaRPr>
              <a:solidFill>
                <a:srgbClr val="59595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Here we disable the PWM on the motors pins and instead uses PWM on GPIO 3 which is connected to both enable pins on the H-bridge</a:t>
            </a:r>
            <a:endParaRPr>
              <a:solidFill>
                <a:srgbClr val="59595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56306" cy="36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Motors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267650" y="1680050"/>
            <a:ext cx="39726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Resource to set the speed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Get request with query string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Take a float between 0,1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0" y="1450125"/>
            <a:ext cx="4930000" cy="21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3395100" y="1557550"/>
            <a:ext cx="883800" cy="332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916300" y="1954975"/>
            <a:ext cx="2686200" cy="332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23750" y="4033850"/>
            <a:ext cx="798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curl YOUR_PI_IP:5000/set_speed?speed=0.3</a:t>
            </a:r>
            <a:endParaRPr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Motors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5" y="1374200"/>
            <a:ext cx="6068700" cy="24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6256425" y="1114750"/>
            <a:ext cx="28263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POST request which </a:t>
            </a: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accepts</a:t>
            </a: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json value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Accepts : forward,backward,left,right,stop in the request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Once the command is extracted, run the function “_control_motor”, otherwise return error code 400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817575" y="1548800"/>
            <a:ext cx="682500" cy="279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163775" y="2077450"/>
            <a:ext cx="402600" cy="241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Motors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200" y="1196375"/>
            <a:ext cx="3207700" cy="35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Motors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09350" y="2213725"/>
            <a:ext cx="89253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curl -H "Content-Type: application/json" -X POST -d '{"command":"stop"}' http://YOUR_PI_IP:5000/command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1627600" y="2633800"/>
            <a:ext cx="87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Shape 226"/>
          <p:cNvCxnSpPr/>
          <p:nvPr/>
        </p:nvCxnSpPr>
        <p:spPr>
          <a:xfrm>
            <a:off x="621275" y="2563825"/>
            <a:ext cx="2878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x="568775" y="3080075"/>
            <a:ext cx="26862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Specify that we’re sending JSON data in the header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8" name="Shape 228"/>
          <p:cNvCxnSpPr/>
          <p:nvPr/>
        </p:nvCxnSpPr>
        <p:spPr>
          <a:xfrm>
            <a:off x="3692600" y="2590075"/>
            <a:ext cx="5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Shape 229"/>
          <p:cNvCxnSpPr/>
          <p:nvPr/>
        </p:nvCxnSpPr>
        <p:spPr>
          <a:xfrm>
            <a:off x="4375125" y="2572575"/>
            <a:ext cx="17589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Shape 230"/>
          <p:cNvCxnSpPr/>
          <p:nvPr/>
        </p:nvCxnSpPr>
        <p:spPr>
          <a:xfrm>
            <a:off x="4961375" y="2590075"/>
            <a:ext cx="87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4786525" y="3027575"/>
            <a:ext cx="10674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Body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2" name="Shape 232"/>
          <p:cNvCxnSpPr/>
          <p:nvPr/>
        </p:nvCxnSpPr>
        <p:spPr>
          <a:xfrm>
            <a:off x="3788850" y="2616325"/>
            <a:ext cx="87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Shape 233"/>
          <p:cNvSpPr txBox="1"/>
          <p:nvPr/>
        </p:nvSpPr>
        <p:spPr>
          <a:xfrm>
            <a:off x="3167575" y="3088825"/>
            <a:ext cx="13827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Specify that we’re sending a POST request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content.xx.fbcdn.net/t31.0-8/10562550_826295510735460_6862486322161597668_o.jpg" id="85" name="Shape 85"/>
          <p:cNvPicPr preferRelativeResize="0"/>
          <p:nvPr/>
        </p:nvPicPr>
        <p:blipFill rotWithShape="1">
          <a:blip r:embed="rId3">
            <a:alphaModFix/>
          </a:blip>
          <a:srcRect b="26146" l="18028" r="18289" t="25771"/>
          <a:stretch/>
        </p:blipFill>
        <p:spPr>
          <a:xfrm>
            <a:off x="126725" y="4433600"/>
            <a:ext cx="1965624" cy="5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367825" y="4746925"/>
            <a:ext cx="5273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Ⓒ 2018 ECSESS RoboElectronics Committee, Slides adapted from Dirk Dubois</a:t>
            </a:r>
            <a:endParaRPr sz="1100"/>
          </a:p>
        </p:txBody>
      </p:sp>
      <p:sp>
        <p:nvSpPr>
          <p:cNvPr id="87" name="Shape 8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Raspberry Pi</a:t>
            </a:r>
            <a:r>
              <a:rPr lang="en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from last week</a:t>
            </a:r>
            <a:endParaRPr sz="2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11700" y="1017725"/>
            <a:ext cx="85206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Learned about basics of Raspberry Pi</a:t>
            </a:r>
            <a:endParaRPr sz="18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83174"/>
            <a:ext cx="3848925" cy="19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050" y="2959423"/>
            <a:ext cx="5273100" cy="163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Controlling Motors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256425" y="1114750"/>
            <a:ext cx="28263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Renders the </a:t>
            </a: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web page</a:t>
            </a: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where you can control the motors with buttons 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http://YOU_PI_IP:5000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Will be explained in detail next week and how to modify the webpage</a:t>
            </a:r>
            <a:endParaRPr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25" y="1852050"/>
            <a:ext cx="5158975" cy="12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311700" y="744575"/>
            <a:ext cx="8520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Today’s Tasks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311700" y="1465025"/>
            <a:ext cx="85206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Be able to control the robot with the button on the web interface by the end of the workshop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Get the motors working if you didn’t get it last time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Link to starter code : </a:t>
            </a:r>
            <a:r>
              <a:rPr lang="en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https://github.com/HanYangZhao/RoboElectronics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311700" y="744575"/>
            <a:ext cx="8520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Next week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311700" y="1465025"/>
            <a:ext cx="85206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Webpage Frontend (HTML/JS)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Servo to control the shooting motion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0" y="744575"/>
            <a:ext cx="8520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Today’s Tasks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1465025"/>
            <a:ext cx="85206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Be able to control the robot with the button on the web interface by the end of the workshop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Get the motors working if you didn’t get it last time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Link to starter code : </a:t>
            </a:r>
            <a:r>
              <a:rPr lang="en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https://github.com/HanYangZhao/RoboElectronics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</a:t>
            </a: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REST?</a:t>
            </a:r>
            <a:endParaRPr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11700" y="1152475"/>
            <a:ext cx="788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aleway"/>
              <a:buChar char="●"/>
            </a:pPr>
            <a:r>
              <a:rPr b="1"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</a:t>
            </a: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presentational </a:t>
            </a:r>
            <a:r>
              <a:rPr b="1"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tate </a:t>
            </a:r>
            <a:r>
              <a:rPr b="1"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ransfer</a:t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An architectural style for providing standards between computer systems on the web</a:t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REST-compliant systems (a.k.a. RESTful systems) are </a:t>
            </a:r>
            <a:r>
              <a:rPr b="1"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stateless</a:t>
            </a: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and separate the concerns of client and server</a:t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aleway"/>
              <a:buChar char="○"/>
            </a:pPr>
            <a:r>
              <a:rPr b="1"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stateless</a:t>
            </a: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: server and client are agnostic of each other</a:t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</a:t>
            </a: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REST? (cont’d)</a:t>
            </a:r>
            <a:endParaRPr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11700" y="1152475"/>
            <a:ext cx="788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0" name="Shape 110"/>
          <p:cNvGraphicFramePr/>
          <p:nvPr/>
        </p:nvGraphicFramePr>
        <p:xfrm>
          <a:off x="952500" y="1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{7121CDE2-AF3D-42A6-A0D6-760E5178E6B0}</a:tableStyleId>
              </a:tblPr>
              <a:tblGrid>
                <a:gridCol w="3619500"/>
                <a:gridCol w="3619500"/>
              </a:tblGrid>
              <a:tr h="4779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Pros</a:t>
                      </a:r>
                      <a:endParaRPr b="1" sz="1600">
                        <a:solidFill>
                          <a:srgbClr val="F3F3F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59595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Cons</a:t>
                      </a:r>
                      <a:endParaRPr b="1" sz="1600">
                        <a:solidFill>
                          <a:srgbClr val="F3F3F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595959"/>
                    </a:solidFill>
                  </a:tcPr>
                </a:tc>
              </a:tr>
              <a:tr h="2862950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Raleway"/>
                        <a:buChar char="●"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Based on existing systems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, e.g. HTTP, SSL, TLS</a:t>
                      </a:r>
                      <a:endParaRPr sz="16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Raleway"/>
                        <a:buChar char="●"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Language independent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(as long as you can make web-based requests using HTTP)</a:t>
                      </a:r>
                      <a:endParaRPr sz="16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Raleway"/>
                        <a:buChar char="●"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Pervasiveness; widely compatible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(Apache CXF, Angular, Node.js)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Raleway"/>
                        <a:buChar char="●"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Limited by HTTP’s limitations, e.g. has to be 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stateless</a:t>
                      </a:r>
                      <a:endParaRPr b="1" sz="16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Raleway"/>
                        <a:buChar char="●"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Disagreement between developers of what is REST-based and what’s not</a:t>
                      </a:r>
                      <a:endParaRPr sz="16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Communication: Making Requests</a:t>
            </a:r>
            <a:endParaRPr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11700" y="1152475"/>
            <a:ext cx="788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Client makes request to server to retrieve or modify data</a:t>
            </a:r>
            <a:endParaRPr sz="2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 request generally consists of:</a:t>
            </a:r>
            <a:endParaRPr sz="2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an </a:t>
            </a:r>
            <a:r>
              <a:rPr b="1"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HTTP method</a:t>
            </a:r>
            <a:r>
              <a:rPr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(defines what kind of operation to perform)</a:t>
            </a:r>
            <a:endParaRPr sz="2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header</a:t>
            </a:r>
            <a:r>
              <a:rPr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(allows client to pass information about the request) - </a:t>
            </a:r>
            <a:r>
              <a:rPr i="1"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client specifies what type of content it is able to receive from the server (“Accept field”)</a:t>
            </a:r>
            <a:endParaRPr i="1" sz="2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 query msg</a:t>
            </a:r>
            <a:endParaRPr sz="2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 path to a resource</a:t>
            </a:r>
            <a:endParaRPr sz="2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an optional message body containing data</a:t>
            </a:r>
            <a:endParaRPr sz="2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555375" y="1351925"/>
            <a:ext cx="1759500" cy="339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Clients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REST Architecture</a:t>
            </a:r>
            <a:endParaRPr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742275" y="1659175"/>
            <a:ext cx="1385700" cy="67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browser</a:t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64325" y="2608699"/>
            <a:ext cx="1341600" cy="52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11675" y="3410325"/>
            <a:ext cx="1446900" cy="6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Request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274450" y="1548900"/>
            <a:ext cx="2017500" cy="302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Http Methods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411675" y="2900800"/>
            <a:ext cx="835500" cy="23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390175" y="2985275"/>
            <a:ext cx="835500" cy="23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323900" y="1405775"/>
            <a:ext cx="1759500" cy="339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Server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493125" y="2608700"/>
            <a:ext cx="6726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Http/s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471625" y="2642500"/>
            <a:ext cx="6726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Http/s</a:t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510800" y="1791200"/>
            <a:ext cx="1385700" cy="67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Web Server(flask)</a:t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595100" y="2798850"/>
            <a:ext cx="1217100" cy="52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</a:t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480200" y="3528775"/>
            <a:ext cx="1446900" cy="6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HTTP Verb</a:t>
            </a:r>
            <a:endParaRPr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11700" y="1152475"/>
            <a:ext cx="788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GET  </a:t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Retrieve or send data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GET requests can be cached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GET requests remain in the browser history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GET requests should never be used when dealing with sensitive data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GET requests have length restrictions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Uses a query string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highlight>
                  <a:srgbClr val="F1F1F1"/>
                </a:highlight>
                <a:latin typeface="Raleway"/>
                <a:ea typeface="Raleway"/>
                <a:cs typeface="Raleway"/>
                <a:sym typeface="Raleway"/>
              </a:rPr>
              <a:t>Data is visible to everyone in the URL</a:t>
            </a:r>
            <a:endParaRPr sz="1800">
              <a:solidFill>
                <a:srgbClr val="595959"/>
              </a:solidFill>
              <a:highlight>
                <a:srgbClr val="F1F1F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test.com/test/demo_form.php</a:t>
            </a:r>
            <a:r>
              <a:rPr b="1" lang="en">
                <a:solidFill>
                  <a:srgbClr val="5959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?name1=value1&amp;name2=value2</a:t>
            </a:r>
            <a:endParaRPr>
              <a:solidFill>
                <a:srgbClr val="595959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HTTP Verb</a:t>
            </a:r>
            <a:endParaRPr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11700" y="1152475"/>
            <a:ext cx="788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POST</a:t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Retrieve or send data 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POST requests are never cached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POST requests do not remain in the browser history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POST requests cannot be bookmarked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POST requests have no restrictions on data length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Data not displayed in the URL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Uses a body to store data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onsolas"/>
              <a:buChar char="●"/>
            </a:pP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test.com/test/demo_form.php</a:t>
            </a:r>
            <a:endParaRPr>
              <a:solidFill>
                <a:srgbClr val="59595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 : </a:t>
            </a:r>
            <a:r>
              <a:rPr b="1" lang="en">
                <a:solidFill>
                  <a:srgbClr val="5959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name1=value1&amp;name2=value2</a:t>
            </a:r>
            <a:endParaRPr>
              <a:solidFill>
                <a:srgbClr val="59595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