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Helvetica Neue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.fntdata"/><Relationship Id="rId11" Type="http://schemas.openxmlformats.org/officeDocument/2006/relationships/slide" Target="slides/slide7.xml"/><Relationship Id="rId22" Type="http://schemas.openxmlformats.org/officeDocument/2006/relationships/font" Target="fonts/HelveticaNeue-boldItalic.fntdata"/><Relationship Id="rId10" Type="http://schemas.openxmlformats.org/officeDocument/2006/relationships/slide" Target="slides/slide6.xml"/><Relationship Id="rId21" Type="http://schemas.openxmlformats.org/officeDocument/2006/relationships/font" Target="fonts/HelveticaNeue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regular.fntdata"/><Relationship Id="rId14" Type="http://schemas.openxmlformats.org/officeDocument/2006/relationships/slide" Target="slides/slide10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slide" Target="slides/slide1.xml"/><Relationship Id="rId19" Type="http://schemas.openxmlformats.org/officeDocument/2006/relationships/font" Target="fonts/HelveticaNeue-regular.fntdata"/><Relationship Id="rId6" Type="http://schemas.openxmlformats.org/officeDocument/2006/relationships/slide" Target="slides/slide2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 showMasterSp="0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8713672" y="-25"/>
            <a:ext cx="430325" cy="5143074"/>
            <a:chOff x="-639" y="559989"/>
            <a:chExt cx="612039" cy="9753601"/>
          </a:xfrm>
        </p:grpSpPr>
        <p:pic>
          <p:nvPicPr>
            <p:cNvPr id="52" name="Shape 52"/>
            <p:cNvPicPr preferRelativeResize="0"/>
            <p:nvPr/>
          </p:nvPicPr>
          <p:blipFill rotWithShape="1">
            <a:blip r:embed="rId2">
              <a:alphaModFix/>
            </a:blip>
            <a:srcRect b="5651" l="0" r="81693" t="0"/>
            <a:stretch/>
          </p:blipFill>
          <p:spPr>
            <a:xfrm flipH="1" rot="10800000">
              <a:off x="-1" y="8344390"/>
              <a:ext cx="611400" cy="196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" name="Shape 53"/>
            <p:cNvPicPr preferRelativeResize="0"/>
            <p:nvPr/>
          </p:nvPicPr>
          <p:blipFill rotWithShape="1">
            <a:blip r:embed="rId2">
              <a:alphaModFix/>
            </a:blip>
            <a:srcRect b="0" l="19720" r="61972" t="0"/>
            <a:stretch/>
          </p:blipFill>
          <p:spPr>
            <a:xfrm>
              <a:off x="0" y="6262038"/>
              <a:ext cx="611400" cy="2087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" name="Shape 54"/>
            <p:cNvPicPr preferRelativeResize="0"/>
            <p:nvPr/>
          </p:nvPicPr>
          <p:blipFill rotWithShape="1">
            <a:blip r:embed="rId2">
              <a:alphaModFix/>
            </a:blip>
            <a:srcRect b="0" l="55474" r="26198" t="0"/>
            <a:stretch/>
          </p:blipFill>
          <p:spPr>
            <a:xfrm>
              <a:off x="-639" y="4174692"/>
              <a:ext cx="612000" cy="2087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" name="Shape 55"/>
            <p:cNvPicPr preferRelativeResize="0"/>
            <p:nvPr/>
          </p:nvPicPr>
          <p:blipFill rotWithShape="1">
            <a:blip r:embed="rId2">
              <a:alphaModFix/>
            </a:blip>
            <a:srcRect b="0" l="69720" r="11972" t="0"/>
            <a:stretch/>
          </p:blipFill>
          <p:spPr>
            <a:xfrm>
              <a:off x="0" y="2087346"/>
              <a:ext cx="611400" cy="2087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Shape 56"/>
            <p:cNvPicPr preferRelativeResize="0"/>
            <p:nvPr/>
          </p:nvPicPr>
          <p:blipFill rotWithShape="1">
            <a:blip r:embed="rId2">
              <a:alphaModFix/>
            </a:blip>
            <a:srcRect b="0" l="81693" r="0" t="26825"/>
            <a:stretch/>
          </p:blipFill>
          <p:spPr>
            <a:xfrm>
              <a:off x="0" y="559989"/>
              <a:ext cx="611400" cy="1527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7" name="Shape 57"/>
          <p:cNvSpPr/>
          <p:nvPr/>
        </p:nvSpPr>
        <p:spPr>
          <a:xfrm flipH="1">
            <a:off x="8714100" y="0"/>
            <a:ext cx="429900" cy="5143500"/>
          </a:xfrm>
          <a:prstGeom prst="rect">
            <a:avLst/>
          </a:prstGeom>
          <a:solidFill>
            <a:srgbClr val="53585F">
              <a:alpha val="5765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" name="Shape 58"/>
          <p:cNvSpPr/>
          <p:nvPr/>
        </p:nvSpPr>
        <p:spPr>
          <a:xfrm>
            <a:off x="8714122" y="4020101"/>
            <a:ext cx="429900" cy="516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50800" rotWithShape="0" dist="127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" name="Shape 59"/>
          <p:cNvSpPr/>
          <p:nvPr/>
        </p:nvSpPr>
        <p:spPr>
          <a:xfrm rot="-5400000">
            <a:off x="7295597" y="2242577"/>
            <a:ext cx="32667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EBEB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©RoboElectronics Club 2015</a:t>
            </a:r>
            <a:endParaRPr sz="900"/>
          </a:p>
        </p:txBody>
      </p:sp>
      <p:sp>
        <p:nvSpPr>
          <p:cNvPr id="60" name="Shape 60"/>
          <p:cNvSpPr/>
          <p:nvPr/>
        </p:nvSpPr>
        <p:spPr>
          <a:xfrm>
            <a:off x="8665592" y="4107689"/>
            <a:ext cx="5268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[   ]</a:t>
            </a:r>
            <a:endParaRPr sz="900"/>
          </a:p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792771" y="4178010"/>
            <a:ext cx="2589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" name="Shape 62"/>
          <p:cNvGrpSpPr/>
          <p:nvPr/>
        </p:nvGrpSpPr>
        <p:grpSpPr>
          <a:xfrm>
            <a:off x="8713672" y="-25"/>
            <a:ext cx="430325" cy="5143074"/>
            <a:chOff x="-639" y="559989"/>
            <a:chExt cx="612039" cy="9753601"/>
          </a:xfrm>
        </p:grpSpPr>
        <p:pic>
          <p:nvPicPr>
            <p:cNvPr id="63" name="Shape 63"/>
            <p:cNvPicPr preferRelativeResize="0"/>
            <p:nvPr/>
          </p:nvPicPr>
          <p:blipFill rotWithShape="1">
            <a:blip r:embed="rId2">
              <a:alphaModFix/>
            </a:blip>
            <a:srcRect b="5651" l="0" r="81693" t="0"/>
            <a:stretch/>
          </p:blipFill>
          <p:spPr>
            <a:xfrm flipH="1" rot="10800000">
              <a:off x="-1" y="8344390"/>
              <a:ext cx="611400" cy="196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Shape 64"/>
            <p:cNvPicPr preferRelativeResize="0"/>
            <p:nvPr/>
          </p:nvPicPr>
          <p:blipFill rotWithShape="1">
            <a:blip r:embed="rId2">
              <a:alphaModFix/>
            </a:blip>
            <a:srcRect b="0" l="19720" r="61972" t="0"/>
            <a:stretch/>
          </p:blipFill>
          <p:spPr>
            <a:xfrm>
              <a:off x="0" y="6262038"/>
              <a:ext cx="611400" cy="2087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Shape 65"/>
            <p:cNvPicPr preferRelativeResize="0"/>
            <p:nvPr/>
          </p:nvPicPr>
          <p:blipFill rotWithShape="1">
            <a:blip r:embed="rId2">
              <a:alphaModFix/>
            </a:blip>
            <a:srcRect b="0" l="55474" r="26198" t="0"/>
            <a:stretch/>
          </p:blipFill>
          <p:spPr>
            <a:xfrm>
              <a:off x="-639" y="4174692"/>
              <a:ext cx="612000" cy="2087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Shape 66"/>
            <p:cNvPicPr preferRelativeResize="0"/>
            <p:nvPr/>
          </p:nvPicPr>
          <p:blipFill rotWithShape="1">
            <a:blip r:embed="rId2">
              <a:alphaModFix/>
            </a:blip>
            <a:srcRect b="0" l="69720" r="11972" t="0"/>
            <a:stretch/>
          </p:blipFill>
          <p:spPr>
            <a:xfrm>
              <a:off x="0" y="2087346"/>
              <a:ext cx="611400" cy="2087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Shape 67"/>
            <p:cNvPicPr preferRelativeResize="0"/>
            <p:nvPr/>
          </p:nvPicPr>
          <p:blipFill rotWithShape="1">
            <a:blip r:embed="rId2">
              <a:alphaModFix/>
            </a:blip>
            <a:srcRect b="0" l="81693" r="0" t="26825"/>
            <a:stretch/>
          </p:blipFill>
          <p:spPr>
            <a:xfrm>
              <a:off x="0" y="559989"/>
              <a:ext cx="611400" cy="1527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8" name="Shape 68"/>
          <p:cNvSpPr/>
          <p:nvPr/>
        </p:nvSpPr>
        <p:spPr>
          <a:xfrm flipH="1">
            <a:off x="8714100" y="0"/>
            <a:ext cx="429900" cy="5143500"/>
          </a:xfrm>
          <a:prstGeom prst="rect">
            <a:avLst/>
          </a:prstGeom>
          <a:solidFill>
            <a:srgbClr val="53585F">
              <a:alpha val="5765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" name="Shape 69"/>
          <p:cNvSpPr/>
          <p:nvPr/>
        </p:nvSpPr>
        <p:spPr>
          <a:xfrm>
            <a:off x="8714122" y="4020101"/>
            <a:ext cx="429900" cy="516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50800" rotWithShape="0" dist="127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" name="Shape 70"/>
          <p:cNvSpPr/>
          <p:nvPr/>
        </p:nvSpPr>
        <p:spPr>
          <a:xfrm rot="-5400000">
            <a:off x="7295597" y="2242577"/>
            <a:ext cx="32667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EBEB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©RoboElectronics Club 2016</a:t>
            </a:r>
            <a:endParaRPr sz="900"/>
          </a:p>
        </p:txBody>
      </p:sp>
      <p:sp>
        <p:nvSpPr>
          <p:cNvPr id="71" name="Shape 71"/>
          <p:cNvSpPr/>
          <p:nvPr/>
        </p:nvSpPr>
        <p:spPr>
          <a:xfrm>
            <a:off x="8665592" y="4107689"/>
            <a:ext cx="5268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[   ]</a:t>
            </a:r>
            <a:endParaRPr sz="900"/>
          </a:p>
        </p:txBody>
      </p:sp>
      <p:sp>
        <p:nvSpPr>
          <p:cNvPr id="72" name="Shape 72"/>
          <p:cNvSpPr/>
          <p:nvPr/>
        </p:nvSpPr>
        <p:spPr>
          <a:xfrm rot="-5400000">
            <a:off x="8830596" y="3685427"/>
            <a:ext cx="4506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Font typeface="Helvetica Neue"/>
              <a:buNone/>
            </a:pPr>
            <a:r>
              <a:rPr b="0" i="0" lang="en" sz="600" u="none" cap="none" strike="noStrike">
                <a:solidFill>
                  <a:srgbClr val="A6AAA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Derek Yu</a:t>
            </a:r>
            <a:endParaRPr sz="9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HanYangZhao/RoboElectronic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HanYangZhao/RoboElectronic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Servos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8" name="Shape 7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Lecture 5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 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https://scontent.xx.fbcdn.net/t31.0-8/10562550_826295510735460_6862486322161597668_o.jpg" id="79" name="Shape 79"/>
          <p:cNvPicPr preferRelativeResize="0"/>
          <p:nvPr/>
        </p:nvPicPr>
        <p:blipFill rotWithShape="1">
          <a:blip r:embed="rId3">
            <a:alphaModFix/>
          </a:blip>
          <a:srcRect b="26146" l="18028" r="18289" t="25771"/>
          <a:stretch/>
        </p:blipFill>
        <p:spPr>
          <a:xfrm>
            <a:off x="126725" y="4433600"/>
            <a:ext cx="1965624" cy="5812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x="2367825" y="4746925"/>
            <a:ext cx="52731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Ⓒ 2018 ECSESS RoboElectronics Committee, Slides adapted from Dirk Dubois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ctrTitle"/>
          </p:nvPr>
        </p:nvSpPr>
        <p:spPr>
          <a:xfrm>
            <a:off x="311700" y="744575"/>
            <a:ext cx="8520600" cy="5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aleway"/>
                <a:ea typeface="Raleway"/>
                <a:cs typeface="Raleway"/>
                <a:sym typeface="Raleway"/>
              </a:rPr>
              <a:t>Next week</a:t>
            </a:r>
            <a:endParaRPr sz="3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7" name="Shape 157"/>
          <p:cNvSpPr txBox="1"/>
          <p:nvPr>
            <p:ph idx="1" type="subTitle"/>
          </p:nvPr>
        </p:nvSpPr>
        <p:spPr>
          <a:xfrm>
            <a:off x="311700" y="1465025"/>
            <a:ext cx="8520600" cy="21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Webpage Frontend (HTML/JS)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Servo to control the shooting motion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scontent.xx.fbcdn.net/t31.0-8/10562550_826295510735460_6862486322161597668_o.jpg" id="85" name="Shape 85"/>
          <p:cNvPicPr preferRelativeResize="0"/>
          <p:nvPr/>
        </p:nvPicPr>
        <p:blipFill rotWithShape="1">
          <a:blip r:embed="rId3">
            <a:alphaModFix/>
          </a:blip>
          <a:srcRect b="26146" l="18028" r="18289" t="25771"/>
          <a:stretch/>
        </p:blipFill>
        <p:spPr>
          <a:xfrm>
            <a:off x="126725" y="4433600"/>
            <a:ext cx="1965624" cy="5812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2367825" y="4746925"/>
            <a:ext cx="52731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Ⓒ 2018 ECSESS RoboElectronics Committee, Slides adapted from Dirk Dubois</a:t>
            </a:r>
            <a:endParaRPr sz="1100"/>
          </a:p>
        </p:txBody>
      </p:sp>
      <p:sp>
        <p:nvSpPr>
          <p:cNvPr id="87" name="Shape 8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Raleway"/>
                <a:ea typeface="Raleway"/>
                <a:cs typeface="Raleway"/>
                <a:sym typeface="Raleway"/>
              </a:rPr>
              <a:t>Web Control</a:t>
            </a:r>
            <a:r>
              <a:rPr lang="en" sz="2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from last week</a:t>
            </a:r>
            <a:endParaRPr sz="2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" name="Shape 88"/>
          <p:cNvSpPr txBox="1"/>
          <p:nvPr/>
        </p:nvSpPr>
        <p:spPr>
          <a:xfrm>
            <a:off x="311700" y="1017725"/>
            <a:ext cx="8520600" cy="12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Learned about REST and controlling the motor with a Flask web interface</a:t>
            </a:r>
            <a:endParaRPr sz="1800">
              <a:solidFill>
                <a:srgbClr val="98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ctrTitle"/>
          </p:nvPr>
        </p:nvSpPr>
        <p:spPr>
          <a:xfrm>
            <a:off x="311700" y="744575"/>
            <a:ext cx="8520600" cy="5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aleway"/>
                <a:ea typeface="Raleway"/>
                <a:cs typeface="Raleway"/>
                <a:sym typeface="Raleway"/>
              </a:rPr>
              <a:t>Today’s Tasks</a:t>
            </a:r>
            <a:endParaRPr sz="3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5" name="Shape 95"/>
          <p:cNvSpPr txBox="1"/>
          <p:nvPr>
            <p:ph idx="1" type="subTitle"/>
          </p:nvPr>
        </p:nvSpPr>
        <p:spPr>
          <a:xfrm>
            <a:off x="311700" y="1465025"/>
            <a:ext cx="8520600" cy="21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Be able to control the robot with the button on the web interface      get it working if you haven’t yet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Get the servo working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Link to starter code : </a:t>
            </a:r>
            <a:r>
              <a:rPr lang="en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https://github.com/HanYangZhao/RoboElectronics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96" name="Shape 96"/>
          <p:cNvCxnSpPr/>
          <p:nvPr/>
        </p:nvCxnSpPr>
        <p:spPr>
          <a:xfrm>
            <a:off x="7735450" y="1710000"/>
            <a:ext cx="22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Servo Motors</a:t>
            </a:r>
            <a:endParaRPr sz="3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407600" y="1120925"/>
            <a:ext cx="57270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Different than regular DC motors</a:t>
            </a:r>
            <a:endParaRPr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Limited turning range (180 degrees)</a:t>
            </a:r>
            <a:endParaRPr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Can set desired position</a:t>
            </a:r>
            <a:endParaRPr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Turning speed is usually determined by the input voltage</a:t>
            </a:r>
            <a:endParaRPr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980000"/>
                </a:solidFill>
                <a:latin typeface="Raleway"/>
                <a:ea typeface="Raleway"/>
                <a:cs typeface="Raleway"/>
                <a:sym typeface="Raleway"/>
              </a:rPr>
              <a:t>Brown wire -&gt; GND</a:t>
            </a:r>
            <a:endParaRPr sz="1800">
              <a:solidFill>
                <a:srgbClr val="98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Red wire -&gt; 5V</a:t>
            </a:r>
            <a:endParaRPr sz="1800">
              <a:solidFill>
                <a:srgbClr val="FF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Orange wire -&gt; Control Pin</a:t>
            </a:r>
            <a:endParaRPr sz="1800">
              <a:solidFill>
                <a:srgbClr val="FF99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</a:t>
            </a:r>
            <a:endParaRPr sz="1800"/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3851" y="1216000"/>
            <a:ext cx="2918625" cy="332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Controlling Servos</a:t>
            </a:r>
            <a:endParaRPr sz="3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675" y="1163325"/>
            <a:ext cx="6069129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6868200" y="1019025"/>
            <a:ext cx="2133000" cy="3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Position is controlled by a pulse signal we send on the control pin.</a:t>
            </a:r>
            <a:endParaRPr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The pulse usually ranges from 1ms - 2ms and the period is usually 20 ms</a:t>
            </a:r>
            <a:endParaRPr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11" name="Shape 111"/>
          <p:cNvCxnSpPr/>
          <p:nvPr/>
        </p:nvCxnSpPr>
        <p:spPr>
          <a:xfrm flipH="1" rot="10800000">
            <a:off x="1895375" y="4449600"/>
            <a:ext cx="17460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Shape 112"/>
          <p:cNvCxnSpPr/>
          <p:nvPr/>
        </p:nvCxnSpPr>
        <p:spPr>
          <a:xfrm>
            <a:off x="1888575" y="4408950"/>
            <a:ext cx="6900" cy="10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Shape 113"/>
          <p:cNvCxnSpPr/>
          <p:nvPr/>
        </p:nvCxnSpPr>
        <p:spPr>
          <a:xfrm>
            <a:off x="3641375" y="4398750"/>
            <a:ext cx="6900" cy="10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Shape 114"/>
          <p:cNvSpPr txBox="1"/>
          <p:nvPr/>
        </p:nvSpPr>
        <p:spPr>
          <a:xfrm>
            <a:off x="2404900" y="4408950"/>
            <a:ext cx="6726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20ms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Controlling Servos</a:t>
            </a:r>
            <a:endParaRPr sz="3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434775" y="1317925"/>
            <a:ext cx="8397600" cy="3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from gpiozero import Servo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servoPin = 17 #GPIO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servo = Servo(servoPin, max_pulse_width=1.9/1000,  min_pulse_width=0.4/1000,pin_factory=factory)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def shoot():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servo.max()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time.sleep(0.2) #wait 100ms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servo.mid()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return "made the shot"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775" y="3612425"/>
            <a:ext cx="6090750" cy="13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Controlling Servos</a:t>
            </a:r>
            <a:endParaRPr sz="3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425" y="3492800"/>
            <a:ext cx="5991225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425" y="1156838"/>
            <a:ext cx="4953000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x="5756150" y="1097375"/>
            <a:ext cx="3076200" cy="21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When a button is clicked, a POST request with the value of the button (‘shoot’) is sent to the backend</a:t>
            </a:r>
            <a:endParaRPr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0" name="Shape 130"/>
          <p:cNvSpPr txBox="1"/>
          <p:nvPr/>
        </p:nvSpPr>
        <p:spPr>
          <a:xfrm>
            <a:off x="4573625" y="1097375"/>
            <a:ext cx="9963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index.js</a:t>
            </a:r>
            <a:endParaRPr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1" name="Shape 131"/>
          <p:cNvSpPr txBox="1"/>
          <p:nvPr/>
        </p:nvSpPr>
        <p:spPr>
          <a:xfrm>
            <a:off x="5381425" y="3439100"/>
            <a:ext cx="10638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index.html</a:t>
            </a:r>
            <a:endParaRPr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2551550" y="3790300"/>
            <a:ext cx="888600" cy="1347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Controlling Servos</a:t>
            </a:r>
            <a:endParaRPr sz="3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675" y="1197025"/>
            <a:ext cx="2871000" cy="368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/>
        </p:nvSpPr>
        <p:spPr>
          <a:xfrm>
            <a:off x="3781400" y="3678300"/>
            <a:ext cx="41607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Use a number between 0-2200, this is the pulse width and sets the position of the servo</a:t>
            </a:r>
            <a:endParaRPr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40" name="Shape 140"/>
          <p:cNvCxnSpPr/>
          <p:nvPr/>
        </p:nvCxnSpPr>
        <p:spPr>
          <a:xfrm flipH="1" rot="10800000">
            <a:off x="2060000" y="3931825"/>
            <a:ext cx="17214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Shape 141"/>
          <p:cNvSpPr/>
          <p:nvPr/>
        </p:nvSpPr>
        <p:spPr>
          <a:xfrm>
            <a:off x="814600" y="3722975"/>
            <a:ext cx="2484300" cy="7674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/>
        </p:nvSpPr>
        <p:spPr>
          <a:xfrm>
            <a:off x="3595075" y="4503925"/>
            <a:ext cx="5237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Add this under the _control_motor function in main.py</a:t>
            </a:r>
            <a:endParaRPr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43" name="Shape 143"/>
          <p:cNvCxnSpPr>
            <a:endCxn id="142" idx="1"/>
          </p:cNvCxnSpPr>
          <p:nvPr/>
        </p:nvCxnSpPr>
        <p:spPr>
          <a:xfrm>
            <a:off x="3305575" y="4497175"/>
            <a:ext cx="289500" cy="19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Shape 144"/>
          <p:cNvSpPr txBox="1"/>
          <p:nvPr/>
        </p:nvSpPr>
        <p:spPr>
          <a:xfrm>
            <a:off x="2509100" y="4551025"/>
            <a:ext cx="8232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main.py</a:t>
            </a:r>
            <a:endParaRPr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3689325" y="1373400"/>
            <a:ext cx="3359400" cy="17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In this function, it checks if the command received (the value of the button) matches any of these cases. If the command is ‘shoot’, execute the function. </a:t>
            </a:r>
            <a:endParaRPr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ctrTitle"/>
          </p:nvPr>
        </p:nvSpPr>
        <p:spPr>
          <a:xfrm>
            <a:off x="311700" y="744575"/>
            <a:ext cx="8520600" cy="5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aleway"/>
                <a:ea typeface="Raleway"/>
                <a:cs typeface="Raleway"/>
                <a:sym typeface="Raleway"/>
              </a:rPr>
              <a:t>Today’s Tasks</a:t>
            </a:r>
            <a:endParaRPr sz="3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1" name="Shape 151"/>
          <p:cNvSpPr txBox="1"/>
          <p:nvPr>
            <p:ph idx="1" type="subTitle"/>
          </p:nvPr>
        </p:nvSpPr>
        <p:spPr>
          <a:xfrm>
            <a:off x="311700" y="1465025"/>
            <a:ext cx="8520600" cy="21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Be able to control the robot with the button on the web interface by the end of the workshop 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Get the motors working if you didn’t get it last time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Link to starter code : </a:t>
            </a:r>
            <a:r>
              <a:rPr lang="en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https://github.com/HanYangZhao/RoboElectronics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