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6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4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3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0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4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8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1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27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8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6000" dirty="0" smtClean="0"/>
              <a:t>Computación Gráfica</a:t>
            </a:r>
            <a:r>
              <a:rPr lang="es-CL" sz="6000" dirty="0" smtClean="0"/>
              <a:t/>
            </a:r>
            <a:br>
              <a:rPr lang="es-CL" sz="6000" dirty="0" smtClean="0"/>
            </a:br>
            <a:r>
              <a:rPr lang="es-CL" sz="6000" dirty="0" smtClean="0"/>
              <a:t/>
            </a:r>
            <a:br>
              <a:rPr lang="es-CL" sz="6000" dirty="0" smtClean="0"/>
            </a:br>
            <a:r>
              <a:rPr lang="es-CL" sz="6000" dirty="0" err="1" smtClean="0">
                <a:latin typeface="Book Antiqua" panose="02040602050305030304" pitchFamily="18" charset="0"/>
              </a:rPr>
              <a:t>OpenGL</a:t>
            </a:r>
            <a:endParaRPr lang="es-PE" sz="6000" dirty="0">
              <a:latin typeface="Book Antiqua" panose="0204060205030503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2394" y="4614969"/>
            <a:ext cx="6921151" cy="1645920"/>
          </a:xfrm>
        </p:spPr>
        <p:txBody>
          <a:bodyPr/>
          <a:lstStyle/>
          <a:p>
            <a:r>
              <a:rPr lang="es-CL" dirty="0" smtClean="0"/>
              <a:t>Dr. Ivan Sipiran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382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6512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err="1" smtClean="0"/>
              <a:t>OpenGL</a:t>
            </a:r>
            <a:r>
              <a:rPr lang="es-CL" dirty="0" smtClean="0"/>
              <a:t> es un API (</a:t>
            </a:r>
            <a:r>
              <a:rPr lang="es-CL" dirty="0" err="1" smtClean="0"/>
              <a:t>Application</a:t>
            </a:r>
            <a:r>
              <a:rPr lang="es-CL" dirty="0" smtClean="0"/>
              <a:t> </a:t>
            </a:r>
            <a:r>
              <a:rPr lang="es-CL" dirty="0" err="1" smtClean="0"/>
              <a:t>Programming</a:t>
            </a:r>
            <a:r>
              <a:rPr lang="es-CL" dirty="0" smtClean="0"/>
              <a:t> 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Librería de funciones que permite el acceso a funcionalidades de hardware gráfico.</a:t>
            </a:r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endParaRPr lang="es-CL" dirty="0" smtClean="0"/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endParaRPr lang="es-CL" dirty="0" smtClean="0"/>
          </a:p>
          <a:p>
            <a:pPr>
              <a:buFont typeface="Arial" panose="020B0604020202020204" pitchFamily="34" charset="0"/>
              <a:buChar char="•"/>
            </a:pPr>
            <a:endParaRPr lang="es-CL" dirty="0"/>
          </a:p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 Versión actual 4.3: soporte a procesadores gráficos paralelos GPU</a:t>
            </a:r>
            <a:endParaRPr lang="es-PE" dirty="0"/>
          </a:p>
        </p:txBody>
      </p:sp>
      <p:pic>
        <p:nvPicPr>
          <p:cNvPr id="7170" name="Picture 2" descr="http://static1.gamespot.com/uploads/original/43/434805/3021901-1100883714-gtx_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280" y="3377271"/>
            <a:ext cx="2810328" cy="158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geeks3d.com/public/jegx/200904/ati-radeon-hd-4770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815" y="3257355"/>
            <a:ext cx="2353945" cy="17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631440" y="498949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Nvidia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5560048" y="4958080"/>
            <a:ext cx="148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AMD </a:t>
            </a:r>
            <a:r>
              <a:rPr lang="es-CL" dirty="0" err="1" smtClean="0"/>
              <a:t>Radeon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1445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 </a:t>
            </a:r>
            <a:r>
              <a:rPr lang="es-CL" dirty="0" err="1" smtClean="0"/>
              <a:t>OpenGL</a:t>
            </a:r>
            <a:r>
              <a:rPr lang="es-CL" dirty="0" smtClean="0"/>
              <a:t> es sólo una interface (única porque es estándar)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Cada fabricante de hardware implementa el API a su conveniencia.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Algunas veces, cada fabricante también provee extensiones.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err="1" smtClean="0"/>
              <a:t>OpenGL</a:t>
            </a:r>
            <a:r>
              <a:rPr lang="es-CL" dirty="0" smtClean="0"/>
              <a:t> contiene +500 comandos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Pretende ser independiente del hardware y al sistema – No contiene funciones para manejo de ventanas ni eventos.	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23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206" y="1993393"/>
            <a:ext cx="4032647" cy="45140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 </a:t>
            </a:r>
            <a:r>
              <a:rPr lang="es-CL" dirty="0" err="1" smtClean="0"/>
              <a:t>OpenGL</a:t>
            </a:r>
            <a:r>
              <a:rPr lang="es-CL" dirty="0" smtClean="0"/>
              <a:t> funciona como una secuencia de pasos para generar una escena 3D en una imagen (</a:t>
            </a:r>
            <a:r>
              <a:rPr lang="es-CL" dirty="0" err="1" smtClean="0"/>
              <a:t>rendering</a:t>
            </a:r>
            <a:r>
              <a:rPr lang="es-CL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Primer paso es generar los datos a graficar (</a:t>
            </a:r>
            <a:r>
              <a:rPr lang="es-CL" dirty="0" err="1" smtClean="0"/>
              <a:t>vertex</a:t>
            </a:r>
            <a:r>
              <a:rPr lang="es-CL" dirty="0" smtClean="0"/>
              <a:t>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smtClean="0"/>
              <a:t>Enviar datos a hardware (donde se ejecutan </a:t>
            </a:r>
            <a:r>
              <a:rPr lang="es-CL" i="1" dirty="0" err="1" smtClean="0"/>
              <a:t>shaders</a:t>
            </a:r>
            <a:r>
              <a:rPr lang="es-CL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</a:t>
            </a:r>
            <a:r>
              <a:rPr lang="es-CL" dirty="0" err="1" smtClean="0"/>
              <a:t>Shaders</a:t>
            </a:r>
            <a:r>
              <a:rPr lang="es-CL" dirty="0" smtClean="0"/>
              <a:t> convierten nuestros datos en una imagen que se muestra en la pantalla.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853" y="2912895"/>
            <a:ext cx="4543054" cy="29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5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206" y="1993393"/>
            <a:ext cx="5428774" cy="47630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PE" dirty="0" err="1"/>
              <a:t>OpenGL</a:t>
            </a:r>
            <a:r>
              <a:rPr lang="es-PE" dirty="0"/>
              <a:t> &gt; 2.0 permite programar el procesamiento de vértices y el de fragmentos (píxeles). Programas se llaman </a:t>
            </a:r>
            <a:r>
              <a:rPr lang="es-PE" i="1" dirty="0" err="1"/>
              <a:t>shaders</a:t>
            </a:r>
            <a:r>
              <a:rPr lang="es-PE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Permite potenciar el uso de GPU, ya que </a:t>
            </a:r>
            <a:r>
              <a:rPr lang="es-PE" dirty="0" err="1"/>
              <a:t>shaders</a:t>
            </a:r>
            <a:r>
              <a:rPr lang="es-PE" dirty="0"/>
              <a:t> pueden correr en paralelo.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Además de </a:t>
            </a:r>
            <a:r>
              <a:rPr lang="es-PE" dirty="0" err="1"/>
              <a:t>OpenGL</a:t>
            </a:r>
            <a:r>
              <a:rPr lang="es-PE" dirty="0"/>
              <a:t>, debemos usar el lenguaje GLSL para definir nuestras unidades programables</a:t>
            </a:r>
            <a:r>
              <a:rPr lang="es-PE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</a:t>
            </a:r>
            <a:r>
              <a:rPr lang="es-CL" dirty="0" err="1" smtClean="0"/>
              <a:t>Shaders</a:t>
            </a:r>
            <a:r>
              <a:rPr lang="es-CL" dirty="0" smtClean="0"/>
              <a:t> son programas pequeños que se ejecutan en el GPU. Cada programa se ejecuta en paralelo.</a:t>
            </a:r>
            <a:endParaRPr lang="es-PE" dirty="0" smtClean="0"/>
          </a:p>
          <a:p>
            <a:endParaRPr lang="es-PE" dirty="0"/>
          </a:p>
        </p:txBody>
      </p:sp>
      <p:pic>
        <p:nvPicPr>
          <p:cNvPr id="4" name="Picture 2" descr="Rendering Pipeline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284" y="621497"/>
            <a:ext cx="2581275" cy="57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2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206" y="1993393"/>
            <a:ext cx="5202714" cy="3766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Un programa típico </a:t>
            </a:r>
            <a:r>
              <a:rPr lang="es-PE" dirty="0" err="1"/>
              <a:t>OpenGL</a:t>
            </a:r>
            <a:r>
              <a:rPr lang="es-PE" dirty="0"/>
              <a:t> ahora constará de:</a:t>
            </a:r>
          </a:p>
          <a:p>
            <a:pPr marL="447675" lvl="1" indent="-184150">
              <a:buFont typeface="Wingdings" panose="05000000000000000000" pitchFamily="2" charset="2"/>
              <a:buChar char="§"/>
            </a:pPr>
            <a:r>
              <a:rPr lang="es-PE" dirty="0"/>
              <a:t>Definición de geometría.</a:t>
            </a:r>
          </a:p>
          <a:p>
            <a:pPr marL="447675" lvl="1" indent="-184150">
              <a:buFont typeface="Wingdings" panose="05000000000000000000" pitchFamily="2" charset="2"/>
              <a:buChar char="§"/>
            </a:pPr>
            <a:r>
              <a:rPr lang="es-PE" dirty="0"/>
              <a:t>Definición de </a:t>
            </a:r>
            <a:r>
              <a:rPr lang="es-PE" dirty="0" err="1"/>
              <a:t>shaders</a:t>
            </a:r>
            <a:r>
              <a:rPr lang="es-PE" dirty="0"/>
              <a:t>.</a:t>
            </a:r>
          </a:p>
          <a:p>
            <a:pPr marL="447675" lvl="1" indent="-184150">
              <a:buFont typeface="Wingdings" panose="05000000000000000000" pitchFamily="2" charset="2"/>
              <a:buChar char="§"/>
            </a:pPr>
            <a:r>
              <a:rPr lang="es-PE" dirty="0"/>
              <a:t>Enviar geometría a GPU</a:t>
            </a:r>
          </a:p>
          <a:p>
            <a:pPr marL="447675" lvl="1" indent="-184150">
              <a:buFont typeface="Wingdings" panose="05000000000000000000" pitchFamily="2" charset="2"/>
              <a:buChar char="§"/>
            </a:pPr>
            <a:r>
              <a:rPr lang="es-PE" dirty="0"/>
              <a:t>Enlazar datos de nuestro programa y </a:t>
            </a:r>
            <a:r>
              <a:rPr lang="es-PE" dirty="0" err="1"/>
              <a:t>shader</a:t>
            </a:r>
            <a:endParaRPr lang="es-PE" dirty="0"/>
          </a:p>
          <a:p>
            <a:endParaRPr lang="es-PE" dirty="0"/>
          </a:p>
        </p:txBody>
      </p:sp>
      <p:pic>
        <p:nvPicPr>
          <p:cNvPr id="4" name="Picture 2" descr="Rendering Pipeline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284" y="621497"/>
            <a:ext cx="2581275" cy="573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3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Geometría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5496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La comunicación entre nuestra aplicación y el GPU se hace mediante el uso de </a:t>
            </a:r>
            <a:r>
              <a:rPr lang="es-PE" dirty="0" smtClean="0"/>
              <a:t>buffers (porciones de memoria disponible en el GPU).</a:t>
            </a:r>
            <a:endParaRPr lang="es-PE" dirty="0"/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</a:t>
            </a:r>
            <a:r>
              <a:rPr lang="es-PE" dirty="0" err="1"/>
              <a:t>OpenGL</a:t>
            </a:r>
            <a:r>
              <a:rPr lang="es-PE" dirty="0"/>
              <a:t> 2.0 introduce los </a:t>
            </a:r>
            <a:r>
              <a:rPr lang="es-PE" dirty="0" err="1"/>
              <a:t>Vertex</a:t>
            </a:r>
            <a:r>
              <a:rPr lang="es-PE" dirty="0"/>
              <a:t> Buffers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Almacenan propiedades de los vértices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 Funciones </a:t>
            </a:r>
            <a:r>
              <a:rPr lang="es-PE" dirty="0" err="1"/>
              <a:t>glGenBuffers</a:t>
            </a:r>
            <a:r>
              <a:rPr lang="es-PE" dirty="0"/>
              <a:t>, </a:t>
            </a:r>
            <a:r>
              <a:rPr lang="es-PE" dirty="0" err="1"/>
              <a:t>glBufferData</a:t>
            </a:r>
            <a:endParaRPr lang="es-PE" dirty="0"/>
          </a:p>
          <a:p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2029508" y="3794856"/>
            <a:ext cx="1621766" cy="18146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RAM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5865388" y="3794855"/>
            <a:ext cx="1621766" cy="1814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GPU</a:t>
            </a:r>
            <a:endParaRPr lang="es-PE" dirty="0"/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3688654" y="4006044"/>
            <a:ext cx="2139351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V="1">
            <a:off x="3688655" y="4428897"/>
            <a:ext cx="2139351" cy="1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3688655" y="4881785"/>
            <a:ext cx="2139350" cy="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197562" y="411441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Normales</a:t>
            </a:r>
            <a:endParaRPr lang="es-PE" dirty="0"/>
          </a:p>
        </p:txBody>
      </p:sp>
      <p:sp>
        <p:nvSpPr>
          <p:cNvPr id="10" name="CuadroTexto 9"/>
          <p:cNvSpPr txBox="1"/>
          <p:nvPr/>
        </p:nvSpPr>
        <p:spPr>
          <a:xfrm>
            <a:off x="4048008" y="3636712"/>
            <a:ext cx="14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Coordenadas</a:t>
            </a:r>
            <a:endParaRPr lang="es-PE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389332" y="45545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Color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0194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Geometría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7206" y="1993393"/>
            <a:ext cx="8065294" cy="4742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El GPU posee una gran memoria que podemos utilizar para</a:t>
            </a:r>
          </a:p>
          <a:p>
            <a:pPr marL="447675" lvl="1" indent="-184150">
              <a:buFont typeface="Wingdings" panose="05000000000000000000" pitchFamily="2" charset="2"/>
              <a:buChar char="§"/>
            </a:pPr>
            <a:r>
              <a:rPr lang="es-PE" dirty="0"/>
              <a:t>Atributos de vértices (buffers independientes, o un solo buffer para todo)</a:t>
            </a:r>
          </a:p>
          <a:p>
            <a:pPr marL="447675" lvl="1" indent="-184150">
              <a:buFont typeface="Wingdings" panose="05000000000000000000" pitchFamily="2" charset="2"/>
              <a:buChar char="§"/>
            </a:pPr>
            <a:r>
              <a:rPr lang="es-PE" dirty="0"/>
              <a:t>Elementos (primitivas) – Triángulos</a:t>
            </a:r>
          </a:p>
          <a:p>
            <a:pPr marL="447675" lvl="1" indent="-184150">
              <a:buFont typeface="Wingdings" panose="05000000000000000000" pitchFamily="2" charset="2"/>
              <a:buChar char="§"/>
            </a:pPr>
            <a:r>
              <a:rPr lang="es-PE" dirty="0"/>
              <a:t>Texturas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En </a:t>
            </a:r>
            <a:r>
              <a:rPr lang="es-PE" dirty="0" err="1"/>
              <a:t>OpenGL</a:t>
            </a:r>
            <a:r>
              <a:rPr lang="es-PE" dirty="0"/>
              <a:t> tenemos que solicitar la creación de nuestros buffers en GPU antes de usarlos.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E" dirty="0"/>
              <a:t> Además hay que indicar los programas que se ejecutarán en GPU</a:t>
            </a:r>
          </a:p>
          <a:p>
            <a:pPr marL="447675" lvl="1" indent="-184150">
              <a:buFont typeface="Wingdings" panose="05000000000000000000" pitchFamily="2" charset="2"/>
              <a:buChar char="§"/>
            </a:pPr>
            <a:r>
              <a:rPr lang="es-PE" dirty="0" err="1"/>
              <a:t>Vertex</a:t>
            </a:r>
            <a:r>
              <a:rPr lang="es-PE" dirty="0"/>
              <a:t> </a:t>
            </a:r>
            <a:r>
              <a:rPr lang="es-PE" dirty="0" err="1"/>
              <a:t>shader</a:t>
            </a:r>
            <a:r>
              <a:rPr lang="es-PE" dirty="0"/>
              <a:t>: función que se ejecuta para cada vértice.</a:t>
            </a:r>
          </a:p>
          <a:p>
            <a:pPr marL="447675" lvl="1" indent="-184150">
              <a:buFont typeface="Wingdings" panose="05000000000000000000" pitchFamily="2" charset="2"/>
              <a:buChar char="§"/>
            </a:pPr>
            <a:r>
              <a:rPr lang="es-PE" dirty="0" err="1"/>
              <a:t>Fragment</a:t>
            </a:r>
            <a:r>
              <a:rPr lang="es-PE" dirty="0"/>
              <a:t> </a:t>
            </a:r>
            <a:r>
              <a:rPr lang="es-PE" dirty="0" err="1"/>
              <a:t>shader</a:t>
            </a:r>
            <a:r>
              <a:rPr lang="es-PE" dirty="0"/>
              <a:t>: función que se ejecuta para píxeles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139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Geometría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 smtClean="0"/>
              <a:t> Ejemplo de definición</a:t>
            </a:r>
            <a:endParaRPr lang="es-PE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2245360" y="2526030"/>
            <a:ext cx="0" cy="234061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2232660" y="4872990"/>
            <a:ext cx="184023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3938089" y="4879341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x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1947004" y="241527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y</a:t>
            </a:r>
            <a:endParaRPr lang="es-PE" dirty="0"/>
          </a:p>
        </p:txBody>
      </p:sp>
      <p:sp>
        <p:nvSpPr>
          <p:cNvPr id="11" name="Triángulo isósceles 10"/>
          <p:cNvSpPr/>
          <p:nvPr/>
        </p:nvSpPr>
        <p:spPr>
          <a:xfrm>
            <a:off x="1338315" y="3316346"/>
            <a:ext cx="1808216" cy="1558807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/>
          <p:cNvSpPr txBox="1"/>
          <p:nvPr/>
        </p:nvSpPr>
        <p:spPr>
          <a:xfrm>
            <a:off x="2232660" y="304227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(0, 1)</a:t>
            </a: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8249" y="487096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(1,0)</a:t>
            </a:r>
            <a:endParaRPr lang="es-P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38019" y="486664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(-1,0)</a:t>
            </a:r>
            <a:endParaRPr lang="es-PE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303776" y="2157731"/>
            <a:ext cx="4614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Triángulo con 3 puntos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Listamos los puntos en sentido contrario a las agujas del reloj: (1,0), (0,1), (-1.0)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smtClean="0"/>
              <a:t>Almacenamos la lista como un arreglo lineal de números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74279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a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TM03457491[[fn=Metrópoli]]</Template>
  <TotalTime>4217</TotalTime>
  <Words>446</Words>
  <Application>Microsoft Office PowerPoint</Application>
  <PresentationFormat>Presentación en pantalla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 Light</vt:lpstr>
      <vt:lpstr>Wingdings</vt:lpstr>
      <vt:lpstr>Metropolitana</vt:lpstr>
      <vt:lpstr>Computación Gráfica  OpenGL</vt:lpstr>
      <vt:lpstr>Introducción</vt:lpstr>
      <vt:lpstr>Introducción</vt:lpstr>
      <vt:lpstr>Introducción</vt:lpstr>
      <vt:lpstr>Introducción</vt:lpstr>
      <vt:lpstr>Introducción</vt:lpstr>
      <vt:lpstr>Geometría</vt:lpstr>
      <vt:lpstr>Geometría</vt:lpstr>
      <vt:lpstr>Geometría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 en Computación</dc:title>
  <dc:creator>Ivan Sipiran</dc:creator>
  <cp:lastModifiedBy>Ivan Sipiran</cp:lastModifiedBy>
  <cp:revision>47</cp:revision>
  <dcterms:created xsi:type="dcterms:W3CDTF">2016-08-01T21:13:51Z</dcterms:created>
  <dcterms:modified xsi:type="dcterms:W3CDTF">2018-04-05T06:18:11Z</dcterms:modified>
</cp:coreProperties>
</file>