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1C0389-B88D-531A-A286-FAC9194A1B94}" v="457" dt="2024-12-17T21:24:20.798"/>
    <p1510:client id="{F9B3814C-1256-45AE-943E-8FEB370B3BC9}" v="327" dt="2024-12-17T19:28:19.1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12/17/2024</a:t>
            </a:fld>
            <a:endParaRPr lang="en-US" dirty="0"/>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dirty="0"/>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dirty="0"/>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10791952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12/17/2024</a:t>
            </a:fld>
            <a:endParaRPr lang="en-US" dirty="0"/>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35845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12/17/2024</a:t>
            </a:fld>
            <a:endParaRPr lang="en-US" dirty="0"/>
          </a:p>
        </p:txBody>
      </p:sp>
      <p:sp>
        <p:nvSpPr>
          <p:cNvPr id="5" name="Footer Placeholder 4"/>
          <p:cNvSpPr>
            <a:spLocks noGrp="1"/>
          </p:cNvSpPr>
          <p:nvPr>
            <p:ph type="ftr" sz="quarter" idx="11"/>
          </p:nvPr>
        </p:nvSpPr>
        <p:spPr>
          <a:xfrm>
            <a:off x="2933699" y="6296615"/>
            <a:ext cx="5959577" cy="365125"/>
          </a:xfrm>
        </p:spPr>
        <p:txBody>
          <a:bodyPr/>
          <a:lstStyle/>
          <a:p>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0994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12/17/2024</a:t>
            </a:fld>
            <a:endParaRPr lang="en-US" dirty="0"/>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2161428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endParaRPr lang="en-US" dirty="0"/>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dirty="0"/>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12/17/2024</a:t>
            </a:fld>
            <a:endParaRPr lang="en-US" dirty="0"/>
          </a:p>
        </p:txBody>
      </p:sp>
    </p:spTree>
    <p:extLst>
      <p:ext uri="{BB962C8B-B14F-4D97-AF65-F5344CB8AC3E}">
        <p14:creationId xmlns:p14="http://schemas.microsoft.com/office/powerpoint/2010/main" val="35622779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12/17/2024</a:t>
            </a:fld>
            <a:endParaRPr lang="en-US" dirty="0"/>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1452270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12/17/2024</a:t>
            </a:fld>
            <a:endParaRPr lang="en-US" dirty="0"/>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55414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12/17/2024</a:t>
            </a:fld>
            <a:endParaRPr lang="en-US" dirty="0"/>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32647609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12/17/2024</a:t>
            </a:fld>
            <a:endParaRPr lang="en-US" dirty="0"/>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8080578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endParaRPr lang="en-US" dirty="0"/>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12/17/2024</a:t>
            </a:fld>
            <a:endParaRPr lang="en-US" dirty="0"/>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dirty="0"/>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506575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endParaRPr lang="en-US" dirty="0"/>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12/17/2024</a:t>
            </a:fld>
            <a:endParaRPr lang="en-US" dirty="0"/>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dirty="0"/>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dirty="0"/>
          </a:p>
        </p:txBody>
      </p:sp>
    </p:spTree>
    <p:extLst>
      <p:ext uri="{BB962C8B-B14F-4D97-AF65-F5344CB8AC3E}">
        <p14:creationId xmlns:p14="http://schemas.microsoft.com/office/powerpoint/2010/main" val="69785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12/17/2024</a:t>
            </a:fld>
            <a:endParaRPr lang="en-US" dirty="0"/>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dirty="0"/>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dirty="0"/>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934434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descr="Complex math formulas on a blackboard">
            <a:extLst>
              <a:ext uri="{FF2B5EF4-FFF2-40B4-BE49-F238E27FC236}">
                <a16:creationId xmlns:a16="http://schemas.microsoft.com/office/drawing/2014/main" id="{80E0E4DE-E408-3DD8-8220-5EC8CF6845C7}"/>
              </a:ext>
            </a:extLst>
          </p:cNvPr>
          <p:cNvPicPr>
            <a:picLocks noChangeAspect="1"/>
          </p:cNvPicPr>
          <p:nvPr/>
        </p:nvPicPr>
        <p:blipFill>
          <a:blip r:embed="rId2"/>
          <a:srcRect t="16777" r="-1" b="6149"/>
          <a:stretch/>
        </p:blipFill>
        <p:spPr>
          <a:xfrm>
            <a:off x="1524" y="10"/>
            <a:ext cx="12188952" cy="6857990"/>
          </a:xfrm>
          <a:prstGeom prst="rect">
            <a:avLst/>
          </a:prstGeom>
        </p:spPr>
      </p:pic>
      <p:grpSp>
        <p:nvGrpSpPr>
          <p:cNvPr id="51" name="Group 50">
            <a:extLst>
              <a:ext uri="{FF2B5EF4-FFF2-40B4-BE49-F238E27FC236}">
                <a16:creationId xmlns:a16="http://schemas.microsoft.com/office/drawing/2014/main" id="{FB8CE58F-407C-497E-B723-21FD8C6D35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9937" y="721297"/>
            <a:ext cx="5565913" cy="5415406"/>
            <a:chOff x="797792" y="912854"/>
            <a:chExt cx="5298208" cy="5032292"/>
          </a:xfrm>
        </p:grpSpPr>
        <p:sp>
          <p:nvSpPr>
            <p:cNvPr id="45" name="Freeform: Shape 44">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1439" y="1056388"/>
              <a:ext cx="4968823" cy="4748064"/>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2" name="Freeform: Shape 51">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7" name="Freeform: Shape 46">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3671" y="1232452"/>
              <a:ext cx="4715122" cy="4439901"/>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1471463" y="1685677"/>
            <a:ext cx="4181444" cy="2362673"/>
          </a:xfrm>
        </p:spPr>
        <p:txBody>
          <a:bodyPr anchor="b">
            <a:normAutofit/>
          </a:bodyPr>
          <a:lstStyle/>
          <a:p>
            <a:pPr algn="ctr">
              <a:lnSpc>
                <a:spcPct val="110000"/>
              </a:lnSpc>
            </a:pPr>
            <a:r>
              <a:rPr lang="en-US" sz="3000">
                <a:solidFill>
                  <a:schemeClr val="tx1">
                    <a:lumMod val="75000"/>
                    <a:lumOff val="25000"/>
                  </a:schemeClr>
                </a:solidFill>
              </a:rPr>
              <a:t>MODULE 2</a:t>
            </a:r>
            <a:br>
              <a:rPr lang="en-US" sz="3000">
                <a:solidFill>
                  <a:schemeClr val="tx1">
                    <a:lumMod val="75000"/>
                    <a:lumOff val="25000"/>
                  </a:schemeClr>
                </a:solidFill>
              </a:rPr>
            </a:br>
            <a:r>
              <a:rPr lang="en-US" sz="3000">
                <a:solidFill>
                  <a:schemeClr val="tx1">
                    <a:lumMod val="75000"/>
                    <a:lumOff val="25000"/>
                  </a:schemeClr>
                </a:solidFill>
              </a:rPr>
              <a:t>FUNDAMENTALS OF COUNTING THEORY</a:t>
            </a:r>
          </a:p>
        </p:txBody>
      </p:sp>
      <p:sp>
        <p:nvSpPr>
          <p:cNvPr id="3" name="Subtitle 2"/>
          <p:cNvSpPr>
            <a:spLocks noGrp="1"/>
          </p:cNvSpPr>
          <p:nvPr>
            <p:ph type="subTitle" idx="1"/>
          </p:nvPr>
        </p:nvSpPr>
        <p:spPr>
          <a:xfrm>
            <a:off x="1920240" y="4048350"/>
            <a:ext cx="3283888" cy="816301"/>
          </a:xfrm>
        </p:spPr>
        <p:txBody>
          <a:bodyPr vert="horz" lIns="91440" tIns="45720" rIns="91440" bIns="45720" rtlCol="0" anchor="t">
            <a:normAutofit/>
          </a:bodyPr>
          <a:lstStyle/>
          <a:p>
            <a:pPr algn="ctr">
              <a:lnSpc>
                <a:spcPct val="120000"/>
              </a:lnSpc>
            </a:pPr>
            <a:r>
              <a:rPr lang="en-US" sz="2000">
                <a:solidFill>
                  <a:schemeClr val="tx1">
                    <a:lumMod val="75000"/>
                    <a:lumOff val="25000"/>
                  </a:schemeClr>
                </a:solidFill>
              </a:rPr>
              <a:t>                                       ANSU KURIAN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7FC6A8B-34F9-40FB-AA2D-E34168F528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290AD81-8804-C4D2-C8F8-35BEA92871D7}"/>
              </a:ext>
            </a:extLst>
          </p:cNvPr>
          <p:cNvSpPr>
            <a:spLocks noGrp="1"/>
          </p:cNvSpPr>
          <p:nvPr>
            <p:ph type="title"/>
          </p:nvPr>
        </p:nvSpPr>
        <p:spPr>
          <a:xfrm>
            <a:off x="95036" y="1524884"/>
            <a:ext cx="4390445" cy="2784282"/>
          </a:xfrm>
        </p:spPr>
        <p:txBody>
          <a:bodyPr anchor="ctr">
            <a:normAutofit/>
          </a:bodyPr>
          <a:lstStyle/>
          <a:p>
            <a:r>
              <a:rPr lang="en-US" sz="2200" dirty="0">
                <a:ea typeface="Meiryo"/>
              </a:rPr>
              <a:t>          </a:t>
            </a:r>
            <a:r>
              <a:rPr lang="en-US" dirty="0">
                <a:ea typeface="Meiryo"/>
              </a:rPr>
              <a:t>COMBINATIONS</a:t>
            </a:r>
          </a:p>
        </p:txBody>
      </p:sp>
      <p:grpSp>
        <p:nvGrpSpPr>
          <p:cNvPr id="10" name="Group 9">
            <a:extLst>
              <a:ext uri="{FF2B5EF4-FFF2-40B4-BE49-F238E27FC236}">
                <a16:creationId xmlns:a16="http://schemas.microsoft.com/office/drawing/2014/main" id="{D4D684F8-91BF-481C-A965-722756A383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4308533" y="0"/>
            <a:ext cx="7883467" cy="6858000"/>
            <a:chOff x="0" y="0"/>
            <a:chExt cx="7883467" cy="6858000"/>
          </a:xfrm>
        </p:grpSpPr>
        <p:sp>
          <p:nvSpPr>
            <p:cNvPr id="11" name="Freeform: Shape 10">
              <a:extLst>
                <a:ext uri="{FF2B5EF4-FFF2-40B4-BE49-F238E27FC236}">
                  <a16:creationId xmlns:a16="http://schemas.microsoft.com/office/drawing/2014/main" id="{05DF7B3C-29EF-4ADC-BFDC-C3A038AC43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20289037-6999-491E-AA63-CC1C3CBBF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5374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497CF6DF-9FF9-4D10-B338-0BEFC0AA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33737"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5EC3E3C6-FA0B-06D6-4FA4-AF7630D6DBFD}"/>
              </a:ext>
            </a:extLst>
          </p:cNvPr>
          <p:cNvSpPr>
            <a:spLocks noGrp="1"/>
          </p:cNvSpPr>
          <p:nvPr>
            <p:ph idx="1"/>
          </p:nvPr>
        </p:nvSpPr>
        <p:spPr>
          <a:xfrm>
            <a:off x="4815840" y="-388288"/>
            <a:ext cx="7381018" cy="7630602"/>
          </a:xfrm>
        </p:spPr>
        <p:txBody>
          <a:bodyPr vert="horz" lIns="109728" tIns="109728" rIns="109728" bIns="91440" rtlCol="0" anchor="ctr">
            <a:normAutofit/>
          </a:bodyPr>
          <a:lstStyle/>
          <a:p>
            <a:pPr>
              <a:lnSpc>
                <a:spcPct val="130000"/>
              </a:lnSpc>
            </a:pPr>
            <a:r>
              <a:rPr lang="en-US" sz="2000" dirty="0">
                <a:ea typeface="+mn-lt"/>
                <a:cs typeface="+mn-lt"/>
              </a:rPr>
              <a:t>If we start with n distinct objects, each selection, or combination, of r of these objects, with no reference of order, corresponds to r! permutations of size r from the n objects. Thus the number of combinations of size r from a collection of</a:t>
            </a:r>
            <a:r>
              <a:rPr lang="en-US" sz="1500" dirty="0">
                <a:ea typeface="+mn-lt"/>
                <a:cs typeface="+mn-lt"/>
              </a:rPr>
              <a:t> </a:t>
            </a:r>
            <a:r>
              <a:rPr lang="en-US" sz="2000" dirty="0">
                <a:ea typeface="+mn-lt"/>
                <a:cs typeface="+mn-lt"/>
              </a:rPr>
              <a:t>size n is </a:t>
            </a:r>
            <a:r>
              <a:rPr lang="en-US" sz="2000" b="1" dirty="0">
                <a:ea typeface="+mn-lt"/>
                <a:cs typeface="+mn-lt"/>
              </a:rPr>
              <a:t>C(n, r) = P(n, r)/ r!= n!/ [r! (n-r)!]; 0≤r≤n.</a:t>
            </a:r>
          </a:p>
          <a:p>
            <a:pPr>
              <a:lnSpc>
                <a:spcPct val="130000"/>
              </a:lnSpc>
            </a:pPr>
            <a:r>
              <a:rPr lang="en-US" sz="1500" dirty="0">
                <a:ea typeface="+mn-lt"/>
                <a:cs typeface="+mn-lt"/>
              </a:rPr>
              <a:t> </a:t>
            </a:r>
            <a:r>
              <a:rPr lang="en-US" sz="2000" dirty="0">
                <a:solidFill>
                  <a:schemeClr val="tx1">
                    <a:lumMod val="76000"/>
                    <a:lumOff val="24000"/>
                  </a:schemeClr>
                </a:solidFill>
                <a:ea typeface="+mn-lt"/>
                <a:cs typeface="+mn-lt"/>
              </a:rPr>
              <a:t>Ex. A student taking a history examination is directed to answer any seven of 10 essay questions.</a:t>
            </a:r>
            <a:r>
              <a:rPr lang="en-US" sz="2000" dirty="0">
                <a:ea typeface="+mn-lt"/>
                <a:cs typeface="+mn-lt"/>
              </a:rPr>
              <a:t> Student can answer the examination in C(10, 7)= 120 ways</a:t>
            </a:r>
          </a:p>
        </p:txBody>
      </p:sp>
    </p:spTree>
    <p:extLst>
      <p:ext uri="{BB962C8B-B14F-4D97-AF65-F5344CB8AC3E}">
        <p14:creationId xmlns:p14="http://schemas.microsoft.com/office/powerpoint/2010/main" val="3909343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54AB742-44A6-4CDD-B54A-818846AF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24" name="Group 23">
            <a:extLst>
              <a:ext uri="{FF2B5EF4-FFF2-40B4-BE49-F238E27FC236}">
                <a16:creationId xmlns:a16="http://schemas.microsoft.com/office/drawing/2014/main" id="{BEB537CF-9F5E-463A-AD3C-13736406C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3499" y="319598"/>
            <a:ext cx="3110997" cy="3301428"/>
            <a:chOff x="5443499" y="319598"/>
            <a:chExt cx="3110997" cy="3301428"/>
          </a:xfrm>
        </p:grpSpPr>
        <p:sp>
          <p:nvSpPr>
            <p:cNvPr id="11" name="Freeform: Shape 10">
              <a:extLst>
                <a:ext uri="{FF2B5EF4-FFF2-40B4-BE49-F238E27FC236}">
                  <a16:creationId xmlns:a16="http://schemas.microsoft.com/office/drawing/2014/main" id="{6F703EF8-1E43-4439-8CB5-179C7C75A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3499" y="319598"/>
              <a:ext cx="3110997" cy="3301428"/>
            </a:xfrm>
            <a:custGeom>
              <a:avLst/>
              <a:gdLst>
                <a:gd name="connsiteX0" fmla="*/ 1431069 w 3110997"/>
                <a:gd name="connsiteY0" fmla="*/ 1514 h 3301428"/>
                <a:gd name="connsiteX1" fmla="*/ 1946520 w 3110997"/>
                <a:gd name="connsiteY1" fmla="*/ 42088 h 3301428"/>
                <a:gd name="connsiteX2" fmla="*/ 2402721 w 3110997"/>
                <a:gd name="connsiteY2" fmla="*/ 303594 h 3301428"/>
                <a:gd name="connsiteX3" fmla="*/ 2762423 w 3110997"/>
                <a:gd name="connsiteY3" fmla="*/ 889436 h 3301428"/>
                <a:gd name="connsiteX4" fmla="*/ 2828518 w 3110997"/>
                <a:gd name="connsiteY4" fmla="*/ 1015773 h 3301428"/>
                <a:gd name="connsiteX5" fmla="*/ 3094962 w 3110997"/>
                <a:gd name="connsiteY5" fmla="*/ 2001284 h 3301428"/>
                <a:gd name="connsiteX6" fmla="*/ 2157067 w 3110997"/>
                <a:gd name="connsiteY6" fmla="*/ 3054444 h 3301428"/>
                <a:gd name="connsiteX7" fmla="*/ 1950853 w 3110997"/>
                <a:gd name="connsiteY7" fmla="*/ 3146478 h 3301428"/>
                <a:gd name="connsiteX8" fmla="*/ 1329246 w 3110997"/>
                <a:gd name="connsiteY8" fmla="*/ 3288753 h 3301428"/>
                <a:gd name="connsiteX9" fmla="*/ 740145 w 3110997"/>
                <a:gd name="connsiteY9" fmla="*/ 3019378 h 3301428"/>
                <a:gd name="connsiteX10" fmla="*/ 288773 w 3110997"/>
                <a:gd name="connsiteY10" fmla="*/ 2499557 h 3301428"/>
                <a:gd name="connsiteX11" fmla="*/ 35659 w 3110997"/>
                <a:gd name="connsiteY11" fmla="*/ 1823964 h 3301428"/>
                <a:gd name="connsiteX12" fmla="*/ 31208 w 3110997"/>
                <a:gd name="connsiteY12" fmla="*/ 1116817 h 3301428"/>
                <a:gd name="connsiteX13" fmla="*/ 266830 w 3110997"/>
                <a:gd name="connsiteY13" fmla="*/ 556451 h 3301428"/>
                <a:gd name="connsiteX14" fmla="*/ 683944 w 3110997"/>
                <a:gd name="connsiteY14" fmla="*/ 194390 h 3301428"/>
                <a:gd name="connsiteX15" fmla="*/ 1431069 w 3110997"/>
                <a:gd name="connsiteY15" fmla="*/ 1514 h 330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0997" h="3301428">
                  <a:moveTo>
                    <a:pt x="1431069" y="1514"/>
                  </a:moveTo>
                  <a:cubicBezTo>
                    <a:pt x="1596908" y="-4789"/>
                    <a:pt x="1770176" y="8561"/>
                    <a:pt x="1946520" y="42088"/>
                  </a:cubicBezTo>
                  <a:cubicBezTo>
                    <a:pt x="2134136" y="77759"/>
                    <a:pt x="2274818" y="158432"/>
                    <a:pt x="2402721" y="303594"/>
                  </a:cubicBezTo>
                  <a:cubicBezTo>
                    <a:pt x="2536515" y="455435"/>
                    <a:pt x="2646258" y="666231"/>
                    <a:pt x="2762423" y="889436"/>
                  </a:cubicBezTo>
                  <a:cubicBezTo>
                    <a:pt x="2783822" y="930610"/>
                    <a:pt x="2805992" y="973158"/>
                    <a:pt x="2828518" y="1015773"/>
                  </a:cubicBezTo>
                  <a:cubicBezTo>
                    <a:pt x="3030101" y="1397216"/>
                    <a:pt x="3157590" y="1671880"/>
                    <a:pt x="3094962" y="2001284"/>
                  </a:cubicBezTo>
                  <a:cubicBezTo>
                    <a:pt x="2999536" y="2503193"/>
                    <a:pt x="2719052" y="2818175"/>
                    <a:pt x="2157067" y="3054444"/>
                  </a:cubicBezTo>
                  <a:cubicBezTo>
                    <a:pt x="2083511" y="3085361"/>
                    <a:pt x="2016053" y="3116427"/>
                    <a:pt x="1950853" y="3146478"/>
                  </a:cubicBezTo>
                  <a:cubicBezTo>
                    <a:pt x="1680527" y="3271008"/>
                    <a:pt x="1541221" y="3329055"/>
                    <a:pt x="1329246" y="3288753"/>
                  </a:cubicBezTo>
                  <a:cubicBezTo>
                    <a:pt x="1118766" y="3248736"/>
                    <a:pt x="920572" y="3158068"/>
                    <a:pt x="740145" y="3019378"/>
                  </a:cubicBezTo>
                  <a:cubicBezTo>
                    <a:pt x="563651" y="2883673"/>
                    <a:pt x="411737" y="2708752"/>
                    <a:pt x="288773" y="2499557"/>
                  </a:cubicBezTo>
                  <a:cubicBezTo>
                    <a:pt x="167863" y="2293930"/>
                    <a:pt x="80312" y="2060356"/>
                    <a:pt x="35659" y="1823964"/>
                  </a:cubicBezTo>
                  <a:cubicBezTo>
                    <a:pt x="-10360" y="1581177"/>
                    <a:pt x="-11829" y="1343178"/>
                    <a:pt x="31208" y="1116817"/>
                  </a:cubicBezTo>
                  <a:cubicBezTo>
                    <a:pt x="71795" y="903345"/>
                    <a:pt x="151102" y="714850"/>
                    <a:pt x="266830" y="556451"/>
                  </a:cubicBezTo>
                  <a:cubicBezTo>
                    <a:pt x="375349" y="408016"/>
                    <a:pt x="515707" y="286208"/>
                    <a:pt x="683944" y="194390"/>
                  </a:cubicBezTo>
                  <a:cubicBezTo>
                    <a:pt x="898912" y="77121"/>
                    <a:pt x="1154672" y="12021"/>
                    <a:pt x="1431069" y="151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9DFB2FC3-C3AA-44DA-A135-10AFA65B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75604" y="443150"/>
              <a:ext cx="2805016" cy="3049345"/>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C9006AC-14D0-4A9C-BE11-F61AB5B8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93466" y="623454"/>
              <a:ext cx="2567901" cy="2687367"/>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43E52DE4-5A7C-5497-495E-554B8D649EF1}"/>
              </a:ext>
            </a:extLst>
          </p:cNvPr>
          <p:cNvSpPr>
            <a:spLocks noGrp="1"/>
          </p:cNvSpPr>
          <p:nvPr>
            <p:ph type="title"/>
          </p:nvPr>
        </p:nvSpPr>
        <p:spPr>
          <a:xfrm>
            <a:off x="3807941" y="226669"/>
            <a:ext cx="4958434" cy="691220"/>
          </a:xfrm>
        </p:spPr>
        <p:txBody>
          <a:bodyPr anchor="b">
            <a:normAutofit/>
          </a:bodyPr>
          <a:lstStyle/>
          <a:p>
            <a:r>
              <a:rPr lang="en-US" sz="800" dirty="0">
                <a:ea typeface="Meiryo"/>
              </a:rPr>
              <a:t>.</a:t>
            </a:r>
          </a:p>
        </p:txBody>
      </p:sp>
      <p:grpSp>
        <p:nvGrpSpPr>
          <p:cNvPr id="15" name="Group 14">
            <a:extLst>
              <a:ext uri="{FF2B5EF4-FFF2-40B4-BE49-F238E27FC236}">
                <a16:creationId xmlns:a16="http://schemas.microsoft.com/office/drawing/2014/main" id="{97EE97F1-3EFC-4812-BCD8-BAFDC3EE46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1772" y="0"/>
            <a:ext cx="3580076" cy="3029264"/>
            <a:chOff x="8611772" y="0"/>
            <a:chExt cx="3580076" cy="3029264"/>
          </a:xfrm>
        </p:grpSpPr>
        <p:sp>
          <p:nvSpPr>
            <p:cNvPr id="16" name="Freeform: Shape 15">
              <a:extLst>
                <a:ext uri="{FF2B5EF4-FFF2-40B4-BE49-F238E27FC236}">
                  <a16:creationId xmlns:a16="http://schemas.microsoft.com/office/drawing/2014/main" id="{CB02D12A-0B1A-459E-8D70-2772831B9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D3DED5B-9FB2-439B-A341-F0AF0B9F3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48DE56-0D2D-41D3-8B56-C6B37908F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0" name="Group 19">
            <a:extLst>
              <a:ext uri="{FF2B5EF4-FFF2-40B4-BE49-F238E27FC236}">
                <a16:creationId xmlns:a16="http://schemas.microsoft.com/office/drawing/2014/main" id="{266F884D-C8C7-413B-842D-2DEA05D32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0493" y="3105611"/>
            <a:ext cx="6141507" cy="3752390"/>
            <a:chOff x="6050493" y="3105611"/>
            <a:chExt cx="6141507" cy="3752390"/>
          </a:xfrm>
        </p:grpSpPr>
        <p:sp>
          <p:nvSpPr>
            <p:cNvPr id="21" name="Freeform: Shape 20">
              <a:extLst>
                <a:ext uri="{FF2B5EF4-FFF2-40B4-BE49-F238E27FC236}">
                  <a16:creationId xmlns:a16="http://schemas.microsoft.com/office/drawing/2014/main" id="{10E28F44-72C3-41C0-9CB9-551957412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7D646D3E-3C36-4B70-95F2-A1904224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D86D0CCB-AA1C-4777-977E-4DA1C256B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C7FC828F-0C1A-09B8-AFE3-5D1477EB113E}"/>
              </a:ext>
            </a:extLst>
          </p:cNvPr>
          <p:cNvSpPr>
            <a:spLocks noGrp="1"/>
          </p:cNvSpPr>
          <p:nvPr>
            <p:ph idx="1"/>
          </p:nvPr>
        </p:nvSpPr>
        <p:spPr>
          <a:xfrm>
            <a:off x="317158" y="-3904"/>
            <a:ext cx="11870524" cy="3373223"/>
          </a:xfrm>
        </p:spPr>
        <p:txBody>
          <a:bodyPr vert="horz" lIns="109728" tIns="109728" rIns="109728" bIns="91440" rtlCol="0" anchor="t">
            <a:noAutofit/>
          </a:bodyPr>
          <a:lstStyle/>
          <a:p>
            <a:pPr>
              <a:lnSpc>
                <a:spcPct val="130000"/>
              </a:lnSpc>
            </a:pPr>
            <a:r>
              <a:rPr lang="en-US" sz="2400" b="1" dirty="0" err="1">
                <a:ea typeface="+mn-lt"/>
                <a:cs typeface="+mn-lt"/>
              </a:rPr>
              <a:t>Ex.A</a:t>
            </a:r>
            <a:r>
              <a:rPr lang="en-US" sz="2400" b="1" dirty="0">
                <a:ea typeface="+mn-lt"/>
                <a:cs typeface="+mn-lt"/>
              </a:rPr>
              <a:t> student taking a history examination is directed to answer three questions from the first five and four questions from the last five.</a:t>
            </a:r>
          </a:p>
          <a:p>
            <a:pPr>
              <a:lnSpc>
                <a:spcPct val="130000"/>
              </a:lnSpc>
            </a:pPr>
            <a:r>
              <a:rPr lang="en-US" sz="2400" dirty="0">
                <a:ea typeface="+mn-lt"/>
                <a:cs typeface="+mn-lt"/>
              </a:rPr>
              <a:t> Student can complete the examination in C(5, 3) * C(5, 4)= 50 ways. </a:t>
            </a:r>
            <a:endParaRPr lang="en-US" sz="2400">
              <a:ea typeface="+mn-lt"/>
              <a:cs typeface="+mn-lt"/>
            </a:endParaRPr>
          </a:p>
          <a:p>
            <a:pPr>
              <a:lnSpc>
                <a:spcPct val="130000"/>
              </a:lnSpc>
            </a:pPr>
            <a:r>
              <a:rPr lang="en-US" sz="2400" b="1" dirty="0">
                <a:ea typeface="+mn-lt"/>
                <a:cs typeface="+mn-lt"/>
              </a:rPr>
              <a:t>Ex. A student taking a history examination is directed to answer 7 of the ten questions where </a:t>
            </a:r>
            <a:r>
              <a:rPr lang="en-US" sz="2400" b="1" err="1">
                <a:ea typeface="+mn-lt"/>
                <a:cs typeface="+mn-lt"/>
              </a:rPr>
              <a:t>atleast</a:t>
            </a:r>
            <a:r>
              <a:rPr lang="en-US" sz="2400" b="1">
                <a:ea typeface="+mn-lt"/>
                <a:cs typeface="+mn-lt"/>
              </a:rPr>
              <a:t> three are selected from the first five.</a:t>
            </a:r>
            <a:endParaRPr lang="en-US" sz="2400" b="1" dirty="0">
              <a:ea typeface="+mn-lt"/>
              <a:cs typeface="+mn-lt"/>
            </a:endParaRPr>
          </a:p>
          <a:p>
            <a:pPr>
              <a:lnSpc>
                <a:spcPct val="130000"/>
              </a:lnSpc>
            </a:pPr>
            <a:r>
              <a:rPr lang="en-US" sz="2400" dirty="0">
                <a:ea typeface="+mn-lt"/>
                <a:cs typeface="+mn-lt"/>
              </a:rPr>
              <a:t> Then there are three cases (</a:t>
            </a:r>
            <a:r>
              <a:rPr lang="en-US" sz="2400" err="1">
                <a:ea typeface="+mn-lt"/>
                <a:cs typeface="+mn-lt"/>
              </a:rPr>
              <a:t>i</a:t>
            </a:r>
            <a:r>
              <a:rPr lang="en-US" sz="2400" dirty="0">
                <a:ea typeface="+mn-lt"/>
                <a:cs typeface="+mn-lt"/>
              </a:rPr>
              <a:t>) The student answers three of the first five questions and four of the last five questions, C(5,3) C(5,4)= 50 ways. (ii) C(5, 4) C(5,3)= 50 ways (iii) C(5,5) C(5, 2)= 10 ways Hence student can complete the examinations in 50+50+10 ways= 110 ways.</a:t>
            </a:r>
            <a:endParaRPr lang="en-US" sz="2400">
              <a:ea typeface="Meiryo"/>
            </a:endParaRPr>
          </a:p>
        </p:txBody>
      </p:sp>
    </p:spTree>
    <p:extLst>
      <p:ext uri="{BB962C8B-B14F-4D97-AF65-F5344CB8AC3E}">
        <p14:creationId xmlns:p14="http://schemas.microsoft.com/office/powerpoint/2010/main" val="284653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AB742-44A6-4CDD-B54A-818846AF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BEB537CF-9F5E-463A-AD3C-13736406C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3499" y="319598"/>
            <a:ext cx="3110997" cy="3301428"/>
            <a:chOff x="5443499" y="319598"/>
            <a:chExt cx="3110997" cy="3301428"/>
          </a:xfrm>
        </p:grpSpPr>
        <p:sp>
          <p:nvSpPr>
            <p:cNvPr id="11" name="Freeform: Shape 10">
              <a:extLst>
                <a:ext uri="{FF2B5EF4-FFF2-40B4-BE49-F238E27FC236}">
                  <a16:creationId xmlns:a16="http://schemas.microsoft.com/office/drawing/2014/main" id="{6F703EF8-1E43-4439-8CB5-179C7C75A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3499" y="319598"/>
              <a:ext cx="3110997" cy="3301428"/>
            </a:xfrm>
            <a:custGeom>
              <a:avLst/>
              <a:gdLst>
                <a:gd name="connsiteX0" fmla="*/ 1431069 w 3110997"/>
                <a:gd name="connsiteY0" fmla="*/ 1514 h 3301428"/>
                <a:gd name="connsiteX1" fmla="*/ 1946520 w 3110997"/>
                <a:gd name="connsiteY1" fmla="*/ 42088 h 3301428"/>
                <a:gd name="connsiteX2" fmla="*/ 2402721 w 3110997"/>
                <a:gd name="connsiteY2" fmla="*/ 303594 h 3301428"/>
                <a:gd name="connsiteX3" fmla="*/ 2762423 w 3110997"/>
                <a:gd name="connsiteY3" fmla="*/ 889436 h 3301428"/>
                <a:gd name="connsiteX4" fmla="*/ 2828518 w 3110997"/>
                <a:gd name="connsiteY4" fmla="*/ 1015773 h 3301428"/>
                <a:gd name="connsiteX5" fmla="*/ 3094962 w 3110997"/>
                <a:gd name="connsiteY5" fmla="*/ 2001284 h 3301428"/>
                <a:gd name="connsiteX6" fmla="*/ 2157067 w 3110997"/>
                <a:gd name="connsiteY6" fmla="*/ 3054444 h 3301428"/>
                <a:gd name="connsiteX7" fmla="*/ 1950853 w 3110997"/>
                <a:gd name="connsiteY7" fmla="*/ 3146478 h 3301428"/>
                <a:gd name="connsiteX8" fmla="*/ 1329246 w 3110997"/>
                <a:gd name="connsiteY8" fmla="*/ 3288753 h 3301428"/>
                <a:gd name="connsiteX9" fmla="*/ 740145 w 3110997"/>
                <a:gd name="connsiteY9" fmla="*/ 3019378 h 3301428"/>
                <a:gd name="connsiteX10" fmla="*/ 288773 w 3110997"/>
                <a:gd name="connsiteY10" fmla="*/ 2499557 h 3301428"/>
                <a:gd name="connsiteX11" fmla="*/ 35659 w 3110997"/>
                <a:gd name="connsiteY11" fmla="*/ 1823964 h 3301428"/>
                <a:gd name="connsiteX12" fmla="*/ 31208 w 3110997"/>
                <a:gd name="connsiteY12" fmla="*/ 1116817 h 3301428"/>
                <a:gd name="connsiteX13" fmla="*/ 266830 w 3110997"/>
                <a:gd name="connsiteY13" fmla="*/ 556451 h 3301428"/>
                <a:gd name="connsiteX14" fmla="*/ 683944 w 3110997"/>
                <a:gd name="connsiteY14" fmla="*/ 194390 h 3301428"/>
                <a:gd name="connsiteX15" fmla="*/ 1431069 w 3110997"/>
                <a:gd name="connsiteY15" fmla="*/ 1514 h 330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0997" h="3301428">
                  <a:moveTo>
                    <a:pt x="1431069" y="1514"/>
                  </a:moveTo>
                  <a:cubicBezTo>
                    <a:pt x="1596908" y="-4789"/>
                    <a:pt x="1770176" y="8561"/>
                    <a:pt x="1946520" y="42088"/>
                  </a:cubicBezTo>
                  <a:cubicBezTo>
                    <a:pt x="2134136" y="77759"/>
                    <a:pt x="2274818" y="158432"/>
                    <a:pt x="2402721" y="303594"/>
                  </a:cubicBezTo>
                  <a:cubicBezTo>
                    <a:pt x="2536515" y="455435"/>
                    <a:pt x="2646258" y="666231"/>
                    <a:pt x="2762423" y="889436"/>
                  </a:cubicBezTo>
                  <a:cubicBezTo>
                    <a:pt x="2783822" y="930610"/>
                    <a:pt x="2805992" y="973158"/>
                    <a:pt x="2828518" y="1015773"/>
                  </a:cubicBezTo>
                  <a:cubicBezTo>
                    <a:pt x="3030101" y="1397216"/>
                    <a:pt x="3157590" y="1671880"/>
                    <a:pt x="3094962" y="2001284"/>
                  </a:cubicBezTo>
                  <a:cubicBezTo>
                    <a:pt x="2999536" y="2503193"/>
                    <a:pt x="2719052" y="2818175"/>
                    <a:pt x="2157067" y="3054444"/>
                  </a:cubicBezTo>
                  <a:cubicBezTo>
                    <a:pt x="2083511" y="3085361"/>
                    <a:pt x="2016053" y="3116427"/>
                    <a:pt x="1950853" y="3146478"/>
                  </a:cubicBezTo>
                  <a:cubicBezTo>
                    <a:pt x="1680527" y="3271008"/>
                    <a:pt x="1541221" y="3329055"/>
                    <a:pt x="1329246" y="3288753"/>
                  </a:cubicBezTo>
                  <a:cubicBezTo>
                    <a:pt x="1118766" y="3248736"/>
                    <a:pt x="920572" y="3158068"/>
                    <a:pt x="740145" y="3019378"/>
                  </a:cubicBezTo>
                  <a:cubicBezTo>
                    <a:pt x="563651" y="2883673"/>
                    <a:pt x="411737" y="2708752"/>
                    <a:pt x="288773" y="2499557"/>
                  </a:cubicBezTo>
                  <a:cubicBezTo>
                    <a:pt x="167863" y="2293930"/>
                    <a:pt x="80312" y="2060356"/>
                    <a:pt x="35659" y="1823964"/>
                  </a:cubicBezTo>
                  <a:cubicBezTo>
                    <a:pt x="-10360" y="1581177"/>
                    <a:pt x="-11829" y="1343178"/>
                    <a:pt x="31208" y="1116817"/>
                  </a:cubicBezTo>
                  <a:cubicBezTo>
                    <a:pt x="71795" y="903345"/>
                    <a:pt x="151102" y="714850"/>
                    <a:pt x="266830" y="556451"/>
                  </a:cubicBezTo>
                  <a:cubicBezTo>
                    <a:pt x="375349" y="408016"/>
                    <a:pt x="515707" y="286208"/>
                    <a:pt x="683944" y="194390"/>
                  </a:cubicBezTo>
                  <a:cubicBezTo>
                    <a:pt x="898912" y="77121"/>
                    <a:pt x="1154672" y="12021"/>
                    <a:pt x="1431069" y="151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9DFB2FC3-C3AA-44DA-A135-10AFA65B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75604" y="443150"/>
              <a:ext cx="2805016" cy="3049345"/>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C9006AC-14D0-4A9C-BE11-F61AB5B8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93466" y="623454"/>
              <a:ext cx="2567901" cy="2687367"/>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9659B0E0-B298-AAA0-7F23-2E44AB2B554F}"/>
              </a:ext>
            </a:extLst>
          </p:cNvPr>
          <p:cNvSpPr>
            <a:spLocks noGrp="1"/>
          </p:cNvSpPr>
          <p:nvPr>
            <p:ph type="title"/>
          </p:nvPr>
        </p:nvSpPr>
        <p:spPr>
          <a:xfrm>
            <a:off x="914400" y="442913"/>
            <a:ext cx="4659813" cy="1741544"/>
          </a:xfrm>
        </p:spPr>
        <p:txBody>
          <a:bodyPr anchor="b">
            <a:normAutofit/>
          </a:bodyPr>
          <a:lstStyle/>
          <a:p>
            <a:r>
              <a:rPr lang="en-US" sz="800" b="0" dirty="0">
                <a:ea typeface="Meiryo"/>
              </a:rPr>
              <a:t>.</a:t>
            </a:r>
          </a:p>
        </p:txBody>
      </p:sp>
      <p:grpSp>
        <p:nvGrpSpPr>
          <p:cNvPr id="15" name="Group 14">
            <a:extLst>
              <a:ext uri="{FF2B5EF4-FFF2-40B4-BE49-F238E27FC236}">
                <a16:creationId xmlns:a16="http://schemas.microsoft.com/office/drawing/2014/main" id="{97EE97F1-3EFC-4812-BCD8-BAFDC3EE46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1772" y="0"/>
            <a:ext cx="3580076" cy="3029264"/>
            <a:chOff x="8611772" y="0"/>
            <a:chExt cx="3580076" cy="3029264"/>
          </a:xfrm>
        </p:grpSpPr>
        <p:sp>
          <p:nvSpPr>
            <p:cNvPr id="16" name="Freeform: Shape 15">
              <a:extLst>
                <a:ext uri="{FF2B5EF4-FFF2-40B4-BE49-F238E27FC236}">
                  <a16:creationId xmlns:a16="http://schemas.microsoft.com/office/drawing/2014/main" id="{CB02D12A-0B1A-459E-8D70-2772831B9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D3DED5B-9FB2-439B-A341-F0AF0B9F3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48DE56-0D2D-41D3-8B56-C6B37908F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0" name="Group 19">
            <a:extLst>
              <a:ext uri="{FF2B5EF4-FFF2-40B4-BE49-F238E27FC236}">
                <a16:creationId xmlns:a16="http://schemas.microsoft.com/office/drawing/2014/main" id="{266F884D-C8C7-413B-842D-2DEA05D32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0493" y="3105611"/>
            <a:ext cx="6141507" cy="3752390"/>
            <a:chOff x="6050493" y="3105611"/>
            <a:chExt cx="6141507" cy="3752390"/>
          </a:xfrm>
        </p:grpSpPr>
        <p:sp>
          <p:nvSpPr>
            <p:cNvPr id="21" name="Freeform: Shape 20">
              <a:extLst>
                <a:ext uri="{FF2B5EF4-FFF2-40B4-BE49-F238E27FC236}">
                  <a16:creationId xmlns:a16="http://schemas.microsoft.com/office/drawing/2014/main" id="{10E28F44-72C3-41C0-9CB9-551957412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7D646D3E-3C36-4B70-95F2-A1904224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D86D0CCB-AA1C-4777-977E-4DA1C256B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6B6AAE8C-3ABD-C1B5-67CC-0F67EE83A792}"/>
              </a:ext>
            </a:extLst>
          </p:cNvPr>
          <p:cNvSpPr>
            <a:spLocks noGrp="1"/>
          </p:cNvSpPr>
          <p:nvPr>
            <p:ph idx="1"/>
          </p:nvPr>
        </p:nvSpPr>
        <p:spPr>
          <a:xfrm>
            <a:off x="904104" y="665421"/>
            <a:ext cx="10531874" cy="5298817"/>
          </a:xfrm>
        </p:spPr>
        <p:txBody>
          <a:bodyPr vert="horz" lIns="109728" tIns="109728" rIns="109728" bIns="91440" rtlCol="0" anchor="t">
            <a:noAutofit/>
          </a:bodyPr>
          <a:lstStyle/>
          <a:p>
            <a:pPr>
              <a:lnSpc>
                <a:spcPct val="130000"/>
              </a:lnSpc>
            </a:pPr>
            <a:r>
              <a:rPr lang="en-US" sz="2000" b="1" dirty="0">
                <a:solidFill>
                  <a:schemeClr val="tx1">
                    <a:lumMod val="95000"/>
                    <a:lumOff val="5000"/>
                  </a:schemeClr>
                </a:solidFill>
                <a:ea typeface="+mn-lt"/>
                <a:cs typeface="+mn-lt"/>
              </a:rPr>
              <a:t>Ex. How many arrangements of the letters in MISSISSIPPI have no consecutive S’s Sol.</a:t>
            </a:r>
            <a:r>
              <a:rPr lang="en-US" sz="2000" dirty="0">
                <a:solidFill>
                  <a:schemeClr val="tx1">
                    <a:lumMod val="95000"/>
                    <a:lumOff val="5000"/>
                  </a:schemeClr>
                </a:solidFill>
                <a:ea typeface="+mn-lt"/>
                <a:cs typeface="+mn-lt"/>
              </a:rPr>
              <a:t> </a:t>
            </a:r>
          </a:p>
          <a:p>
            <a:pPr>
              <a:lnSpc>
                <a:spcPct val="130000"/>
              </a:lnSpc>
            </a:pPr>
            <a:r>
              <a:rPr lang="en-US" sz="2000" dirty="0">
                <a:solidFill>
                  <a:schemeClr val="tx1">
                    <a:lumMod val="95000"/>
                    <a:lumOff val="5000"/>
                  </a:schemeClr>
                </a:solidFill>
                <a:ea typeface="+mn-lt"/>
                <a:cs typeface="+mn-lt"/>
              </a:rPr>
              <a:t>Number of arrangements of the letters is 11!/(4!4!2! 1!) </a:t>
            </a:r>
          </a:p>
          <a:p>
            <a:pPr>
              <a:lnSpc>
                <a:spcPct val="130000"/>
              </a:lnSpc>
            </a:pPr>
            <a:r>
              <a:rPr lang="en-US" sz="2000" dirty="0">
                <a:solidFill>
                  <a:schemeClr val="tx1">
                    <a:lumMod val="95000"/>
                    <a:lumOff val="5000"/>
                  </a:schemeClr>
                </a:solidFill>
                <a:ea typeface="+mn-lt"/>
                <a:cs typeface="+mn-lt"/>
              </a:rPr>
              <a:t>When we disregard the S’s, there are 7!/(4!2! 1!)=105 ways to arrange the remaining letters. </a:t>
            </a:r>
          </a:p>
          <a:p>
            <a:pPr>
              <a:lnSpc>
                <a:spcPct val="130000"/>
              </a:lnSpc>
            </a:pPr>
            <a:r>
              <a:rPr lang="en-US" sz="2000" dirty="0">
                <a:solidFill>
                  <a:schemeClr val="tx1">
                    <a:lumMod val="95000"/>
                    <a:lumOff val="5000"/>
                  </a:schemeClr>
                </a:solidFill>
                <a:ea typeface="+mn-lt"/>
                <a:cs typeface="+mn-lt"/>
              </a:rPr>
              <a:t>One of the arrangements as follows I </a:t>
            </a:r>
            <a:r>
              <a:rPr lang="en-US" sz="2000" dirty="0" err="1">
                <a:solidFill>
                  <a:schemeClr val="tx1">
                    <a:lumMod val="95000"/>
                    <a:lumOff val="5000"/>
                  </a:schemeClr>
                </a:solidFill>
                <a:ea typeface="+mn-lt"/>
                <a:cs typeface="+mn-lt"/>
              </a:rPr>
              <a:t>I</a:t>
            </a:r>
            <a:r>
              <a:rPr lang="en-US" sz="2000" dirty="0">
                <a:solidFill>
                  <a:schemeClr val="tx1">
                    <a:lumMod val="95000"/>
                    <a:lumOff val="5000"/>
                  </a:schemeClr>
                </a:solidFill>
                <a:ea typeface="+mn-lt"/>
                <a:cs typeface="+mn-lt"/>
              </a:rPr>
              <a:t> M I P I P and eight possible locations for the four S’s. </a:t>
            </a:r>
          </a:p>
          <a:p>
            <a:pPr>
              <a:lnSpc>
                <a:spcPct val="130000"/>
              </a:lnSpc>
            </a:pPr>
            <a:r>
              <a:rPr lang="en-US" sz="2000" dirty="0">
                <a:solidFill>
                  <a:schemeClr val="tx1">
                    <a:lumMod val="95000"/>
                    <a:lumOff val="5000"/>
                  </a:schemeClr>
                </a:solidFill>
                <a:ea typeface="+mn-lt"/>
                <a:cs typeface="+mn-lt"/>
              </a:rPr>
              <a:t>Four of these locations can be selected in C(8, 4)= 70 ways and because this is also possible for all other 104 arrangements. </a:t>
            </a:r>
          </a:p>
          <a:p>
            <a:pPr>
              <a:lnSpc>
                <a:spcPct val="130000"/>
              </a:lnSpc>
            </a:pPr>
            <a:r>
              <a:rPr lang="en-US" sz="2000" dirty="0">
                <a:solidFill>
                  <a:schemeClr val="tx1">
                    <a:lumMod val="95000"/>
                    <a:lumOff val="5000"/>
                  </a:schemeClr>
                </a:solidFill>
                <a:ea typeface="+mn-lt"/>
                <a:cs typeface="+mn-lt"/>
              </a:rPr>
              <a:t>Hence by rule of product there are 105×70=7,350 arrangements of the letters in MISSISSIPPI with no consecutive S’s.</a:t>
            </a:r>
            <a:endParaRPr lang="en-US" sz="2000">
              <a:solidFill>
                <a:schemeClr val="tx1">
                  <a:lumMod val="95000"/>
                  <a:lumOff val="5000"/>
                </a:schemeClr>
              </a:solidFill>
              <a:ea typeface="Meiryo"/>
            </a:endParaRPr>
          </a:p>
        </p:txBody>
      </p:sp>
    </p:spTree>
    <p:extLst>
      <p:ext uri="{BB962C8B-B14F-4D97-AF65-F5344CB8AC3E}">
        <p14:creationId xmlns:p14="http://schemas.microsoft.com/office/powerpoint/2010/main" val="1277190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292AA-77EB-CBD2-3633-1E89BA89EAEF}"/>
              </a:ext>
            </a:extLst>
          </p:cNvPr>
          <p:cNvSpPr>
            <a:spLocks noGrp="1"/>
          </p:cNvSpPr>
          <p:nvPr>
            <p:ph type="title"/>
          </p:nvPr>
        </p:nvSpPr>
        <p:spPr>
          <a:xfrm>
            <a:off x="3516320" y="431923"/>
            <a:ext cx="8883842" cy="1561511"/>
          </a:xfrm>
        </p:spPr>
        <p:txBody>
          <a:bodyPr>
            <a:normAutofit/>
          </a:bodyPr>
          <a:lstStyle/>
          <a:p>
            <a:r>
              <a:rPr lang="en-US" dirty="0">
                <a:ea typeface="Meiryo"/>
              </a:rPr>
              <a:t>BINOMIAL THEOREM</a:t>
            </a:r>
            <a:br>
              <a:rPr lang="en-US" dirty="0">
                <a:ea typeface="Meiryo"/>
              </a:rPr>
            </a:br>
            <a:endParaRPr lang="en-US"/>
          </a:p>
        </p:txBody>
      </p:sp>
      <p:pic>
        <p:nvPicPr>
          <p:cNvPr id="4" name="Content Placeholder 3" descr="A math problem with numbers and equations&#10;&#10;Description automatically generated">
            <a:extLst>
              <a:ext uri="{FF2B5EF4-FFF2-40B4-BE49-F238E27FC236}">
                <a16:creationId xmlns:a16="http://schemas.microsoft.com/office/drawing/2014/main" id="{698070C2-6F76-8878-7490-C665CF78884D}"/>
              </a:ext>
            </a:extLst>
          </p:cNvPr>
          <p:cNvPicPr>
            <a:picLocks noGrp="1" noChangeAspect="1"/>
          </p:cNvPicPr>
          <p:nvPr>
            <p:ph idx="1"/>
          </p:nvPr>
        </p:nvPicPr>
        <p:blipFill>
          <a:blip r:embed="rId2"/>
          <a:stretch>
            <a:fillRect/>
          </a:stretch>
        </p:blipFill>
        <p:spPr>
          <a:xfrm>
            <a:off x="1218662" y="1712591"/>
            <a:ext cx="10039863" cy="4799388"/>
          </a:xfrm>
        </p:spPr>
      </p:pic>
    </p:spTree>
    <p:extLst>
      <p:ext uri="{BB962C8B-B14F-4D97-AF65-F5344CB8AC3E}">
        <p14:creationId xmlns:p14="http://schemas.microsoft.com/office/powerpoint/2010/main" val="3080488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5" name="Rectangle 24">
            <a:extLst>
              <a:ext uri="{FF2B5EF4-FFF2-40B4-BE49-F238E27FC236}">
                <a16:creationId xmlns:a16="http://schemas.microsoft.com/office/drawing/2014/main" id="{AC8EEB0F-BA72-49AC-956F-331B60FDE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1BE70332-ECAF-47BB-8C7B-BD049452F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0158" y="1068946"/>
            <a:ext cx="4960104" cy="473550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716D9361-A35A-4DC8-AAB9-04FD2D6FEE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92" y="912854"/>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87FC31AD-FBB3-4219-A758-D6F7594A0A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7583" y="1197735"/>
            <a:ext cx="4641209" cy="4474618"/>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36A7A81-7A38-1DFD-D111-96E210004934}"/>
              </a:ext>
            </a:extLst>
          </p:cNvPr>
          <p:cNvSpPr>
            <a:spLocks noGrp="1"/>
          </p:cNvSpPr>
          <p:nvPr>
            <p:ph type="title"/>
          </p:nvPr>
        </p:nvSpPr>
        <p:spPr>
          <a:xfrm>
            <a:off x="1327675" y="1685677"/>
            <a:ext cx="4215520" cy="2362673"/>
          </a:xfrm>
        </p:spPr>
        <p:txBody>
          <a:bodyPr vert="horz" lIns="109728" tIns="109728" rIns="109728" bIns="91440" rtlCol="0" anchor="b">
            <a:normAutofit/>
          </a:bodyPr>
          <a:lstStyle/>
          <a:p>
            <a:pPr algn="ctr">
              <a:lnSpc>
                <a:spcPct val="110000"/>
              </a:lnSpc>
            </a:pPr>
            <a:r>
              <a:rPr lang="en-US" sz="4100" dirty="0">
                <a:solidFill>
                  <a:schemeClr val="accent2">
                    <a:lumMod val="49000"/>
                  </a:schemeClr>
                </a:solidFill>
              </a:rPr>
              <a:t>PIGEON HOLE PRINCIPLE</a:t>
            </a:r>
          </a:p>
        </p:txBody>
      </p:sp>
      <p:pic>
        <p:nvPicPr>
          <p:cNvPr id="4" name="Content Placeholder 3" descr="A collage of white birds&#10;&#10;Description automatically generated">
            <a:extLst>
              <a:ext uri="{FF2B5EF4-FFF2-40B4-BE49-F238E27FC236}">
                <a16:creationId xmlns:a16="http://schemas.microsoft.com/office/drawing/2014/main" id="{E95C4F25-7075-31E8-8738-1C76943395D2}"/>
              </a:ext>
            </a:extLst>
          </p:cNvPr>
          <p:cNvPicPr>
            <a:picLocks noGrp="1" noChangeAspect="1"/>
          </p:cNvPicPr>
          <p:nvPr>
            <p:ph idx="1"/>
          </p:nvPr>
        </p:nvPicPr>
        <p:blipFill>
          <a:blip r:embed="rId2"/>
          <a:stretch>
            <a:fillRect/>
          </a:stretch>
        </p:blipFill>
        <p:spPr>
          <a:xfrm>
            <a:off x="6893487" y="481227"/>
            <a:ext cx="4850739" cy="5463058"/>
          </a:xfrm>
          <a:prstGeom prst="rect">
            <a:avLst/>
          </a:prstGeom>
        </p:spPr>
      </p:pic>
    </p:spTree>
    <p:extLst>
      <p:ext uri="{BB962C8B-B14F-4D97-AF65-F5344CB8AC3E}">
        <p14:creationId xmlns:p14="http://schemas.microsoft.com/office/powerpoint/2010/main" val="112525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466AA-C21A-4C23-8137-04C53295B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9"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97F2DAE4-2F3C-4594-A107-2435D1D07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84496"/>
            <a:ext cx="4293360"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BE69641-D02C-48F0-8852-5FE363D48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55238"/>
            <a:ext cx="4381339"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D4EFF6A-7C71-4EFA-B386-711A102C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8072"/>
            <a:ext cx="3994190" cy="4767880"/>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6" name="Group 15">
            <a:extLst>
              <a:ext uri="{FF2B5EF4-FFF2-40B4-BE49-F238E27FC236}">
                <a16:creationId xmlns:a16="http://schemas.microsoft.com/office/drawing/2014/main" id="{7C4C19DC-E477-4A4D-81AC-7A8CD2E3BD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4577" y="0"/>
            <a:ext cx="4389519" cy="2916937"/>
            <a:chOff x="3124577" y="0"/>
            <a:chExt cx="4389519" cy="2916937"/>
          </a:xfrm>
        </p:grpSpPr>
        <p:sp>
          <p:nvSpPr>
            <p:cNvPr id="17" name="Freeform: Shape 16">
              <a:extLst>
                <a:ext uri="{FF2B5EF4-FFF2-40B4-BE49-F238E27FC236}">
                  <a16:creationId xmlns:a16="http://schemas.microsoft.com/office/drawing/2014/main" id="{858D5A3F-DB59-492A-AAD4-DDB33C65E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4CCD2426-E724-4490-8DAF-44913DC0A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70F4763F-257F-4661-BBBE-F60DBD25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A08466B8-FA9F-41C1-9FC8-CE7F859F1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2" name="Group 21">
            <a:extLst>
              <a:ext uri="{FF2B5EF4-FFF2-40B4-BE49-F238E27FC236}">
                <a16:creationId xmlns:a16="http://schemas.microsoft.com/office/drawing/2014/main" id="{108CEEDC-820E-402C-ACC8-D657846AD9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2942" y="0"/>
            <a:ext cx="4069058" cy="3547008"/>
            <a:chOff x="8122942" y="0"/>
            <a:chExt cx="4069058" cy="3547008"/>
          </a:xfrm>
        </p:grpSpPr>
        <p:sp>
          <p:nvSpPr>
            <p:cNvPr id="23" name="Freeform: Shape 22">
              <a:extLst>
                <a:ext uri="{FF2B5EF4-FFF2-40B4-BE49-F238E27FC236}">
                  <a16:creationId xmlns:a16="http://schemas.microsoft.com/office/drawing/2014/main" id="{EFE9B0A7-7EDC-4112-97B6-52DAEEA5A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D9593FC2-93D9-4849-B727-D3A46E4BB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7D68E5A-40AD-4DDB-ACD1-2CC982195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C56D0196-667E-4411-97BF-A9706C75B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9D047BD-4E22-7ECC-9A88-82664383983B}"/>
              </a:ext>
            </a:extLst>
          </p:cNvPr>
          <p:cNvSpPr>
            <a:spLocks noGrp="1"/>
          </p:cNvSpPr>
          <p:nvPr>
            <p:ph type="title"/>
          </p:nvPr>
        </p:nvSpPr>
        <p:spPr>
          <a:xfrm>
            <a:off x="2140604" y="-3760"/>
            <a:ext cx="7674082" cy="1017321"/>
          </a:xfrm>
        </p:spPr>
        <p:txBody>
          <a:bodyPr anchor="b">
            <a:noAutofit/>
          </a:bodyPr>
          <a:lstStyle/>
          <a:p>
            <a:pPr>
              <a:lnSpc>
                <a:spcPct val="120000"/>
              </a:lnSpc>
            </a:pPr>
            <a:r>
              <a:rPr lang="en-US" u="sng" dirty="0">
                <a:ea typeface="Meiryo"/>
              </a:rPr>
              <a:t>THE PIGEON HOLE PRINCIPLE</a:t>
            </a:r>
          </a:p>
        </p:txBody>
      </p:sp>
      <p:sp>
        <p:nvSpPr>
          <p:cNvPr id="3" name="Content Placeholder 2">
            <a:extLst>
              <a:ext uri="{FF2B5EF4-FFF2-40B4-BE49-F238E27FC236}">
                <a16:creationId xmlns:a16="http://schemas.microsoft.com/office/drawing/2014/main" id="{1DBF46D5-A695-A471-F548-F39DEDE824DD}"/>
              </a:ext>
            </a:extLst>
          </p:cNvPr>
          <p:cNvSpPr>
            <a:spLocks noGrp="1"/>
          </p:cNvSpPr>
          <p:nvPr>
            <p:ph idx="1"/>
          </p:nvPr>
        </p:nvSpPr>
        <p:spPr>
          <a:xfrm>
            <a:off x="504486" y="1185394"/>
            <a:ext cx="11193047" cy="3083440"/>
          </a:xfrm>
        </p:spPr>
        <p:txBody>
          <a:bodyPr vert="horz" lIns="109728" tIns="109728" rIns="109728" bIns="91440" rtlCol="0" anchor="t">
            <a:noAutofit/>
          </a:bodyPr>
          <a:lstStyle/>
          <a:p>
            <a:pPr>
              <a:lnSpc>
                <a:spcPct val="130000"/>
              </a:lnSpc>
            </a:pPr>
            <a:r>
              <a:rPr lang="en-US" sz="2400" b="1" dirty="0">
                <a:ea typeface="+mn-lt"/>
                <a:cs typeface="+mn-lt"/>
              </a:rPr>
              <a:t>The Pigeonhole principle-If n pigeons are assigned to m </a:t>
            </a:r>
          </a:p>
          <a:p>
            <a:pPr>
              <a:lnSpc>
                <a:spcPct val="130000"/>
              </a:lnSpc>
            </a:pPr>
            <a:r>
              <a:rPr lang="en-US" sz="2400" b="1">
                <a:ea typeface="+mn-lt"/>
                <a:cs typeface="+mn-lt"/>
              </a:rPr>
              <a:t>pigeonholes, and m&lt;n, then </a:t>
            </a:r>
            <a:r>
              <a:rPr lang="en-US" sz="2400" b="1" err="1">
                <a:ea typeface="+mn-lt"/>
                <a:cs typeface="+mn-lt"/>
              </a:rPr>
              <a:t>atleast</a:t>
            </a:r>
            <a:r>
              <a:rPr lang="en-US" sz="2400" b="1">
                <a:ea typeface="+mn-lt"/>
                <a:cs typeface="+mn-lt"/>
              </a:rPr>
              <a:t> one pigeonhole contains </a:t>
            </a:r>
            <a:endParaRPr lang="en-US" sz="2400" b="1" dirty="0">
              <a:ea typeface="+mn-lt"/>
              <a:cs typeface="+mn-lt"/>
            </a:endParaRPr>
          </a:p>
          <a:p>
            <a:pPr>
              <a:lnSpc>
                <a:spcPct val="130000"/>
              </a:lnSpc>
            </a:pPr>
            <a:r>
              <a:rPr lang="en-US" sz="2400" b="1">
                <a:ea typeface="+mn-lt"/>
                <a:cs typeface="+mn-lt"/>
              </a:rPr>
              <a:t>two or more pigeons.</a:t>
            </a:r>
            <a:endParaRPr lang="en-US" sz="2400" b="1">
              <a:ea typeface="Meiryo"/>
            </a:endParaRPr>
          </a:p>
          <a:p>
            <a:pPr>
              <a:lnSpc>
                <a:spcPct val="130000"/>
              </a:lnSpc>
            </a:pPr>
            <a:r>
              <a:rPr lang="en-US" sz="2400" dirty="0">
                <a:ea typeface="+mn-lt"/>
                <a:cs typeface="+mn-lt"/>
              </a:rPr>
              <a:t>Ex. An office employs 13 file clerks, so </a:t>
            </a:r>
            <a:r>
              <a:rPr lang="en-US" sz="2400" dirty="0" err="1">
                <a:ea typeface="+mn-lt"/>
                <a:cs typeface="+mn-lt"/>
              </a:rPr>
              <a:t>atleast</a:t>
            </a:r>
            <a:r>
              <a:rPr lang="en-US" sz="2400" dirty="0">
                <a:ea typeface="+mn-lt"/>
                <a:cs typeface="+mn-lt"/>
              </a:rPr>
              <a:t> two of them </a:t>
            </a:r>
            <a:endParaRPr lang="en-US" sz="2400" dirty="0">
              <a:ea typeface="Meiryo"/>
            </a:endParaRPr>
          </a:p>
          <a:p>
            <a:pPr>
              <a:lnSpc>
                <a:spcPct val="130000"/>
              </a:lnSpc>
            </a:pPr>
            <a:r>
              <a:rPr lang="en-US" sz="2400" dirty="0">
                <a:ea typeface="+mn-lt"/>
                <a:cs typeface="+mn-lt"/>
              </a:rPr>
              <a:t>must have birthdays during the same month.</a:t>
            </a:r>
            <a:endParaRPr lang="en-US" sz="2400" dirty="0">
              <a:ea typeface="Meiryo"/>
            </a:endParaRPr>
          </a:p>
          <a:p>
            <a:pPr>
              <a:lnSpc>
                <a:spcPct val="130000"/>
              </a:lnSpc>
            </a:pPr>
            <a:r>
              <a:rPr lang="en-US" sz="2400" dirty="0">
                <a:ea typeface="+mn-lt"/>
                <a:cs typeface="+mn-lt"/>
              </a:rPr>
              <a:t>Sol. Here we have 13 pigeons and 12 pigeonholes ( the month </a:t>
            </a:r>
            <a:endParaRPr lang="en-US" sz="2400" dirty="0">
              <a:ea typeface="Meiryo"/>
            </a:endParaRPr>
          </a:p>
          <a:p>
            <a:pPr>
              <a:lnSpc>
                <a:spcPct val="130000"/>
              </a:lnSpc>
            </a:pPr>
            <a:r>
              <a:rPr lang="en-US" sz="2400" dirty="0">
                <a:ea typeface="+mn-lt"/>
                <a:cs typeface="+mn-lt"/>
              </a:rPr>
              <a:t>of the year). By pigeonhole principle </a:t>
            </a:r>
            <a:r>
              <a:rPr lang="en-US" sz="2400" dirty="0" err="1">
                <a:ea typeface="+mn-lt"/>
                <a:cs typeface="+mn-lt"/>
              </a:rPr>
              <a:t>atleaast</a:t>
            </a:r>
            <a:r>
              <a:rPr lang="en-US" sz="2400" dirty="0">
                <a:ea typeface="+mn-lt"/>
                <a:cs typeface="+mn-lt"/>
              </a:rPr>
              <a:t> two of them must </a:t>
            </a:r>
            <a:endParaRPr lang="en-US" sz="2400" dirty="0">
              <a:ea typeface="Meiryo"/>
            </a:endParaRPr>
          </a:p>
          <a:p>
            <a:pPr>
              <a:lnSpc>
                <a:spcPct val="130000"/>
              </a:lnSpc>
            </a:pPr>
            <a:r>
              <a:rPr lang="en-US" sz="2400" dirty="0">
                <a:ea typeface="+mn-lt"/>
                <a:cs typeface="+mn-lt"/>
              </a:rPr>
              <a:t>have birthdays during the same month</a:t>
            </a:r>
            <a:endParaRPr lang="en-US" sz="2400" dirty="0">
              <a:ea typeface="Meiryo"/>
            </a:endParaRPr>
          </a:p>
          <a:p>
            <a:pPr>
              <a:lnSpc>
                <a:spcPct val="130000"/>
              </a:lnSpc>
            </a:pPr>
            <a:endParaRPr lang="en-US" sz="500">
              <a:ea typeface="Meiryo"/>
            </a:endParaRPr>
          </a:p>
        </p:txBody>
      </p:sp>
    </p:spTree>
    <p:extLst>
      <p:ext uri="{BB962C8B-B14F-4D97-AF65-F5344CB8AC3E}">
        <p14:creationId xmlns:p14="http://schemas.microsoft.com/office/powerpoint/2010/main" val="4294784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466AA-C21A-4C23-8137-04C53295B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9"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97F2DAE4-2F3C-4594-A107-2435D1D07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84496"/>
            <a:ext cx="4293360"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BE69641-D02C-48F0-8852-5FE363D48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55238"/>
            <a:ext cx="4381339"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D4EFF6A-7C71-4EFA-B386-711A102C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8072"/>
            <a:ext cx="3994190" cy="4767880"/>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6" name="Group 15">
            <a:extLst>
              <a:ext uri="{FF2B5EF4-FFF2-40B4-BE49-F238E27FC236}">
                <a16:creationId xmlns:a16="http://schemas.microsoft.com/office/drawing/2014/main" id="{7C4C19DC-E477-4A4D-81AC-7A8CD2E3BD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4577" y="0"/>
            <a:ext cx="4389519" cy="2916937"/>
            <a:chOff x="3124577" y="0"/>
            <a:chExt cx="4389519" cy="2916937"/>
          </a:xfrm>
        </p:grpSpPr>
        <p:sp>
          <p:nvSpPr>
            <p:cNvPr id="17" name="Freeform: Shape 16">
              <a:extLst>
                <a:ext uri="{FF2B5EF4-FFF2-40B4-BE49-F238E27FC236}">
                  <a16:creationId xmlns:a16="http://schemas.microsoft.com/office/drawing/2014/main" id="{858D5A3F-DB59-492A-AAD4-DDB33C65E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4CCD2426-E724-4490-8DAF-44913DC0A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70F4763F-257F-4661-BBBE-F60DBD25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A08466B8-FA9F-41C1-9FC8-CE7F859F1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2" name="Group 21">
            <a:extLst>
              <a:ext uri="{FF2B5EF4-FFF2-40B4-BE49-F238E27FC236}">
                <a16:creationId xmlns:a16="http://schemas.microsoft.com/office/drawing/2014/main" id="{108CEEDC-820E-402C-ACC8-D657846AD9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2942" y="0"/>
            <a:ext cx="4069058" cy="3547008"/>
            <a:chOff x="8122942" y="0"/>
            <a:chExt cx="4069058" cy="3547008"/>
          </a:xfrm>
        </p:grpSpPr>
        <p:sp>
          <p:nvSpPr>
            <p:cNvPr id="23" name="Freeform: Shape 22">
              <a:extLst>
                <a:ext uri="{FF2B5EF4-FFF2-40B4-BE49-F238E27FC236}">
                  <a16:creationId xmlns:a16="http://schemas.microsoft.com/office/drawing/2014/main" id="{EFE9B0A7-7EDC-4112-97B6-52DAEEA5A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D9593FC2-93D9-4849-B727-D3A46E4BB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7D68E5A-40AD-4DDB-ACD1-2CC982195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C56D0196-667E-4411-97BF-A9706C75B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16FD961-2F79-12BF-23A9-9FC7F8260A4D}"/>
              </a:ext>
            </a:extLst>
          </p:cNvPr>
          <p:cNvSpPr>
            <a:spLocks noGrp="1"/>
          </p:cNvSpPr>
          <p:nvPr>
            <p:ph type="title"/>
          </p:nvPr>
        </p:nvSpPr>
        <p:spPr>
          <a:xfrm>
            <a:off x="4498683" y="850915"/>
            <a:ext cx="6500191" cy="1017321"/>
          </a:xfrm>
        </p:spPr>
        <p:txBody>
          <a:bodyPr anchor="b">
            <a:normAutofit/>
          </a:bodyPr>
          <a:lstStyle/>
          <a:p>
            <a:r>
              <a:rPr lang="en-US">
                <a:ea typeface="Meiryo"/>
              </a:rPr>
              <a:t>EXAMPLE</a:t>
            </a:r>
            <a:endParaRPr lang="en-US" dirty="0">
              <a:ea typeface="Meiryo"/>
            </a:endParaRPr>
          </a:p>
        </p:txBody>
      </p:sp>
      <p:sp>
        <p:nvSpPr>
          <p:cNvPr id="3" name="Content Placeholder 2">
            <a:extLst>
              <a:ext uri="{FF2B5EF4-FFF2-40B4-BE49-F238E27FC236}">
                <a16:creationId xmlns:a16="http://schemas.microsoft.com/office/drawing/2014/main" id="{34BD18DC-731C-C8DE-84E5-8831636655CD}"/>
              </a:ext>
            </a:extLst>
          </p:cNvPr>
          <p:cNvSpPr>
            <a:spLocks noGrp="1"/>
          </p:cNvSpPr>
          <p:nvPr>
            <p:ph idx="1"/>
          </p:nvPr>
        </p:nvSpPr>
        <p:spPr>
          <a:xfrm>
            <a:off x="473592" y="2348988"/>
            <a:ext cx="11326912" cy="2681845"/>
          </a:xfrm>
        </p:spPr>
        <p:txBody>
          <a:bodyPr vert="horz" lIns="109728" tIns="109728" rIns="109728" bIns="91440" rtlCol="0" anchor="t">
            <a:noAutofit/>
          </a:bodyPr>
          <a:lstStyle/>
          <a:p>
            <a:pPr>
              <a:lnSpc>
                <a:spcPct val="130000"/>
              </a:lnSpc>
            </a:pPr>
            <a:r>
              <a:rPr lang="en-US" b="1" dirty="0">
                <a:ea typeface="+mn-lt"/>
                <a:cs typeface="+mn-lt"/>
              </a:rPr>
              <a:t>Ex. Show that if any five numbers from 1 to 8 are chosen, then two of them will add up to 9.</a:t>
            </a:r>
          </a:p>
          <a:p>
            <a:pPr>
              <a:lnSpc>
                <a:spcPct val="130000"/>
              </a:lnSpc>
            </a:pPr>
            <a:r>
              <a:rPr lang="en-US" b="1" dirty="0">
                <a:ea typeface="+mn-lt"/>
                <a:cs typeface="+mn-lt"/>
              </a:rPr>
              <a:t> Sol. Construct four different sets, A1= {1, 8}, A2= {2, 7}, A3= {3, 6}, A4= {4, 5}. Each of the five numbers chosen must belong to one of these sets. Since there are only four sets, by pigeonhole principle, two of the chosen numbers belong to the same set. These numbers add up to 9.</a:t>
            </a:r>
            <a:endParaRPr lang="en-US" b="1">
              <a:ea typeface="Meiryo"/>
            </a:endParaRPr>
          </a:p>
        </p:txBody>
      </p:sp>
    </p:spTree>
    <p:extLst>
      <p:ext uri="{BB962C8B-B14F-4D97-AF65-F5344CB8AC3E}">
        <p14:creationId xmlns:p14="http://schemas.microsoft.com/office/powerpoint/2010/main" val="2622401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B6C7-0D0A-4C3C-F795-DE4AFEABCEF8}"/>
              </a:ext>
            </a:extLst>
          </p:cNvPr>
          <p:cNvSpPr>
            <a:spLocks noGrp="1"/>
          </p:cNvSpPr>
          <p:nvPr>
            <p:ph type="title"/>
          </p:nvPr>
        </p:nvSpPr>
        <p:spPr/>
        <p:txBody>
          <a:bodyPr>
            <a:normAutofit fontScale="90000"/>
          </a:bodyPr>
          <a:lstStyle/>
          <a:p>
            <a:pPr algn="ctr"/>
            <a:r>
              <a:rPr lang="en-US" u="sng">
                <a:ea typeface="Meiryo"/>
              </a:rPr>
              <a:t>PRINCIPLE OF INCLUSION AND EXCLUSION THEOREM</a:t>
            </a:r>
          </a:p>
        </p:txBody>
      </p:sp>
      <p:pic>
        <p:nvPicPr>
          <p:cNvPr id="4" name="Content Placeholder 3" descr="A math equations on a white background&#10;&#10;Description automatically generated">
            <a:extLst>
              <a:ext uri="{FF2B5EF4-FFF2-40B4-BE49-F238E27FC236}">
                <a16:creationId xmlns:a16="http://schemas.microsoft.com/office/drawing/2014/main" id="{E781227B-B38F-4E37-CF80-F97E9C610014}"/>
              </a:ext>
            </a:extLst>
          </p:cNvPr>
          <p:cNvPicPr>
            <a:picLocks noGrp="1" noChangeAspect="1"/>
          </p:cNvPicPr>
          <p:nvPr>
            <p:ph idx="1"/>
          </p:nvPr>
        </p:nvPicPr>
        <p:blipFill>
          <a:blip r:embed="rId2"/>
          <a:stretch>
            <a:fillRect/>
          </a:stretch>
        </p:blipFill>
        <p:spPr>
          <a:xfrm>
            <a:off x="1311337" y="2018012"/>
            <a:ext cx="9679458" cy="3519222"/>
          </a:xfrm>
        </p:spPr>
      </p:pic>
    </p:spTree>
    <p:extLst>
      <p:ext uri="{BB962C8B-B14F-4D97-AF65-F5344CB8AC3E}">
        <p14:creationId xmlns:p14="http://schemas.microsoft.com/office/powerpoint/2010/main" val="6772906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54AB742-44A6-4CDD-B54A-818846AF8F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BEB537CF-9F5E-463A-AD3C-13736406C1A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3499" y="319598"/>
            <a:ext cx="3110997" cy="3301428"/>
            <a:chOff x="5443499" y="319598"/>
            <a:chExt cx="3110997" cy="3301428"/>
          </a:xfrm>
        </p:grpSpPr>
        <p:sp>
          <p:nvSpPr>
            <p:cNvPr id="11" name="Freeform: Shape 10">
              <a:extLst>
                <a:ext uri="{FF2B5EF4-FFF2-40B4-BE49-F238E27FC236}">
                  <a16:creationId xmlns:a16="http://schemas.microsoft.com/office/drawing/2014/main" id="{6F703EF8-1E43-4439-8CB5-179C7C75A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3499" y="319598"/>
              <a:ext cx="3110997" cy="3301428"/>
            </a:xfrm>
            <a:custGeom>
              <a:avLst/>
              <a:gdLst>
                <a:gd name="connsiteX0" fmla="*/ 1431069 w 3110997"/>
                <a:gd name="connsiteY0" fmla="*/ 1514 h 3301428"/>
                <a:gd name="connsiteX1" fmla="*/ 1946520 w 3110997"/>
                <a:gd name="connsiteY1" fmla="*/ 42088 h 3301428"/>
                <a:gd name="connsiteX2" fmla="*/ 2402721 w 3110997"/>
                <a:gd name="connsiteY2" fmla="*/ 303594 h 3301428"/>
                <a:gd name="connsiteX3" fmla="*/ 2762423 w 3110997"/>
                <a:gd name="connsiteY3" fmla="*/ 889436 h 3301428"/>
                <a:gd name="connsiteX4" fmla="*/ 2828518 w 3110997"/>
                <a:gd name="connsiteY4" fmla="*/ 1015773 h 3301428"/>
                <a:gd name="connsiteX5" fmla="*/ 3094962 w 3110997"/>
                <a:gd name="connsiteY5" fmla="*/ 2001284 h 3301428"/>
                <a:gd name="connsiteX6" fmla="*/ 2157067 w 3110997"/>
                <a:gd name="connsiteY6" fmla="*/ 3054444 h 3301428"/>
                <a:gd name="connsiteX7" fmla="*/ 1950853 w 3110997"/>
                <a:gd name="connsiteY7" fmla="*/ 3146478 h 3301428"/>
                <a:gd name="connsiteX8" fmla="*/ 1329246 w 3110997"/>
                <a:gd name="connsiteY8" fmla="*/ 3288753 h 3301428"/>
                <a:gd name="connsiteX9" fmla="*/ 740145 w 3110997"/>
                <a:gd name="connsiteY9" fmla="*/ 3019378 h 3301428"/>
                <a:gd name="connsiteX10" fmla="*/ 288773 w 3110997"/>
                <a:gd name="connsiteY10" fmla="*/ 2499557 h 3301428"/>
                <a:gd name="connsiteX11" fmla="*/ 35659 w 3110997"/>
                <a:gd name="connsiteY11" fmla="*/ 1823964 h 3301428"/>
                <a:gd name="connsiteX12" fmla="*/ 31208 w 3110997"/>
                <a:gd name="connsiteY12" fmla="*/ 1116817 h 3301428"/>
                <a:gd name="connsiteX13" fmla="*/ 266830 w 3110997"/>
                <a:gd name="connsiteY13" fmla="*/ 556451 h 3301428"/>
                <a:gd name="connsiteX14" fmla="*/ 683944 w 3110997"/>
                <a:gd name="connsiteY14" fmla="*/ 194390 h 3301428"/>
                <a:gd name="connsiteX15" fmla="*/ 1431069 w 3110997"/>
                <a:gd name="connsiteY15" fmla="*/ 1514 h 330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0997" h="3301428">
                  <a:moveTo>
                    <a:pt x="1431069" y="1514"/>
                  </a:moveTo>
                  <a:cubicBezTo>
                    <a:pt x="1596908" y="-4789"/>
                    <a:pt x="1770176" y="8561"/>
                    <a:pt x="1946520" y="42088"/>
                  </a:cubicBezTo>
                  <a:cubicBezTo>
                    <a:pt x="2134136" y="77759"/>
                    <a:pt x="2274818" y="158432"/>
                    <a:pt x="2402721" y="303594"/>
                  </a:cubicBezTo>
                  <a:cubicBezTo>
                    <a:pt x="2536515" y="455435"/>
                    <a:pt x="2646258" y="666231"/>
                    <a:pt x="2762423" y="889436"/>
                  </a:cubicBezTo>
                  <a:cubicBezTo>
                    <a:pt x="2783822" y="930610"/>
                    <a:pt x="2805992" y="973158"/>
                    <a:pt x="2828518" y="1015773"/>
                  </a:cubicBezTo>
                  <a:cubicBezTo>
                    <a:pt x="3030101" y="1397216"/>
                    <a:pt x="3157590" y="1671880"/>
                    <a:pt x="3094962" y="2001284"/>
                  </a:cubicBezTo>
                  <a:cubicBezTo>
                    <a:pt x="2999536" y="2503193"/>
                    <a:pt x="2719052" y="2818175"/>
                    <a:pt x="2157067" y="3054444"/>
                  </a:cubicBezTo>
                  <a:cubicBezTo>
                    <a:pt x="2083511" y="3085361"/>
                    <a:pt x="2016053" y="3116427"/>
                    <a:pt x="1950853" y="3146478"/>
                  </a:cubicBezTo>
                  <a:cubicBezTo>
                    <a:pt x="1680527" y="3271008"/>
                    <a:pt x="1541221" y="3329055"/>
                    <a:pt x="1329246" y="3288753"/>
                  </a:cubicBezTo>
                  <a:cubicBezTo>
                    <a:pt x="1118766" y="3248736"/>
                    <a:pt x="920572" y="3158068"/>
                    <a:pt x="740145" y="3019378"/>
                  </a:cubicBezTo>
                  <a:cubicBezTo>
                    <a:pt x="563651" y="2883673"/>
                    <a:pt x="411737" y="2708752"/>
                    <a:pt x="288773" y="2499557"/>
                  </a:cubicBezTo>
                  <a:cubicBezTo>
                    <a:pt x="167863" y="2293930"/>
                    <a:pt x="80312" y="2060356"/>
                    <a:pt x="35659" y="1823964"/>
                  </a:cubicBezTo>
                  <a:cubicBezTo>
                    <a:pt x="-10360" y="1581177"/>
                    <a:pt x="-11829" y="1343178"/>
                    <a:pt x="31208" y="1116817"/>
                  </a:cubicBezTo>
                  <a:cubicBezTo>
                    <a:pt x="71795" y="903345"/>
                    <a:pt x="151102" y="714850"/>
                    <a:pt x="266830" y="556451"/>
                  </a:cubicBezTo>
                  <a:cubicBezTo>
                    <a:pt x="375349" y="408016"/>
                    <a:pt x="515707" y="286208"/>
                    <a:pt x="683944" y="194390"/>
                  </a:cubicBezTo>
                  <a:cubicBezTo>
                    <a:pt x="898912" y="77121"/>
                    <a:pt x="1154672" y="12021"/>
                    <a:pt x="1431069" y="151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9DFB2FC3-C3AA-44DA-A135-10AFA65B8D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575604" y="443150"/>
              <a:ext cx="2805016" cy="3049345"/>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DC9006AC-14D0-4A9C-BE11-F61AB5B8D8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693466" y="623454"/>
              <a:ext cx="2567901" cy="2687367"/>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E5DB62A2-67EF-772B-6BA3-C74071B0CDE8}"/>
              </a:ext>
            </a:extLst>
          </p:cNvPr>
          <p:cNvSpPr>
            <a:spLocks noGrp="1"/>
          </p:cNvSpPr>
          <p:nvPr>
            <p:ph type="title"/>
          </p:nvPr>
        </p:nvSpPr>
        <p:spPr>
          <a:xfrm>
            <a:off x="4672913" y="-452952"/>
            <a:ext cx="4659813" cy="1741544"/>
          </a:xfrm>
        </p:spPr>
        <p:txBody>
          <a:bodyPr anchor="b">
            <a:normAutofit/>
          </a:bodyPr>
          <a:lstStyle/>
          <a:p>
            <a:r>
              <a:rPr lang="en-US" dirty="0">
                <a:ea typeface="Meiryo"/>
              </a:rPr>
              <a:t>EXAMPLE</a:t>
            </a:r>
          </a:p>
        </p:txBody>
      </p:sp>
      <p:grpSp>
        <p:nvGrpSpPr>
          <p:cNvPr id="15" name="Group 14">
            <a:extLst>
              <a:ext uri="{FF2B5EF4-FFF2-40B4-BE49-F238E27FC236}">
                <a16:creationId xmlns:a16="http://schemas.microsoft.com/office/drawing/2014/main" id="{97EE97F1-3EFC-4812-BCD8-BAFDC3EE465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1772" y="0"/>
            <a:ext cx="3580076" cy="3029264"/>
            <a:chOff x="8611772" y="0"/>
            <a:chExt cx="3580076" cy="3029264"/>
          </a:xfrm>
        </p:grpSpPr>
        <p:sp>
          <p:nvSpPr>
            <p:cNvPr id="16" name="Freeform: Shape 15">
              <a:extLst>
                <a:ext uri="{FF2B5EF4-FFF2-40B4-BE49-F238E27FC236}">
                  <a16:creationId xmlns:a16="http://schemas.microsoft.com/office/drawing/2014/main" id="{CB02D12A-0B1A-459E-8D70-2772831B92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87256" y="0"/>
              <a:ext cx="3404592" cy="2880968"/>
            </a:xfrm>
            <a:custGeom>
              <a:avLst/>
              <a:gdLst>
                <a:gd name="connsiteX0" fmla="*/ 30625 w 3404592"/>
                <a:gd name="connsiteY0" fmla="*/ 0 h 2880968"/>
                <a:gd name="connsiteX1" fmla="*/ 3404591 w 3404592"/>
                <a:gd name="connsiteY1" fmla="*/ 0 h 2880968"/>
                <a:gd name="connsiteX2" fmla="*/ 3404592 w 3404592"/>
                <a:gd name="connsiteY2" fmla="*/ 2363677 h 2880968"/>
                <a:gd name="connsiteX3" fmla="*/ 3368234 w 3404592"/>
                <a:gd name="connsiteY3" fmla="*/ 2400463 h 2880968"/>
                <a:gd name="connsiteX4" fmla="*/ 2673169 w 3404592"/>
                <a:gd name="connsiteY4" fmla="*/ 2691710 h 2880968"/>
                <a:gd name="connsiteX5" fmla="*/ 2383908 w 3404592"/>
                <a:gd name="connsiteY5" fmla="*/ 2766733 h 2880968"/>
                <a:gd name="connsiteX6" fmla="*/ 580011 w 3404592"/>
                <a:gd name="connsiteY6" fmla="*/ 2455996 h 2880968"/>
                <a:gd name="connsiteX7" fmla="*/ 103935 w 3404592"/>
                <a:gd name="connsiteY7" fmla="*/ 1224395 h 2880968"/>
                <a:gd name="connsiteX8" fmla="*/ 76737 w 3404592"/>
                <a:gd name="connsiteY8" fmla="*/ 1040246 h 2880968"/>
                <a:gd name="connsiteX9" fmla="*/ 6986 w 3404592"/>
                <a:gd name="connsiteY9" fmla="*/ 142569 h 28809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04592" h="2880968">
                  <a:moveTo>
                    <a:pt x="30625" y="0"/>
                  </a:moveTo>
                  <a:lnTo>
                    <a:pt x="3404591" y="0"/>
                  </a:lnTo>
                  <a:lnTo>
                    <a:pt x="3404592" y="2363677"/>
                  </a:lnTo>
                  <a:lnTo>
                    <a:pt x="3368234" y="2400463"/>
                  </a:lnTo>
                  <a:cubicBezTo>
                    <a:pt x="3196560" y="2556781"/>
                    <a:pt x="3007578" y="2609148"/>
                    <a:pt x="2673169" y="2691710"/>
                  </a:cubicBezTo>
                  <a:cubicBezTo>
                    <a:pt x="2580978" y="2714454"/>
                    <a:pt x="2485617" y="2738008"/>
                    <a:pt x="2383908" y="2766733"/>
                  </a:cubicBezTo>
                  <a:cubicBezTo>
                    <a:pt x="1606788" y="2986132"/>
                    <a:pt x="1067300" y="2893177"/>
                    <a:pt x="580011" y="2455996"/>
                  </a:cubicBezTo>
                  <a:cubicBezTo>
                    <a:pt x="260201" y="2169073"/>
                    <a:pt x="183906" y="1782048"/>
                    <a:pt x="103935" y="1224395"/>
                  </a:cubicBezTo>
                  <a:cubicBezTo>
                    <a:pt x="95007" y="1162089"/>
                    <a:pt x="85753" y="1100145"/>
                    <a:pt x="76737" y="1040246"/>
                  </a:cubicBezTo>
                  <a:cubicBezTo>
                    <a:pt x="28042" y="715402"/>
                    <a:pt x="-17905" y="408591"/>
                    <a:pt x="6986" y="14256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DD3DED5B-9FB2-439B-A341-F0AF0B9F3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11772" y="0"/>
              <a:ext cx="3580076" cy="3029264"/>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5548DE56-0D2D-41D3-8B56-C6B37908F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97970" y="0"/>
              <a:ext cx="3293877" cy="2743212"/>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0" name="Group 19">
            <a:extLst>
              <a:ext uri="{FF2B5EF4-FFF2-40B4-BE49-F238E27FC236}">
                <a16:creationId xmlns:a16="http://schemas.microsoft.com/office/drawing/2014/main" id="{266F884D-C8C7-413B-842D-2DEA05D32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0493" y="3105611"/>
            <a:ext cx="6141507" cy="3752390"/>
            <a:chOff x="6050493" y="3105611"/>
            <a:chExt cx="6141507" cy="3752390"/>
          </a:xfrm>
        </p:grpSpPr>
        <p:sp>
          <p:nvSpPr>
            <p:cNvPr id="21" name="Freeform: Shape 20">
              <a:extLst>
                <a:ext uri="{FF2B5EF4-FFF2-40B4-BE49-F238E27FC236}">
                  <a16:creationId xmlns:a16="http://schemas.microsoft.com/office/drawing/2014/main" id="{10E28F44-72C3-41C0-9CB9-551957412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32156" y="3297832"/>
              <a:ext cx="5959692" cy="3560169"/>
            </a:xfrm>
            <a:custGeom>
              <a:avLst/>
              <a:gdLst>
                <a:gd name="connsiteX0" fmla="*/ 3008109 w 5959692"/>
                <a:gd name="connsiteY0" fmla="*/ 42 h 3560169"/>
                <a:gd name="connsiteX1" fmla="*/ 4702247 w 5959692"/>
                <a:gd name="connsiteY1" fmla="*/ 626282 h 3560169"/>
                <a:gd name="connsiteX2" fmla="*/ 5069411 w 5959692"/>
                <a:gd name="connsiteY2" fmla="*/ 865826 h 3560169"/>
                <a:gd name="connsiteX3" fmla="*/ 5895906 w 5959692"/>
                <a:gd name="connsiteY3" fmla="*/ 1594994 h 3560169"/>
                <a:gd name="connsiteX4" fmla="*/ 5959691 w 5959692"/>
                <a:gd name="connsiteY4" fmla="*/ 1728783 h 3560169"/>
                <a:gd name="connsiteX5" fmla="*/ 5959692 w 5959692"/>
                <a:gd name="connsiteY5" fmla="*/ 3560169 h 3560169"/>
                <a:gd name="connsiteX6" fmla="*/ 635 w 5959692"/>
                <a:gd name="connsiteY6" fmla="*/ 3560169 h 3560169"/>
                <a:gd name="connsiteX7" fmla="*/ 0 w 5959692"/>
                <a:gd name="connsiteY7" fmla="*/ 3534810 h 3560169"/>
                <a:gd name="connsiteX8" fmla="*/ 56896 w 5959692"/>
                <a:gd name="connsiteY8" fmla="*/ 3142342 h 3560169"/>
                <a:gd name="connsiteX9" fmla="*/ 605568 w 5959692"/>
                <a:gd name="connsiteY9" fmla="*/ 1932853 h 3560169"/>
                <a:gd name="connsiteX10" fmla="*/ 736162 w 5959692"/>
                <a:gd name="connsiteY10" fmla="*/ 1690788 h 3560169"/>
                <a:gd name="connsiteX11" fmla="*/ 2021319 w 5959692"/>
                <a:gd name="connsiteY11" fmla="*/ 209863 h 3560169"/>
                <a:gd name="connsiteX12" fmla="*/ 3008109 w 5959692"/>
                <a:gd name="connsiteY12" fmla="*/ 42 h 3560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59692" h="3560169">
                  <a:moveTo>
                    <a:pt x="3008109" y="42"/>
                  </a:moveTo>
                  <a:cubicBezTo>
                    <a:pt x="3549058" y="3372"/>
                    <a:pt x="4091345" y="208628"/>
                    <a:pt x="4702247" y="626282"/>
                  </a:cubicBezTo>
                  <a:cubicBezTo>
                    <a:pt x="4830168" y="713755"/>
                    <a:pt x="4951806" y="791097"/>
                    <a:pt x="5069411" y="865826"/>
                  </a:cubicBezTo>
                  <a:cubicBezTo>
                    <a:pt x="5495976" y="1136988"/>
                    <a:pt x="5734167" y="1298128"/>
                    <a:pt x="5895906" y="1594994"/>
                  </a:cubicBezTo>
                  <a:lnTo>
                    <a:pt x="5959691" y="1728783"/>
                  </a:lnTo>
                  <a:lnTo>
                    <a:pt x="5959692" y="3560169"/>
                  </a:lnTo>
                  <a:lnTo>
                    <a:pt x="635" y="3560169"/>
                  </a:lnTo>
                  <a:lnTo>
                    <a:pt x="0" y="3534810"/>
                  </a:lnTo>
                  <a:cubicBezTo>
                    <a:pt x="2402" y="3407978"/>
                    <a:pt x="21463" y="3278501"/>
                    <a:pt x="56896" y="3142342"/>
                  </a:cubicBezTo>
                  <a:cubicBezTo>
                    <a:pt x="155720" y="2762537"/>
                    <a:pt x="374193" y="2359525"/>
                    <a:pt x="605568" y="1932853"/>
                  </a:cubicBezTo>
                  <a:cubicBezTo>
                    <a:pt x="648282" y="1854194"/>
                    <a:pt x="692359" y="1772817"/>
                    <a:pt x="736162" y="1690788"/>
                  </a:cubicBezTo>
                  <a:cubicBezTo>
                    <a:pt x="1128289" y="956620"/>
                    <a:pt x="1429537" y="456850"/>
                    <a:pt x="2021319" y="209863"/>
                  </a:cubicBezTo>
                  <a:cubicBezTo>
                    <a:pt x="2359453" y="68739"/>
                    <a:pt x="2683541" y="-1956"/>
                    <a:pt x="3008109" y="42"/>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7D646D3E-3C36-4B70-95F2-A1904224D5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50493" y="3105611"/>
              <a:ext cx="6141507" cy="3752389"/>
            </a:xfrm>
            <a:custGeom>
              <a:avLst/>
              <a:gdLst>
                <a:gd name="connsiteX0" fmla="*/ 3215595 w 6141507"/>
                <a:gd name="connsiteY0" fmla="*/ 37 h 3752389"/>
                <a:gd name="connsiteX1" fmla="*/ 5025810 w 6141507"/>
                <a:gd name="connsiteY1" fmla="*/ 667544 h 3752389"/>
                <a:gd name="connsiteX2" fmla="*/ 5418068 w 6141507"/>
                <a:gd name="connsiteY2" fmla="*/ 923043 h 3752389"/>
                <a:gd name="connsiteX3" fmla="*/ 6130109 w 6141507"/>
                <a:gd name="connsiteY3" fmla="*/ 1458777 h 3752389"/>
                <a:gd name="connsiteX4" fmla="*/ 6141506 w 6141507"/>
                <a:gd name="connsiteY4" fmla="*/ 1473047 h 3752389"/>
                <a:gd name="connsiteX5" fmla="*/ 6141507 w 6141507"/>
                <a:gd name="connsiteY5" fmla="*/ 3752389 h 3752389"/>
                <a:gd name="connsiteX6" fmla="*/ 0 w 6141507"/>
                <a:gd name="connsiteY6" fmla="*/ 3752389 h 3752389"/>
                <a:gd name="connsiteX7" fmla="*/ 7127 w 6141507"/>
                <a:gd name="connsiteY7" fmla="*/ 3638865 h 3752389"/>
                <a:gd name="connsiteX8" fmla="*/ 59603 w 6141507"/>
                <a:gd name="connsiteY8" fmla="*/ 3356358 h 3752389"/>
                <a:gd name="connsiteX9" fmla="*/ 646726 w 6141507"/>
                <a:gd name="connsiteY9" fmla="*/ 2064848 h 3752389"/>
                <a:gd name="connsiteX10" fmla="*/ 786444 w 6141507"/>
                <a:gd name="connsiteY10" fmla="*/ 1806355 h 3752389"/>
                <a:gd name="connsiteX11" fmla="*/ 2160845 w 6141507"/>
                <a:gd name="connsiteY11" fmla="*/ 224629 h 3752389"/>
                <a:gd name="connsiteX12" fmla="*/ 3215595 w 6141507"/>
                <a:gd name="connsiteY12" fmla="*/ 37 h 375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41507" h="3752389">
                  <a:moveTo>
                    <a:pt x="3215595" y="37"/>
                  </a:moveTo>
                  <a:cubicBezTo>
                    <a:pt x="3793727" y="3265"/>
                    <a:pt x="4373168" y="222053"/>
                    <a:pt x="5025810" y="667544"/>
                  </a:cubicBezTo>
                  <a:cubicBezTo>
                    <a:pt x="5162471" y="760846"/>
                    <a:pt x="5292423" y="843339"/>
                    <a:pt x="5418068" y="923043"/>
                  </a:cubicBezTo>
                  <a:cubicBezTo>
                    <a:pt x="5743584" y="1129628"/>
                    <a:pt x="5966418" y="1276344"/>
                    <a:pt x="6130109" y="1458777"/>
                  </a:cubicBezTo>
                  <a:lnTo>
                    <a:pt x="6141506" y="1473047"/>
                  </a:lnTo>
                  <a:lnTo>
                    <a:pt x="6141507" y="3752389"/>
                  </a:lnTo>
                  <a:lnTo>
                    <a:pt x="0" y="3752389"/>
                  </a:lnTo>
                  <a:lnTo>
                    <a:pt x="7127" y="3638865"/>
                  </a:lnTo>
                  <a:cubicBezTo>
                    <a:pt x="16780" y="3547020"/>
                    <a:pt x="34303" y="3453276"/>
                    <a:pt x="59603" y="3356358"/>
                  </a:cubicBezTo>
                  <a:cubicBezTo>
                    <a:pt x="165452" y="2950843"/>
                    <a:pt x="399187" y="2520480"/>
                    <a:pt x="646726" y="2064848"/>
                  </a:cubicBezTo>
                  <a:cubicBezTo>
                    <a:pt x="692424" y="1980851"/>
                    <a:pt x="739580" y="1893951"/>
                    <a:pt x="786444" y="1806355"/>
                  </a:cubicBezTo>
                  <a:cubicBezTo>
                    <a:pt x="1205972" y="1022363"/>
                    <a:pt x="1528233" y="488656"/>
                    <a:pt x="2160845" y="224629"/>
                  </a:cubicBezTo>
                  <a:cubicBezTo>
                    <a:pt x="2522310" y="73767"/>
                    <a:pt x="2868717" y="-1899"/>
                    <a:pt x="3215595" y="37"/>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D86D0CCB-AA1C-4777-977E-4DA1C256BD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67814" y="3406834"/>
              <a:ext cx="5724034" cy="3451167"/>
            </a:xfrm>
            <a:custGeom>
              <a:avLst/>
              <a:gdLst>
                <a:gd name="connsiteX0" fmla="*/ 2808622 w 5724034"/>
                <a:gd name="connsiteY0" fmla="*/ 207 h 3451167"/>
                <a:gd name="connsiteX1" fmla="*/ 4400004 w 5724034"/>
                <a:gd name="connsiteY1" fmla="*/ 607462 h 3451167"/>
                <a:gd name="connsiteX2" fmla="*/ 4745277 w 5724034"/>
                <a:gd name="connsiteY2" fmla="*/ 837612 h 3451167"/>
                <a:gd name="connsiteX3" fmla="*/ 5584627 w 5724034"/>
                <a:gd name="connsiteY3" fmla="*/ 1665805 h 3451167"/>
                <a:gd name="connsiteX4" fmla="*/ 5682689 w 5724034"/>
                <a:gd name="connsiteY4" fmla="*/ 1947596 h 3451167"/>
                <a:gd name="connsiteX5" fmla="*/ 5724034 w 5724034"/>
                <a:gd name="connsiteY5" fmla="*/ 2133764 h 3451167"/>
                <a:gd name="connsiteX6" fmla="*/ 5724034 w 5724034"/>
                <a:gd name="connsiteY6" fmla="*/ 3254784 h 3451167"/>
                <a:gd name="connsiteX7" fmla="*/ 5682668 w 5724034"/>
                <a:gd name="connsiteY7" fmla="*/ 3451167 h 3451167"/>
                <a:gd name="connsiteX8" fmla="*/ 3398 w 5724034"/>
                <a:gd name="connsiteY8" fmla="*/ 3451167 h 3451167"/>
                <a:gd name="connsiteX9" fmla="*/ 0 w 5724034"/>
                <a:gd name="connsiteY9" fmla="*/ 3332475 h 3451167"/>
                <a:gd name="connsiteX10" fmla="*/ 51930 w 5724034"/>
                <a:gd name="connsiteY10" fmla="*/ 2960389 h 3451167"/>
                <a:gd name="connsiteX11" fmla="*/ 562146 w 5724034"/>
                <a:gd name="connsiteY11" fmla="*/ 1816544 h 3451167"/>
                <a:gd name="connsiteX12" fmla="*/ 683754 w 5724034"/>
                <a:gd name="connsiteY12" fmla="*/ 1587775 h 3451167"/>
                <a:gd name="connsiteX13" fmla="*/ 1883792 w 5724034"/>
                <a:gd name="connsiteY13" fmla="*/ 191878 h 3451167"/>
                <a:gd name="connsiteX14" fmla="*/ 2808622 w 5724034"/>
                <a:gd name="connsiteY14" fmla="*/ 207 h 345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724034" h="3451167">
                  <a:moveTo>
                    <a:pt x="2808622" y="207"/>
                  </a:moveTo>
                  <a:cubicBezTo>
                    <a:pt x="3316039" y="7471"/>
                    <a:pt x="3825452" y="206405"/>
                    <a:pt x="4400004" y="607462"/>
                  </a:cubicBezTo>
                  <a:cubicBezTo>
                    <a:pt x="4520314" y="691458"/>
                    <a:pt x="4634691" y="765791"/>
                    <a:pt x="4745277" y="837612"/>
                  </a:cubicBezTo>
                  <a:cubicBezTo>
                    <a:pt x="5203686" y="1135457"/>
                    <a:pt x="5430786" y="1295036"/>
                    <a:pt x="5584627" y="1665805"/>
                  </a:cubicBezTo>
                  <a:cubicBezTo>
                    <a:pt x="5622816" y="1757843"/>
                    <a:pt x="5655511" y="1851832"/>
                    <a:pt x="5682689" y="1947596"/>
                  </a:cubicBezTo>
                  <a:lnTo>
                    <a:pt x="5724034" y="2133764"/>
                  </a:lnTo>
                  <a:lnTo>
                    <a:pt x="5724034" y="3254784"/>
                  </a:lnTo>
                  <a:lnTo>
                    <a:pt x="5682668" y="3451167"/>
                  </a:lnTo>
                  <a:lnTo>
                    <a:pt x="3398" y="3451167"/>
                  </a:lnTo>
                  <a:lnTo>
                    <a:pt x="0" y="3332475"/>
                  </a:lnTo>
                  <a:cubicBezTo>
                    <a:pt x="1789" y="3212109"/>
                    <a:pt x="19193" y="3089357"/>
                    <a:pt x="51930" y="2960389"/>
                  </a:cubicBezTo>
                  <a:cubicBezTo>
                    <a:pt x="143234" y="2600640"/>
                    <a:pt x="346682" y="2219774"/>
                    <a:pt x="562146" y="1816544"/>
                  </a:cubicBezTo>
                  <a:cubicBezTo>
                    <a:pt x="601922" y="1742209"/>
                    <a:pt x="642967" y="1665303"/>
                    <a:pt x="683754" y="1587775"/>
                  </a:cubicBezTo>
                  <a:cubicBezTo>
                    <a:pt x="1048876" y="893902"/>
                    <a:pt x="1329611" y="421821"/>
                    <a:pt x="1883792" y="191878"/>
                  </a:cubicBezTo>
                  <a:cubicBezTo>
                    <a:pt x="2200442" y="60492"/>
                    <a:pt x="2504173" y="-4151"/>
                    <a:pt x="2808622" y="20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sp>
        <p:nvSpPr>
          <p:cNvPr id="3" name="Content Placeholder 2">
            <a:extLst>
              <a:ext uri="{FF2B5EF4-FFF2-40B4-BE49-F238E27FC236}">
                <a16:creationId xmlns:a16="http://schemas.microsoft.com/office/drawing/2014/main" id="{D709C320-E956-B55F-017F-7619D2641208}"/>
              </a:ext>
            </a:extLst>
          </p:cNvPr>
          <p:cNvSpPr>
            <a:spLocks noGrp="1"/>
          </p:cNvSpPr>
          <p:nvPr>
            <p:ph idx="1"/>
          </p:nvPr>
        </p:nvSpPr>
        <p:spPr>
          <a:xfrm>
            <a:off x="1110050" y="1715745"/>
            <a:ext cx="10398010" cy="3651250"/>
          </a:xfrm>
        </p:spPr>
        <p:txBody>
          <a:bodyPr vert="horz" lIns="109728" tIns="109728" rIns="109728" bIns="91440" rtlCol="0" anchor="t">
            <a:noAutofit/>
          </a:bodyPr>
          <a:lstStyle/>
          <a:p>
            <a:pPr>
              <a:lnSpc>
                <a:spcPct val="130000"/>
              </a:lnSpc>
            </a:pPr>
            <a:r>
              <a:rPr lang="en-US" sz="1600" b="1" dirty="0">
                <a:ea typeface="+mn-lt"/>
                <a:cs typeface="+mn-lt"/>
              </a:rPr>
              <a:t>Ex. Let S represent the set of 100 students enrolled in the freshman engineering program at Central College. Then |S| =100. Now let c1, c2 denote the following conditions satisfied by some of the elements of S:</a:t>
            </a:r>
          </a:p>
          <a:p>
            <a:pPr>
              <a:lnSpc>
                <a:spcPct val="130000"/>
              </a:lnSpc>
            </a:pPr>
            <a:r>
              <a:rPr lang="en-US" sz="1600" b="1" dirty="0">
                <a:ea typeface="+mn-lt"/>
                <a:cs typeface="+mn-lt"/>
              </a:rPr>
              <a:t> c1 : A student at Central college is among the 100 students in the freshman engineering program and is enrolled in freshman competition. </a:t>
            </a:r>
            <a:endParaRPr lang="en-US" sz="1600" b="1">
              <a:ea typeface="+mn-lt"/>
              <a:cs typeface="+mn-lt"/>
            </a:endParaRPr>
          </a:p>
          <a:p>
            <a:pPr>
              <a:lnSpc>
                <a:spcPct val="130000"/>
              </a:lnSpc>
            </a:pPr>
            <a:r>
              <a:rPr lang="en-US" sz="1600" b="1" dirty="0">
                <a:ea typeface="+mn-lt"/>
                <a:cs typeface="+mn-lt"/>
              </a:rPr>
              <a:t>c2 : A student at Central college is among the 100 students in the freshman engineering program and is enrolled in Introduction to Economics. Suppose that 35 of these 100 students are enrolled in Freshman Competition and that 30 of them are enrolled in Introduction to economics. If nine of these 100 students are enrolled in both Freshman Composition and Introduction to Economics. Find the number of students not taking both the course. </a:t>
            </a:r>
            <a:endParaRPr lang="en-US" sz="1600" b="1">
              <a:ea typeface="+mn-lt"/>
              <a:cs typeface="+mn-lt"/>
            </a:endParaRPr>
          </a:p>
          <a:p>
            <a:pPr>
              <a:lnSpc>
                <a:spcPct val="130000"/>
              </a:lnSpc>
            </a:pPr>
            <a:r>
              <a:rPr lang="en-US" sz="1600" b="1" dirty="0">
                <a:ea typeface="+mn-lt"/>
                <a:cs typeface="+mn-lt"/>
              </a:rPr>
              <a:t>Ans.44</a:t>
            </a:r>
            <a:endParaRPr lang="en-US" sz="1600" b="1" dirty="0">
              <a:ea typeface="Meiryo"/>
            </a:endParaRPr>
          </a:p>
        </p:txBody>
      </p:sp>
    </p:spTree>
    <p:extLst>
      <p:ext uri="{BB962C8B-B14F-4D97-AF65-F5344CB8AC3E}">
        <p14:creationId xmlns:p14="http://schemas.microsoft.com/office/powerpoint/2010/main" val="1298988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778B6206-6177-DFEE-E844-47CFCF95DDA6}"/>
              </a:ext>
            </a:extLst>
          </p:cNvPr>
          <p:cNvSpPr>
            <a:spLocks noGrp="1"/>
          </p:cNvSpPr>
          <p:nvPr>
            <p:ph type="title"/>
          </p:nvPr>
        </p:nvSpPr>
        <p:spPr>
          <a:xfrm>
            <a:off x="4411719" y="-290426"/>
            <a:ext cx="5824180" cy="1649227"/>
          </a:xfrm>
        </p:spPr>
        <p:txBody>
          <a:bodyPr anchor="b">
            <a:normAutofit/>
          </a:bodyPr>
          <a:lstStyle/>
          <a:p>
            <a:r>
              <a:rPr lang="en-US" u="sng" dirty="0">
                <a:ea typeface="Meiryo"/>
              </a:rPr>
              <a:t>DERANGEMENTS</a:t>
            </a:r>
            <a:endParaRPr lang="en-US" u="sng">
              <a:ea typeface="Meiryo"/>
            </a:endParaRPr>
          </a:p>
        </p:txBody>
      </p:sp>
      <p:sp>
        <p:nvSpPr>
          <p:cNvPr id="11" name="Freeform: Shape 10">
            <a:extLst>
              <a:ext uri="{FF2B5EF4-FFF2-40B4-BE49-F238E27FC236}">
                <a16:creationId xmlns:a16="http://schemas.microsoft.com/office/drawing/2014/main" id="{9F87E4D0-D347-4DA8-81D7-104733308B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293" y="1074738"/>
            <a:ext cx="4906732" cy="467981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rgbClr val="FFFFFF">
              <a:alpha val="60000"/>
            </a:srgb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9DC9CEF6-58E1-4D78-BBBE-76F779AD9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555" y="898498"/>
            <a:ext cx="5298208" cy="5032292"/>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47AF1248-67F7-4FEF-8D1D-FE33661A9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7266" y="993913"/>
            <a:ext cx="5101442" cy="485195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58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 name="Picture 3" descr="A white background with black text&#10;&#10;Description automatically generated">
            <a:extLst>
              <a:ext uri="{FF2B5EF4-FFF2-40B4-BE49-F238E27FC236}">
                <a16:creationId xmlns:a16="http://schemas.microsoft.com/office/drawing/2014/main" id="{8B8F49EF-84DB-533C-F59A-B4F539003043}"/>
              </a:ext>
            </a:extLst>
          </p:cNvPr>
          <p:cNvPicPr>
            <a:picLocks noChangeAspect="1"/>
          </p:cNvPicPr>
          <p:nvPr/>
        </p:nvPicPr>
        <p:blipFill>
          <a:blip r:embed="rId2"/>
          <a:stretch>
            <a:fillRect/>
          </a:stretch>
        </p:blipFill>
        <p:spPr>
          <a:xfrm>
            <a:off x="2022840" y="3427642"/>
            <a:ext cx="8880847" cy="1510076"/>
          </a:xfrm>
          <a:prstGeom prst="rect">
            <a:avLst/>
          </a:prstGeom>
        </p:spPr>
      </p:pic>
      <p:sp>
        <p:nvSpPr>
          <p:cNvPr id="3" name="Content Placeholder 2">
            <a:extLst>
              <a:ext uri="{FF2B5EF4-FFF2-40B4-BE49-F238E27FC236}">
                <a16:creationId xmlns:a16="http://schemas.microsoft.com/office/drawing/2014/main" id="{171E5215-712A-B123-6407-3183F7B60E68}"/>
              </a:ext>
            </a:extLst>
          </p:cNvPr>
          <p:cNvSpPr>
            <a:spLocks noGrp="1"/>
          </p:cNvSpPr>
          <p:nvPr>
            <p:ph idx="1"/>
          </p:nvPr>
        </p:nvSpPr>
        <p:spPr>
          <a:xfrm>
            <a:off x="1837395" y="1794273"/>
            <a:ext cx="9253180" cy="3243207"/>
          </a:xfrm>
        </p:spPr>
        <p:txBody>
          <a:bodyPr vert="horz" lIns="109728" tIns="109728" rIns="109728" bIns="91440" rtlCol="0" anchor="t">
            <a:normAutofit/>
          </a:bodyPr>
          <a:lstStyle/>
          <a:p>
            <a:r>
              <a:rPr lang="en-US" sz="2000" b="1" dirty="0">
                <a:ea typeface="+mn-lt"/>
                <a:cs typeface="+mn-lt"/>
              </a:rPr>
              <a:t>Derangement is a permutation of the elements of a set, such that no element appears in its original position.</a:t>
            </a:r>
            <a:endParaRPr lang="en-US" sz="2000" b="1">
              <a:ea typeface="Meiryo"/>
            </a:endParaRPr>
          </a:p>
        </p:txBody>
      </p:sp>
    </p:spTree>
    <p:extLst>
      <p:ext uri="{BB962C8B-B14F-4D97-AF65-F5344CB8AC3E}">
        <p14:creationId xmlns:p14="http://schemas.microsoft.com/office/powerpoint/2010/main" val="2555631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7" name="Freeform: Shape 16">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E1880DCE-6F97-6271-8908-9D04E6B34D9D}"/>
              </a:ext>
            </a:extLst>
          </p:cNvPr>
          <p:cNvSpPr>
            <a:spLocks noGrp="1"/>
          </p:cNvSpPr>
          <p:nvPr>
            <p:ph type="title"/>
          </p:nvPr>
        </p:nvSpPr>
        <p:spPr>
          <a:xfrm>
            <a:off x="1920875" y="442913"/>
            <a:ext cx="6857365" cy="1344612"/>
          </a:xfrm>
        </p:spPr>
        <p:txBody>
          <a:bodyPr anchor="b">
            <a:normAutofit/>
          </a:bodyPr>
          <a:lstStyle/>
          <a:p>
            <a:r>
              <a:rPr lang="en-US" b="0" dirty="0">
                <a:ea typeface="+mj-lt"/>
                <a:cs typeface="+mj-lt"/>
              </a:rPr>
              <a:t>          </a:t>
            </a:r>
            <a:r>
              <a:rPr lang="en-US" b="0" dirty="0">
                <a:solidFill>
                  <a:srgbClr val="00B0F0"/>
                </a:solidFill>
                <a:ea typeface="+mj-lt"/>
                <a:cs typeface="+mj-lt"/>
              </a:rPr>
              <a:t> </a:t>
            </a:r>
            <a:r>
              <a:rPr lang="en-US" sz="4000" b="0" dirty="0">
                <a:solidFill>
                  <a:schemeClr val="tx1"/>
                </a:solidFill>
                <a:ea typeface="+mj-lt"/>
                <a:cs typeface="+mj-lt"/>
              </a:rPr>
              <a:t> </a:t>
            </a:r>
            <a:r>
              <a:rPr lang="en-US" u="sng" dirty="0">
                <a:solidFill>
                  <a:schemeClr val="tx1"/>
                </a:solidFill>
                <a:ea typeface="+mj-lt"/>
                <a:cs typeface="+mj-lt"/>
              </a:rPr>
              <a:t>The Rule of Sum</a:t>
            </a:r>
            <a:endParaRPr lang="en-US" u="sng">
              <a:solidFill>
                <a:schemeClr val="tx1"/>
              </a:solidFill>
              <a:ea typeface="Meiryo"/>
            </a:endParaRPr>
          </a:p>
        </p:txBody>
      </p:sp>
      <p:sp>
        <p:nvSpPr>
          <p:cNvPr id="3" name="Content Placeholder 2">
            <a:extLst>
              <a:ext uri="{FF2B5EF4-FFF2-40B4-BE49-F238E27FC236}">
                <a16:creationId xmlns:a16="http://schemas.microsoft.com/office/drawing/2014/main" id="{D346FC48-9375-592A-DFC5-11EF047A2B8E}"/>
              </a:ext>
            </a:extLst>
          </p:cNvPr>
          <p:cNvSpPr>
            <a:spLocks noGrp="1"/>
          </p:cNvSpPr>
          <p:nvPr>
            <p:ph idx="1"/>
          </p:nvPr>
        </p:nvSpPr>
        <p:spPr>
          <a:xfrm>
            <a:off x="1920875" y="1792136"/>
            <a:ext cx="8391967" cy="3161527"/>
          </a:xfrm>
        </p:spPr>
        <p:txBody>
          <a:bodyPr vert="horz" lIns="109728" tIns="109728" rIns="109728" bIns="91440" rtlCol="0" anchor="t">
            <a:noAutofit/>
          </a:bodyPr>
          <a:lstStyle/>
          <a:p>
            <a:pPr>
              <a:lnSpc>
                <a:spcPct val="130000"/>
              </a:lnSpc>
            </a:pPr>
            <a:r>
              <a:rPr lang="en-US" sz="2000" b="1" dirty="0">
                <a:solidFill>
                  <a:schemeClr val="bg2">
                    <a:lumMod val="10000"/>
                  </a:schemeClr>
                </a:solidFill>
                <a:ea typeface="+mn-lt"/>
                <a:cs typeface="+mn-lt"/>
              </a:rPr>
              <a:t>If a first task can be performed in m ways, while a second task can be performed in n ways, and the two tasks cannot be performed simultaneously, then performing either task can be accomplished in any one of </a:t>
            </a:r>
            <a:r>
              <a:rPr lang="en-US" sz="2000" b="1" dirty="0" err="1">
                <a:solidFill>
                  <a:schemeClr val="bg2">
                    <a:lumMod val="10000"/>
                  </a:schemeClr>
                </a:solidFill>
                <a:ea typeface="+mn-lt"/>
                <a:cs typeface="+mn-lt"/>
              </a:rPr>
              <a:t>m+n</a:t>
            </a:r>
            <a:r>
              <a:rPr lang="en-US" sz="2000" b="1" dirty="0">
                <a:solidFill>
                  <a:schemeClr val="bg2">
                    <a:lumMod val="10000"/>
                  </a:schemeClr>
                </a:solidFill>
                <a:ea typeface="+mn-lt"/>
                <a:cs typeface="+mn-lt"/>
              </a:rPr>
              <a:t> ways. </a:t>
            </a:r>
          </a:p>
          <a:p>
            <a:pPr>
              <a:lnSpc>
                <a:spcPct val="130000"/>
              </a:lnSpc>
            </a:pPr>
            <a:r>
              <a:rPr lang="en-US" sz="2000" dirty="0">
                <a:solidFill>
                  <a:schemeClr val="tx2">
                    <a:lumMod val="90000"/>
                    <a:lumOff val="10000"/>
                  </a:schemeClr>
                </a:solidFill>
                <a:ea typeface="+mn-lt"/>
                <a:cs typeface="+mn-lt"/>
              </a:rPr>
              <a:t>Ex. A college library has 40 textbooks on Sociology and 50 textbooks dealing with Anthropology. By the rule of sum, a student at this college can select among 40+50 = 90 textbooks in order to learn more about one or the other of these two subjects.</a:t>
            </a:r>
            <a:endParaRPr lang="en-US" sz="2000">
              <a:solidFill>
                <a:schemeClr val="tx2">
                  <a:lumMod val="90000"/>
                  <a:lumOff val="10000"/>
                </a:schemeClr>
              </a:solidFill>
              <a:ea typeface="Meiryo"/>
            </a:endParaRPr>
          </a:p>
        </p:txBody>
      </p:sp>
    </p:spTree>
    <p:extLst>
      <p:ext uri="{BB962C8B-B14F-4D97-AF65-F5344CB8AC3E}">
        <p14:creationId xmlns:p14="http://schemas.microsoft.com/office/powerpoint/2010/main" val="2131201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C9466AA-C21A-4C23-8137-04C53295B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9" y="-9274"/>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0" name="Freeform: Shape 9">
            <a:extLst>
              <a:ext uri="{FF2B5EF4-FFF2-40B4-BE49-F238E27FC236}">
                <a16:creationId xmlns:a16="http://schemas.microsoft.com/office/drawing/2014/main" id="{97F2DAE4-2F3C-4594-A107-2435D1D077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84496"/>
            <a:ext cx="4293360"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BE69641-D02C-48F0-8852-5FE363D48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55238"/>
            <a:ext cx="4381339"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BD4EFF6A-7C71-4EFA-B386-711A102CC9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098072"/>
            <a:ext cx="3994190" cy="4767880"/>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6" name="Group 15">
            <a:extLst>
              <a:ext uri="{FF2B5EF4-FFF2-40B4-BE49-F238E27FC236}">
                <a16:creationId xmlns:a16="http://schemas.microsoft.com/office/drawing/2014/main" id="{7C4C19DC-E477-4A4D-81AC-7A8CD2E3BD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4577" y="0"/>
            <a:ext cx="4389519" cy="2916937"/>
            <a:chOff x="3124577" y="0"/>
            <a:chExt cx="4389519" cy="2916937"/>
          </a:xfrm>
        </p:grpSpPr>
        <p:sp>
          <p:nvSpPr>
            <p:cNvPr id="17" name="Freeform: Shape 16">
              <a:extLst>
                <a:ext uri="{FF2B5EF4-FFF2-40B4-BE49-F238E27FC236}">
                  <a16:creationId xmlns:a16="http://schemas.microsoft.com/office/drawing/2014/main" id="{858D5A3F-DB59-492A-AAD4-DDB33C65E9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4CCD2426-E724-4490-8DAF-44913DC0A2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70F4763F-257F-4661-BBBE-F60DBD2594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A08466B8-FA9F-41C1-9FC8-CE7F859F15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22" name="Group 21">
            <a:extLst>
              <a:ext uri="{FF2B5EF4-FFF2-40B4-BE49-F238E27FC236}">
                <a16:creationId xmlns:a16="http://schemas.microsoft.com/office/drawing/2014/main" id="{108CEEDC-820E-402C-ACC8-D657846AD97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2942" y="0"/>
            <a:ext cx="4069058" cy="3547008"/>
            <a:chOff x="8122942" y="0"/>
            <a:chExt cx="4069058" cy="3547008"/>
          </a:xfrm>
        </p:grpSpPr>
        <p:sp>
          <p:nvSpPr>
            <p:cNvPr id="23" name="Freeform: Shape 22">
              <a:extLst>
                <a:ext uri="{FF2B5EF4-FFF2-40B4-BE49-F238E27FC236}">
                  <a16:creationId xmlns:a16="http://schemas.microsoft.com/office/drawing/2014/main" id="{EFE9B0A7-7EDC-4112-97B6-52DAEEA5A1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D9593FC2-93D9-4849-B727-D3A46E4BB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F7D68E5A-40AD-4DDB-ACD1-2CC982195C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Shape 25">
              <a:extLst>
                <a:ext uri="{FF2B5EF4-FFF2-40B4-BE49-F238E27FC236}">
                  <a16:creationId xmlns:a16="http://schemas.microsoft.com/office/drawing/2014/main" id="{C56D0196-667E-4411-97BF-A9706C75B0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D4C6F078-3FDB-4B87-5FBA-BF22506A8D89}"/>
              </a:ext>
            </a:extLst>
          </p:cNvPr>
          <p:cNvSpPr>
            <a:spLocks noGrp="1"/>
          </p:cNvSpPr>
          <p:nvPr>
            <p:ph type="title"/>
          </p:nvPr>
        </p:nvSpPr>
        <p:spPr>
          <a:xfrm>
            <a:off x="4385414" y="346348"/>
            <a:ext cx="7282785" cy="1017321"/>
          </a:xfrm>
        </p:spPr>
        <p:txBody>
          <a:bodyPr anchor="b">
            <a:normAutofit/>
          </a:bodyPr>
          <a:lstStyle/>
          <a:p>
            <a:r>
              <a:rPr lang="en-US" dirty="0">
                <a:ea typeface="Meiryo"/>
              </a:rPr>
              <a:t>EXAMPLE</a:t>
            </a:r>
            <a:endParaRPr lang="en-US" dirty="0"/>
          </a:p>
        </p:txBody>
      </p:sp>
      <p:sp>
        <p:nvSpPr>
          <p:cNvPr id="3" name="Content Placeholder 2">
            <a:extLst>
              <a:ext uri="{FF2B5EF4-FFF2-40B4-BE49-F238E27FC236}">
                <a16:creationId xmlns:a16="http://schemas.microsoft.com/office/drawing/2014/main" id="{EEA4BFCA-5D87-93C9-BDB8-ABCC8B2CDA2F}"/>
              </a:ext>
            </a:extLst>
          </p:cNvPr>
          <p:cNvSpPr>
            <a:spLocks noGrp="1"/>
          </p:cNvSpPr>
          <p:nvPr>
            <p:ph idx="1"/>
          </p:nvPr>
        </p:nvSpPr>
        <p:spPr>
          <a:xfrm>
            <a:off x="463296" y="1720854"/>
            <a:ext cx="11357803" cy="3793953"/>
          </a:xfrm>
        </p:spPr>
        <p:txBody>
          <a:bodyPr vert="horz" lIns="109728" tIns="109728" rIns="109728" bIns="91440" rtlCol="0" anchor="t">
            <a:normAutofit/>
          </a:bodyPr>
          <a:lstStyle/>
          <a:p>
            <a:pPr>
              <a:lnSpc>
                <a:spcPct val="130000"/>
              </a:lnSpc>
            </a:pPr>
            <a:r>
              <a:rPr lang="en-US" sz="2000" b="1" dirty="0">
                <a:ea typeface="+mn-lt"/>
                <a:cs typeface="+mn-lt"/>
              </a:rPr>
              <a:t>Ex. A postman can put 12 letters into their respective envelopes such that exactly 5 will go into the right envelope. Find the number of ways of doing this work</a:t>
            </a:r>
          </a:p>
          <a:p>
            <a:pPr>
              <a:lnSpc>
                <a:spcPct val="130000"/>
              </a:lnSpc>
            </a:pPr>
            <a:r>
              <a:rPr lang="en-US" sz="2000" dirty="0">
                <a:ea typeface="+mn-lt"/>
                <a:cs typeface="+mn-lt"/>
              </a:rPr>
              <a:t> Sol. The number of ways in which the 5 correct envelopes can be selected = 12C5 = 864 Derangement of the remaining 7 envelopes &amp; letters = 1864 (derangement value for 7 is 1864) Total No of ways of arrangement = 1864 * 864 = 1610496.</a:t>
            </a:r>
            <a:endParaRPr lang="en-US" sz="2000">
              <a:ea typeface="Meiryo"/>
            </a:endParaRPr>
          </a:p>
        </p:txBody>
      </p:sp>
    </p:spTree>
    <p:extLst>
      <p:ext uri="{BB962C8B-B14F-4D97-AF65-F5344CB8AC3E}">
        <p14:creationId xmlns:p14="http://schemas.microsoft.com/office/powerpoint/2010/main" val="3751679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Shape 8">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5" name="Freeform: Shape 14">
            <a:extLst>
              <a:ext uri="{FF2B5EF4-FFF2-40B4-BE49-F238E27FC236}">
                <a16:creationId xmlns:a16="http://schemas.microsoft.com/office/drawing/2014/main" id="{AF50A80E-5DCB-4320-9947-73BF2D6F0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4E9C9717-43F9-44EA-9215-3F2D15B1C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E66004D1-3DCE-405F-9046-6DE912409E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1" name="Freeform: Shape 20">
            <a:extLst>
              <a:ext uri="{FF2B5EF4-FFF2-40B4-BE49-F238E27FC236}">
                <a16:creationId xmlns:a16="http://schemas.microsoft.com/office/drawing/2014/main" id="{D1319957-918B-4BBC-B357-957813808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3" name="Rectangle 22">
            <a:extLst>
              <a:ext uri="{FF2B5EF4-FFF2-40B4-BE49-F238E27FC236}">
                <a16:creationId xmlns:a16="http://schemas.microsoft.com/office/drawing/2014/main" id="{97ACB619-0A09-4C51-8BA5-9BDECE7E4C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5" name="Freeform: Shape 24">
            <a:extLst>
              <a:ext uri="{FF2B5EF4-FFF2-40B4-BE49-F238E27FC236}">
                <a16:creationId xmlns:a16="http://schemas.microsoft.com/office/drawing/2014/main" id="{C44D3CAF-8753-4313-AA2D-F75CAC4DD7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7" name="Freeform: Shape 26">
            <a:extLst>
              <a:ext uri="{FF2B5EF4-FFF2-40B4-BE49-F238E27FC236}">
                <a16:creationId xmlns:a16="http://schemas.microsoft.com/office/drawing/2014/main" id="{8D4A9DCA-CD08-4326-A478-9ABDAC6904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9" name="Freeform: Shape 28">
            <a:extLst>
              <a:ext uri="{FF2B5EF4-FFF2-40B4-BE49-F238E27FC236}">
                <a16:creationId xmlns:a16="http://schemas.microsoft.com/office/drawing/2014/main" id="{FEB24D6D-151C-47FB-8FFE-984F0743D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1" name="Freeform: Shape 30">
            <a:extLst>
              <a:ext uri="{FF2B5EF4-FFF2-40B4-BE49-F238E27FC236}">
                <a16:creationId xmlns:a16="http://schemas.microsoft.com/office/drawing/2014/main" id="{EB85EDFA-C3E9-456D-B330-A7119BFB2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B516F90C-A3AC-46E0-8029-8C20BB17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84496"/>
            <a:ext cx="4293360"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5" name="Freeform: Shape 34">
            <a:extLst>
              <a:ext uri="{FF2B5EF4-FFF2-40B4-BE49-F238E27FC236}">
                <a16:creationId xmlns:a16="http://schemas.microsoft.com/office/drawing/2014/main" id="{1CFD6E36-333B-4520-8313-396CCE682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355238"/>
            <a:ext cx="4381339"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7" name="Freeform: Shape 36">
            <a:extLst>
              <a:ext uri="{FF2B5EF4-FFF2-40B4-BE49-F238E27FC236}">
                <a16:creationId xmlns:a16="http://schemas.microsoft.com/office/drawing/2014/main" id="{D0525857-3EAD-4969-9196-A890F8DE6C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155284"/>
            <a:ext cx="3807666"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39" name="Group 38">
            <a:extLst>
              <a:ext uri="{FF2B5EF4-FFF2-40B4-BE49-F238E27FC236}">
                <a16:creationId xmlns:a16="http://schemas.microsoft.com/office/drawing/2014/main" id="{5EA385DF-E58A-4933-89FF-3F93F8CAEE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22942" y="0"/>
            <a:ext cx="4069058" cy="3547008"/>
            <a:chOff x="8122942" y="0"/>
            <a:chExt cx="4069058" cy="3547008"/>
          </a:xfrm>
        </p:grpSpPr>
        <p:sp>
          <p:nvSpPr>
            <p:cNvPr id="40" name="Freeform: Shape 39">
              <a:extLst>
                <a:ext uri="{FF2B5EF4-FFF2-40B4-BE49-F238E27FC236}">
                  <a16:creationId xmlns:a16="http://schemas.microsoft.com/office/drawing/2014/main" id="{5EFF1FDE-82B1-467C-9F5C-8492F4107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41" name="Freeform: Shape 40">
              <a:extLst>
                <a:ext uri="{FF2B5EF4-FFF2-40B4-BE49-F238E27FC236}">
                  <a16:creationId xmlns:a16="http://schemas.microsoft.com/office/drawing/2014/main" id="{68B73C1E-EDFD-431F-8713-8E7A48E291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2" name="Freeform: Shape 41">
              <a:extLst>
                <a:ext uri="{FF2B5EF4-FFF2-40B4-BE49-F238E27FC236}">
                  <a16:creationId xmlns:a16="http://schemas.microsoft.com/office/drawing/2014/main" id="{75B7DBD8-99BB-42EA-9292-033600CE0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2A25BC3F-79D7-496B-9CAD-9BC490954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E10DF52-19F3-9B5B-F1DC-753D26A9CF8F}"/>
              </a:ext>
            </a:extLst>
          </p:cNvPr>
          <p:cNvSpPr>
            <a:spLocks noGrp="1"/>
          </p:cNvSpPr>
          <p:nvPr>
            <p:ph type="title"/>
          </p:nvPr>
        </p:nvSpPr>
        <p:spPr>
          <a:xfrm>
            <a:off x="4180618" y="1710707"/>
            <a:ext cx="6442298" cy="2549164"/>
          </a:xfrm>
        </p:spPr>
        <p:txBody>
          <a:bodyPr vert="horz" lIns="109728" tIns="109728" rIns="109728" bIns="91440" rtlCol="0" anchor="b">
            <a:normAutofit/>
          </a:bodyPr>
          <a:lstStyle/>
          <a:p>
            <a:pPr>
              <a:lnSpc>
                <a:spcPct val="120000"/>
              </a:lnSpc>
            </a:pPr>
            <a:r>
              <a:rPr lang="en-US" sz="5400">
                <a:solidFill>
                  <a:schemeClr val="tx1">
                    <a:lumMod val="85000"/>
                    <a:lumOff val="15000"/>
                  </a:schemeClr>
                </a:solidFill>
              </a:rPr>
              <a:t>THANK YOU</a:t>
            </a:r>
          </a:p>
        </p:txBody>
      </p:sp>
    </p:spTree>
    <p:extLst>
      <p:ext uri="{BB962C8B-B14F-4D97-AF65-F5344CB8AC3E}">
        <p14:creationId xmlns:p14="http://schemas.microsoft.com/office/powerpoint/2010/main" val="22568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1BDCF34A-C148-46BE-3B18-B57D3A41499B}"/>
              </a:ext>
            </a:extLst>
          </p:cNvPr>
          <p:cNvSpPr>
            <a:spLocks noGrp="1"/>
          </p:cNvSpPr>
          <p:nvPr>
            <p:ph type="title"/>
          </p:nvPr>
        </p:nvSpPr>
        <p:spPr>
          <a:xfrm>
            <a:off x="1920875" y="442913"/>
            <a:ext cx="6857365" cy="1344612"/>
          </a:xfrm>
        </p:spPr>
        <p:txBody>
          <a:bodyPr anchor="b">
            <a:normAutofit/>
          </a:bodyPr>
          <a:lstStyle/>
          <a:p>
            <a:pPr algn="r"/>
            <a:r>
              <a:rPr lang="en-US" b="0" dirty="0">
                <a:ea typeface="+mj-lt"/>
                <a:cs typeface="+mj-lt"/>
              </a:rPr>
              <a:t>   </a:t>
            </a:r>
            <a:r>
              <a:rPr lang="en-US" u="sng" dirty="0">
                <a:ea typeface="+mj-lt"/>
                <a:cs typeface="+mj-lt"/>
              </a:rPr>
              <a:t>Extension of Sum Rule</a:t>
            </a:r>
            <a:endParaRPr lang="en-US" u="sng" dirty="0">
              <a:ea typeface="Meiryo"/>
            </a:endParaRPr>
          </a:p>
        </p:txBody>
      </p:sp>
      <p:sp>
        <p:nvSpPr>
          <p:cNvPr id="3" name="Content Placeholder 2">
            <a:extLst>
              <a:ext uri="{FF2B5EF4-FFF2-40B4-BE49-F238E27FC236}">
                <a16:creationId xmlns:a16="http://schemas.microsoft.com/office/drawing/2014/main" id="{6016F5DE-FB74-A9D8-E1A8-865E88695164}"/>
              </a:ext>
            </a:extLst>
          </p:cNvPr>
          <p:cNvSpPr>
            <a:spLocks noGrp="1"/>
          </p:cNvSpPr>
          <p:nvPr>
            <p:ph idx="1"/>
          </p:nvPr>
        </p:nvSpPr>
        <p:spPr>
          <a:xfrm>
            <a:off x="1926176" y="1910523"/>
            <a:ext cx="9027188" cy="3932802"/>
          </a:xfrm>
        </p:spPr>
        <p:txBody>
          <a:bodyPr vert="horz" lIns="109728" tIns="109728" rIns="109728" bIns="91440" rtlCol="0" anchor="t">
            <a:normAutofit lnSpcReduction="10000"/>
          </a:bodyPr>
          <a:lstStyle/>
          <a:p>
            <a:pPr>
              <a:lnSpc>
                <a:spcPct val="130000"/>
              </a:lnSpc>
            </a:pPr>
            <a:r>
              <a:rPr lang="en-US" sz="2000" b="1" dirty="0">
                <a:solidFill>
                  <a:schemeClr val="tx1">
                    <a:lumMod val="95000"/>
                    <a:lumOff val="5000"/>
                  </a:schemeClr>
                </a:solidFill>
                <a:ea typeface="+mn-lt"/>
                <a:cs typeface="+mn-lt"/>
              </a:rPr>
              <a:t>Extension of Sum Rule: If tasks T1, T2,……, Tm can be done in n1, n2, n3, ……, nm ways respectively and no two of these tasks can be performed at the same time , then the number of ways to do one of these tasks is n1 + n2+…+nm</a:t>
            </a:r>
            <a:r>
              <a:rPr lang="en-US" sz="2000" dirty="0">
                <a:ea typeface="+mn-lt"/>
                <a:cs typeface="+mn-lt"/>
              </a:rPr>
              <a:t>.</a:t>
            </a:r>
          </a:p>
          <a:p>
            <a:pPr>
              <a:lnSpc>
                <a:spcPct val="130000"/>
              </a:lnSpc>
            </a:pPr>
            <a:r>
              <a:rPr lang="en-US" dirty="0">
                <a:ea typeface="+mn-lt"/>
                <a:cs typeface="+mn-lt"/>
              </a:rPr>
              <a:t> </a:t>
            </a:r>
            <a:r>
              <a:rPr lang="en-US" sz="2000" dirty="0">
                <a:solidFill>
                  <a:schemeClr val="tx1">
                    <a:lumMod val="85000"/>
                    <a:lumOff val="15000"/>
                  </a:schemeClr>
                </a:solidFill>
                <a:ea typeface="+mn-lt"/>
                <a:cs typeface="+mn-lt"/>
              </a:rPr>
              <a:t>Ex. If a student can choose a project either 20 from Mathematics or 35 from Computer Science or 15 from Engineering, then the student can choose a project in </a:t>
            </a:r>
            <a:endParaRPr lang="en-US">
              <a:solidFill>
                <a:schemeClr val="tx1">
                  <a:lumMod val="85000"/>
                  <a:lumOff val="15000"/>
                </a:schemeClr>
              </a:solidFill>
              <a:ea typeface="+mn-lt"/>
              <a:cs typeface="+mn-lt"/>
            </a:endParaRPr>
          </a:p>
          <a:p>
            <a:pPr>
              <a:lnSpc>
                <a:spcPct val="130000"/>
              </a:lnSpc>
            </a:pPr>
            <a:r>
              <a:rPr lang="en-US" sz="2000" dirty="0">
                <a:solidFill>
                  <a:schemeClr val="tx1">
                    <a:lumMod val="85000"/>
                    <a:lumOff val="15000"/>
                  </a:schemeClr>
                </a:solidFill>
                <a:ea typeface="+mn-lt"/>
                <a:cs typeface="+mn-lt"/>
              </a:rPr>
              <a:t>20 + 35+15= 75 ways.</a:t>
            </a:r>
            <a:endParaRPr lang="en-US">
              <a:solidFill>
                <a:schemeClr val="tx1">
                  <a:lumMod val="85000"/>
                  <a:lumOff val="15000"/>
                </a:schemeClr>
              </a:solidFill>
              <a:ea typeface="Meiryo"/>
            </a:endParaRPr>
          </a:p>
        </p:txBody>
      </p:sp>
    </p:spTree>
    <p:extLst>
      <p:ext uri="{BB962C8B-B14F-4D97-AF65-F5344CB8AC3E}">
        <p14:creationId xmlns:p14="http://schemas.microsoft.com/office/powerpoint/2010/main" val="5001117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D2010DB5-E91D-3B07-35D2-C9E2996C17CA}"/>
              </a:ext>
            </a:extLst>
          </p:cNvPr>
          <p:cNvSpPr>
            <a:spLocks noGrp="1"/>
          </p:cNvSpPr>
          <p:nvPr>
            <p:ph type="title"/>
          </p:nvPr>
        </p:nvSpPr>
        <p:spPr>
          <a:xfrm>
            <a:off x="1920875" y="442913"/>
            <a:ext cx="6857365" cy="1344612"/>
          </a:xfrm>
        </p:spPr>
        <p:txBody>
          <a:bodyPr anchor="b">
            <a:normAutofit/>
          </a:bodyPr>
          <a:lstStyle/>
          <a:p>
            <a:r>
              <a:rPr lang="en-US" b="0" dirty="0">
                <a:ea typeface="+mj-lt"/>
                <a:cs typeface="+mj-lt"/>
              </a:rPr>
              <a:t>         </a:t>
            </a:r>
            <a:r>
              <a:rPr lang="en-US" sz="3600" u="sng" dirty="0">
                <a:ea typeface="+mj-lt"/>
                <a:cs typeface="+mj-lt"/>
              </a:rPr>
              <a:t>The Rule of Product</a:t>
            </a:r>
            <a:endParaRPr lang="en-US" sz="3600">
              <a:ea typeface="Meiryo"/>
            </a:endParaRPr>
          </a:p>
        </p:txBody>
      </p:sp>
      <p:sp>
        <p:nvSpPr>
          <p:cNvPr id="3" name="Content Placeholder 2">
            <a:extLst>
              <a:ext uri="{FF2B5EF4-FFF2-40B4-BE49-F238E27FC236}">
                <a16:creationId xmlns:a16="http://schemas.microsoft.com/office/drawing/2014/main" id="{18E454CF-C65E-5C79-1787-853CB3136E3F}"/>
              </a:ext>
            </a:extLst>
          </p:cNvPr>
          <p:cNvSpPr>
            <a:spLocks noGrp="1"/>
          </p:cNvSpPr>
          <p:nvPr>
            <p:ph idx="1"/>
          </p:nvPr>
        </p:nvSpPr>
        <p:spPr>
          <a:xfrm>
            <a:off x="1768475" y="1934376"/>
            <a:ext cx="9042207" cy="3781287"/>
          </a:xfrm>
        </p:spPr>
        <p:txBody>
          <a:bodyPr vert="horz" lIns="109728" tIns="109728" rIns="109728" bIns="91440" rtlCol="0" anchor="t">
            <a:normAutofit fontScale="77500" lnSpcReduction="20000"/>
          </a:bodyPr>
          <a:lstStyle/>
          <a:p>
            <a:r>
              <a:rPr lang="en-US" sz="2400" b="1" dirty="0">
                <a:solidFill>
                  <a:schemeClr val="tx1">
                    <a:lumMod val="95000"/>
                    <a:lumOff val="5000"/>
                  </a:schemeClr>
                </a:solidFill>
                <a:ea typeface="+mn-lt"/>
                <a:cs typeface="+mn-lt"/>
              </a:rPr>
              <a:t>If a procedure can be broken down into first and second stages, and if there are m possible outcomes for the first stage and if, for each of these outcomes, there are n possible outcomes for the second stage, then the total procedure can be carried out, in the designated order, in </a:t>
            </a:r>
            <a:r>
              <a:rPr lang="en-US" sz="2400" b="1" err="1">
                <a:solidFill>
                  <a:schemeClr val="tx1">
                    <a:lumMod val="95000"/>
                    <a:lumOff val="5000"/>
                  </a:schemeClr>
                </a:solidFill>
                <a:ea typeface="+mn-lt"/>
                <a:cs typeface="+mn-lt"/>
              </a:rPr>
              <a:t>mn</a:t>
            </a:r>
            <a:r>
              <a:rPr lang="en-US" sz="2400" b="1" dirty="0">
                <a:solidFill>
                  <a:schemeClr val="tx1">
                    <a:lumMod val="95000"/>
                    <a:lumOff val="5000"/>
                  </a:schemeClr>
                </a:solidFill>
                <a:ea typeface="+mn-lt"/>
                <a:cs typeface="+mn-lt"/>
              </a:rPr>
              <a:t> ways. </a:t>
            </a:r>
          </a:p>
          <a:p>
            <a:r>
              <a:rPr lang="en-US" sz="2400" dirty="0">
                <a:solidFill>
                  <a:schemeClr val="tx1">
                    <a:lumMod val="85000"/>
                    <a:lumOff val="15000"/>
                  </a:schemeClr>
                </a:solidFill>
                <a:ea typeface="+mn-lt"/>
                <a:cs typeface="+mn-lt"/>
              </a:rPr>
              <a:t>Ex. The drama club of central University </a:t>
            </a:r>
            <a:r>
              <a:rPr lang="en-US" sz="2400" dirty="0" err="1">
                <a:solidFill>
                  <a:schemeClr val="tx1">
                    <a:lumMod val="85000"/>
                    <a:lumOff val="15000"/>
                  </a:schemeClr>
                </a:solidFill>
                <a:ea typeface="+mn-lt"/>
                <a:cs typeface="+mn-lt"/>
              </a:rPr>
              <a:t>isis</a:t>
            </a:r>
            <a:r>
              <a:rPr lang="en-US" sz="2400" dirty="0">
                <a:solidFill>
                  <a:schemeClr val="tx1">
                    <a:lumMod val="85000"/>
                    <a:lumOff val="15000"/>
                  </a:schemeClr>
                </a:solidFill>
                <a:ea typeface="+mn-lt"/>
                <a:cs typeface="+mn-lt"/>
              </a:rPr>
              <a:t> holding tryouts for a spring play. With 6 men and 8 women auditioning for the leading male and female roles. By the rule of product, the director can cast his leading couple in 6* 8= 48 ways</a:t>
            </a:r>
            <a:endParaRPr lang="en-US" sz="2400">
              <a:solidFill>
                <a:schemeClr val="tx1">
                  <a:lumMod val="85000"/>
                  <a:lumOff val="15000"/>
                </a:schemeClr>
              </a:solidFill>
              <a:ea typeface="Meiryo"/>
            </a:endParaRPr>
          </a:p>
        </p:txBody>
      </p:sp>
    </p:spTree>
    <p:extLst>
      <p:ext uri="{BB962C8B-B14F-4D97-AF65-F5344CB8AC3E}">
        <p14:creationId xmlns:p14="http://schemas.microsoft.com/office/powerpoint/2010/main" val="2308111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93B4D24-F4A8-4141-A20A-E0575D1996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grpSp>
        <p:nvGrpSpPr>
          <p:cNvPr id="10" name="Group 9">
            <a:extLst>
              <a:ext uri="{FF2B5EF4-FFF2-40B4-BE49-F238E27FC236}">
                <a16:creationId xmlns:a16="http://schemas.microsoft.com/office/drawing/2014/main" id="{6CCEEF8A-4A3A-4B35-AA57-D804767F5A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0"/>
            <a:ext cx="12191696" cy="6170490"/>
            <a:chOff x="-2" y="0"/>
            <a:chExt cx="12191696" cy="6170490"/>
          </a:xfrm>
        </p:grpSpPr>
        <p:sp>
          <p:nvSpPr>
            <p:cNvPr id="11" name="Freeform: Shape 10">
              <a:extLst>
                <a:ext uri="{FF2B5EF4-FFF2-40B4-BE49-F238E27FC236}">
                  <a16:creationId xmlns:a16="http://schemas.microsoft.com/office/drawing/2014/main" id="{55A741C2-AB82-4BF5-9324-5D0B56A3D0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3167675" y="-3167677"/>
              <a:ext cx="5856341" cy="12191695"/>
            </a:xfrm>
            <a:custGeom>
              <a:avLst/>
              <a:gdLst>
                <a:gd name="connsiteX0" fmla="*/ 0 w 5856341"/>
                <a:gd name="connsiteY0" fmla="*/ 12191695 h 12191695"/>
                <a:gd name="connsiteX1" fmla="*/ 0 w 5856341"/>
                <a:gd name="connsiteY1" fmla="*/ 0 h 12191695"/>
                <a:gd name="connsiteX2" fmla="*/ 243849 w 5856341"/>
                <a:gd name="connsiteY2" fmla="*/ 0 h 12191695"/>
                <a:gd name="connsiteX3" fmla="*/ 505121 w 5856341"/>
                <a:gd name="connsiteY3" fmla="*/ 0 h 12191695"/>
                <a:gd name="connsiteX4" fmla="*/ 723207 w 5856341"/>
                <a:gd name="connsiteY4" fmla="*/ 0 h 12191695"/>
                <a:gd name="connsiteX5" fmla="*/ 755828 w 5856341"/>
                <a:gd name="connsiteY5" fmla="*/ 0 h 12191695"/>
                <a:gd name="connsiteX6" fmla="*/ 1411868 w 5856341"/>
                <a:gd name="connsiteY6" fmla="*/ 0 h 12191695"/>
                <a:gd name="connsiteX7" fmla="*/ 1421034 w 5856341"/>
                <a:gd name="connsiteY7" fmla="*/ 0 h 12191695"/>
                <a:gd name="connsiteX8" fmla="*/ 1515206 w 5856341"/>
                <a:gd name="connsiteY8" fmla="*/ 0 h 12191695"/>
                <a:gd name="connsiteX9" fmla="*/ 2636151 w 5856341"/>
                <a:gd name="connsiteY9" fmla="*/ 0 h 12191695"/>
                <a:gd name="connsiteX10" fmla="*/ 4637890 w 5856341"/>
                <a:gd name="connsiteY10" fmla="*/ 0 h 12191695"/>
                <a:gd name="connsiteX11" fmla="*/ 4654499 w 5856341"/>
                <a:gd name="connsiteY11" fmla="*/ 26661 h 12191695"/>
                <a:gd name="connsiteX12" fmla="*/ 5856341 w 5856341"/>
                <a:gd name="connsiteY12" fmla="*/ 6438338 h 12191695"/>
                <a:gd name="connsiteX13" fmla="*/ 4449211 w 5856341"/>
                <a:gd name="connsiteY13" fmla="*/ 11332719 h 12191695"/>
                <a:gd name="connsiteX14" fmla="*/ 4061349 w 5856341"/>
                <a:gd name="connsiteY14" fmla="*/ 12054097 h 12191695"/>
                <a:gd name="connsiteX15" fmla="*/ 3977450 w 5856341"/>
                <a:gd name="connsiteY15" fmla="*/ 12191695 h 12191695"/>
                <a:gd name="connsiteX16" fmla="*/ 2636151 w 5856341"/>
                <a:gd name="connsiteY16" fmla="*/ 12191695 h 12191695"/>
                <a:gd name="connsiteX17" fmla="*/ 1421034 w 5856341"/>
                <a:gd name="connsiteY17" fmla="*/ 12191695 h 12191695"/>
                <a:gd name="connsiteX18" fmla="*/ 1411868 w 5856341"/>
                <a:gd name="connsiteY18" fmla="*/ 12191695 h 12191695"/>
                <a:gd name="connsiteX19" fmla="*/ 1283685 w 5856341"/>
                <a:gd name="connsiteY19" fmla="*/ 12191695 h 12191695"/>
                <a:gd name="connsiteX20" fmla="*/ 755828 w 5856341"/>
                <a:gd name="connsiteY20" fmla="*/ 12191695 h 12191695"/>
                <a:gd name="connsiteX21" fmla="*/ 723207 w 5856341"/>
                <a:gd name="connsiteY21" fmla="*/ 12191695 h 12191695"/>
                <a:gd name="connsiteX22" fmla="*/ 505121 w 5856341"/>
                <a:gd name="connsiteY22" fmla="*/ 12191695 h 12191695"/>
                <a:gd name="connsiteX23" fmla="*/ 243849 w 5856341"/>
                <a:gd name="connsiteY23" fmla="*/ 12191695 h 12191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856341" h="12191695">
                  <a:moveTo>
                    <a:pt x="0" y="12191695"/>
                  </a:moveTo>
                  <a:lnTo>
                    <a:pt x="0" y="0"/>
                  </a:lnTo>
                  <a:lnTo>
                    <a:pt x="243849" y="0"/>
                  </a:lnTo>
                  <a:lnTo>
                    <a:pt x="505121" y="0"/>
                  </a:lnTo>
                  <a:lnTo>
                    <a:pt x="723207" y="0"/>
                  </a:lnTo>
                  <a:lnTo>
                    <a:pt x="755828" y="0"/>
                  </a:lnTo>
                  <a:lnTo>
                    <a:pt x="1411868" y="0"/>
                  </a:lnTo>
                  <a:lnTo>
                    <a:pt x="1421034" y="0"/>
                  </a:lnTo>
                  <a:lnTo>
                    <a:pt x="1515206" y="0"/>
                  </a:lnTo>
                  <a:lnTo>
                    <a:pt x="2636151" y="0"/>
                  </a:lnTo>
                  <a:lnTo>
                    <a:pt x="4637890" y="0"/>
                  </a:lnTo>
                  <a:lnTo>
                    <a:pt x="4654499" y="26661"/>
                  </a:lnTo>
                  <a:cubicBezTo>
                    <a:pt x="5425621" y="1341551"/>
                    <a:pt x="5856341" y="3721137"/>
                    <a:pt x="5856341" y="6438338"/>
                  </a:cubicBezTo>
                  <a:cubicBezTo>
                    <a:pt x="5856341" y="8833790"/>
                    <a:pt x="5159120" y="9960353"/>
                    <a:pt x="4449211" y="11332719"/>
                  </a:cubicBezTo>
                  <a:cubicBezTo>
                    <a:pt x="4319934" y="11582638"/>
                    <a:pt x="4191839" y="11827452"/>
                    <a:pt x="4061349" y="12054097"/>
                  </a:cubicBezTo>
                  <a:lnTo>
                    <a:pt x="3977450" y="12191695"/>
                  </a:lnTo>
                  <a:lnTo>
                    <a:pt x="2636151" y="12191695"/>
                  </a:lnTo>
                  <a:lnTo>
                    <a:pt x="1421034" y="12191695"/>
                  </a:lnTo>
                  <a:lnTo>
                    <a:pt x="1411868" y="12191695"/>
                  </a:lnTo>
                  <a:lnTo>
                    <a:pt x="1283685" y="12191695"/>
                  </a:lnTo>
                  <a:lnTo>
                    <a:pt x="755828" y="12191695"/>
                  </a:lnTo>
                  <a:lnTo>
                    <a:pt x="723207" y="12191695"/>
                  </a:lnTo>
                  <a:lnTo>
                    <a:pt x="505121" y="12191695"/>
                  </a:lnTo>
                  <a:lnTo>
                    <a:pt x="243849" y="12191695"/>
                  </a:ln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DCD46807-BF17-4E5D-90A8-A062604C0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6277" y="-874927"/>
              <a:ext cx="1899138" cy="12191695"/>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823926DB-76C8-474A-B5FB-F43C59E33F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143758" y="-1037574"/>
              <a:ext cx="1904176" cy="12191695"/>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3C1F5347-E00A-4E12-AC11-18E0B1AF2D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247015" y="-1314429"/>
              <a:ext cx="1697663" cy="12191695"/>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a:extLst>
              <a:ext uri="{FF2B5EF4-FFF2-40B4-BE49-F238E27FC236}">
                <a16:creationId xmlns:a16="http://schemas.microsoft.com/office/drawing/2014/main" id="{6C6D49C5-DC1A-8DC4-F04B-4BF95E68245A}"/>
              </a:ext>
            </a:extLst>
          </p:cNvPr>
          <p:cNvSpPr>
            <a:spLocks noGrp="1"/>
          </p:cNvSpPr>
          <p:nvPr>
            <p:ph type="title"/>
          </p:nvPr>
        </p:nvSpPr>
        <p:spPr>
          <a:xfrm>
            <a:off x="1443355" y="351473"/>
            <a:ext cx="7741285" cy="1385252"/>
          </a:xfrm>
        </p:spPr>
        <p:txBody>
          <a:bodyPr anchor="b">
            <a:normAutofit/>
          </a:bodyPr>
          <a:lstStyle/>
          <a:p>
            <a:r>
              <a:rPr lang="en-US" sz="3000" b="0">
                <a:ea typeface="+mj-lt"/>
                <a:cs typeface="+mj-lt"/>
              </a:rPr>
              <a:t>      </a:t>
            </a:r>
            <a:r>
              <a:rPr lang="en-US" u="sng" dirty="0">
                <a:ea typeface="+mj-lt"/>
                <a:cs typeface="+mj-lt"/>
              </a:rPr>
              <a:t> Extension of Product Rule</a:t>
            </a:r>
            <a:endParaRPr lang="en-US" u="sng" dirty="0">
              <a:ea typeface="Meiryo"/>
            </a:endParaRPr>
          </a:p>
        </p:txBody>
      </p:sp>
      <p:sp>
        <p:nvSpPr>
          <p:cNvPr id="3" name="Content Placeholder 2">
            <a:extLst>
              <a:ext uri="{FF2B5EF4-FFF2-40B4-BE49-F238E27FC236}">
                <a16:creationId xmlns:a16="http://schemas.microsoft.com/office/drawing/2014/main" id="{9A831239-235F-2A17-3956-796C593C2760}"/>
              </a:ext>
            </a:extLst>
          </p:cNvPr>
          <p:cNvSpPr>
            <a:spLocks noGrp="1"/>
          </p:cNvSpPr>
          <p:nvPr>
            <p:ph idx="1"/>
          </p:nvPr>
        </p:nvSpPr>
        <p:spPr>
          <a:xfrm>
            <a:off x="1758315" y="1832776"/>
            <a:ext cx="8391967" cy="4512807"/>
          </a:xfrm>
        </p:spPr>
        <p:txBody>
          <a:bodyPr vert="horz" lIns="109728" tIns="109728" rIns="109728" bIns="91440" rtlCol="0" anchor="t">
            <a:normAutofit fontScale="85000" lnSpcReduction="10000"/>
          </a:bodyPr>
          <a:lstStyle/>
          <a:p>
            <a:pPr>
              <a:lnSpc>
                <a:spcPct val="130000"/>
              </a:lnSpc>
            </a:pPr>
            <a:r>
              <a:rPr lang="en-US" sz="2400" b="1" dirty="0">
                <a:solidFill>
                  <a:schemeClr val="bg2">
                    <a:lumMod val="10000"/>
                  </a:schemeClr>
                </a:solidFill>
                <a:ea typeface="+mn-lt"/>
                <a:cs typeface="+mn-lt"/>
              </a:rPr>
              <a:t>Extension of Product Rule: Suppose a procedure consists of performing tasks T1, T2,……, Tm in that order. Suppose task Ti can be performed in </a:t>
            </a:r>
            <a:r>
              <a:rPr lang="en-US" sz="2400" b="1" dirty="0" err="1">
                <a:solidFill>
                  <a:schemeClr val="bg2">
                    <a:lumMod val="10000"/>
                  </a:schemeClr>
                </a:solidFill>
                <a:ea typeface="+mn-lt"/>
                <a:cs typeface="+mn-lt"/>
              </a:rPr>
              <a:t>ni</a:t>
            </a:r>
            <a:r>
              <a:rPr lang="en-US" sz="2400" b="1" dirty="0">
                <a:solidFill>
                  <a:schemeClr val="bg2">
                    <a:lumMod val="10000"/>
                  </a:schemeClr>
                </a:solidFill>
                <a:ea typeface="+mn-lt"/>
                <a:cs typeface="+mn-lt"/>
              </a:rPr>
              <a:t> ways after the tasks T1, T2,……, Ti-1 are performed, then the number of ways the procedure can be executed in the designated order is n1, n2,……, nm.</a:t>
            </a:r>
            <a:r>
              <a:rPr lang="en-US" sz="2400" b="1" dirty="0">
                <a:ea typeface="+mn-lt"/>
                <a:cs typeface="+mn-lt"/>
              </a:rPr>
              <a:t> </a:t>
            </a:r>
          </a:p>
          <a:p>
            <a:pPr>
              <a:lnSpc>
                <a:spcPct val="130000"/>
              </a:lnSpc>
            </a:pPr>
            <a:r>
              <a:rPr lang="en-US" sz="2400" dirty="0" err="1">
                <a:solidFill>
                  <a:schemeClr val="tx1">
                    <a:lumMod val="85000"/>
                    <a:lumOff val="15000"/>
                  </a:schemeClr>
                </a:solidFill>
                <a:ea typeface="+mn-lt"/>
                <a:cs typeface="+mn-lt"/>
              </a:rPr>
              <a:t>Ex.Charmas</a:t>
            </a:r>
            <a:r>
              <a:rPr lang="en-US" sz="2400" dirty="0">
                <a:solidFill>
                  <a:schemeClr val="tx1">
                    <a:lumMod val="85000"/>
                    <a:lumOff val="15000"/>
                  </a:schemeClr>
                </a:solidFill>
                <a:ea typeface="+mn-lt"/>
                <a:cs typeface="+mn-lt"/>
              </a:rPr>
              <a:t> brand shirt available in 12 colors, has a male and female version. It comes in four sizes for each sex, comes in three makes of economy, standard and luxury. Then the number of different types of shirts produced are 12*2*4*3=288 ways</a:t>
            </a:r>
            <a:endParaRPr lang="en-US" sz="2400">
              <a:solidFill>
                <a:schemeClr val="tx1">
                  <a:lumMod val="85000"/>
                  <a:lumOff val="15000"/>
                </a:schemeClr>
              </a:solidFill>
              <a:ea typeface="Meiryo"/>
            </a:endParaRPr>
          </a:p>
        </p:txBody>
      </p:sp>
    </p:spTree>
    <p:extLst>
      <p:ext uri="{BB962C8B-B14F-4D97-AF65-F5344CB8AC3E}">
        <p14:creationId xmlns:p14="http://schemas.microsoft.com/office/powerpoint/2010/main" val="3779194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6" name="Freeform: Shape 75">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0" name="Freeform: Shape 79">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4" name="Freeform: Shape 83">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88" name="Freeform: Shape 87">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0" name="Freeform: Shape 89">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92" name="Rectangle 91">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5" name="Picture 44" descr="A calculus formula">
            <a:extLst>
              <a:ext uri="{FF2B5EF4-FFF2-40B4-BE49-F238E27FC236}">
                <a16:creationId xmlns:a16="http://schemas.microsoft.com/office/drawing/2014/main" id="{2C7A2E2A-04FD-4963-3FC7-E02F05BE82E9}"/>
              </a:ext>
            </a:extLst>
          </p:cNvPr>
          <p:cNvPicPr>
            <a:picLocks noChangeAspect="1"/>
          </p:cNvPicPr>
          <p:nvPr/>
        </p:nvPicPr>
        <p:blipFill>
          <a:blip r:embed="rId2"/>
          <a:srcRect t="1937" r="-1" b="13771"/>
          <a:stretch/>
        </p:blipFill>
        <p:spPr>
          <a:xfrm>
            <a:off x="1524" y="10"/>
            <a:ext cx="12188952" cy="6857990"/>
          </a:xfrm>
          <a:prstGeom prst="rect">
            <a:avLst/>
          </a:prstGeom>
        </p:spPr>
      </p:pic>
      <p:sp>
        <p:nvSpPr>
          <p:cNvPr id="94" name="Freeform: Shape 93">
            <a:extLst>
              <a:ext uri="{FF2B5EF4-FFF2-40B4-BE49-F238E27FC236}">
                <a16:creationId xmlns:a16="http://schemas.microsoft.com/office/drawing/2014/main" id="{391F8D69-709A-4575-A393-B4C26481AF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6083" y="0"/>
            <a:ext cx="9841377"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6" name="Freeform: Shape 95">
            <a:extLst>
              <a:ext uri="{FF2B5EF4-FFF2-40B4-BE49-F238E27FC236}">
                <a16:creationId xmlns:a16="http://schemas.microsoft.com/office/drawing/2014/main" id="{C87A50C4-1191-461A-9E09-C8057F2AF0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035" y="0"/>
            <a:ext cx="2265453" cy="6858000"/>
          </a:xfrm>
          <a:custGeom>
            <a:avLst/>
            <a:gdLst>
              <a:gd name="connsiteX0" fmla="*/ 1117108 w 2265453"/>
              <a:gd name="connsiteY0" fmla="*/ 0 h 6858000"/>
              <a:gd name="connsiteX1" fmla="*/ 1099628 w 2265453"/>
              <a:gd name="connsiteY1" fmla="*/ 0 h 6858000"/>
              <a:gd name="connsiteX2" fmla="*/ 1175238 w 2265453"/>
              <a:gd name="connsiteY2" fmla="*/ 82371 h 6858000"/>
              <a:gd name="connsiteX3" fmla="*/ 2240276 w 2265453"/>
              <a:gd name="connsiteY3" fmla="*/ 3734791 h 6858000"/>
              <a:gd name="connsiteX4" fmla="*/ 274951 w 2265453"/>
              <a:gd name="connsiteY4" fmla="*/ 6634678 h 6858000"/>
              <a:gd name="connsiteX5" fmla="*/ 12802 w 2265453"/>
              <a:gd name="connsiteY5" fmla="*/ 6848127 h 6858000"/>
              <a:gd name="connsiteX6" fmla="*/ 0 w 2265453"/>
              <a:gd name="connsiteY6" fmla="*/ 6858000 h 6858000"/>
              <a:gd name="connsiteX7" fmla="*/ 19410 w 2265453"/>
              <a:gd name="connsiteY7" fmla="*/ 6858000 h 6858000"/>
              <a:gd name="connsiteX8" fmla="*/ 31082 w 2265453"/>
              <a:gd name="connsiteY8" fmla="*/ 6848998 h 6858000"/>
              <a:gd name="connsiteX9" fmla="*/ 293230 w 2265453"/>
              <a:gd name="connsiteY9" fmla="*/ 6635549 h 6858000"/>
              <a:gd name="connsiteX10" fmla="*/ 2258555 w 2265453"/>
              <a:gd name="connsiteY10" fmla="*/ 3735662 h 6858000"/>
              <a:gd name="connsiteX11" fmla="*/ 1193518 w 2265453"/>
              <a:gd name="connsiteY11" fmla="*/ 832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5453" h="6858000">
                <a:moveTo>
                  <a:pt x="1117108" y="0"/>
                </a:moveTo>
                <a:lnTo>
                  <a:pt x="1099628" y="0"/>
                </a:lnTo>
                <a:lnTo>
                  <a:pt x="1175238" y="82371"/>
                </a:lnTo>
                <a:cubicBezTo>
                  <a:pt x="1926546" y="957940"/>
                  <a:pt x="2303836" y="2277119"/>
                  <a:pt x="2240276" y="3734791"/>
                </a:cubicBezTo>
                <a:cubicBezTo>
                  <a:pt x="2176522" y="5196911"/>
                  <a:pt x="1237280" y="5841173"/>
                  <a:pt x="274951" y="6634678"/>
                </a:cubicBezTo>
                <a:cubicBezTo>
                  <a:pt x="187328" y="6706930"/>
                  <a:pt x="100126" y="6778421"/>
                  <a:pt x="12802" y="6848127"/>
                </a:cubicBezTo>
                <a:lnTo>
                  <a:pt x="0" y="6858000"/>
                </a:lnTo>
                <a:lnTo>
                  <a:pt x="19410" y="6858000"/>
                </a:lnTo>
                <a:lnTo>
                  <a:pt x="31082" y="6848998"/>
                </a:lnTo>
                <a:cubicBezTo>
                  <a:pt x="118405" y="6779292"/>
                  <a:pt x="205608" y="6707801"/>
                  <a:pt x="293230" y="6635549"/>
                </a:cubicBezTo>
                <a:cubicBezTo>
                  <a:pt x="1255560" y="5842045"/>
                  <a:pt x="2194802" y="5197782"/>
                  <a:pt x="2258555" y="3735662"/>
                </a:cubicBezTo>
                <a:cubicBezTo>
                  <a:pt x="2322115" y="2277991"/>
                  <a:pt x="1944825" y="958811"/>
                  <a:pt x="1193518" y="83243"/>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98" name="Freeform: Shape 97">
            <a:extLst>
              <a:ext uri="{FF2B5EF4-FFF2-40B4-BE49-F238E27FC236}">
                <a16:creationId xmlns:a16="http://schemas.microsoft.com/office/drawing/2014/main" id="{BC87DA9F-8DB2-4D48-8716-A928FBB8A5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033"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0" name="Freeform: Shape 99">
            <a:extLst>
              <a:ext uri="{FF2B5EF4-FFF2-40B4-BE49-F238E27FC236}">
                <a16:creationId xmlns:a16="http://schemas.microsoft.com/office/drawing/2014/main" id="{195EA065-AC5D-431D-927E-87FF05884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96194"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2" name="Freeform: Shape 101">
            <a:extLst>
              <a:ext uri="{FF2B5EF4-FFF2-40B4-BE49-F238E27FC236}">
                <a16:creationId xmlns:a16="http://schemas.microsoft.com/office/drawing/2014/main" id="{46934B3C-D73F-4CD0-95B1-0244D662D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3292" y="0"/>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0084FA8B-D322-7BCC-2CD0-A6176FAB3481}"/>
              </a:ext>
            </a:extLst>
          </p:cNvPr>
          <p:cNvSpPr>
            <a:spLocks noGrp="1"/>
          </p:cNvSpPr>
          <p:nvPr>
            <p:ph type="title"/>
          </p:nvPr>
        </p:nvSpPr>
        <p:spPr>
          <a:xfrm>
            <a:off x="2190750" y="1346268"/>
            <a:ext cx="7810500" cy="3125338"/>
          </a:xfrm>
        </p:spPr>
        <p:txBody>
          <a:bodyPr vert="horz" lIns="109728" tIns="109728" rIns="109728" bIns="91440" rtlCol="0" anchor="b">
            <a:normAutofit/>
          </a:bodyPr>
          <a:lstStyle/>
          <a:p>
            <a:pPr algn="ctr">
              <a:lnSpc>
                <a:spcPct val="120000"/>
              </a:lnSpc>
            </a:pPr>
            <a:r>
              <a:rPr lang="en-US" sz="6700">
                <a:solidFill>
                  <a:schemeClr val="tx1">
                    <a:lumMod val="85000"/>
                    <a:lumOff val="15000"/>
                  </a:schemeClr>
                </a:solidFill>
              </a:rPr>
              <a:t>PERMUTATIONS</a:t>
            </a:r>
          </a:p>
        </p:txBody>
      </p:sp>
    </p:spTree>
    <p:extLst>
      <p:ext uri="{BB962C8B-B14F-4D97-AF65-F5344CB8AC3E}">
        <p14:creationId xmlns:p14="http://schemas.microsoft.com/office/powerpoint/2010/main" val="292032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2F24225-0E3A-40A5-A927-CEFC144381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3" name="Freeform: Shape 22">
            <a:extLst>
              <a:ext uri="{FF2B5EF4-FFF2-40B4-BE49-F238E27FC236}">
                <a16:creationId xmlns:a16="http://schemas.microsoft.com/office/drawing/2014/main" id="{5B02B8FB-EF36-4677-B5B5-E9B989F25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83796" cy="6858000"/>
          </a:xfrm>
          <a:custGeom>
            <a:avLst/>
            <a:gdLst>
              <a:gd name="connsiteX0" fmla="*/ 0 w 4583796"/>
              <a:gd name="connsiteY0" fmla="*/ 0 h 6858000"/>
              <a:gd name="connsiteX1" fmla="*/ 1087374 w 4583796"/>
              <a:gd name="connsiteY1" fmla="*/ 0 h 6858000"/>
              <a:gd name="connsiteX2" fmla="*/ 1598212 w 4583796"/>
              <a:gd name="connsiteY2" fmla="*/ 0 h 6858000"/>
              <a:gd name="connsiteX3" fmla="*/ 2960773 w 4583796"/>
              <a:gd name="connsiteY3" fmla="*/ 0 h 6858000"/>
              <a:gd name="connsiteX4" fmla="*/ 2982897 w 4583796"/>
              <a:gd name="connsiteY4" fmla="*/ 14997 h 6858000"/>
              <a:gd name="connsiteX5" fmla="*/ 4583796 w 4583796"/>
              <a:gd name="connsiteY5" fmla="*/ 3621656 h 6858000"/>
              <a:gd name="connsiteX6" fmla="*/ 2709446 w 4583796"/>
              <a:gd name="connsiteY6" fmla="*/ 6374814 h 6858000"/>
              <a:gd name="connsiteX7" fmla="*/ 2192798 w 4583796"/>
              <a:gd name="connsiteY7" fmla="*/ 6780599 h 6858000"/>
              <a:gd name="connsiteX8" fmla="*/ 2081042 w 4583796"/>
              <a:gd name="connsiteY8" fmla="*/ 6858000 h 6858000"/>
              <a:gd name="connsiteX9" fmla="*/ 1598212 w 4583796"/>
              <a:gd name="connsiteY9" fmla="*/ 6858000 h 6858000"/>
              <a:gd name="connsiteX10" fmla="*/ 1087374 w 4583796"/>
              <a:gd name="connsiteY10" fmla="*/ 6858000 h 6858000"/>
              <a:gd name="connsiteX11" fmla="*/ 0 w 4583796"/>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83796" h="6858000">
                <a:moveTo>
                  <a:pt x="0" y="0"/>
                </a:moveTo>
                <a:lnTo>
                  <a:pt x="1087374" y="0"/>
                </a:lnTo>
                <a:lnTo>
                  <a:pt x="1598212" y="0"/>
                </a:lnTo>
                <a:lnTo>
                  <a:pt x="2960773" y="0"/>
                </a:lnTo>
                <a:lnTo>
                  <a:pt x="2982897" y="14997"/>
                </a:lnTo>
                <a:cubicBezTo>
                  <a:pt x="4010060" y="754641"/>
                  <a:pt x="4583796" y="2093192"/>
                  <a:pt x="4583796" y="3621656"/>
                </a:cubicBezTo>
                <a:cubicBezTo>
                  <a:pt x="4583796" y="4969131"/>
                  <a:pt x="3655071" y="5602839"/>
                  <a:pt x="2709446" y="6374814"/>
                </a:cubicBezTo>
                <a:cubicBezTo>
                  <a:pt x="2537243" y="6515397"/>
                  <a:pt x="2366616" y="6653108"/>
                  <a:pt x="2192798" y="6780599"/>
                </a:cubicBezTo>
                <a:lnTo>
                  <a:pt x="2081042" y="6858000"/>
                </a:lnTo>
                <a:lnTo>
                  <a:pt x="1598212" y="6858000"/>
                </a:lnTo>
                <a:lnTo>
                  <a:pt x="1087374"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Shape 11">
            <a:extLst>
              <a:ext uri="{FF2B5EF4-FFF2-40B4-BE49-F238E27FC236}">
                <a16:creationId xmlns:a16="http://schemas.microsoft.com/office/drawing/2014/main" id="{BE30D5C6-EC5C-4D78-8689-1B6822BFF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12A73499-12A4-4080-B0DE-351867697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60A52FE6-BB17-4BE4-BFA1-8896FD7CF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8" name="Freeform: Shape 17">
            <a:extLst>
              <a:ext uri="{FF2B5EF4-FFF2-40B4-BE49-F238E27FC236}">
                <a16:creationId xmlns:a16="http://schemas.microsoft.com/office/drawing/2014/main" id="{A7BBF837-70DD-4FFD-A87C-FAD1F5D8A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0012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E5EB792-CB0B-44C0-9561-24A263D874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0113"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C0FB4A96-0FD5-4642-8CE2-57623A3A4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48872"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6AA400D9-7FDD-FB01-D9FE-932974F76D69}"/>
              </a:ext>
            </a:extLst>
          </p:cNvPr>
          <p:cNvSpPr>
            <a:spLocks noGrp="1"/>
          </p:cNvSpPr>
          <p:nvPr>
            <p:ph type="title"/>
          </p:nvPr>
        </p:nvSpPr>
        <p:spPr>
          <a:xfrm>
            <a:off x="281578" y="1833229"/>
            <a:ext cx="3161338" cy="2934031"/>
          </a:xfrm>
        </p:spPr>
        <p:txBody>
          <a:bodyPr anchor="ctr">
            <a:normAutofit/>
          </a:bodyPr>
          <a:lstStyle/>
          <a:p>
            <a:r>
              <a:rPr lang="en-US" sz="2500" dirty="0">
                <a:ea typeface="Meiryo"/>
              </a:rPr>
              <a:t>            </a:t>
            </a:r>
            <a:r>
              <a:rPr lang="en-US" sz="2500" u="sng" dirty="0">
                <a:ea typeface="Meiryo"/>
              </a:rPr>
              <a:t>PERMUTATIONS</a:t>
            </a:r>
          </a:p>
        </p:txBody>
      </p:sp>
      <p:sp>
        <p:nvSpPr>
          <p:cNvPr id="3" name="Content Placeholder 2">
            <a:extLst>
              <a:ext uri="{FF2B5EF4-FFF2-40B4-BE49-F238E27FC236}">
                <a16:creationId xmlns:a16="http://schemas.microsoft.com/office/drawing/2014/main" id="{910AD7DA-85DD-023E-E5E1-0647FF68F139}"/>
              </a:ext>
            </a:extLst>
          </p:cNvPr>
          <p:cNvSpPr>
            <a:spLocks noGrp="1"/>
          </p:cNvSpPr>
          <p:nvPr>
            <p:ph idx="1"/>
          </p:nvPr>
        </p:nvSpPr>
        <p:spPr>
          <a:xfrm>
            <a:off x="4185799" y="486872"/>
            <a:ext cx="8007921" cy="6004999"/>
          </a:xfrm>
        </p:spPr>
        <p:txBody>
          <a:bodyPr vert="horz" lIns="109728" tIns="109728" rIns="109728" bIns="91440" rtlCol="0" anchor="ctr">
            <a:normAutofit/>
          </a:bodyPr>
          <a:lstStyle/>
          <a:p>
            <a:pPr>
              <a:lnSpc>
                <a:spcPct val="130000"/>
              </a:lnSpc>
            </a:pPr>
            <a:r>
              <a:rPr lang="en-US" sz="2000" dirty="0">
                <a:ea typeface="+mn-lt"/>
                <a:cs typeface="+mn-lt"/>
              </a:rPr>
              <a:t>Def: Given a collection of n distinct objects, any (linear) arrangement of these objects is called a permutation of the collection. If there are n distinct objects and r is an integer, with 1≤r≤n, then by the rule of product, the number of permutations of size r for the n objects are</a:t>
            </a:r>
            <a:endParaRPr lang="en-US" sz="2000" b="1" dirty="0">
              <a:ea typeface="+mn-lt"/>
              <a:cs typeface="+mn-lt"/>
            </a:endParaRPr>
          </a:p>
          <a:p>
            <a:pPr>
              <a:lnSpc>
                <a:spcPct val="130000"/>
              </a:lnSpc>
            </a:pPr>
            <a:r>
              <a:rPr lang="en-US" b="1" dirty="0">
                <a:solidFill>
                  <a:schemeClr val="tx1">
                    <a:lumMod val="95000"/>
                    <a:lumOff val="5000"/>
                  </a:schemeClr>
                </a:solidFill>
                <a:ea typeface="+mn-lt"/>
                <a:cs typeface="+mn-lt"/>
              </a:rPr>
              <a:t>P(n, r) = n×(n-1)×(n-2)×……..×(n-r+1)= n!/ (n-r)!</a:t>
            </a:r>
            <a:endParaRPr lang="en-US" b="1">
              <a:solidFill>
                <a:schemeClr val="tx1">
                  <a:lumMod val="95000"/>
                  <a:lumOff val="5000"/>
                </a:schemeClr>
              </a:solidFill>
              <a:ea typeface="Meiryo"/>
            </a:endParaRPr>
          </a:p>
        </p:txBody>
      </p:sp>
    </p:spTree>
    <p:extLst>
      <p:ext uri="{BB962C8B-B14F-4D97-AF65-F5344CB8AC3E}">
        <p14:creationId xmlns:p14="http://schemas.microsoft.com/office/powerpoint/2010/main" val="2629630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10CE40DC-5723-449B-A365-A61D8C262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Picture 4" descr="White letters in 3D form">
            <a:extLst>
              <a:ext uri="{FF2B5EF4-FFF2-40B4-BE49-F238E27FC236}">
                <a16:creationId xmlns:a16="http://schemas.microsoft.com/office/drawing/2014/main" id="{CBD720EB-8F8E-A61A-D690-E792848C7A44}"/>
              </a:ext>
            </a:extLst>
          </p:cNvPr>
          <p:cNvPicPr>
            <a:picLocks noChangeAspect="1"/>
          </p:cNvPicPr>
          <p:nvPr/>
        </p:nvPicPr>
        <p:blipFill>
          <a:blip r:embed="rId2"/>
          <a:srcRect t="10238" r="-1" b="10236"/>
          <a:stretch/>
        </p:blipFill>
        <p:spPr>
          <a:xfrm>
            <a:off x="1524" y="10"/>
            <a:ext cx="12188952" cy="6857990"/>
          </a:xfrm>
          <a:prstGeom prst="rect">
            <a:avLst/>
          </a:prstGeom>
        </p:spPr>
      </p:pic>
      <p:sp>
        <p:nvSpPr>
          <p:cNvPr id="43" name="Freeform: Shape 42">
            <a:extLst>
              <a:ext uri="{FF2B5EF4-FFF2-40B4-BE49-F238E27FC236}">
                <a16:creationId xmlns:a16="http://schemas.microsoft.com/office/drawing/2014/main" id="{28207E96-6DFF-4119-B2EA-3299067D2F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42598" y="0"/>
            <a:ext cx="10189600" cy="6858000"/>
          </a:xfrm>
          <a:custGeom>
            <a:avLst/>
            <a:gdLst>
              <a:gd name="connsiteX0" fmla="*/ 8513625 w 10189600"/>
              <a:gd name="connsiteY0" fmla="*/ 0 h 6858000"/>
              <a:gd name="connsiteX1" fmla="*/ 1434689 w 10189600"/>
              <a:gd name="connsiteY1" fmla="*/ 0 h 6858000"/>
              <a:gd name="connsiteX2" fmla="*/ 1271976 w 10189600"/>
              <a:gd name="connsiteY2" fmla="*/ 160651 h 6858000"/>
              <a:gd name="connsiteX3" fmla="*/ 0 w 10189600"/>
              <a:gd name="connsiteY3" fmla="*/ 3879329 h 6858000"/>
              <a:gd name="connsiteX4" fmla="*/ 1565101 w 10189600"/>
              <a:gd name="connsiteY4" fmla="*/ 6659296 h 6858000"/>
              <a:gd name="connsiteX5" fmla="*/ 1789426 w 10189600"/>
              <a:gd name="connsiteY5" fmla="*/ 6858000 h 6858000"/>
              <a:gd name="connsiteX6" fmla="*/ 8868328 w 10189600"/>
              <a:gd name="connsiteY6" fmla="*/ 6858000 h 6858000"/>
              <a:gd name="connsiteX7" fmla="*/ 8925683 w 10189600"/>
              <a:gd name="connsiteY7" fmla="*/ 6804604 h 6858000"/>
              <a:gd name="connsiteX8" fmla="*/ 10189600 w 10189600"/>
              <a:gd name="connsiteY8" fmla="*/ 4217082 h 6858000"/>
              <a:gd name="connsiteX9" fmla="*/ 8536469 w 10189600"/>
              <a:gd name="connsiteY9" fmla="*/ 1746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189600" h="6858000">
                <a:moveTo>
                  <a:pt x="8513625" y="0"/>
                </a:moveTo>
                <a:lnTo>
                  <a:pt x="1434689" y="0"/>
                </a:lnTo>
                <a:lnTo>
                  <a:pt x="1271976" y="160651"/>
                </a:lnTo>
                <a:cubicBezTo>
                  <a:pt x="451613" y="1030749"/>
                  <a:pt x="0" y="2373165"/>
                  <a:pt x="0" y="3879329"/>
                </a:cubicBezTo>
                <a:cubicBezTo>
                  <a:pt x="0" y="5207145"/>
                  <a:pt x="731040" y="5919527"/>
                  <a:pt x="1565101" y="6659296"/>
                </a:cubicBezTo>
                <a:lnTo>
                  <a:pt x="1789426" y="6858000"/>
                </a:lnTo>
                <a:lnTo>
                  <a:pt x="8868328" y="6858000"/>
                </a:lnTo>
                <a:lnTo>
                  <a:pt x="8925683" y="6804604"/>
                </a:lnTo>
                <a:cubicBezTo>
                  <a:pt x="9627437" y="6132444"/>
                  <a:pt x="10189600" y="5418356"/>
                  <a:pt x="10189600" y="4217082"/>
                </a:cubicBezTo>
                <a:cubicBezTo>
                  <a:pt x="10189600" y="2437327"/>
                  <a:pt x="9597144" y="878708"/>
                  <a:pt x="8536469" y="17461"/>
                </a:cubicBez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5" name="Freeform: Shape 44">
            <a:extLst>
              <a:ext uri="{FF2B5EF4-FFF2-40B4-BE49-F238E27FC236}">
                <a16:creationId xmlns:a16="http://schemas.microsoft.com/office/drawing/2014/main" id="{9E223C86-12C5-4A60-A21A-D7FC75EFC6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57813" y="0"/>
            <a:ext cx="1323453" cy="6858000"/>
          </a:xfrm>
          <a:custGeom>
            <a:avLst/>
            <a:gdLst>
              <a:gd name="connsiteX0" fmla="*/ 28443 w 1323453"/>
              <a:gd name="connsiteY0" fmla="*/ 0 h 6858000"/>
              <a:gd name="connsiteX1" fmla="*/ 10519 w 1323453"/>
              <a:gd name="connsiteY1" fmla="*/ 0 h 6858000"/>
              <a:gd name="connsiteX2" fmla="*/ 37377 w 1323453"/>
              <a:gd name="connsiteY2" fmla="*/ 27367 h 6858000"/>
              <a:gd name="connsiteX3" fmla="*/ 1297455 w 1323453"/>
              <a:gd name="connsiteY3" fmla="*/ 4282319 h 6858000"/>
              <a:gd name="connsiteX4" fmla="*/ 248584 w 1323453"/>
              <a:gd name="connsiteY4" fmla="*/ 6615157 h 6858000"/>
              <a:gd name="connsiteX5" fmla="*/ 0 w 1323453"/>
              <a:gd name="connsiteY5" fmla="*/ 6858000 h 6858000"/>
              <a:gd name="connsiteX6" fmla="*/ 19869 w 1323453"/>
              <a:gd name="connsiteY6" fmla="*/ 6858000 h 6858000"/>
              <a:gd name="connsiteX7" fmla="*/ 267461 w 1323453"/>
              <a:gd name="connsiteY7" fmla="*/ 6616128 h 6858000"/>
              <a:gd name="connsiteX8" fmla="*/ 1316330 w 1323453"/>
              <a:gd name="connsiteY8" fmla="*/ 4283289 h 6858000"/>
              <a:gd name="connsiteX9" fmla="*/ 56253 w 1323453"/>
              <a:gd name="connsiteY9" fmla="*/ 2833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23453" h="6858000">
                <a:moveTo>
                  <a:pt x="28443" y="0"/>
                </a:moveTo>
                <a:lnTo>
                  <a:pt x="10519" y="0"/>
                </a:lnTo>
                <a:lnTo>
                  <a:pt x="37377" y="27367"/>
                </a:lnTo>
                <a:cubicBezTo>
                  <a:pt x="919519" y="995374"/>
                  <a:pt x="1367465" y="2551123"/>
                  <a:pt x="1297455" y="4282319"/>
                </a:cubicBezTo>
                <a:cubicBezTo>
                  <a:pt x="1254252" y="5350659"/>
                  <a:pt x="821705" y="6026831"/>
                  <a:pt x="248584" y="6615157"/>
                </a:cubicBezTo>
                <a:lnTo>
                  <a:pt x="0" y="6858000"/>
                </a:lnTo>
                <a:lnTo>
                  <a:pt x="19869" y="6858000"/>
                </a:lnTo>
                <a:lnTo>
                  <a:pt x="267461" y="6616128"/>
                </a:lnTo>
                <a:cubicBezTo>
                  <a:pt x="840581" y="6027802"/>
                  <a:pt x="1273128" y="5351630"/>
                  <a:pt x="1316330" y="4283289"/>
                </a:cubicBezTo>
                <a:cubicBezTo>
                  <a:pt x="1386340" y="2552094"/>
                  <a:pt x="938396" y="996343"/>
                  <a:pt x="56253" y="2833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47" name="Freeform: Shape 46">
            <a:extLst>
              <a:ext uri="{FF2B5EF4-FFF2-40B4-BE49-F238E27FC236}">
                <a16:creationId xmlns:a16="http://schemas.microsoft.com/office/drawing/2014/main" id="{FA573AF0-3C0B-4895-A7A6-F41B03211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5" y="0"/>
            <a:ext cx="1561993" cy="6858000"/>
          </a:xfrm>
          <a:custGeom>
            <a:avLst/>
            <a:gdLst>
              <a:gd name="connsiteX0" fmla="*/ 1544228 w 1561993"/>
              <a:gd name="connsiteY0" fmla="*/ 0 h 6858000"/>
              <a:gd name="connsiteX1" fmla="*/ 1561993 w 1561993"/>
              <a:gd name="connsiteY1" fmla="*/ 0 h 6858000"/>
              <a:gd name="connsiteX2" fmla="*/ 1540943 w 1561993"/>
              <a:gd name="connsiteY2" fmla="*/ 17040 h 6858000"/>
              <a:gd name="connsiteX3" fmla="*/ 17765 w 1561993"/>
              <a:gd name="connsiteY3" fmla="*/ 4115040 h 6858000"/>
              <a:gd name="connsiteX4" fmla="*/ 1142901 w 1561993"/>
              <a:gd name="connsiteY4" fmla="*/ 6599739 h 6858000"/>
              <a:gd name="connsiteX5" fmla="*/ 1403744 w 1561993"/>
              <a:gd name="connsiteY5" fmla="*/ 6858000 h 6858000"/>
              <a:gd name="connsiteX6" fmla="*/ 1385980 w 1561993"/>
              <a:gd name="connsiteY6" fmla="*/ 6858000 h 6858000"/>
              <a:gd name="connsiteX7" fmla="*/ 1125137 w 1561993"/>
              <a:gd name="connsiteY7" fmla="*/ 6599739 h 6858000"/>
              <a:gd name="connsiteX8" fmla="*/ 0 w 1561993"/>
              <a:gd name="connsiteY8" fmla="*/ 4115040 h 6858000"/>
              <a:gd name="connsiteX9" fmla="*/ 1523178 w 1561993"/>
              <a:gd name="connsiteY9" fmla="*/ 1704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61993" h="6858000">
                <a:moveTo>
                  <a:pt x="1544228" y="0"/>
                </a:moveTo>
                <a:lnTo>
                  <a:pt x="1561993" y="0"/>
                </a:lnTo>
                <a:lnTo>
                  <a:pt x="1540943" y="17040"/>
                </a:lnTo>
                <a:cubicBezTo>
                  <a:pt x="563647" y="857447"/>
                  <a:pt x="17765" y="2378351"/>
                  <a:pt x="17765" y="4115040"/>
                </a:cubicBezTo>
                <a:cubicBezTo>
                  <a:pt x="17765" y="5263323"/>
                  <a:pt x="514810" y="5955416"/>
                  <a:pt x="1142901" y="6599739"/>
                </a:cubicBezTo>
                <a:lnTo>
                  <a:pt x="1403744" y="6858000"/>
                </a:lnTo>
                <a:lnTo>
                  <a:pt x="1385980" y="6858000"/>
                </a:lnTo>
                <a:lnTo>
                  <a:pt x="1125137" y="6599739"/>
                </a:lnTo>
                <a:cubicBezTo>
                  <a:pt x="497046" y="5955416"/>
                  <a:pt x="0" y="5263323"/>
                  <a:pt x="0" y="4115040"/>
                </a:cubicBezTo>
                <a:cubicBezTo>
                  <a:pt x="0" y="2378351"/>
                  <a:pt x="545882" y="857447"/>
                  <a:pt x="1523178" y="1704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62442AC3-A9B0-4865-8A8A-1504FFC6E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34283" y="0"/>
            <a:ext cx="1904278" cy="6858000"/>
          </a:xfrm>
          <a:custGeom>
            <a:avLst/>
            <a:gdLst>
              <a:gd name="connsiteX0" fmla="*/ 624262 w 1775065"/>
              <a:gd name="connsiteY0" fmla="*/ 0 h 6858000"/>
              <a:gd name="connsiteX1" fmla="*/ 642233 w 1775065"/>
              <a:gd name="connsiteY1" fmla="*/ 0 h 6858000"/>
              <a:gd name="connsiteX2" fmla="*/ 673003 w 1775065"/>
              <a:gd name="connsiteY2" fmla="*/ 35111 h 6858000"/>
              <a:gd name="connsiteX3" fmla="*/ 1767974 w 1775065"/>
              <a:gd name="connsiteY3" fmla="*/ 3968278 h 6858000"/>
              <a:gd name="connsiteX4" fmla="*/ 115603 w 1775065"/>
              <a:gd name="connsiteY4" fmla="*/ 6776131 h 6858000"/>
              <a:gd name="connsiteX5" fmla="*/ 19890 w 1775065"/>
              <a:gd name="connsiteY5" fmla="*/ 6858000 h 6858000"/>
              <a:gd name="connsiteX6" fmla="*/ 0 w 1775065"/>
              <a:gd name="connsiteY6" fmla="*/ 6858000 h 6858000"/>
              <a:gd name="connsiteX7" fmla="*/ 96809 w 1775065"/>
              <a:gd name="connsiteY7" fmla="*/ 6775193 h 6858000"/>
              <a:gd name="connsiteX8" fmla="*/ 1749182 w 1775065"/>
              <a:gd name="connsiteY8" fmla="*/ 3967340 h 6858000"/>
              <a:gd name="connsiteX9" fmla="*/ 654209 w 1775065"/>
              <a:gd name="connsiteY9" fmla="*/ 3417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5065" h="6858000">
                <a:moveTo>
                  <a:pt x="624262" y="0"/>
                </a:moveTo>
                <a:lnTo>
                  <a:pt x="642233" y="0"/>
                </a:lnTo>
                <a:lnTo>
                  <a:pt x="673003" y="35111"/>
                </a:lnTo>
                <a:cubicBezTo>
                  <a:pt x="1445427" y="977982"/>
                  <a:pt x="1833320" y="2398562"/>
                  <a:pt x="1767974" y="3968278"/>
                </a:cubicBezTo>
                <a:cubicBezTo>
                  <a:pt x="1710622" y="5345972"/>
                  <a:pt x="964135" y="6049363"/>
                  <a:pt x="115603" y="6776131"/>
                </a:cubicBezTo>
                <a:lnTo>
                  <a:pt x="19890" y="6858000"/>
                </a:lnTo>
                <a:lnTo>
                  <a:pt x="0" y="6858000"/>
                </a:lnTo>
                <a:lnTo>
                  <a:pt x="96809" y="6775193"/>
                </a:lnTo>
                <a:cubicBezTo>
                  <a:pt x="945341" y="6048424"/>
                  <a:pt x="1691828" y="5345034"/>
                  <a:pt x="1749182" y="3967340"/>
                </a:cubicBezTo>
                <a:cubicBezTo>
                  <a:pt x="1814528" y="2397623"/>
                  <a:pt x="1426634" y="977044"/>
                  <a:pt x="654209" y="34172"/>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8451DCE-129E-43B6-BA50-3C8339E461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89577" y="0"/>
            <a:ext cx="1825312" cy="6858000"/>
          </a:xfrm>
          <a:custGeom>
            <a:avLst/>
            <a:gdLst>
              <a:gd name="connsiteX0" fmla="*/ 516683 w 1825312"/>
              <a:gd name="connsiteY0" fmla="*/ 0 h 6858000"/>
              <a:gd name="connsiteX1" fmla="*/ 541088 w 1825312"/>
              <a:gd name="connsiteY1" fmla="*/ 0 h 6858000"/>
              <a:gd name="connsiteX2" fmla="*/ 626170 w 1825312"/>
              <a:gd name="connsiteY2" fmla="*/ 99144 h 6858000"/>
              <a:gd name="connsiteX3" fmla="*/ 1825312 w 1825312"/>
              <a:gd name="connsiteY3" fmla="*/ 3859833 h 6858000"/>
              <a:gd name="connsiteX4" fmla="*/ 279633 w 1825312"/>
              <a:gd name="connsiteY4" fmla="*/ 6651338 h 6858000"/>
              <a:gd name="connsiteX5" fmla="*/ 24403 w 1825312"/>
              <a:gd name="connsiteY5" fmla="*/ 6858000 h 6858000"/>
              <a:gd name="connsiteX6" fmla="*/ 0 w 1825312"/>
              <a:gd name="connsiteY6" fmla="*/ 6858000 h 6858000"/>
              <a:gd name="connsiteX7" fmla="*/ 255230 w 1825312"/>
              <a:gd name="connsiteY7" fmla="*/ 6651338 h 6858000"/>
              <a:gd name="connsiteX8" fmla="*/ 1800907 w 1825312"/>
              <a:gd name="connsiteY8" fmla="*/ 3859833 h 6858000"/>
              <a:gd name="connsiteX9" fmla="*/ 601765 w 1825312"/>
              <a:gd name="connsiteY9" fmla="*/ 991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5312" h="6858000">
                <a:moveTo>
                  <a:pt x="516683" y="0"/>
                </a:moveTo>
                <a:lnTo>
                  <a:pt x="541088" y="0"/>
                </a:lnTo>
                <a:lnTo>
                  <a:pt x="626170" y="99144"/>
                </a:lnTo>
                <a:cubicBezTo>
                  <a:pt x="1403484" y="1069501"/>
                  <a:pt x="1825312" y="2396484"/>
                  <a:pt x="1825312" y="3859833"/>
                </a:cubicBezTo>
                <a:cubicBezTo>
                  <a:pt x="1825312" y="5149904"/>
                  <a:pt x="1142485" y="5927455"/>
                  <a:pt x="279633" y="6651338"/>
                </a:cubicBezTo>
                <a:lnTo>
                  <a:pt x="24403" y="6858000"/>
                </a:lnTo>
                <a:lnTo>
                  <a:pt x="0" y="6858000"/>
                </a:lnTo>
                <a:lnTo>
                  <a:pt x="255230" y="6651338"/>
                </a:lnTo>
                <a:cubicBezTo>
                  <a:pt x="1118082" y="5927455"/>
                  <a:pt x="1800907" y="5149904"/>
                  <a:pt x="1800907" y="3859833"/>
                </a:cubicBezTo>
                <a:cubicBezTo>
                  <a:pt x="1800907" y="2396484"/>
                  <a:pt x="1379079" y="1069501"/>
                  <a:pt x="601765" y="9914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5CB90E0-944D-58BB-1DB5-BAA6EE6FB121}"/>
              </a:ext>
            </a:extLst>
          </p:cNvPr>
          <p:cNvSpPr>
            <a:spLocks noGrp="1"/>
          </p:cNvSpPr>
          <p:nvPr>
            <p:ph type="title"/>
          </p:nvPr>
        </p:nvSpPr>
        <p:spPr>
          <a:xfrm>
            <a:off x="2245932" y="1501154"/>
            <a:ext cx="7340048" cy="1043663"/>
          </a:xfrm>
        </p:spPr>
        <p:txBody>
          <a:bodyPr anchor="b">
            <a:normAutofit/>
          </a:bodyPr>
          <a:lstStyle/>
          <a:p>
            <a:endParaRPr lang="en-US" dirty="0"/>
          </a:p>
        </p:txBody>
      </p:sp>
      <p:sp>
        <p:nvSpPr>
          <p:cNvPr id="3" name="Content Placeholder 2">
            <a:extLst>
              <a:ext uri="{FF2B5EF4-FFF2-40B4-BE49-F238E27FC236}">
                <a16:creationId xmlns:a16="http://schemas.microsoft.com/office/drawing/2014/main" id="{69839449-4EE8-27D9-52AD-31F7D19B76E3}"/>
              </a:ext>
            </a:extLst>
          </p:cNvPr>
          <p:cNvSpPr>
            <a:spLocks noGrp="1"/>
          </p:cNvSpPr>
          <p:nvPr>
            <p:ph idx="1"/>
          </p:nvPr>
        </p:nvSpPr>
        <p:spPr>
          <a:xfrm>
            <a:off x="2113410" y="279178"/>
            <a:ext cx="7340048" cy="5593177"/>
          </a:xfrm>
        </p:spPr>
        <p:txBody>
          <a:bodyPr vert="horz" lIns="109728" tIns="109728" rIns="109728" bIns="91440" rtlCol="0" anchor="t">
            <a:noAutofit/>
          </a:bodyPr>
          <a:lstStyle/>
          <a:p>
            <a:pPr>
              <a:lnSpc>
                <a:spcPct val="130000"/>
              </a:lnSpc>
            </a:pPr>
            <a:r>
              <a:rPr lang="en-US" sz="2000" b="1" dirty="0">
                <a:ea typeface="+mn-lt"/>
                <a:cs typeface="+mn-lt"/>
              </a:rPr>
              <a:t>Ex. How many arrangements are there of all the letters in COMPUTER be arranged? </a:t>
            </a:r>
          </a:p>
          <a:p>
            <a:pPr>
              <a:lnSpc>
                <a:spcPct val="130000"/>
              </a:lnSpc>
            </a:pPr>
            <a:r>
              <a:rPr lang="en-US" sz="2000" dirty="0">
                <a:ea typeface="+mn-lt"/>
                <a:cs typeface="+mn-lt"/>
              </a:rPr>
              <a:t>Sol: 8! </a:t>
            </a:r>
            <a:endParaRPr lang="en-US" sz="2000">
              <a:ea typeface="Meiryo"/>
            </a:endParaRPr>
          </a:p>
          <a:p>
            <a:pPr>
              <a:lnSpc>
                <a:spcPct val="130000"/>
              </a:lnSpc>
            </a:pPr>
            <a:r>
              <a:rPr lang="en-US" sz="2000" b="1" dirty="0">
                <a:ea typeface="+mn-lt"/>
                <a:cs typeface="+mn-lt"/>
              </a:rPr>
              <a:t>Ex. How many arrangements are there of all the letters in DATABASES be arranged? </a:t>
            </a:r>
          </a:p>
          <a:p>
            <a:pPr>
              <a:lnSpc>
                <a:spcPct val="130000"/>
              </a:lnSpc>
            </a:pPr>
            <a:r>
              <a:rPr lang="en-US" sz="2000" dirty="0">
                <a:ea typeface="+mn-lt"/>
                <a:cs typeface="+mn-lt"/>
              </a:rPr>
              <a:t>Sol: 9!/ (2! 3!) = 30, 240. </a:t>
            </a:r>
          </a:p>
          <a:p>
            <a:pPr>
              <a:lnSpc>
                <a:spcPct val="130000"/>
              </a:lnSpc>
            </a:pPr>
            <a:r>
              <a:rPr lang="en-US" sz="2000" b="1" dirty="0">
                <a:ea typeface="+mn-lt"/>
                <a:cs typeface="+mn-lt"/>
              </a:rPr>
              <a:t>Ex.(a) In how many ways can seven people be arranged about a circular table? </a:t>
            </a:r>
          </a:p>
          <a:p>
            <a:pPr>
              <a:lnSpc>
                <a:spcPct val="130000"/>
              </a:lnSpc>
            </a:pPr>
            <a:r>
              <a:rPr lang="en-US" sz="2000" dirty="0">
                <a:ea typeface="+mn-lt"/>
                <a:cs typeface="+mn-lt"/>
              </a:rPr>
              <a:t>(7-1)! </a:t>
            </a:r>
          </a:p>
          <a:p>
            <a:pPr>
              <a:lnSpc>
                <a:spcPct val="130000"/>
              </a:lnSpc>
            </a:pPr>
            <a:r>
              <a:rPr lang="en-US" sz="2000" b="1" dirty="0">
                <a:ea typeface="+mn-lt"/>
                <a:cs typeface="+mn-lt"/>
              </a:rPr>
              <a:t>(b) If two of the people insist on sitting next to each other, how many arrangements are possible? </a:t>
            </a:r>
          </a:p>
          <a:p>
            <a:pPr>
              <a:lnSpc>
                <a:spcPct val="130000"/>
              </a:lnSpc>
            </a:pPr>
            <a:r>
              <a:rPr lang="en-US" sz="2000" dirty="0">
                <a:ea typeface="+mn-lt"/>
                <a:cs typeface="+mn-lt"/>
              </a:rPr>
              <a:t>H &amp;W+5=6 members= (6- 1)!*2!=5! 2!</a:t>
            </a:r>
            <a:endParaRPr lang="en-US" sz="2000" dirty="0">
              <a:ea typeface="Meiryo"/>
            </a:endParaRPr>
          </a:p>
        </p:txBody>
      </p:sp>
    </p:spTree>
    <p:extLst>
      <p:ext uri="{BB962C8B-B14F-4D97-AF65-F5344CB8AC3E}">
        <p14:creationId xmlns:p14="http://schemas.microsoft.com/office/powerpoint/2010/main" val="302814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B0F7D69-D93C-4C38-A23D-76E000D69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9">
            <a:extLst>
              <a:ext uri="{FF2B5EF4-FFF2-40B4-BE49-F238E27FC236}">
                <a16:creationId xmlns:a16="http://schemas.microsoft.com/office/drawing/2014/main" id="{8CD419D4-EA9D-42D9-BF62-B07F0B7B67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2" name="Freeform: Shape 11">
            <a:extLst>
              <a:ext uri="{FF2B5EF4-FFF2-40B4-BE49-F238E27FC236}">
                <a16:creationId xmlns:a16="http://schemas.microsoft.com/office/drawing/2014/main" id="{1C6FEC9B-9608-4181-A9E5-A1B80E720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4" name="Freeform: Shape 13">
            <a:extLst>
              <a:ext uri="{FF2B5EF4-FFF2-40B4-BE49-F238E27FC236}">
                <a16:creationId xmlns:a16="http://schemas.microsoft.com/office/drawing/2014/main" id="{AB1564ED-F26F-451D-97D6-A6EC3E83FD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6" name="Freeform: Shape 15">
            <a:extLst>
              <a:ext uri="{FF2B5EF4-FFF2-40B4-BE49-F238E27FC236}">
                <a16:creationId xmlns:a16="http://schemas.microsoft.com/office/drawing/2014/main" id="{0CA184B6-3482-4F43-87F0-BC765DCFD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0" y="0"/>
            <a:ext cx="3496422" cy="6858000"/>
          </a:xfrm>
          <a:custGeom>
            <a:avLst/>
            <a:gdLst/>
            <a:ahLst/>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6C869923-8380-4244-9548-802C33063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375409" y="0"/>
            <a:ext cx="2529723" cy="6858000"/>
          </a:xfrm>
          <a:custGeom>
            <a:avLst/>
            <a:gdLst/>
            <a:ahLst/>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Freeform: Shape 19">
            <a:extLst>
              <a:ext uri="{FF2B5EF4-FFF2-40B4-BE49-F238E27FC236}">
                <a16:creationId xmlns:a16="http://schemas.microsoft.com/office/drawing/2014/main" id="{C06255F2-BC67-4DDE-B34E-AC4BA21838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1155402" y="0"/>
            <a:ext cx="2536434" cy="6858000"/>
          </a:xfrm>
          <a:custGeom>
            <a:avLst/>
            <a:gdLst/>
            <a:ahLst/>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2" name="Freeform: Shape 21">
            <a:extLst>
              <a:ext uri="{FF2B5EF4-FFF2-40B4-BE49-F238E27FC236}">
                <a16:creationId xmlns:a16="http://schemas.microsoft.com/office/drawing/2014/main" id="{55169443-FCCD-4C0A-8C69-18CD3FA096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userDrawn="1">
            <p:extLst>
              <p:ext uri="{386F3935-93C4-4BCD-93E2-E3B085C9AB24}">
                <p16:designElem xmlns:p16="http://schemas.microsoft.com/office/powerpoint/2015/main" val="1"/>
              </p:ext>
            </p:extLst>
          </p:nvPr>
        </p:nvSpPr>
        <p:spPr>
          <a:xfrm>
            <a:off x="924161" y="0"/>
            <a:ext cx="2261351" cy="6858000"/>
          </a:xfrm>
          <a:custGeom>
            <a:avLst/>
            <a:gdLst/>
            <a:ahLst/>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useBgFill="1">
        <p:nvSpPr>
          <p:cNvPr id="24" name="Rectangle 23">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4" name="Picture 3" descr="Files in folders">
            <a:extLst>
              <a:ext uri="{FF2B5EF4-FFF2-40B4-BE49-F238E27FC236}">
                <a16:creationId xmlns:a16="http://schemas.microsoft.com/office/drawing/2014/main" id="{600AF329-FA63-F342-2537-ACE77DA115B3}"/>
              </a:ext>
            </a:extLst>
          </p:cNvPr>
          <p:cNvPicPr>
            <a:picLocks noChangeAspect="1"/>
          </p:cNvPicPr>
          <p:nvPr/>
        </p:nvPicPr>
        <p:blipFill>
          <a:blip r:embed="rId2"/>
          <a:srcRect l="10140" r="15201" b="5"/>
          <a:stretch/>
        </p:blipFill>
        <p:spPr>
          <a:xfrm>
            <a:off x="4487333" y="10"/>
            <a:ext cx="7704667" cy="6877868"/>
          </a:xfrm>
          <a:custGeom>
            <a:avLst/>
            <a:gdLst/>
            <a:ahLst/>
            <a:cxnLst/>
            <a:rect l="l" t="t" r="r" b="b"/>
            <a:pathLst>
              <a:path w="7704667" h="6877878">
                <a:moveTo>
                  <a:pt x="0" y="0"/>
                </a:moveTo>
                <a:lnTo>
                  <a:pt x="7704667" y="0"/>
                </a:lnTo>
                <a:lnTo>
                  <a:pt x="7704667" y="6877878"/>
                </a:lnTo>
                <a:lnTo>
                  <a:pt x="0" y="6877878"/>
                </a:lnTo>
                <a:lnTo>
                  <a:pt x="0" y="6867939"/>
                </a:lnTo>
                <a:lnTo>
                  <a:pt x="146217" y="6867939"/>
                </a:lnTo>
                <a:lnTo>
                  <a:pt x="252811" y="6795007"/>
                </a:lnTo>
                <a:cubicBezTo>
                  <a:pt x="428996" y="6667346"/>
                  <a:pt x="601946" y="6529451"/>
                  <a:pt x="776494" y="6388681"/>
                </a:cubicBezTo>
                <a:cubicBezTo>
                  <a:pt x="1734992" y="5615677"/>
                  <a:pt x="2676361" y="4981124"/>
                  <a:pt x="2676361" y="3631852"/>
                </a:cubicBezTo>
                <a:cubicBezTo>
                  <a:pt x="2676361" y="2101350"/>
                  <a:pt x="2094814" y="761014"/>
                  <a:pt x="1053668" y="20384"/>
                </a:cubicBezTo>
                <a:lnTo>
                  <a:pt x="1038069" y="9939"/>
                </a:lnTo>
                <a:lnTo>
                  <a:pt x="0" y="9939"/>
                </a:lnTo>
                <a:close/>
              </a:path>
            </a:pathLst>
          </a:custGeom>
        </p:spPr>
      </p:pic>
      <p:sp>
        <p:nvSpPr>
          <p:cNvPr id="26" name="Freeform: Shape 25">
            <a:extLst>
              <a:ext uri="{FF2B5EF4-FFF2-40B4-BE49-F238E27FC236}">
                <a16:creationId xmlns:a16="http://schemas.microsoft.com/office/drawing/2014/main" id="{DCD36D47-40B7-494B-B249-3CBA333DE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475746" cy="6858000"/>
          </a:xfrm>
          <a:custGeom>
            <a:avLst/>
            <a:gdLst>
              <a:gd name="connsiteX0" fmla="*/ 0 w 7475746"/>
              <a:gd name="connsiteY0" fmla="*/ 0 h 6858000"/>
              <a:gd name="connsiteX1" fmla="*/ 5859459 w 7475746"/>
              <a:gd name="connsiteY1" fmla="*/ 0 h 6858000"/>
              <a:gd name="connsiteX2" fmla="*/ 5874848 w 7475746"/>
              <a:gd name="connsiteY2" fmla="*/ 10445 h 6858000"/>
              <a:gd name="connsiteX3" fmla="*/ 7475746 w 7475746"/>
              <a:gd name="connsiteY3" fmla="*/ 3621913 h 6858000"/>
              <a:gd name="connsiteX4" fmla="*/ 5601397 w 7475746"/>
              <a:gd name="connsiteY4" fmla="*/ 6378742 h 6858000"/>
              <a:gd name="connsiteX5" fmla="*/ 5084748 w 7475746"/>
              <a:gd name="connsiteY5" fmla="*/ 6785068 h 6858000"/>
              <a:gd name="connsiteX6" fmla="*/ 4979585 w 7475746"/>
              <a:gd name="connsiteY6" fmla="*/ 6858000 h 6858000"/>
              <a:gd name="connsiteX7" fmla="*/ 0 w 7475746"/>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75746" h="6858000">
                <a:moveTo>
                  <a:pt x="0" y="0"/>
                </a:moveTo>
                <a:lnTo>
                  <a:pt x="5859459" y="0"/>
                </a:lnTo>
                <a:lnTo>
                  <a:pt x="5874848" y="10445"/>
                </a:lnTo>
                <a:cubicBezTo>
                  <a:pt x="6902010" y="751075"/>
                  <a:pt x="7475746" y="2091411"/>
                  <a:pt x="7475746" y="3621913"/>
                </a:cubicBezTo>
                <a:cubicBezTo>
                  <a:pt x="7475746" y="4971185"/>
                  <a:pt x="6547021" y="5605738"/>
                  <a:pt x="5601397" y="6378742"/>
                </a:cubicBezTo>
                <a:cubicBezTo>
                  <a:pt x="5429193" y="6519512"/>
                  <a:pt x="5258566" y="6657407"/>
                  <a:pt x="5084748" y="6785068"/>
                </a:cubicBezTo>
                <a:lnTo>
                  <a:pt x="4979585"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8" name="Freeform: Shape 27">
            <a:extLst>
              <a:ext uri="{FF2B5EF4-FFF2-40B4-BE49-F238E27FC236}">
                <a16:creationId xmlns:a16="http://schemas.microsoft.com/office/drawing/2014/main" id="{03AD0D1C-F8BA-4CD1-BC4D-BE1823F3EB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3" y="0"/>
            <a:ext cx="7283242" cy="6858000"/>
          </a:xfrm>
          <a:custGeom>
            <a:avLst/>
            <a:gdLst>
              <a:gd name="connsiteX0" fmla="*/ 0 w 7163694"/>
              <a:gd name="connsiteY0" fmla="*/ 0 h 6858000"/>
              <a:gd name="connsiteX1" fmla="*/ 5525402 w 7163694"/>
              <a:gd name="connsiteY1" fmla="*/ 0 h 6858000"/>
              <a:gd name="connsiteX2" fmla="*/ 5541001 w 7163694"/>
              <a:gd name="connsiteY2" fmla="*/ 10445 h 6858000"/>
              <a:gd name="connsiteX3" fmla="*/ 7163694 w 7163694"/>
              <a:gd name="connsiteY3" fmla="*/ 3621913 h 6858000"/>
              <a:gd name="connsiteX4" fmla="*/ 5263827 w 7163694"/>
              <a:gd name="connsiteY4" fmla="*/ 6378742 h 6858000"/>
              <a:gd name="connsiteX5" fmla="*/ 4740144 w 7163694"/>
              <a:gd name="connsiteY5" fmla="*/ 6785068 h 6858000"/>
              <a:gd name="connsiteX6" fmla="*/ 4633550 w 7163694"/>
              <a:gd name="connsiteY6" fmla="*/ 6858000 h 6858000"/>
              <a:gd name="connsiteX7" fmla="*/ 0 w 7163694"/>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63694" h="6858000">
                <a:moveTo>
                  <a:pt x="0" y="0"/>
                </a:moveTo>
                <a:lnTo>
                  <a:pt x="5525402" y="0"/>
                </a:lnTo>
                <a:lnTo>
                  <a:pt x="5541001" y="10445"/>
                </a:lnTo>
                <a:cubicBezTo>
                  <a:pt x="6582147" y="751075"/>
                  <a:pt x="7163694" y="2091411"/>
                  <a:pt x="7163694" y="3621913"/>
                </a:cubicBezTo>
                <a:cubicBezTo>
                  <a:pt x="7163694" y="4971185"/>
                  <a:pt x="6222325" y="5605738"/>
                  <a:pt x="5263827" y="6378742"/>
                </a:cubicBezTo>
                <a:cubicBezTo>
                  <a:pt x="5089279" y="6519512"/>
                  <a:pt x="4916329" y="6657407"/>
                  <a:pt x="4740144" y="6785068"/>
                </a:cubicBezTo>
                <a:lnTo>
                  <a:pt x="4633550"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0" name="Freeform: Shape 29">
            <a:extLst>
              <a:ext uri="{FF2B5EF4-FFF2-40B4-BE49-F238E27FC236}">
                <a16:creationId xmlns:a16="http://schemas.microsoft.com/office/drawing/2014/main" id="{FBA7E51E-7B6A-4A79-8F84-47C845C7A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4A5D363A-1ABB-0BE7-E6E3-257C48A2CD52}"/>
              </a:ext>
            </a:extLst>
          </p:cNvPr>
          <p:cNvSpPr>
            <a:spLocks noGrp="1"/>
          </p:cNvSpPr>
          <p:nvPr>
            <p:ph type="title"/>
          </p:nvPr>
        </p:nvSpPr>
        <p:spPr>
          <a:xfrm>
            <a:off x="1180531" y="1346268"/>
            <a:ext cx="5274860" cy="3066706"/>
          </a:xfrm>
        </p:spPr>
        <p:txBody>
          <a:bodyPr vert="horz" lIns="109728" tIns="109728" rIns="109728" bIns="91440" rtlCol="0" anchor="b">
            <a:normAutofit/>
          </a:bodyPr>
          <a:lstStyle/>
          <a:p>
            <a:pPr>
              <a:lnSpc>
                <a:spcPct val="120000"/>
              </a:lnSpc>
            </a:pPr>
            <a:r>
              <a:rPr lang="en-US" sz="4200">
                <a:solidFill>
                  <a:schemeClr val="tx1">
                    <a:lumMod val="85000"/>
                    <a:lumOff val="15000"/>
                  </a:schemeClr>
                </a:solidFill>
              </a:rPr>
              <a:t>COMBINATIONS</a:t>
            </a:r>
          </a:p>
        </p:txBody>
      </p:sp>
    </p:spTree>
    <p:extLst>
      <p:ext uri="{BB962C8B-B14F-4D97-AF65-F5344CB8AC3E}">
        <p14:creationId xmlns:p14="http://schemas.microsoft.com/office/powerpoint/2010/main" val="600671985"/>
      </p:ext>
    </p:extLst>
  </p:cSld>
  <p:clrMapOvr>
    <a:masterClrMapping/>
  </p:clrMapOvr>
</p:sld>
</file>

<file path=ppt/theme/theme1.xml><?xml version="1.0" encoding="utf-8"?>
<a:theme xmlns:a="http://schemas.openxmlformats.org/drawingml/2006/main" name="SketchLines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SketchLinesVTI</vt:lpstr>
      <vt:lpstr>MODULE 2 FUNDAMENTALS OF COUNTING THEORY</vt:lpstr>
      <vt:lpstr>            The Rule of Sum</vt:lpstr>
      <vt:lpstr>   Extension of Sum Rule</vt:lpstr>
      <vt:lpstr>         The Rule of Product</vt:lpstr>
      <vt:lpstr>       Extension of Product Rule</vt:lpstr>
      <vt:lpstr>PERMUTATIONS</vt:lpstr>
      <vt:lpstr>            PERMUTATIONS</vt:lpstr>
      <vt:lpstr>PowerPoint Presentation</vt:lpstr>
      <vt:lpstr>COMBINATIONS</vt:lpstr>
      <vt:lpstr>          COMBINATIONS</vt:lpstr>
      <vt:lpstr>.</vt:lpstr>
      <vt:lpstr>.</vt:lpstr>
      <vt:lpstr>BINOMIAL THEOREM </vt:lpstr>
      <vt:lpstr>PIGEON HOLE PRINCIPLE</vt:lpstr>
      <vt:lpstr>THE PIGEON HOLE PRINCIPLE</vt:lpstr>
      <vt:lpstr>EXAMPLE</vt:lpstr>
      <vt:lpstr>PRINCIPLE OF INCLUSION AND EXCLUSION THEOREM</vt:lpstr>
      <vt:lpstr>EXAMPLE</vt:lpstr>
      <vt:lpstr>DERANGEMENTS</vt:lpstr>
      <vt:lpstr>EXAMPLE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545</cp:revision>
  <dcterms:created xsi:type="dcterms:W3CDTF">2024-12-17T17:59:38Z</dcterms:created>
  <dcterms:modified xsi:type="dcterms:W3CDTF">2024-12-17T21:26:24Z</dcterms:modified>
</cp:coreProperties>
</file>