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4"/>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9" r:id="rId62"/>
    <p:sldId id="330" r:id="rId63"/>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1114" autoAdjust="0"/>
  </p:normalViewPr>
  <p:slideViewPr>
    <p:cSldViewPr>
      <p:cViewPr varScale="1">
        <p:scale>
          <a:sx n="82" d="100"/>
          <a:sy n="82" d="100"/>
        </p:scale>
        <p:origin x="253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数据模块分为这七个部分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下面会介绍这些数据报表使用的数据指标的计算方式和来源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所以要先说一个我自己的定义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这样后面说起来比较简单</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引入自定义名词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即之后的各个数据指标的他们在数据表里最小的表现方式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也就是数据表的字段值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换句话说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前台展示的所有数据指标都是由数据库里查询的元数据通过业务计算得到的</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最上方这里有几个筛选框</a:t>
            </a:r>
            <a:r>
              <a:rPr lang="en-US" altLang="zh-CN"/>
              <a:t>,</a:t>
            </a:r>
            <a:r>
              <a:rPr lang="zh-CN" altLang="en-US"/>
              <a:t>内容值都是直接展示的元数据</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a:t>role_id)</a:t>
            </a:r>
          </a:p>
          <a:p>
            <a:r>
              <a:rPr lang="zh-CN" altLang="en-US"/>
              <a:t>账号</a:t>
            </a:r>
            <a:r>
              <a:rPr lang="en-US" altLang="zh-CN"/>
              <a:t>:</a:t>
            </a:r>
            <a:r>
              <a:rPr lang="zh-CN" altLang="en-US"/>
              <a:t>渠道商账号</a:t>
            </a:r>
          </a:p>
          <a:p>
            <a:r>
              <a:rPr lang="zh-CN" altLang="en-US"/>
              <a:t>游戏</a:t>
            </a:r>
            <a:r>
              <a:rPr lang="en-US" altLang="zh-CN"/>
              <a:t>:</a:t>
            </a:r>
            <a:r>
              <a:rPr lang="zh-CN" altLang="en-US"/>
              <a:t>游戏表原名</a:t>
            </a:r>
            <a:r>
              <a:rPr lang="zh-CN" altLang="en-US" baseline="0"/>
              <a:t>下面的游戏名</a:t>
            </a:r>
            <a:endParaRPr lang="zh-CN" altLang="en-US"/>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a:t>
            </a:r>
            <a:r>
              <a:rPr lang="zh-CN" altLang="en-US"/>
              <a:t>业务类型</a:t>
            </a:r>
            <a:r>
              <a:rPr lang="en-US" altLang="zh-CN"/>
              <a:t>,CPA,CPS</a:t>
            </a:r>
            <a:r>
              <a:rPr lang="zh-CN" altLang="en-US"/>
              <a:t>等</a:t>
            </a:r>
          </a:p>
          <a:p>
            <a:r>
              <a:rPr lang="zh-CN" altLang="en-US"/>
              <a:t>指标</a:t>
            </a:r>
            <a:r>
              <a:rPr lang="en-US" altLang="zh-CN"/>
              <a:t>: </a:t>
            </a:r>
            <a:r>
              <a:rPr lang="zh-CN" altLang="en-US"/>
              <a:t>账号</a:t>
            </a:r>
            <a:r>
              <a:rPr lang="en-US" altLang="zh-CN"/>
              <a:t>(reg)</a:t>
            </a:r>
          </a:p>
          <a:p>
            <a:r>
              <a:rPr lang="zh-CN" altLang="en-US"/>
              <a:t>设备</a:t>
            </a:r>
            <a:r>
              <a:rPr lang="en-US" altLang="zh-CN"/>
              <a:t>(device)</a:t>
            </a:r>
          </a:p>
          <a:p>
            <a:r>
              <a:rPr lang="zh-CN" altLang="en-US"/>
              <a:t>留存</a:t>
            </a:r>
            <a:r>
              <a:rPr lang="en-US" altLang="zh-CN"/>
              <a:t>(remain</a:t>
            </a:r>
            <a:r>
              <a:rPr lang="en-US" altLang="zh-CN" smtClean="0"/>
              <a:t>) : </a:t>
            </a:r>
            <a:r>
              <a:rPr lang="zh-CN" altLang="en-US" smtClean="0"/>
              <a:t>次日留存 </a:t>
            </a:r>
            <a:r>
              <a:rPr lang="en-US" altLang="zh-CN" smtClean="0"/>
              <a:t>: </a:t>
            </a:r>
            <a:r>
              <a:rPr lang="zh-CN" altLang="en-US" smtClean="0"/>
              <a:t>当日注册的人数</a:t>
            </a:r>
            <a:r>
              <a:rPr lang="en-US" altLang="zh-CN" smtClean="0"/>
              <a:t>/</a:t>
            </a:r>
            <a:r>
              <a:rPr lang="zh-CN" altLang="en-US" smtClean="0"/>
              <a:t>次日登录的人数</a:t>
            </a:r>
            <a:r>
              <a:rPr lang="zh-CN" altLang="en-US" baseline="0" smtClean="0"/>
              <a:t>  元数据</a:t>
            </a:r>
            <a:r>
              <a:rPr lang="en-US" altLang="zh-CN" baseline="0" smtClean="0"/>
              <a:t>,</a:t>
            </a:r>
            <a:r>
              <a:rPr lang="zh-CN" altLang="en-US" baseline="0" smtClean="0"/>
              <a:t>直接就记录在</a:t>
            </a:r>
            <a:r>
              <a:rPr lang="en-US" altLang="zh-CN" baseline="0" smtClean="0"/>
              <a:t>adv_position_data</a:t>
            </a:r>
            <a:r>
              <a:rPr lang="zh-CN" altLang="en-US" baseline="0" smtClean="0"/>
              <a:t>表中</a:t>
            </a:r>
            <a:r>
              <a:rPr lang="en-US" altLang="zh-CN" baseline="0" smtClean="0"/>
              <a:t>,</a:t>
            </a:r>
            <a:r>
              <a:rPr lang="zh-CN" altLang="en-US" baseline="0" smtClean="0"/>
              <a:t>字段名是 </a:t>
            </a:r>
            <a:r>
              <a:rPr lang="en-US" altLang="zh-CN" baseline="0" smtClean="0"/>
              <a:t>remain_2</a:t>
            </a:r>
            <a:endParaRPr lang="en-US" altLang="zh-CN"/>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这里展示的折线图是后台默认三天的数据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a:t>
            </a:r>
            <a:r>
              <a:rPr lang="en-US" altLang="zh-CN" sz="1200" kern="1200">
                <a:solidFill>
                  <a:schemeClr val="tx1"/>
                </a:solidFill>
                <a:latin typeface="+mn-lt"/>
                <a:ea typeface="+mn-ea"/>
                <a:cs typeface="+mn-cs"/>
              </a:rPr>
              <a:t>realtime_data</a:t>
            </a:r>
            <a:r>
              <a:rPr lang="zh-CN" altLang="en-US" sz="1200" kern="1200">
                <a:solidFill>
                  <a:schemeClr val="tx1"/>
                </a:solidFill>
                <a:latin typeface="+mn-lt"/>
                <a:ea typeface="+mn-ea"/>
                <a:cs typeface="+mn-cs"/>
              </a:rPr>
              <a:t>里以当日进行分组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叠加每个小时的数据字段</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p>
          <a:p>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a:p>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注册率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取一位小数四舍五入</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注册单价（投入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注册量）  期内投入金额总和</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期内注册总数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四舍五入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保留一位小数</a:t>
            </a:r>
          </a:p>
          <a:p>
            <a:r>
              <a:rPr lang="zh-CN" altLang="en-US" sz="1200" kern="1200">
                <a:solidFill>
                  <a:schemeClr val="tx1"/>
                </a:solidFill>
                <a:latin typeface="+mn-lt"/>
                <a:ea typeface="+mn-ea"/>
                <a:cs typeface="+mn-cs"/>
              </a:rPr>
              <a:t>次留率 期内次日留存人数总和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期内注册人数 *</a:t>
            </a:r>
            <a:r>
              <a:rPr lang="en-US" altLang="zh-CN" sz="1200" kern="1200">
                <a:solidFill>
                  <a:schemeClr val="tx1"/>
                </a:solidFill>
                <a:latin typeface="+mn-lt"/>
                <a:ea typeface="+mn-ea"/>
                <a:cs typeface="+mn-cs"/>
              </a:rPr>
              <a:t>100% </a:t>
            </a:r>
            <a:r>
              <a:rPr lang="zh-CN" altLang="en-US" sz="1200" kern="1200">
                <a:solidFill>
                  <a:schemeClr val="tx1"/>
                </a:solidFill>
                <a:latin typeface="+mn-lt"/>
                <a:ea typeface="+mn-ea"/>
                <a:cs typeface="+mn-cs"/>
              </a:rPr>
              <a:t>四舍五入保留一位</a:t>
            </a:r>
            <a:r>
              <a:rPr lang="zh-CN" altLang="en-US" sz="1200" kern="1200" smtClean="0">
                <a:solidFill>
                  <a:schemeClr val="tx1"/>
                </a:solidFill>
                <a:latin typeface="+mn-lt"/>
                <a:ea typeface="+mn-ea"/>
                <a:cs typeface="+mn-cs"/>
              </a:rPr>
              <a:t>小数</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选中日期内最后一天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老玩家登录数总和</a:t>
            </a:r>
            <a:r>
              <a:rPr lang="en-US" altLang="zh-CN" sz="1200" kern="1200" smtClean="0">
                <a:solidFill>
                  <a:schemeClr val="tx1"/>
                </a:solidFill>
                <a:latin typeface="+mn-lt"/>
                <a:ea typeface="+mn-ea"/>
                <a:cs typeface="+mn-cs"/>
              </a:rPr>
              <a:t>(adv_position_data.old_login)</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选中日期内总的投入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选中日期内注册人数</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期</a:t>
            </a:r>
            <a:r>
              <a:rPr lang="zh-CN" altLang="en-US" sz="1200" kern="1200">
                <a:solidFill>
                  <a:schemeClr val="tx1"/>
                </a:solidFill>
                <a:latin typeface="+mn-lt"/>
                <a:ea typeface="+mn-ea"/>
                <a:cs typeface="+mn-cs"/>
              </a:rPr>
              <a:t>内用户期内充值 通过</a:t>
            </a:r>
            <a:r>
              <a:rPr lang="en-US" altLang="zh-CN" sz="1200" kern="1200">
                <a:solidFill>
                  <a:schemeClr val="tx1"/>
                </a:solidFill>
                <a:latin typeface="+mn-lt"/>
                <a:ea typeface="+mn-ea"/>
                <a:cs typeface="+mn-cs"/>
              </a:rPr>
              <a:t>SUM(order_log.money)</a:t>
            </a:r>
            <a:r>
              <a:rPr lang="zh-CN" altLang="en-US" sz="1200" kern="1200">
                <a:solidFill>
                  <a:schemeClr val="tx1"/>
                </a:solidFill>
                <a:latin typeface="+mn-lt"/>
                <a:ea typeface="+mn-ea"/>
                <a:cs typeface="+mn-cs"/>
              </a:rPr>
              <a:t>直接得到 指定时间段内注册的用户在这个时间段内充值的总金额</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用户期内累计充值</a:t>
            </a:r>
            <a:r>
              <a:rPr lang="en-US" altLang="zh-CN" sz="1200" kern="1200">
                <a:solidFill>
                  <a:schemeClr val="tx1"/>
                </a:solidFill>
                <a:latin typeface="+mn-lt"/>
                <a:ea typeface="+mn-ea"/>
                <a:cs typeface="+mn-cs"/>
              </a:rPr>
              <a:t>(sum( order_log.money ) )</a:t>
            </a:r>
          </a:p>
          <a:p>
            <a:r>
              <a:rPr lang="zh-CN" altLang="en-US" sz="1200" kern="1200">
                <a:solidFill>
                  <a:schemeClr val="tx1"/>
                </a:solidFill>
                <a:latin typeface="+mn-lt"/>
                <a:ea typeface="+mn-ea"/>
                <a:cs typeface="+mn-cs"/>
              </a:rPr>
              <a:t>历史累计用户期内投产数据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a:t>
            </a:r>
            <a:r>
              <a:rPr lang="en-US" altLang="zh-CN" sz="1200" kern="1200">
                <a:solidFill>
                  <a:schemeClr val="tx1"/>
                </a:solidFill>
                <a:latin typeface="+mn-lt"/>
                <a:ea typeface="+mn-ea"/>
                <a:cs typeface="+mn-cs"/>
              </a:rPr>
              <a:t>): $all['total_user_period_pay_sum']  </a:t>
            </a:r>
          </a:p>
          <a:p>
            <a:r>
              <a:rPr lang="en-US" altLang="zh-CN" sz="1200" kern="1200" baseline="0">
                <a:solidFill>
                  <a:schemeClr val="tx1"/>
                </a:solidFill>
                <a:latin typeface="+mn-lt"/>
                <a:ea typeface="+mn-ea"/>
                <a:cs typeface="+mn-cs"/>
              </a:rPr>
              <a:t>    </a:t>
            </a:r>
            <a:r>
              <a:rPr lang="zh-CN" altLang="en-US" sz="1200" kern="1200" baseline="0">
                <a:solidFill>
                  <a:schemeClr val="tx1"/>
                </a:solidFill>
                <a:latin typeface="+mn-lt"/>
                <a:ea typeface="+mn-ea"/>
                <a:cs typeface="+mn-cs"/>
              </a:rPr>
              <a:t>累计充值金额就是指定时间段内的充值金额          </a:t>
            </a:r>
            <a:r>
              <a:rPr lang="zh-CN" altLang="en-US" sz="1200" kern="1200">
                <a:solidFill>
                  <a:schemeClr val="tx1"/>
                </a:solidFill>
                <a:latin typeface="+mn-lt"/>
                <a:ea typeface="+mn-ea"/>
                <a:cs typeface="+mn-cs"/>
              </a:rPr>
              <a:t>累计充值金额 </a:t>
            </a:r>
            <a:r>
              <a:rPr lang="en-US" altLang="zh-CN" sz="1200" kern="1200">
                <a:solidFill>
                  <a:schemeClr val="tx1"/>
                </a:solidFill>
                <a:latin typeface="+mn-lt"/>
                <a:ea typeface="+mn-ea"/>
                <a:cs typeface="+mn-cs"/>
              </a:rPr>
              <a:t>SUM(think_adv_position_data.pay_sum) </a:t>
            </a:r>
            <a:r>
              <a:rPr lang="zh-CN" altLang="en-US" sz="1200" kern="1200">
                <a:solidFill>
                  <a:schemeClr val="tx1"/>
                </a:solidFill>
                <a:latin typeface="+mn-lt"/>
                <a:ea typeface="+mn-ea"/>
                <a:cs typeface="+mn-cs"/>
              </a:rPr>
              <a:t>再将所有广告位的用户付费金额相加</a:t>
            </a:r>
          </a:p>
          <a:p>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:$all['total_user_period_game_divide_money'] </a:t>
            </a:r>
            <a:r>
              <a:rPr lang="zh-CN" altLang="en-US" sz="1200" kern="1200">
                <a:solidFill>
                  <a:schemeClr val="tx1"/>
                </a:solidFill>
                <a:latin typeface="+mn-lt"/>
                <a:ea typeface="+mn-ea"/>
                <a:cs typeface="+mn-cs"/>
              </a:rPr>
              <a:t>将所有广告位的投入金额相加</a:t>
            </a:r>
          </a:p>
          <a:p>
            <a:r>
              <a:rPr lang="zh-CN" altLang="en-US" sz="1200" kern="1200" baseline="0">
                <a:solidFill>
                  <a:schemeClr val="tx1"/>
                </a:solidFill>
                <a:latin typeface="+mn-lt"/>
                <a:ea typeface="+mn-ea"/>
                <a:cs typeface="+mn-cs"/>
              </a:rPr>
              <a:t>    </a:t>
            </a:r>
            <a:r>
              <a:rPr lang="zh-CN" altLang="en-US" sz="1200" kern="1200">
                <a:solidFill>
                  <a:schemeClr val="tx1"/>
                </a:solidFill>
                <a:latin typeface="+mn-lt"/>
                <a:ea typeface="+mn-ea"/>
                <a:cs typeface="+mn-cs"/>
              </a:rPr>
              <a:t>按照指定时间段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根据是否为</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和</a:t>
            </a:r>
            <a:r>
              <a:rPr lang="en-US" altLang="zh-CN" sz="1200" kern="1200">
                <a:solidFill>
                  <a:schemeClr val="tx1"/>
                </a:solidFill>
                <a:latin typeface="+mn-lt"/>
                <a:ea typeface="+mn-ea"/>
                <a:cs typeface="+mn-cs"/>
              </a:rPr>
              <a:t>is_gdt</a:t>
            </a:r>
            <a:r>
              <a:rPr lang="zh-CN" altLang="en-US" sz="1200" kern="1200">
                <a:solidFill>
                  <a:schemeClr val="tx1"/>
                </a:solidFill>
                <a:latin typeface="+mn-lt"/>
                <a:ea typeface="+mn-ea"/>
                <a:cs typeface="+mn-cs"/>
              </a:rPr>
              <a:t>还有渠道所属的渠道商的业务类型来判断分成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对应一条广告位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然后将所有广告位都加进来得到累计分成</a:t>
            </a:r>
            <a:r>
              <a:rPr lang="en-US" altLang="zh-CN" sz="1200" kern="1200">
                <a:solidFill>
                  <a:schemeClr val="tx1"/>
                </a:solidFill>
                <a:latin typeface="+mn-lt"/>
                <a:ea typeface="+mn-ea"/>
                <a:cs typeface="+mn-cs"/>
              </a:rPr>
              <a:t>)		</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SUM(think_adv_position_data.divide_money),</a:t>
            </a:r>
            <a:r>
              <a:rPr lang="zh-CN" altLang="en-US" sz="1200" kern="1200">
                <a:solidFill>
                  <a:schemeClr val="tx1"/>
                </a:solidFill>
                <a:latin typeface="+mn-lt"/>
                <a:ea typeface="+mn-ea"/>
                <a:cs typeface="+mn-cs"/>
              </a:rPr>
              <a:t>指定时间段内投入金额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再将所有广告位的投入金额金额相加</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累计回本</a:t>
            </a:r>
            <a:r>
              <a:rPr lang="en-US" altLang="zh-CN" sz="1200" kern="1200">
                <a:solidFill>
                  <a:schemeClr val="tx1"/>
                </a:solidFill>
                <a:latin typeface="+mn-lt"/>
                <a:ea typeface="+mn-ea"/>
                <a:cs typeface="+mn-cs"/>
              </a:rPr>
              <a:t>:$all['total_back_rate']</a:t>
            </a:r>
          </a:p>
          <a:p>
            <a:r>
              <a:rPr lang="zh-CN" altLang="en-US" sz="1200" kern="1200">
                <a:solidFill>
                  <a:schemeClr val="tx1"/>
                </a:solidFill>
                <a:latin typeface="+mn-lt"/>
                <a:ea typeface="+mn-ea"/>
                <a:cs typeface="+mn-cs"/>
              </a:rPr>
              <a:t>    累计回本</a:t>
            </a:r>
            <a:r>
              <a:rPr lang="en-US" altLang="zh-CN" sz="1200" kern="1200">
                <a:solidFill>
                  <a:schemeClr val="tx1"/>
                </a:solidFill>
                <a:latin typeface="+mn-lt"/>
                <a:ea typeface="+mn-ea"/>
                <a:cs typeface="+mn-cs"/>
              </a:rPr>
              <a:t>(total_back_rate) = </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	</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总回本率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历史累计回本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先要查询历史用户累计成本、总分成</a:t>
            </a:r>
          </a:p>
          <a:p>
            <a:r>
              <a:rPr lang="zh-CN" altLang="en-US" sz="1200" kern="1200">
                <a:solidFill>
                  <a:schemeClr val="tx1"/>
                </a:solidFill>
                <a:latin typeface="+mn-lt"/>
                <a:ea typeface="+mn-ea"/>
                <a:cs typeface="+mn-cs"/>
              </a:rPr>
              <a:t>       历史用户累计成本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得到渠道下所有游戏成本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得到渠道下所有游戏至今的累计分成</a:t>
            </a:r>
          </a:p>
          <a:p>
            <a:r>
              <a:rPr lang="zh-CN" altLang="en-US" sz="1200" kern="1200">
                <a:solidFill>
                  <a:schemeClr val="tx1"/>
                </a:solidFill>
                <a:latin typeface="+mn-lt"/>
                <a:ea typeface="+mn-ea"/>
                <a:cs typeface="+mn-cs"/>
              </a:rPr>
              <a:t>       总回本率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历史用户累计成本 * </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期内用户期内充值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跟累计充值计算大概相似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但是多了一个期内注册用户的条件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因为</a:t>
            </a:r>
            <a:r>
              <a:rPr lang="en-US" altLang="zh-CN" sz="1200" kern="1200">
                <a:solidFill>
                  <a:schemeClr val="tx1"/>
                </a:solidFill>
                <a:latin typeface="+mn-lt"/>
                <a:ea typeface="+mn-ea"/>
                <a:cs typeface="+mn-cs"/>
              </a:rPr>
              <a:t>order_log</a:t>
            </a:r>
            <a:r>
              <a:rPr lang="zh-CN" altLang="en-US" sz="1200" kern="1200">
                <a:solidFill>
                  <a:schemeClr val="tx1"/>
                </a:solidFill>
                <a:latin typeface="+mn-lt"/>
                <a:ea typeface="+mn-ea"/>
                <a:cs typeface="+mn-cs"/>
              </a:rPr>
              <a:t>表是以用户注册日期来保存的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这样就可以了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期内用户期内分成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a:t>
            </a:r>
            <a:r>
              <a:rPr lang="zh-CN" altLang="en-US" sz="1200" kern="1200" smtClean="0">
                <a:solidFill>
                  <a:schemeClr val="tx1"/>
                </a:solidFill>
                <a:latin typeface="+mn-lt"/>
                <a:ea typeface="+mn-ea"/>
                <a:cs typeface="+mn-cs"/>
              </a:rPr>
              <a:t>选择期内注册的用户再选择期内充值的金额总和再进行分成计算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同上</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来计算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期内用户期内回本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期内用户期内分成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渠道商账号效果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跟按渠道是相同的计算方式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只是渠道是按照</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渠道商通过</a:t>
            </a:r>
            <a:r>
              <a:rPr lang="en-US" altLang="zh-CN" sz="1200" kern="1200">
                <a:solidFill>
                  <a:schemeClr val="tx1"/>
                </a:solidFill>
                <a:latin typeface="+mn-lt"/>
                <a:ea typeface="+mn-ea"/>
                <a:cs typeface="+mn-cs"/>
              </a:rPr>
              <a:t>user_name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业务类型通过</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广告位通过</a:t>
            </a:r>
            <a:r>
              <a:rPr lang="en-US" altLang="zh-CN" sz="1200" kern="1200">
                <a:solidFill>
                  <a:schemeClr val="tx1"/>
                </a:solidFill>
                <a:latin typeface="+mn-lt"/>
                <a:ea typeface="+mn-ea"/>
                <a:cs typeface="+mn-cs"/>
              </a:rPr>
              <a:t>adv_position_id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计算得出的数据维度不同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最后相关数据相加</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think_realtime_active, think_realtime_click, think_realtime_down, think_realtime_finish_down</a:t>
            </a:r>
            <a:r>
              <a:rPr lang="zh-CN" altLang="en-US" sz="1200" kern="1200">
                <a:solidFill>
                  <a:schemeClr val="tx1"/>
                </a:solidFill>
                <a:latin typeface="+mn-lt"/>
                <a:ea typeface="+mn-ea"/>
                <a:cs typeface="+mn-cs"/>
              </a:rPr>
              <a:t>表查询的元数据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直接进行展示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都是数据库的元数据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每个</a:t>
            </a:r>
            <a:r>
              <a:rPr lang="zh-CN" altLang="en-US" sz="1200" kern="1200">
                <a:solidFill>
                  <a:schemeClr val="tx1"/>
                </a:solidFill>
                <a:latin typeface="+mn-lt"/>
                <a:ea typeface="+mn-ea"/>
                <a:cs typeface="+mn-cs"/>
              </a:rPr>
              <a:t>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a:t>
            </a:r>
            <a:r>
              <a:rPr lang="zh-CN" altLang="en-US" sz="1200" kern="1200" smtClean="0">
                <a:solidFill>
                  <a:schemeClr val="tx1"/>
                </a:solidFill>
                <a:latin typeface="+mn-lt"/>
                <a:ea typeface="+mn-ea"/>
                <a:cs typeface="+mn-cs"/>
              </a:rPr>
              <a:t>从涉及</a:t>
            </a:r>
            <a:r>
              <a:rPr lang="zh-CN" altLang="en-US" sz="1200" kern="1200">
                <a:solidFill>
                  <a:schemeClr val="tx1"/>
                </a:solidFill>
                <a:latin typeface="+mn-lt"/>
                <a:ea typeface="+mn-ea"/>
                <a:cs typeface="+mn-cs"/>
              </a:rPr>
              <a:t>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a:t>
            </a:r>
            <a:r>
              <a:rPr lang="zh-CN" altLang="en-US" sz="1200" kern="1200" smtClean="0">
                <a:solidFill>
                  <a:schemeClr val="tx1"/>
                </a:solidFill>
                <a:latin typeface="+mn-lt"/>
                <a:ea typeface="+mn-ea"/>
                <a:cs typeface="+mn-cs"/>
              </a:rPr>
              <a:t>参与</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还有一般情况分成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后面</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数据会有说到</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用户</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b="1" i="0" kern="1200">
              <a:solidFill>
                <a:schemeClr val="tx1"/>
              </a:solidFill>
              <a:effectLst/>
              <a:latin typeface="+mn-lt"/>
              <a:ea typeface="+mn-ea"/>
              <a:cs typeface="+mn-cs"/>
            </a:endParaRPr>
          </a:p>
          <a:p>
            <a:endParaRPr lang="en-US" altLang="zh-CN" sz="1200" b="1" i="0" kern="1200">
              <a:solidFill>
                <a:schemeClr val="tx1"/>
              </a:solidFill>
              <a:effectLst/>
              <a:latin typeface="+mn-lt"/>
              <a:ea typeface="+mn-ea"/>
              <a:cs typeface="+mn-cs"/>
            </a:endParaRPr>
          </a:p>
          <a:p>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修改后</a:t>
            </a:r>
            <a:endParaRPr lang="en-US" altLang="zh-CN" sz="1200" b="1" i="0" kern="1200">
              <a:solidFill>
                <a:schemeClr val="tx1"/>
              </a:solidFill>
              <a:effectLst/>
              <a:latin typeface="+mn-lt"/>
              <a:ea typeface="+mn-ea"/>
              <a:cs typeface="+mn-cs"/>
            </a:endParaRPr>
          </a:p>
          <a:p>
            <a:r>
              <a:rPr lang="zh-CN" altLang="en-US" sz="1200" kern="1200">
                <a:solidFill>
                  <a:schemeClr val="tx1"/>
                </a:solidFill>
                <a:latin typeface="+mn-lt"/>
                <a:ea typeface="+mn-ea"/>
                <a:cs typeface="+mn-cs"/>
              </a:rPr>
              <a:t>本模块是只展示选择期内注册用户带来的一个分成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回本情况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展示的数据不包括累计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回本率的计算是 期内用户期内分成</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累计成本</a:t>
            </a:r>
          </a:p>
          <a:p>
            <a:r>
              <a:rPr lang="zh-CN" altLang="en-US" sz="1200" kern="1200">
                <a:solidFill>
                  <a:schemeClr val="tx1"/>
                </a:solidFill>
                <a:latin typeface="+mn-lt"/>
                <a:ea typeface="+mn-ea"/>
                <a:cs typeface="+mn-cs"/>
              </a:rPr>
              <a:t>影响数据结果的页面上的选项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 </a:t>
            </a:r>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留存</a:t>
            </a:r>
          </a:p>
          <a:p>
            <a:r>
              <a:rPr lang="zh-CN" altLang="en-US" sz="1200" kern="1200">
                <a:solidFill>
                  <a:schemeClr val="tx1"/>
                </a:solidFill>
                <a:latin typeface="+mn-lt"/>
                <a:ea typeface="+mn-ea"/>
                <a:cs typeface="+mn-cs"/>
              </a:rPr>
              <a:t>回本类别</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分成前 分成后</a:t>
            </a:r>
          </a:p>
          <a:p>
            <a:r>
              <a:rPr lang="zh-CN" altLang="en-US" sz="1200" kern="1200">
                <a:solidFill>
                  <a:schemeClr val="tx1"/>
                </a:solidFill>
                <a:latin typeface="+mn-lt"/>
                <a:ea typeface="+mn-ea"/>
                <a:cs typeface="+mn-cs"/>
              </a:rPr>
              <a:t>计算分成前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分成前比较好算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得到的分成数据就是期内用户期内充值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就是总体的收入</a:t>
            </a:r>
          </a:p>
          <a:p>
            <a:r>
              <a:rPr lang="zh-CN" altLang="en-US" sz="1200" kern="1200">
                <a:solidFill>
                  <a:schemeClr val="tx1"/>
                </a:solidFill>
                <a:latin typeface="+mn-lt"/>
                <a:ea typeface="+mn-ea"/>
                <a:cs typeface="+mn-cs"/>
              </a:rPr>
              <a:t>计算分成后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要按照之前说的渠道效果那里的分成来计算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发行买量*返点和不是发行买量*渠道通道费再减去渠道推广费用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分成是按照这个顺序来计算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这个渠道效果哪里已经说过了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都是一样的算法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只是查出的数据不同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其他指标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 负责人 渠道 等 只是在连接时加条件而已 时间是限制</a:t>
            </a:r>
            <a:r>
              <a:rPr lang="en-US" altLang="zh-CN" sz="1200" kern="1200">
                <a:solidFill>
                  <a:schemeClr val="tx1"/>
                </a:solidFill>
                <a:latin typeface="+mn-lt"/>
                <a:ea typeface="+mn-ea"/>
                <a:cs typeface="+mn-cs"/>
              </a:rPr>
              <a:t>order_log.register.date</a:t>
            </a:r>
          </a:p>
          <a:p>
            <a:r>
              <a:rPr lang="zh-CN" altLang="en-US" sz="1200" kern="1200">
                <a:solidFill>
                  <a:schemeClr val="tx1"/>
                </a:solidFill>
                <a:latin typeface="+mn-lt"/>
                <a:ea typeface="+mn-ea"/>
                <a:cs typeface="+mn-cs"/>
              </a:rPr>
              <a:t>新增日期</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显示符合条件的广告位的日期时间</a:t>
            </a:r>
          </a:p>
          <a:p>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渠道类别 </a:t>
            </a:r>
            <a:r>
              <a:rPr lang="en-US" altLang="zh-CN" sz="1200" kern="1200">
                <a:solidFill>
                  <a:schemeClr val="tx1"/>
                </a:solidFill>
                <a:latin typeface="+mn-lt"/>
                <a:ea typeface="+mn-ea"/>
                <a:cs typeface="+mn-cs"/>
              </a:rPr>
              <a:t>register_type </a:t>
            </a:r>
            <a:r>
              <a:rPr lang="zh-CN" altLang="en-US" sz="1200" kern="1200">
                <a:solidFill>
                  <a:schemeClr val="tx1"/>
                </a:solidFill>
                <a:latin typeface="+mn-lt"/>
                <a:ea typeface="+mn-ea"/>
                <a:cs typeface="+mn-cs"/>
              </a:rPr>
              <a:t>数据表</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中的数据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列表上会显示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发行买量类渠道</a:t>
            </a:r>
            <a:r>
              <a:rPr lang="en-US" altLang="zh-CN" sz="1200" kern="1200">
                <a:solidFill>
                  <a:schemeClr val="tx1"/>
                </a:solidFill>
                <a:latin typeface="+mn-lt"/>
                <a:ea typeface="+mn-ea"/>
                <a:cs typeface="+mn-cs"/>
              </a:rPr>
              <a:t>, CPA</a:t>
            </a:r>
            <a:r>
              <a:rPr lang="zh-CN" altLang="en-US" sz="1200" kern="1200">
                <a:solidFill>
                  <a:schemeClr val="tx1"/>
                </a:solidFill>
                <a:latin typeface="+mn-lt"/>
                <a:ea typeface="+mn-ea"/>
                <a:cs typeface="+mn-cs"/>
              </a:rPr>
              <a:t>类渠道</a:t>
            </a:r>
            <a:r>
              <a:rPr lang="en-US" altLang="zh-CN" sz="1200" kern="1200">
                <a:solidFill>
                  <a:schemeClr val="tx1"/>
                </a:solidFill>
                <a:latin typeface="+mn-lt"/>
                <a:ea typeface="+mn-ea"/>
                <a:cs typeface="+mn-cs"/>
              </a:rPr>
              <a:t>, CPS</a:t>
            </a:r>
            <a:r>
              <a:rPr lang="zh-CN" altLang="en-US" sz="1200" kern="1200">
                <a:solidFill>
                  <a:schemeClr val="tx1"/>
                </a:solidFill>
                <a:latin typeface="+mn-lt"/>
                <a:ea typeface="+mn-ea"/>
                <a:cs typeface="+mn-cs"/>
              </a:rPr>
              <a:t>类渠道</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应用宝类渠道等</a:t>
            </a:r>
          </a:p>
          <a:p>
            <a:r>
              <a:rPr lang="zh-CN" altLang="en-US" sz="1200" kern="1200">
                <a:solidFill>
                  <a:schemeClr val="tx1"/>
                </a:solidFill>
                <a:latin typeface="+mn-lt"/>
                <a:ea typeface="+mn-ea"/>
                <a:cs typeface="+mn-cs"/>
              </a:rPr>
              <a:t>然后下面展示的时候还会有不同渠道类别下的具体渠道名称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叠加不同注册类型下所有广告位指定时间段内的投入金额</a:t>
            </a:r>
          </a:p>
          <a:p>
            <a:r>
              <a:rPr lang="zh-CN" altLang="en-US" sz="1200" kern="1200">
                <a:solidFill>
                  <a:schemeClr val="tx1"/>
                </a:solidFill>
                <a:latin typeface="+mn-lt"/>
                <a:ea typeface="+mn-ea"/>
                <a:cs typeface="+mn-cs"/>
              </a:rPr>
              <a:t>新增</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叠加不同注册类型下所有广告位指定时间段内的用户注册量</a:t>
            </a:r>
          </a:p>
          <a:p>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新增</a:t>
            </a:r>
          </a:p>
          <a:p>
            <a:r>
              <a:rPr lang="zh-CN" altLang="en-US" sz="1200" kern="1200">
                <a:solidFill>
                  <a:schemeClr val="tx1"/>
                </a:solidFill>
                <a:latin typeface="+mn-lt"/>
                <a:ea typeface="+mn-ea"/>
                <a:cs typeface="+mn-cs"/>
              </a:rPr>
              <a:t>老玩家</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选中日期每日不同注册类型所有广告位老玩家人数</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回本和回本率的特殊计算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现在比如选中开始时间为</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结束时间为</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至今回本金额</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日注册用户在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日这段时间内充值的金额经过分成后的值 </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如果回本类型选择分成前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的累加</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至今成本</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的投入金额</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再四舍五入为整数</a:t>
            </a:r>
          </a:p>
          <a:p>
            <a:r>
              <a:rPr lang="zh-CN" altLang="en-US" sz="1200" kern="1200">
                <a:solidFill>
                  <a:schemeClr val="tx1"/>
                </a:solidFill>
                <a:latin typeface="+mn-lt"/>
                <a:ea typeface="+mn-ea"/>
                <a:cs typeface="+mn-cs"/>
              </a:rPr>
              <a:t>至今回本率</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至今回本金额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至今成本*</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单日或者多日的回本金额和回本率</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一日回本金额 玩家注册日期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订单付费日期</a:t>
            </a:r>
            <a:r>
              <a:rPr lang="en-US" altLang="zh-CN" sz="1200" kern="1200">
                <a:solidFill>
                  <a:schemeClr val="tx1"/>
                </a:solidFill>
                <a:latin typeface="+mn-lt"/>
                <a:ea typeface="+mn-ea"/>
                <a:cs typeface="+mn-cs"/>
              </a:rPr>
              <a:t>+1 = 1 ,</a:t>
            </a:r>
            <a:r>
              <a:rPr lang="zh-CN" altLang="en-US" sz="1200" kern="1200">
                <a:solidFill>
                  <a:schemeClr val="tx1"/>
                </a:solidFill>
                <a:latin typeface="+mn-lt"/>
                <a:ea typeface="+mn-ea"/>
                <a:cs typeface="+mn-cs"/>
              </a:rPr>
              <a:t>也就是</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且在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日当日充值后进行分成的金额 </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如果回本类型选择分成前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的累加</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一日成本 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日的投入金额</a:t>
            </a:r>
            <a:r>
              <a:rPr lang="en-US" altLang="zh-CN" sz="1200" kern="1200">
                <a:solidFill>
                  <a:schemeClr val="tx1"/>
                </a:solidFill>
                <a:latin typeface="+mn-lt"/>
                <a:ea typeface="+mn-ea"/>
                <a:cs typeface="+mn-cs"/>
              </a:rPr>
              <a:t>sum(adv_position_data.pay_sum),</a:t>
            </a:r>
            <a:r>
              <a:rPr lang="zh-CN" altLang="en-US" sz="1200" kern="1200">
                <a:solidFill>
                  <a:schemeClr val="tx1"/>
                </a:solidFill>
                <a:latin typeface="+mn-lt"/>
                <a:ea typeface="+mn-ea"/>
                <a:cs typeface="+mn-cs"/>
              </a:rPr>
              <a:t>再四舍五入为整数</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一日回本率 一日回本金额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一日成本</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两日日回本金额 玩家注册日期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订单付费日期</a:t>
            </a:r>
            <a:r>
              <a:rPr lang="en-US" altLang="zh-CN" sz="1200" kern="1200">
                <a:solidFill>
                  <a:schemeClr val="tx1"/>
                </a:solidFill>
                <a:latin typeface="+mn-lt"/>
                <a:ea typeface="+mn-ea"/>
                <a:cs typeface="+mn-cs"/>
              </a:rPr>
              <a:t>+1 = 2 ,</a:t>
            </a:r>
            <a:r>
              <a:rPr lang="zh-CN" altLang="en-US" sz="1200" kern="1200">
                <a:solidFill>
                  <a:schemeClr val="tx1"/>
                </a:solidFill>
                <a:latin typeface="+mn-lt"/>
                <a:ea typeface="+mn-ea"/>
                <a:cs typeface="+mn-cs"/>
              </a:rPr>
              <a:t>也就是</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到</a:t>
            </a:r>
            <a:r>
              <a:rPr lang="en-US" altLang="zh-CN" sz="1200" kern="1200">
                <a:solidFill>
                  <a:schemeClr val="tx1"/>
                </a:solidFill>
                <a:latin typeface="+mn-lt"/>
                <a:ea typeface="+mn-ea"/>
                <a:cs typeface="+mn-cs"/>
              </a:rPr>
              <a:t>2</a:t>
            </a:r>
            <a:r>
              <a:rPr lang="zh-CN" altLang="en-US" sz="1200" kern="1200">
                <a:solidFill>
                  <a:schemeClr val="tx1"/>
                </a:solidFill>
                <a:latin typeface="+mn-lt"/>
                <a:ea typeface="+mn-ea"/>
                <a:cs typeface="+mn-cs"/>
              </a:rPr>
              <a:t>号的这两天</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玩家充值总和再进行分成的金额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如果绘本类型选择分成前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则是充值金额的累加</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两日成本 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2</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的投入金额</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再四舍五入为整数</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两日回本率 两日回本金额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a:t>
            </a:r>
            <a:r>
              <a:rPr lang="zh-CN" altLang="en-US" sz="1200" kern="1200" smtClean="0">
                <a:solidFill>
                  <a:schemeClr val="tx1"/>
                </a:solidFill>
                <a:latin typeface="+mn-lt"/>
                <a:ea typeface="+mn-ea"/>
                <a:cs typeface="+mn-cs"/>
              </a:rPr>
              <a:t>成本</a:t>
            </a:r>
            <a:endParaRPr lang="zh-CN" altLang="en-US"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a:t>
            </a:r>
          </a:p>
          <a:p>
            <a:r>
              <a:rPr lang="zh-CN" altLang="en-US" sz="1200" kern="1200">
                <a:solidFill>
                  <a:schemeClr val="tx1"/>
                </a:solidFill>
                <a:latin typeface="+mn-lt"/>
                <a:ea typeface="+mn-ea"/>
                <a:cs typeface="+mn-cs"/>
              </a:rPr>
              <a:t>还以上面时间作为举例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假设要计算</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日的留存和留存率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如果选择了渠道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则以</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作为分组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日留存字段</a:t>
            </a:r>
            <a:r>
              <a:rPr lang="en-US" altLang="zh-CN" sz="1200" kern="1200">
                <a:solidFill>
                  <a:schemeClr val="tx1"/>
                </a:solidFill>
                <a:latin typeface="+mn-lt"/>
                <a:ea typeface="+mn-ea"/>
                <a:cs typeface="+mn-cs"/>
              </a:rPr>
              <a:t>(adv_position_data.remain_30)</a:t>
            </a:r>
          </a:p>
          <a:p>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上面的留存数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日注册人数*</a:t>
            </a:r>
            <a:r>
              <a:rPr lang="en-US" altLang="zh-CN" sz="1200" kern="1200">
                <a:solidFill>
                  <a:schemeClr val="tx1"/>
                </a:solidFill>
                <a:latin typeface="+mn-lt"/>
                <a:ea typeface="+mn-ea"/>
                <a:cs typeface="+mn-cs"/>
              </a:rPr>
              <a:t>100% </a:t>
            </a:r>
            <a:r>
              <a:rPr lang="zh-CN" altLang="en-US" sz="1200" kern="1200">
                <a:solidFill>
                  <a:schemeClr val="tx1"/>
                </a:solidFill>
                <a:latin typeface="+mn-lt"/>
                <a:ea typeface="+mn-ea"/>
                <a:cs typeface="+mn-cs"/>
              </a:rPr>
              <a:t>保留一位小数</a:t>
            </a:r>
          </a:p>
          <a:p>
            <a:endParaRPr lang="zh-CN" altLang="en-US"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维度的计算</a:t>
            </a:r>
          </a:p>
          <a:p>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日的</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日注册的新用户在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天之内充值的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如果选择分成前则是充值总和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也就是上面说的</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除以</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日的总的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注册用户数</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账号和广告位日表只是维度不同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讲渠道列表改为渠道商角度和广告位角度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计算数据的过程是不变的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留存都还是这样计算</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a:t>
            </a:r>
            <a:r>
              <a:rPr lang="zh-CN" altLang="en-US" sz="1200" kern="1200">
                <a:solidFill>
                  <a:schemeClr val="tx1"/>
                </a:solidFill>
                <a:latin typeface="+mn-lt"/>
                <a:ea typeface="+mn-ea"/>
                <a:cs typeface="+mn-cs"/>
              </a:rPr>
              <a:t>修改</a:t>
            </a:r>
            <a:r>
              <a:rPr lang="zh-CN" altLang="en-US" sz="1200" kern="1200" smtClean="0">
                <a:solidFill>
                  <a:schemeClr val="tx1"/>
                </a:solidFill>
                <a:latin typeface="+mn-lt"/>
                <a:ea typeface="+mn-ea"/>
                <a:cs typeface="+mn-cs"/>
              </a:rPr>
              <a:t>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都是数据表里的元数据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注册数量</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表中</a:t>
            </a:r>
            <a:r>
              <a:rPr lang="en-US" altLang="zh-CN" sz="1200" kern="1200" smtClean="0">
                <a:solidFill>
                  <a:schemeClr val="tx1"/>
                </a:solidFill>
                <a:latin typeface="+mn-lt"/>
                <a:ea typeface="+mn-ea"/>
                <a:cs typeface="+mn-cs"/>
              </a:rPr>
              <a:t>reg</a:t>
            </a:r>
            <a:r>
              <a:rPr lang="zh-CN" altLang="en-US" sz="1200" kern="1200" smtClean="0">
                <a:solidFill>
                  <a:schemeClr val="tx1"/>
                </a:solidFill>
                <a:latin typeface="+mn-lt"/>
                <a:ea typeface="+mn-ea"/>
                <a:cs typeface="+mn-cs"/>
              </a:rPr>
              <a:t>字段保存就有</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次留率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两日留存</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当日注册*</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 这些也是数据表就有的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在</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中 两日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三日</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,90</a:t>
            </a:r>
            <a:r>
              <a:rPr lang="zh-CN" altLang="en-US" sz="1200" kern="1200" smtClean="0">
                <a:solidFill>
                  <a:schemeClr val="tx1"/>
                </a:solidFill>
                <a:latin typeface="+mn-lt"/>
                <a:ea typeface="+mn-ea"/>
                <a:cs typeface="+mn-cs"/>
              </a:rPr>
              <a:t>日留存都有的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当日注册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也都在数据表里</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付费率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付费人数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注册人数</a:t>
            </a:r>
          </a:p>
          <a:p>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玩家充值总额</a:t>
            </a:r>
            <a:r>
              <a:rPr lang="en-US" altLang="zh-CN" sz="1200" kern="1200" smtClean="0">
                <a:solidFill>
                  <a:schemeClr val="tx1"/>
                </a:solidFill>
                <a:latin typeface="+mn-lt"/>
                <a:ea typeface="+mn-ea"/>
                <a:cs typeface="+mn-cs"/>
              </a:rPr>
              <a:t>(pay_sum)/</a:t>
            </a:r>
            <a:r>
              <a:rPr lang="zh-CN" altLang="en-US" sz="1200" kern="1200" smtClean="0">
                <a:solidFill>
                  <a:schemeClr val="tx1"/>
                </a:solidFill>
                <a:latin typeface="+mn-lt"/>
                <a:ea typeface="+mn-ea"/>
                <a:cs typeface="+mn-cs"/>
              </a:rPr>
              <a:t>注册人数</a:t>
            </a:r>
            <a:r>
              <a:rPr lang="en-US" altLang="zh-CN" sz="1200" kern="1200" smtClean="0">
                <a:solidFill>
                  <a:schemeClr val="tx1"/>
                </a:solidFill>
                <a:latin typeface="+mn-lt"/>
                <a:ea typeface="+mn-ea"/>
                <a:cs typeface="+mn-cs"/>
              </a:rPr>
              <a:t>(reg)   </a:t>
            </a:r>
            <a:r>
              <a:rPr lang="zh-CN" altLang="en-US" sz="1200" kern="1200" smtClean="0">
                <a:solidFill>
                  <a:schemeClr val="tx1"/>
                </a:solidFill>
                <a:latin typeface="+mn-lt"/>
                <a:ea typeface="+mn-ea"/>
                <a:cs typeface="+mn-cs"/>
              </a:rPr>
              <a:t>多日就是多日玩家充值总额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多日注册总人数</a:t>
            </a:r>
          </a:p>
          <a:p>
            <a:r>
              <a:rPr lang="zh-CN" altLang="en-US" sz="1200" kern="1200" smtClean="0">
                <a:solidFill>
                  <a:schemeClr val="tx1"/>
                </a:solidFill>
                <a:latin typeface="+mn-lt"/>
                <a:ea typeface="+mn-ea"/>
                <a:cs typeface="+mn-cs"/>
              </a:rPr>
              <a:t>付费</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累玩家充值总额</a:t>
            </a:r>
            <a:r>
              <a:rPr lang="en-US" altLang="zh-CN" sz="1200" kern="1200" smtClean="0">
                <a:solidFill>
                  <a:schemeClr val="tx1"/>
                </a:solidFill>
                <a:latin typeface="+mn-lt"/>
                <a:ea typeface="+mn-ea"/>
                <a:cs typeface="+mn-cs"/>
              </a:rPr>
              <a:t>(pay_sum)/</a:t>
            </a:r>
            <a:r>
              <a:rPr lang="zh-CN" altLang="en-US" sz="1200" kern="1200" smtClean="0">
                <a:solidFill>
                  <a:schemeClr val="tx1"/>
                </a:solidFill>
                <a:latin typeface="+mn-lt"/>
                <a:ea typeface="+mn-ea"/>
                <a:cs typeface="+mn-cs"/>
              </a:rPr>
              <a:t>付费人数</a:t>
            </a:r>
            <a:r>
              <a:rPr lang="en-US" altLang="zh-CN" sz="1200" kern="1200" smtClean="0">
                <a:solidFill>
                  <a:schemeClr val="tx1"/>
                </a:solidFill>
                <a:latin typeface="+mn-lt"/>
                <a:ea typeface="+mn-ea"/>
                <a:cs typeface="+mn-cs"/>
              </a:rPr>
              <a:t>(reg)   </a:t>
            </a:r>
            <a:r>
              <a:rPr lang="zh-CN" altLang="en-US" sz="1200" kern="1200" smtClean="0">
                <a:solidFill>
                  <a:schemeClr val="tx1"/>
                </a:solidFill>
                <a:latin typeface="+mn-lt"/>
                <a:ea typeface="+mn-ea"/>
                <a:cs typeface="+mn-cs"/>
              </a:rPr>
              <a:t>多日就是多日玩家充值总额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多日付费总人数</a:t>
            </a: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选中日期内最后一天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老玩家登录数总和</a:t>
            </a:r>
            <a:r>
              <a:rPr lang="en-US" altLang="zh-CN" sz="1200" kern="1200" smtClean="0">
                <a:solidFill>
                  <a:schemeClr val="tx1"/>
                </a:solidFill>
                <a:latin typeface="+mn-lt"/>
                <a:ea typeface="+mn-ea"/>
                <a:cs typeface="+mn-cs"/>
              </a:rPr>
              <a:t>(adv_position_data.old_login)</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选中日期内总的投入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选中日期内注册人数</a:t>
            </a:r>
          </a:p>
          <a:p>
            <a:r>
              <a:rPr lang="zh-CN" altLang="en-US" sz="1200" kern="1200" smtClean="0">
                <a:solidFill>
                  <a:schemeClr val="tx1"/>
                </a:solidFill>
                <a:latin typeface="+mn-lt"/>
                <a:ea typeface="+mn-ea"/>
                <a:cs typeface="+mn-cs"/>
              </a:rPr>
              <a:t>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选中日期内玩家总的充值</a:t>
            </a:r>
          </a:p>
          <a:p>
            <a:r>
              <a:rPr lang="zh-CN" altLang="en-US" sz="1200" kern="1200" smtClean="0">
                <a:solidFill>
                  <a:schemeClr val="tx1"/>
                </a:solidFill>
                <a:latin typeface="+mn-lt"/>
                <a:ea typeface="+mn-ea"/>
                <a:cs typeface="+mn-cs"/>
              </a:rPr>
              <a:t>期内成本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选中日期内总的投入 </a:t>
            </a:r>
            <a:r>
              <a:rPr lang="en-US" altLang="zh-CN" sz="1200" kern="1200" smtClean="0">
                <a:solidFill>
                  <a:schemeClr val="tx1"/>
                </a:solidFill>
                <a:latin typeface="+mn-lt"/>
                <a:ea typeface="+mn-ea"/>
                <a:cs typeface="+mn-cs"/>
              </a:rPr>
              <a:t>divide_money</a:t>
            </a:r>
          </a:p>
          <a:p>
            <a:r>
              <a:rPr lang="zh-CN" altLang="en-US" sz="1200" kern="1200" smtClean="0">
                <a:solidFill>
                  <a:schemeClr val="tx1"/>
                </a:solidFill>
                <a:latin typeface="+mn-lt"/>
                <a:ea typeface="+mn-ea"/>
                <a:cs typeface="+mn-cs"/>
              </a:rPr>
              <a:t>期内充值</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选中日期内的总的玩家充值 </a:t>
            </a:r>
            <a:r>
              <a:rPr lang="en-US" altLang="zh-CN" sz="1200" kern="1200" smtClean="0">
                <a:solidFill>
                  <a:schemeClr val="tx1"/>
                </a:solidFill>
                <a:latin typeface="+mn-lt"/>
                <a:ea typeface="+mn-ea"/>
                <a:cs typeface="+mn-cs"/>
              </a:rPr>
              <a:t>pay_sum</a:t>
            </a:r>
          </a:p>
          <a:p>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p>
          <a:p>
            <a:r>
              <a:rPr lang="en-US" altLang="zh-CN" sz="1200" kern="1200" baseline="0" smtClean="0">
                <a:solidFill>
                  <a:schemeClr val="tx1"/>
                </a:solidFill>
                <a:latin typeface="+mn-lt"/>
                <a:ea typeface="+mn-ea"/>
                <a:cs typeface="+mn-cs"/>
              </a:rPr>
              <a:t>    </a:t>
            </a:r>
            <a:r>
              <a:rPr lang="zh-CN" altLang="en-US" sz="1200" kern="1200" smtClean="0">
                <a:solidFill>
                  <a:schemeClr val="tx1"/>
                </a:solidFill>
                <a:latin typeface="+mn-lt"/>
                <a:ea typeface="+mn-ea"/>
                <a:cs typeface="+mn-cs"/>
              </a:rPr>
              <a:t>涉及到分成计算</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    先判断所属渠道商用户名是否是应用宝邑世</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         如果是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再判断广点通是不是在邑世分成前进行分成</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如果否</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邑世分得金额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广点通分成比例</a:t>
            </a:r>
          </a:p>
          <a:p>
            <a:r>
              <a:rPr lang="zh-CN" altLang="en-US" sz="1200" kern="1200" smtClean="0">
                <a:solidFill>
                  <a:schemeClr val="tx1"/>
                </a:solidFill>
                <a:latin typeface="+mn-lt"/>
                <a:ea typeface="+mn-ea"/>
                <a:cs typeface="+mn-cs"/>
              </a:rPr>
              <a:t>             如果是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总充值*广点通分成比例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邑世分得金额</a:t>
            </a:r>
          </a:p>
          <a:p>
            <a:r>
              <a:rPr lang="zh-CN" altLang="en-US" sz="1200" kern="1200" smtClean="0">
                <a:solidFill>
                  <a:schemeClr val="tx1"/>
                </a:solidFill>
                <a:latin typeface="+mn-lt"/>
                <a:ea typeface="+mn-ea"/>
                <a:cs typeface="+mn-cs"/>
              </a:rPr>
              <a:t>    再判断用户名是否是广点通</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        如果是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再判断是广点通游戏分成是否在广点通分成前</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            如果否</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广点通渠道收费金额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广点通推广费</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广点通游戏分成比例</a:t>
            </a:r>
          </a:p>
          <a:p>
            <a:r>
              <a:rPr lang="zh-CN" altLang="en-US" sz="1200" kern="1200" baseline="0" smtClean="0">
                <a:solidFill>
                  <a:schemeClr val="tx1"/>
                </a:solidFill>
                <a:latin typeface="+mn-lt"/>
                <a:ea typeface="+mn-ea"/>
                <a:cs typeface="+mn-cs"/>
              </a:rPr>
              <a:t>            </a:t>
            </a:r>
            <a:r>
              <a:rPr lang="zh-CN" altLang="en-US" sz="1200" kern="1200" smtClean="0">
                <a:solidFill>
                  <a:schemeClr val="tx1"/>
                </a:solidFill>
                <a:latin typeface="+mn-lt"/>
                <a:ea typeface="+mn-ea"/>
                <a:cs typeface="+mn-cs"/>
              </a:rPr>
              <a:t>如果是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总充值*广点通游戏分成比例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广点通渠道费</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广点通推广费</a:t>
            </a:r>
          </a:p>
          <a:p>
            <a:r>
              <a:rPr lang="zh-CN" altLang="en-US" sz="1200" kern="1200" smtClean="0">
                <a:solidFill>
                  <a:schemeClr val="tx1"/>
                </a:solidFill>
                <a:latin typeface="+mn-lt"/>
                <a:ea typeface="+mn-ea"/>
                <a:cs typeface="+mn-cs"/>
              </a:rPr>
              <a:t>期内回本率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期内成本  *</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a:t>
            </a:r>
          </a:p>
          <a:p>
            <a:r>
              <a:rPr lang="zh-CN" altLang="en-US" sz="1200" kern="1200" smtClean="0">
                <a:solidFill>
                  <a:schemeClr val="tx1"/>
                </a:solidFill>
                <a:latin typeface="+mn-lt"/>
                <a:ea typeface="+mn-ea"/>
                <a:cs typeface="+mn-cs"/>
              </a:rPr>
              <a:t>总成本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所有时间内的总成本</a:t>
            </a:r>
          </a:p>
          <a:p>
            <a:r>
              <a:rPr lang="zh-CN" altLang="en-US" sz="1200" kern="1200" smtClean="0">
                <a:solidFill>
                  <a:schemeClr val="tx1"/>
                </a:solidFill>
                <a:latin typeface="+mn-lt"/>
                <a:ea typeface="+mn-ea"/>
                <a:cs typeface="+mn-cs"/>
              </a:rPr>
              <a:t>总分成</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所有时间内的总分成</a:t>
            </a:r>
          </a:p>
          <a:p>
            <a:r>
              <a:rPr lang="zh-CN" altLang="en-US" sz="1200" kern="1200" smtClean="0">
                <a:solidFill>
                  <a:schemeClr val="tx1"/>
                </a:solidFill>
                <a:latin typeface="+mn-lt"/>
                <a:ea typeface="+mn-ea"/>
                <a:cs typeface="+mn-cs"/>
              </a:rPr>
              <a:t>计算方法跟期内分成是一样的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但是少了时间的限制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而是全部时间内的计算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分成的计算公式是一样的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期内是用</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因为有用户注册日期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但是总分成使用</a:t>
            </a:r>
            <a:r>
              <a:rPr lang="en-US" altLang="zh-CN" sz="1200" kern="1200" smtClean="0">
                <a:solidFill>
                  <a:schemeClr val="tx1"/>
                </a:solidFill>
                <a:latin typeface="+mn-lt"/>
                <a:ea typeface="+mn-ea"/>
                <a:cs typeface="+mn-cs"/>
              </a:rPr>
              <a:t>adv_position_data,pay_sum</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其实没有区别</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我使用</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表对充值金额进行累加</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然后按照广告位</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和日期进行分组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也得到了每日每个广告位的充值总额</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总回本率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总成本</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因为有些游戏名称不同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但是原名是一样的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类似于同一款游戏</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发布两个产品</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所以有游戏原名的展示维度</a:t>
            </a:r>
            <a:r>
              <a:rPr lang="en-US" altLang="zh-CN" sz="1200" kern="1200" smtClean="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展示范围</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应用宝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选择所有的话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就是叠加所有数据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如果选了应用宝的话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就只会展示广告位对应渠道的拼音缩写为</a:t>
            </a:r>
            <a:r>
              <a:rPr lang="en-US" altLang="zh-CN" sz="1200" kern="1200" smtClean="0">
                <a:solidFill>
                  <a:schemeClr val="tx1"/>
                </a:solidFill>
                <a:latin typeface="+mn-lt"/>
                <a:ea typeface="+mn-ea"/>
                <a:cs typeface="+mn-cs"/>
              </a:rPr>
              <a:t>yingyongbaojh</a:t>
            </a:r>
            <a:r>
              <a:rPr lang="zh-CN" altLang="en-US" sz="1200" kern="1200" smtClean="0">
                <a:solidFill>
                  <a:schemeClr val="tx1"/>
                </a:solidFill>
                <a:latin typeface="+mn-lt"/>
                <a:ea typeface="+mn-ea"/>
                <a:cs typeface="+mn-cs"/>
              </a:rPr>
              <a:t>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因为这里的 数据都是广告位数据去累加得到的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而广告位是渠道分的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所以如果选择展示应用宝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就会去找这个渠道短名为应用宝</a:t>
            </a:r>
            <a:r>
              <a:rPr lang="en-US" altLang="zh-CN" sz="1200" kern="1200" smtClean="0">
                <a:solidFill>
                  <a:schemeClr val="tx1"/>
                </a:solidFill>
                <a:latin typeface="+mn-lt"/>
                <a:ea typeface="+mn-ea"/>
                <a:cs typeface="+mn-cs"/>
              </a:rPr>
              <a:t>jh</a:t>
            </a:r>
            <a:r>
              <a:rPr lang="zh-CN" altLang="en-US" sz="1200" kern="1200" smtClean="0">
                <a:solidFill>
                  <a:schemeClr val="tx1"/>
                </a:solidFill>
                <a:latin typeface="+mn-lt"/>
                <a:ea typeface="+mn-ea"/>
                <a:cs typeface="+mn-cs"/>
              </a:rPr>
              <a:t>的广告位来进行展示</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总充值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充值总额</a:t>
            </a:r>
            <a:r>
              <a:rPr lang="en-US" altLang="zh-CN" sz="1200" kern="1200" smtClean="0">
                <a:solidFill>
                  <a:schemeClr val="tx1"/>
                </a:solidFill>
                <a:latin typeface="+mn-lt"/>
                <a:ea typeface="+mn-ea"/>
                <a:cs typeface="+mn-cs"/>
              </a:rPr>
              <a:t>.pay_sum </a:t>
            </a:r>
            <a:r>
              <a:rPr lang="zh-CN" altLang="en-US" sz="1200" kern="1200" smtClean="0">
                <a:solidFill>
                  <a:schemeClr val="tx1"/>
                </a:solidFill>
                <a:latin typeface="+mn-lt"/>
                <a:ea typeface="+mn-ea"/>
                <a:cs typeface="+mn-cs"/>
              </a:rPr>
              <a:t>字段数据叠加就能得到的</a:t>
            </a:r>
            <a:r>
              <a:rPr lang="en-US" altLang="zh-CN" sz="1200" kern="1200" smtClean="0">
                <a:solidFill>
                  <a:schemeClr val="tx1"/>
                </a:solidFill>
                <a:latin typeface="+mn-lt"/>
                <a:ea typeface="+mn-ea"/>
                <a:cs typeface="+mn-cs"/>
              </a:rPr>
              <a:t>.</a:t>
            </a:r>
          </a:p>
          <a:p>
            <a:r>
              <a:rPr lang="en-US" altLang="zh-CN" sz="1200" kern="1200" baseline="0" smtClean="0">
                <a:solidFill>
                  <a:schemeClr val="tx1"/>
                </a:solidFill>
                <a:latin typeface="+mn-lt"/>
                <a:ea typeface="+mn-ea"/>
                <a:cs typeface="+mn-cs"/>
              </a:rPr>
              <a:t>    </a:t>
            </a:r>
            <a:r>
              <a:rPr lang="zh-CN" altLang="en-US" sz="1200" kern="1200" smtClean="0">
                <a:solidFill>
                  <a:schemeClr val="tx1"/>
                </a:solidFill>
                <a:latin typeface="+mn-lt"/>
                <a:ea typeface="+mn-ea"/>
                <a:cs typeface="+mn-cs"/>
              </a:rPr>
              <a:t>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选中时间内全部充值金额</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    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选中时间内付费人数 </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表对</a:t>
            </a:r>
            <a:r>
              <a:rPr lang="en-US" altLang="zh-CN" sz="1200" kern="1200" smtClean="0">
                <a:solidFill>
                  <a:schemeClr val="tx1"/>
                </a:solidFill>
                <a:latin typeface="+mn-lt"/>
                <a:ea typeface="+mn-ea"/>
                <a:cs typeface="+mn-cs"/>
              </a:rPr>
              <a:t>user_id</a:t>
            </a:r>
            <a:r>
              <a:rPr lang="zh-CN" altLang="en-US" sz="1200" kern="1200" smtClean="0">
                <a:solidFill>
                  <a:schemeClr val="tx1"/>
                </a:solidFill>
                <a:latin typeface="+mn-lt"/>
                <a:ea typeface="+mn-ea"/>
                <a:cs typeface="+mn-cs"/>
              </a:rPr>
              <a:t>去重</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总人数</a:t>
            </a:r>
          </a:p>
          <a:p>
            <a:r>
              <a:rPr lang="zh-CN" altLang="en-US" sz="1200" kern="1200" smtClean="0">
                <a:solidFill>
                  <a:schemeClr val="tx1"/>
                </a:solidFill>
                <a:latin typeface="+mn-lt"/>
                <a:ea typeface="+mn-ea"/>
                <a:cs typeface="+mn-cs"/>
              </a:rPr>
              <a:t>绕过充值</a:t>
            </a:r>
            <a:r>
              <a:rPr lang="en-US" altLang="zh-CN" sz="1200" kern="1200" smtClean="0">
                <a:solidFill>
                  <a:schemeClr val="tx1"/>
                </a:solidFill>
                <a:latin typeface="+mn-lt"/>
                <a:ea typeface="+mn-ea"/>
                <a:cs typeface="+mn-cs"/>
              </a:rPr>
              <a:t>: </a:t>
            </a:r>
          </a:p>
          <a:p>
            <a:r>
              <a:rPr lang="zh-CN" altLang="en-US" sz="1200" kern="1200" smtClean="0">
                <a:solidFill>
                  <a:schemeClr val="tx1"/>
                </a:solidFill>
                <a:latin typeface="+mn-lt"/>
                <a:ea typeface="+mn-ea"/>
                <a:cs typeface="+mn-cs"/>
              </a:rPr>
              <a:t>    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每日的绕过充值总额</a:t>
            </a:r>
            <a:r>
              <a:rPr lang="en-US" altLang="zh-CN" sz="1200" kern="1200" smtClean="0">
                <a:solidFill>
                  <a:schemeClr val="tx1"/>
                </a:solidFill>
                <a:latin typeface="+mn-lt"/>
                <a:ea typeface="+mn-ea"/>
                <a:cs typeface="+mn-cs"/>
              </a:rPr>
              <a:t>(bypass_pay_sum)</a:t>
            </a:r>
          </a:p>
          <a:p>
            <a:r>
              <a:rPr lang="zh-CN" altLang="en-US" sz="1200" kern="1200" smtClean="0">
                <a:solidFill>
                  <a:schemeClr val="tx1"/>
                </a:solidFill>
                <a:latin typeface="+mn-lt"/>
                <a:ea typeface="+mn-ea"/>
                <a:cs typeface="+mn-cs"/>
              </a:rPr>
              <a:t>    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是每日的绕过支付玩家</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去重后得到的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就是选中时间内绕过付费玩家的人数</a:t>
            </a:r>
          </a:p>
          <a:p>
            <a:r>
              <a:rPr lang="zh-CN" altLang="en-US" sz="1200" kern="1200" smtClean="0">
                <a:solidFill>
                  <a:schemeClr val="tx1"/>
                </a:solidFill>
                <a:latin typeface="+mn-lt"/>
                <a:ea typeface="+mn-ea"/>
                <a:cs typeface="+mn-cs"/>
              </a:rPr>
              <a:t>    绕过</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绕过充值总额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绕过充值人数 </a:t>
            </a:r>
          </a:p>
          <a:p>
            <a:r>
              <a:rPr lang="zh-CN" altLang="en-US" sz="1200" kern="1200" smtClean="0">
                <a:solidFill>
                  <a:schemeClr val="tx1"/>
                </a:solidFill>
                <a:latin typeface="+mn-lt"/>
                <a:ea typeface="+mn-ea"/>
                <a:cs typeface="+mn-cs"/>
              </a:rPr>
              <a:t>    绕过占比</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绕过充值占总充值比例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绕过充值总额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充值总额 * </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非绕过充值</a:t>
            </a:r>
            <a:r>
              <a:rPr lang="en-US" altLang="zh-CN" sz="1200" kern="1200" smtClean="0">
                <a:solidFill>
                  <a:schemeClr val="tx1"/>
                </a:solidFill>
                <a:latin typeface="+mn-lt"/>
                <a:ea typeface="+mn-ea"/>
                <a:cs typeface="+mn-cs"/>
              </a:rPr>
              <a:t>: </a:t>
            </a:r>
          </a:p>
          <a:p>
            <a:r>
              <a:rPr lang="zh-CN" altLang="en-US" sz="1200" kern="1200" smtClean="0">
                <a:solidFill>
                  <a:schemeClr val="tx1"/>
                </a:solidFill>
                <a:latin typeface="+mn-lt"/>
                <a:ea typeface="+mn-ea"/>
                <a:cs typeface="+mn-cs"/>
              </a:rPr>
              <a:t>    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每日的总充值总额</a:t>
            </a:r>
            <a:r>
              <a:rPr lang="en-US" altLang="zh-CN" sz="1200" kern="1200" smtClean="0">
                <a:solidFill>
                  <a:schemeClr val="tx1"/>
                </a:solidFill>
                <a:latin typeface="+mn-lt"/>
                <a:ea typeface="+mn-ea"/>
                <a:cs typeface="+mn-cs"/>
              </a:rPr>
              <a:t>(bypass_pay_sum) - </a:t>
            </a:r>
            <a:r>
              <a:rPr lang="zh-CN" altLang="en-US" sz="1200" kern="1200" smtClean="0">
                <a:solidFill>
                  <a:schemeClr val="tx1"/>
                </a:solidFill>
                <a:latin typeface="+mn-lt"/>
                <a:ea typeface="+mn-ea"/>
                <a:cs typeface="+mn-cs"/>
              </a:rPr>
              <a:t>每日绕过充值</a:t>
            </a:r>
          </a:p>
          <a:p>
            <a:r>
              <a:rPr lang="zh-CN" altLang="en-US" sz="1200" kern="1200" smtClean="0">
                <a:solidFill>
                  <a:schemeClr val="tx1"/>
                </a:solidFill>
                <a:latin typeface="+mn-lt"/>
                <a:ea typeface="+mn-ea"/>
                <a:cs typeface="+mn-cs"/>
              </a:rPr>
              <a:t>    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是每日的非绕过支付玩家</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去重后得到的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就是选中时间内非绕过付费玩家的人数</a:t>
            </a:r>
          </a:p>
          <a:p>
            <a:r>
              <a:rPr lang="zh-CN" altLang="en-US" sz="1200" kern="1200" smtClean="0">
                <a:solidFill>
                  <a:schemeClr val="tx1"/>
                </a:solidFill>
                <a:latin typeface="+mn-lt"/>
                <a:ea typeface="+mn-ea"/>
                <a:cs typeface="+mn-cs"/>
              </a:rPr>
              <a:t>    绕过</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非绕过充值总额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非绕过充值人数 </a:t>
            </a:r>
          </a:p>
          <a:p>
            <a:r>
              <a:rPr lang="zh-CN" altLang="en-US" sz="1200" kern="1200" smtClean="0">
                <a:solidFill>
                  <a:schemeClr val="tx1"/>
                </a:solidFill>
                <a:latin typeface="+mn-lt"/>
                <a:ea typeface="+mn-ea"/>
                <a:cs typeface="+mn-cs"/>
              </a:rPr>
              <a:t>    非绕过占比</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非绕过充值占总充值比例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非绕过充值总额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充值总额 * </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到现在为止</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一直在使用两个数据</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广告位数据表中的</a:t>
            </a:r>
            <a:r>
              <a:rPr lang="en-US" altLang="zh-CN" sz="1200" kern="1200" smtClean="0">
                <a:solidFill>
                  <a:schemeClr val="tx1"/>
                </a:solidFill>
                <a:latin typeface="+mn-lt"/>
                <a:ea typeface="+mn-ea"/>
                <a:cs typeface="+mn-cs"/>
              </a:rPr>
              <a:t>pay_sum,</a:t>
            </a:r>
            <a:r>
              <a:rPr lang="zh-CN" altLang="en-US" sz="1200" kern="1200" smtClean="0">
                <a:solidFill>
                  <a:schemeClr val="tx1"/>
                </a:solidFill>
                <a:latin typeface="+mn-lt"/>
                <a:ea typeface="+mn-ea"/>
                <a:cs typeface="+mn-cs"/>
              </a:rPr>
              <a:t>和</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表中的</a:t>
            </a:r>
            <a:r>
              <a:rPr lang="en-US" altLang="zh-CN" sz="1200" kern="1200" smtClean="0">
                <a:solidFill>
                  <a:schemeClr val="tx1"/>
                </a:solidFill>
                <a:latin typeface="+mn-lt"/>
                <a:ea typeface="+mn-ea"/>
                <a:cs typeface="+mn-cs"/>
              </a:rPr>
              <a:t>meney,</a:t>
            </a:r>
            <a:r>
              <a:rPr lang="zh-CN" altLang="en-US" sz="1200" kern="1200" smtClean="0">
                <a:solidFill>
                  <a:schemeClr val="tx1"/>
                </a:solidFill>
                <a:latin typeface="+mn-lt"/>
                <a:ea typeface="+mn-ea"/>
                <a:cs typeface="+mn-cs"/>
              </a:rPr>
              <a:t>两个都是金额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但是广告位数据表中的金额是总体的一个金额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是一个广告位一天的充值金额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但是我如果我想看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这付费用户的注册日期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只能通过</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我想看这金额里哪些是绕过的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哪些是非绕过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也只能通过</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这是代码层面上的不同</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修改前</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子</a:t>
            </a:r>
            <a:r>
              <a:rPr lang="zh-CN" altLang="en-US" sz="1200" kern="1200">
                <a:solidFill>
                  <a:schemeClr val="tx1"/>
                </a:solidFill>
                <a:latin typeface="+mn-lt"/>
                <a:ea typeface="+mn-ea"/>
                <a:cs typeface="+mn-cs"/>
              </a:rPr>
              <a:t>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a:t>
            </a:r>
            <a:r>
              <a:rPr lang="zh-CN" altLang="en-US" sz="1200" kern="1200" smtClean="0">
                <a:solidFill>
                  <a:schemeClr val="tx1"/>
                </a:solidFill>
                <a:latin typeface="+mn-lt"/>
                <a:ea typeface="+mn-ea"/>
                <a:cs typeface="+mn-cs"/>
              </a:rPr>
              <a:t>数据</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就是用户</a:t>
            </a:r>
            <a:r>
              <a:rPr lang="en-US" altLang="zh-CN" sz="1200" kern="1200" smtClean="0">
                <a:solidFill>
                  <a:schemeClr val="tx1"/>
                </a:solidFill>
                <a:latin typeface="+mn-lt"/>
                <a:ea typeface="+mn-ea"/>
                <a:cs typeface="+mn-cs"/>
              </a:rPr>
              <a:t>id</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a:t>
            </a:r>
            <a:r>
              <a:rPr lang="zh-CN" altLang="en-US" sz="1200" kern="1200" smtClean="0">
                <a:solidFill>
                  <a:schemeClr val="tx1"/>
                </a:solidFill>
                <a:latin typeface="+mn-lt"/>
                <a:ea typeface="+mn-ea"/>
                <a:cs typeface="+mn-cs"/>
              </a:rPr>
              <a:t>保存到</a:t>
            </a:r>
            <a:r>
              <a:rPr lang="en-US" altLang="zh-CN" sz="1200" kern="1200" smtClean="0">
                <a:solidFill>
                  <a:schemeClr val="tx1"/>
                </a:solidFill>
                <a:latin typeface="+mn-lt"/>
                <a:ea typeface="+mn-ea"/>
                <a:cs typeface="+mn-cs"/>
              </a:rPr>
              <a:t>ios</a:t>
            </a:r>
            <a:r>
              <a:rPr lang="zh-CN" altLang="en-US" sz="1200" kern="1200">
                <a:solidFill>
                  <a:schemeClr val="tx1"/>
                </a:solidFill>
                <a:latin typeface="+mn-lt"/>
                <a:ea typeface="+mn-ea"/>
                <a:cs typeface="+mn-cs"/>
              </a:rPr>
              <a:t>渠道商账户</a:t>
            </a:r>
            <a:r>
              <a:rPr lang="zh-CN" altLang="en-US" sz="1200" kern="1200" smtClean="0">
                <a:solidFill>
                  <a:schemeClr val="tx1"/>
                </a:solidFill>
                <a:latin typeface="+mn-lt"/>
                <a:ea typeface="+mn-ea"/>
                <a:cs typeface="+mn-cs"/>
              </a:rPr>
              <a:t>表</a:t>
            </a:r>
            <a:r>
              <a:rPr lang="en-US" altLang="zh-CN" sz="1200" kern="1200" smtClean="0">
                <a:solidFill>
                  <a:schemeClr val="tx1"/>
                </a:solidFill>
                <a:latin typeface="+mn-lt"/>
                <a:ea typeface="+mn-ea"/>
                <a:cs typeface="+mn-cs"/>
              </a:rPr>
              <a:t>.ios</a:t>
            </a:r>
            <a:r>
              <a:rPr lang="zh-CN" altLang="en-US" sz="1200" kern="1200" smtClean="0">
                <a:solidFill>
                  <a:schemeClr val="tx1"/>
                </a:solidFill>
                <a:latin typeface="+mn-lt"/>
                <a:ea typeface="+mn-ea"/>
                <a:cs typeface="+mn-cs"/>
              </a:rPr>
              <a:t>渠道商账户和</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是分开保存的</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这个后面会详细说这两个指标问题</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是用来计算渠道效果里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分成数据的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对应</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里的绕过和非绕过清空</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a:t>
            </a:r>
            <a:r>
              <a:rPr lang="zh-CN" altLang="en-US" smtClean="0"/>
              <a:t>数据</a:t>
            </a:r>
            <a:endParaRPr lang="en-US" altLang="zh-CN" smtClean="0"/>
          </a:p>
          <a:p>
            <a:r>
              <a:rPr lang="zh-CN" altLang="en-US" smtClean="0"/>
              <a:t>选择</a:t>
            </a:r>
            <a:r>
              <a:rPr lang="zh-CN" altLang="en-US"/>
              <a:t>一个指定的时间段</a:t>
            </a:r>
            <a:r>
              <a:rPr lang="en-US" altLang="zh-CN" smtClean="0"/>
              <a:t>,</a:t>
            </a:r>
            <a:r>
              <a:rPr lang="zh-CN" altLang="en-US" smtClean="0"/>
              <a:t> 后台</a:t>
            </a:r>
            <a:r>
              <a:rPr lang="zh-CN" altLang="en-US"/>
              <a:t>就会发送一个网络请求到本服务器根目录文件 </a:t>
            </a:r>
            <a:r>
              <a:rPr lang="en-US" altLang="zh-CN" smtClean="0"/>
              <a:t>stat_disparch.php</a:t>
            </a:r>
            <a:r>
              <a:rPr lang="zh-CN" altLang="en-US" smtClean="0"/>
              <a:t>调用</a:t>
            </a:r>
            <a:r>
              <a:rPr lang="en-US" altLang="zh-CN" smtClean="0"/>
              <a:t>gearman</a:t>
            </a:r>
            <a:r>
              <a:rPr lang="zh-CN" altLang="en-US" smtClean="0"/>
              <a:t>（数据平台跨服务器统计）统计</a:t>
            </a:r>
            <a:r>
              <a:rPr lang="zh-CN" altLang="en-US"/>
              <a:t>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a:t>
            </a:r>
            <a:r>
              <a:rPr lang="zh-CN" altLang="en-US" smtClean="0"/>
              <a:t>导出</a:t>
            </a:r>
            <a:r>
              <a:rPr lang="en-US" altLang="zh-CN" smtClean="0"/>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a:t>
            </a:r>
            <a:r>
              <a:rPr lang="zh-CN" altLang="en-US" smtClean="0"/>
              <a:t>前两天</a:t>
            </a:r>
            <a:r>
              <a:rPr lang="zh-CN" altLang="en-US"/>
              <a:t>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下面的这些表格的内容跟</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是一致的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是从</a:t>
            </a:r>
            <a:r>
              <a:rPr lang="en-US" altLang="zh-CN" sz="1200" kern="1200" smtClean="0">
                <a:solidFill>
                  <a:schemeClr val="tx1"/>
                </a:solidFill>
                <a:latin typeface="+mn-lt"/>
                <a:ea typeface="+mn-ea"/>
                <a:cs typeface="+mn-cs"/>
              </a:rPr>
              <a:t>ios_adv_position_data</a:t>
            </a:r>
            <a:r>
              <a:rPr lang="zh-CN" altLang="en-US" sz="1200" kern="1200" smtClean="0">
                <a:solidFill>
                  <a:schemeClr val="tx1"/>
                </a:solidFill>
                <a:latin typeface="+mn-lt"/>
                <a:ea typeface="+mn-ea"/>
                <a:cs typeface="+mn-cs"/>
              </a:rPr>
              <a:t>表中取得的元数据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总人数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当日渠道付费的总人数</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总充值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当日渠道付费的总的充值金额</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新人数和新充值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都是一样的</a:t>
            </a:r>
            <a:r>
              <a:rPr lang="en-US" altLang="zh-CN" sz="1200" kern="120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a:t>
            </a:r>
            <a:r>
              <a:rPr lang="zh-CN" altLang="en-US" sz="1200" kern="1200" smtClean="0">
                <a:solidFill>
                  <a:schemeClr val="tx1"/>
                </a:solidFill>
                <a:latin typeface="+mn-lt"/>
                <a:ea typeface="+mn-ea"/>
                <a:cs typeface="+mn-cs"/>
              </a:rPr>
              <a:t>的</a:t>
            </a:r>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激活</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期内每日安装数累加</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期内每日注册数累加</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单价（投入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注册量）  期内投入金额总和期内注册总数的比值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四舍五入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保留一位小数</a:t>
            </a:r>
          </a:p>
          <a:p>
            <a:r>
              <a:rPr lang="zh-CN" altLang="en-US" sz="1200" kern="1200" smtClean="0">
                <a:solidFill>
                  <a:schemeClr val="tx1"/>
                </a:solidFill>
                <a:latin typeface="+mn-lt"/>
                <a:ea typeface="+mn-ea"/>
                <a:cs typeface="+mn-cs"/>
              </a:rPr>
              <a:t>次留率 选中的开始时间次日留存人数总和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选中的开始时间注册人数 *</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四舍五入保留一位小数</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选中日期内最后一天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老玩家登录数总和</a:t>
            </a:r>
            <a:r>
              <a:rPr lang="en-US" altLang="zh-CN" sz="1200" kern="1200" smtClean="0">
                <a:solidFill>
                  <a:schemeClr val="tx1"/>
                </a:solidFill>
                <a:latin typeface="+mn-lt"/>
                <a:ea typeface="+mn-ea"/>
                <a:cs typeface="+mn-cs"/>
              </a:rPr>
              <a:t>(adv_position_data.old_login)</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选中日期内总的投入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选中日期内注册人数总和</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期内分成和累计分成的区别已经在</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那里说过的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这里说一下期内分成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累计分成相对简单点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期内用户期内充值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选择日期内注册用户在选择期内充值金额的总和</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期内分成</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如果支付方式是</a:t>
            </a:r>
            <a:r>
              <a:rPr lang="en-US" altLang="zh-CN" sz="1200" kern="1200" smtClean="0">
                <a:solidFill>
                  <a:schemeClr val="tx1"/>
                </a:solidFill>
                <a:latin typeface="+mn-lt"/>
                <a:ea typeface="+mn-ea"/>
                <a:cs typeface="+mn-cs"/>
              </a:rPr>
              <a:t>7(think_ios_order_log. pay_type),</a:t>
            </a:r>
          </a:p>
          <a:p>
            <a:r>
              <a:rPr lang="zh-CN" altLang="en-US" sz="1200" kern="1200" smtClean="0">
                <a:solidFill>
                  <a:schemeClr val="tx1"/>
                </a:solidFill>
                <a:latin typeface="+mn-lt"/>
                <a:ea typeface="+mn-ea"/>
                <a:cs typeface="+mn-cs"/>
              </a:rPr>
              <a:t>充值金额 </a:t>
            </a:r>
            <a:r>
              <a:rPr lang="en-US" altLang="zh-CN" sz="1200" kern="1200" smtClean="0">
                <a:solidFill>
                  <a:schemeClr val="tx1"/>
                </a:solidFill>
                <a:latin typeface="+mn-lt"/>
                <a:ea typeface="+mn-ea"/>
                <a:cs typeface="+mn-cs"/>
              </a:rPr>
              <a:t>* (1-</a:t>
            </a:r>
            <a:r>
              <a:rPr lang="zh-CN" altLang="en-US" sz="1200" kern="1200" smtClean="0">
                <a:solidFill>
                  <a:schemeClr val="tx1"/>
                </a:solidFill>
                <a:latin typeface="+mn-lt"/>
                <a:ea typeface="+mn-ea"/>
                <a:cs typeface="+mn-cs"/>
              </a:rPr>
              <a:t>游戏通道费率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苹果游戏分成比例</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如果不是</a:t>
            </a:r>
            <a:r>
              <a:rPr lang="en-US" altLang="zh-CN" sz="1200" kern="1200" smtClean="0">
                <a:solidFill>
                  <a:schemeClr val="tx1"/>
                </a:solidFill>
                <a:latin typeface="+mn-lt"/>
                <a:ea typeface="+mn-ea"/>
                <a:cs typeface="+mn-cs"/>
              </a:rPr>
              <a:t>7:</a:t>
            </a:r>
          </a:p>
          <a:p>
            <a:r>
              <a:rPr lang="zh-CN" altLang="en-US" sz="1200" kern="1200" smtClean="0">
                <a:solidFill>
                  <a:schemeClr val="tx1"/>
                </a:solidFill>
                <a:latin typeface="+mn-lt"/>
                <a:ea typeface="+mn-ea"/>
                <a:cs typeface="+mn-cs"/>
              </a:rPr>
              <a:t>充值金额 </a:t>
            </a:r>
            <a:r>
              <a:rPr lang="en-US" altLang="zh-CN" sz="1200" kern="1200" smtClean="0">
                <a:solidFill>
                  <a:schemeClr val="tx1"/>
                </a:solidFill>
                <a:latin typeface="+mn-lt"/>
                <a:ea typeface="+mn-ea"/>
                <a:cs typeface="+mn-cs"/>
              </a:rPr>
              <a:t>* (1-</a:t>
            </a:r>
            <a:r>
              <a:rPr lang="zh-CN" altLang="en-US" sz="1200" kern="1200" smtClean="0">
                <a:solidFill>
                  <a:schemeClr val="tx1"/>
                </a:solidFill>
                <a:latin typeface="+mn-lt"/>
                <a:ea typeface="+mn-ea"/>
                <a:cs typeface="+mn-cs"/>
              </a:rPr>
              <a:t>游戏通道费率</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非苹果充值分成比例</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最后得到的值再除以</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期内成本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期内每天每个渠道广告位投入金额累加</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期内广告投入金额</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我们收到的钱都要除以</a:t>
            </a:r>
            <a:r>
              <a:rPr lang="en-US" altLang="zh-CN" sz="1200" kern="1200" smtClean="0">
                <a:solidFill>
                  <a:schemeClr val="tx1"/>
                </a:solidFill>
                <a:latin typeface="+mn-lt"/>
                <a:ea typeface="+mn-ea"/>
                <a:cs typeface="+mn-cs"/>
              </a:rPr>
              <a:t>100,</a:t>
            </a:r>
            <a:r>
              <a:rPr lang="zh-CN" altLang="en-US" sz="1200" kern="1200" smtClean="0">
                <a:solidFill>
                  <a:schemeClr val="tx1"/>
                </a:solidFill>
                <a:latin typeface="+mn-lt"/>
                <a:ea typeface="+mn-ea"/>
                <a:cs typeface="+mn-cs"/>
              </a:rPr>
              <a:t>统计花出去的钱很准确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影响数据结果的页面上的选项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 </a:t>
            </a:r>
            <a:r>
              <a:rPr lang="en-US" altLang="zh-CN" sz="1200" kern="1200" smtClean="0">
                <a:solidFill>
                  <a:schemeClr val="tx1"/>
                </a:solidFill>
                <a:latin typeface="+mn-lt"/>
                <a:ea typeface="+mn-ea"/>
                <a:cs typeface="+mn-cs"/>
              </a:rPr>
              <a:t>LTV </a:t>
            </a:r>
            <a:r>
              <a:rPr lang="zh-CN" altLang="en-US" sz="1200" kern="1200" smtClean="0">
                <a:solidFill>
                  <a:schemeClr val="tx1"/>
                </a:solidFill>
                <a:latin typeface="+mn-lt"/>
                <a:ea typeface="+mn-ea"/>
                <a:cs typeface="+mn-cs"/>
              </a:rPr>
              <a:t>留存</a:t>
            </a:r>
          </a:p>
          <a:p>
            <a:r>
              <a:rPr lang="zh-CN" altLang="en-US" sz="1200" kern="1200" smtClean="0">
                <a:solidFill>
                  <a:schemeClr val="tx1"/>
                </a:solidFill>
                <a:latin typeface="+mn-lt"/>
                <a:ea typeface="+mn-ea"/>
                <a:cs typeface="+mn-cs"/>
              </a:rPr>
              <a:t>回本类别</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分成前 分成后</a:t>
            </a:r>
          </a:p>
          <a:p>
            <a:r>
              <a:rPr lang="zh-CN" altLang="en-US" sz="1200" kern="1200" smtClean="0">
                <a:solidFill>
                  <a:schemeClr val="tx1"/>
                </a:solidFill>
                <a:latin typeface="+mn-lt"/>
                <a:ea typeface="+mn-ea"/>
                <a:cs typeface="+mn-cs"/>
              </a:rPr>
              <a:t>计算分成前</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分成前比较好算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得到的分成数据就是期内用户期内充值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就是总体的收入</a:t>
            </a:r>
          </a:p>
          <a:p>
            <a:r>
              <a:rPr lang="zh-CN" altLang="en-US" sz="1200" kern="1200" smtClean="0">
                <a:solidFill>
                  <a:schemeClr val="tx1"/>
                </a:solidFill>
                <a:latin typeface="+mn-lt"/>
                <a:ea typeface="+mn-ea"/>
                <a:cs typeface="+mn-cs"/>
              </a:rPr>
              <a:t>计算分成后</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要按照之前说的渠道效果那里的分成来计算</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其他指标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时间 负责人 渠道 等 只是在连接时加条件而已 </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新增日期</a:t>
            </a:r>
            <a:r>
              <a:rPr lang="en-US" altLang="zh-CN" sz="1200" kern="1200" smtClean="0">
                <a:solidFill>
                  <a:schemeClr val="tx1"/>
                </a:solidFill>
                <a:latin typeface="+mn-lt"/>
                <a:ea typeface="+mn-ea"/>
                <a:cs typeface="+mn-cs"/>
              </a:rPr>
              <a:t>:ios_adv_position_data</a:t>
            </a:r>
            <a:r>
              <a:rPr lang="zh-CN" altLang="en-US" sz="1200" kern="1200" smtClean="0">
                <a:solidFill>
                  <a:schemeClr val="tx1"/>
                </a:solidFill>
                <a:latin typeface="+mn-lt"/>
                <a:ea typeface="+mn-ea"/>
                <a:cs typeface="+mn-cs"/>
              </a:rPr>
              <a:t>表中的日期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显示符合条件的广告位的日期时间</a:t>
            </a:r>
          </a:p>
          <a:p>
            <a:r>
              <a:rPr lang="zh-CN" altLang="en-US" sz="1200" kern="1200" smtClean="0">
                <a:solidFill>
                  <a:schemeClr val="tx1"/>
                </a:solidFill>
                <a:latin typeface="+mn-lt"/>
                <a:ea typeface="+mn-ea"/>
                <a:cs typeface="+mn-cs"/>
              </a:rPr>
              <a:t>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渠道类别 </a:t>
            </a:r>
            <a:r>
              <a:rPr lang="en-US" altLang="zh-CN" sz="1200" kern="1200" smtClean="0">
                <a:solidFill>
                  <a:schemeClr val="tx1"/>
                </a:solidFill>
                <a:latin typeface="+mn-lt"/>
                <a:ea typeface="+mn-ea"/>
                <a:cs typeface="+mn-cs"/>
              </a:rPr>
              <a:t>register_type </a:t>
            </a:r>
            <a:r>
              <a:rPr lang="zh-CN" altLang="en-US" sz="1200" kern="1200" smtClean="0">
                <a:solidFill>
                  <a:schemeClr val="tx1"/>
                </a:solidFill>
                <a:latin typeface="+mn-lt"/>
                <a:ea typeface="+mn-ea"/>
                <a:cs typeface="+mn-cs"/>
              </a:rPr>
              <a:t>数据表</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中的数据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列表上会显示</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发行买量类渠道</a:t>
            </a:r>
            <a:r>
              <a:rPr lang="en-US" altLang="zh-CN" sz="1200" kern="1200" smtClean="0">
                <a:solidFill>
                  <a:schemeClr val="tx1"/>
                </a:solidFill>
                <a:latin typeface="+mn-lt"/>
                <a:ea typeface="+mn-ea"/>
                <a:cs typeface="+mn-cs"/>
              </a:rPr>
              <a:t>, CPA</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CPS</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应用宝类渠道等</a:t>
            </a:r>
          </a:p>
          <a:p>
            <a:r>
              <a:rPr lang="zh-CN" altLang="en-US" sz="1200" kern="1200" smtClean="0">
                <a:solidFill>
                  <a:schemeClr val="tx1"/>
                </a:solidFill>
                <a:latin typeface="+mn-lt"/>
                <a:ea typeface="+mn-ea"/>
                <a:cs typeface="+mn-cs"/>
              </a:rPr>
              <a:t>然后下面展示的时候还会有不同渠道类别下的具体渠道名称</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叠加不同注册类型下所有广告位指定时间段内的投入金额</a:t>
            </a:r>
          </a:p>
          <a:p>
            <a:r>
              <a:rPr lang="zh-CN" altLang="en-US" sz="1200" kern="1200" smtClean="0">
                <a:solidFill>
                  <a:schemeClr val="tx1"/>
                </a:solidFill>
                <a:latin typeface="+mn-lt"/>
                <a:ea typeface="+mn-ea"/>
                <a:cs typeface="+mn-cs"/>
              </a:rPr>
              <a:t>新增</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叠加不同注册类型下所有广告位指定时间段内的用户注册量</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新增</a:t>
            </a: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a:t>
            </a:r>
            <a:r>
              <a:rPr lang="en-US" altLang="zh-CN" sz="1200" kern="1200" smtClean="0">
                <a:solidFill>
                  <a:schemeClr val="tx1"/>
                </a:solidFill>
                <a:latin typeface="+mn-lt"/>
                <a:ea typeface="+mn-ea"/>
                <a:cs typeface="+mn-cs"/>
              </a:rPr>
              <a:t>ios_adv_position_data</a:t>
            </a:r>
            <a:r>
              <a:rPr lang="zh-CN" altLang="en-US" sz="1200" kern="1200" smtClean="0">
                <a:solidFill>
                  <a:schemeClr val="tx1"/>
                </a:solidFill>
                <a:latin typeface="+mn-lt"/>
                <a:ea typeface="+mn-ea"/>
                <a:cs typeface="+mn-cs"/>
              </a:rPr>
              <a:t>表</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选中日期每日不同注册类型所有广告位老玩家人数</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回本和回本率的特殊计算</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现在比如选中开始时间为</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结束时间为</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至今回本金额</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日注册用户在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日这段时间内充值的金额经过分成后的值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如果回本类型选择分成前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a:t>
            </a:r>
            <a:r>
              <a:rPr lang="en-US" altLang="zh-CN" sz="1200" kern="1200" smtClean="0">
                <a:solidFill>
                  <a:schemeClr val="tx1"/>
                </a:solidFill>
                <a:latin typeface="+mn-lt"/>
                <a:ea typeface="+mn-ea"/>
                <a:cs typeface="+mn-cs"/>
              </a:rPr>
              <a:t>(ios_order_log.money)</a:t>
            </a:r>
            <a:r>
              <a:rPr lang="zh-CN" altLang="en-US" sz="1200" kern="1200" smtClean="0">
                <a:solidFill>
                  <a:schemeClr val="tx1"/>
                </a:solidFill>
                <a:latin typeface="+mn-lt"/>
                <a:ea typeface="+mn-ea"/>
                <a:cs typeface="+mn-cs"/>
              </a:rPr>
              <a:t>的累加</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至今成本</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日的投入金额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再四舍五入为整数</a:t>
            </a:r>
          </a:p>
          <a:p>
            <a:r>
              <a:rPr lang="zh-CN" altLang="en-US" sz="1200" kern="1200" smtClean="0">
                <a:solidFill>
                  <a:schemeClr val="tx1"/>
                </a:solidFill>
                <a:latin typeface="+mn-lt"/>
                <a:ea typeface="+mn-ea"/>
                <a:cs typeface="+mn-cs"/>
              </a:rPr>
              <a:t>至今回本率</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至今回本金额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至今成本*</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单日或者多日的回本金额和回本率</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一日回本金额 玩家注册日期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订单付费日期</a:t>
            </a:r>
            <a:r>
              <a:rPr lang="en-US" altLang="zh-CN" sz="1200" kern="1200" smtClean="0">
                <a:solidFill>
                  <a:schemeClr val="tx1"/>
                </a:solidFill>
                <a:latin typeface="+mn-lt"/>
                <a:ea typeface="+mn-ea"/>
                <a:cs typeface="+mn-cs"/>
              </a:rPr>
              <a:t>+1 = 1 ,</a:t>
            </a:r>
            <a:r>
              <a:rPr lang="zh-CN" altLang="en-US" sz="1200" kern="1200" smtClean="0">
                <a:solidFill>
                  <a:schemeClr val="tx1"/>
                </a:solidFill>
                <a:latin typeface="+mn-lt"/>
                <a:ea typeface="+mn-ea"/>
                <a:cs typeface="+mn-cs"/>
              </a:rPr>
              <a:t>也就是</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且在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日当日充值后进行分成的金额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如果回本类型选择分成前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则是充值金额的累加</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一日成本 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日的投入金额再四舍五入为整数</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一日回本率 一日回本金额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一日成本</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两日日回本金额 玩家注册日期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订单付费日期</a:t>
            </a:r>
            <a:r>
              <a:rPr lang="en-US" altLang="zh-CN" sz="1200" kern="1200" smtClean="0">
                <a:solidFill>
                  <a:schemeClr val="tx1"/>
                </a:solidFill>
                <a:latin typeface="+mn-lt"/>
                <a:ea typeface="+mn-ea"/>
                <a:cs typeface="+mn-cs"/>
              </a:rPr>
              <a:t>+1 = 2 ,</a:t>
            </a:r>
            <a:r>
              <a:rPr lang="zh-CN" altLang="en-US" sz="1200" kern="1200" smtClean="0">
                <a:solidFill>
                  <a:schemeClr val="tx1"/>
                </a:solidFill>
                <a:latin typeface="+mn-lt"/>
                <a:ea typeface="+mn-ea"/>
                <a:cs typeface="+mn-cs"/>
              </a:rPr>
              <a:t>也就是</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号注册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到</a:t>
            </a:r>
            <a:r>
              <a:rPr lang="en-US" altLang="zh-CN" sz="1200" kern="1200" smtClean="0">
                <a:solidFill>
                  <a:schemeClr val="tx1"/>
                </a:solidFill>
                <a:latin typeface="+mn-lt"/>
                <a:ea typeface="+mn-ea"/>
                <a:cs typeface="+mn-cs"/>
              </a:rPr>
              <a:t>2</a:t>
            </a:r>
            <a:r>
              <a:rPr lang="zh-CN" altLang="en-US" sz="1200" kern="1200" smtClean="0">
                <a:solidFill>
                  <a:schemeClr val="tx1"/>
                </a:solidFill>
                <a:latin typeface="+mn-lt"/>
                <a:ea typeface="+mn-ea"/>
                <a:cs typeface="+mn-cs"/>
              </a:rPr>
              <a:t>号的这两天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玩家充值总和再进行分成的金额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如果绘本类型选择分成前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则是充值金额的累加</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两日成本 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2</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的投入金额</a:t>
            </a:r>
            <a:r>
              <a:rPr lang="en-US" altLang="zh-CN" sz="1200" kern="1200" smtClean="0">
                <a:solidFill>
                  <a:schemeClr val="tx1"/>
                </a:solidFill>
                <a:latin typeface="+mn-lt"/>
                <a:ea typeface="+mn-ea"/>
                <a:cs typeface="+mn-cs"/>
              </a:rPr>
              <a:t>sum(adv_position_data.divide_money),</a:t>
            </a:r>
            <a:r>
              <a:rPr lang="zh-CN" altLang="en-US" sz="1200" kern="1200" smtClean="0">
                <a:solidFill>
                  <a:schemeClr val="tx1"/>
                </a:solidFill>
                <a:latin typeface="+mn-lt"/>
                <a:ea typeface="+mn-ea"/>
                <a:cs typeface="+mn-cs"/>
              </a:rPr>
              <a:t>再四舍五入为整数</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两日回本率 两日回本金额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两日成本</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留存</a:t>
            </a:r>
          </a:p>
          <a:p>
            <a:r>
              <a:rPr lang="zh-CN" altLang="en-US" sz="1200" kern="1200" smtClean="0">
                <a:solidFill>
                  <a:schemeClr val="tx1"/>
                </a:solidFill>
                <a:latin typeface="+mn-lt"/>
                <a:ea typeface="+mn-ea"/>
                <a:cs typeface="+mn-cs"/>
              </a:rPr>
              <a:t>还以上面时间作为举例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假设要计算</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日的留存和留存率</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留存</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如果选择了渠道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则以</a:t>
            </a:r>
            <a:r>
              <a:rPr lang="en-US" altLang="zh-CN" sz="1200" kern="1200" smtClean="0">
                <a:solidFill>
                  <a:schemeClr val="tx1"/>
                </a:solidFill>
                <a:latin typeface="+mn-lt"/>
                <a:ea typeface="+mn-ea"/>
                <a:cs typeface="+mn-cs"/>
              </a:rPr>
              <a:t>channel_id</a:t>
            </a:r>
            <a:r>
              <a:rPr lang="zh-CN" altLang="en-US" sz="1200" kern="1200" smtClean="0">
                <a:solidFill>
                  <a:schemeClr val="tx1"/>
                </a:solidFill>
                <a:latin typeface="+mn-lt"/>
                <a:ea typeface="+mn-ea"/>
                <a:cs typeface="+mn-cs"/>
              </a:rPr>
              <a:t>作为分组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日留存字段</a:t>
            </a:r>
            <a:r>
              <a:rPr lang="en-US" altLang="zh-CN" sz="1200" kern="1200" smtClean="0">
                <a:solidFill>
                  <a:schemeClr val="tx1"/>
                </a:solidFill>
                <a:latin typeface="+mn-lt"/>
                <a:ea typeface="+mn-ea"/>
                <a:cs typeface="+mn-cs"/>
              </a:rPr>
              <a:t>(adv_position_data.remain_30)</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上面的留存数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日注册人数*</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维度的计算</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就是</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日注册的新用户在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天之内充值的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如果选择分成前则是充值总和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也就是上面说的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除以</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日的总的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所有广告位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注册用户数</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账号和广告位日表只是维度不同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讲渠道列表改为渠道商角度和广告位角度</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计算数据的过程是不变的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留存都还是这样计算</a:t>
            </a:r>
            <a:r>
              <a:rPr lang="en-US" altLang="zh-CN" sz="1200" kern="1200" smtClean="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a:t>
            </a:r>
            <a:r>
              <a:rPr lang="zh-CN" altLang="en-US" sz="1200" kern="1200" smtClean="0">
                <a:solidFill>
                  <a:schemeClr val="tx1"/>
                </a:solidFill>
                <a:latin typeface="+mn-lt"/>
                <a:ea typeface="+mn-ea"/>
                <a:cs typeface="+mn-cs"/>
              </a:rPr>
              <a:t>查询和</a:t>
            </a:r>
            <a:r>
              <a:rPr lang="zh-CN" altLang="en-US" sz="1200" kern="1200">
                <a:solidFill>
                  <a:schemeClr val="tx1"/>
                </a:solidFill>
                <a:latin typeface="+mn-lt"/>
                <a:ea typeface="+mn-ea"/>
                <a:cs typeface="+mn-cs"/>
              </a:rPr>
              <a:t>按维度展示的效果</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都是数据表里的元数据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激活</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注册数量和安装数量</a:t>
            </a:r>
            <a:r>
              <a:rPr lang="en-US" altLang="zh-CN" sz="1200" kern="1200" smtClean="0">
                <a:solidFill>
                  <a:schemeClr val="tx1"/>
                </a:solidFill>
                <a:latin typeface="+mn-lt"/>
                <a:ea typeface="+mn-ea"/>
                <a:cs typeface="+mn-cs"/>
              </a:rPr>
              <a:t>,ios_adv_position_data</a:t>
            </a:r>
            <a:r>
              <a:rPr lang="zh-CN" altLang="en-US" sz="1200" kern="1200" smtClean="0">
                <a:solidFill>
                  <a:schemeClr val="tx1"/>
                </a:solidFill>
                <a:latin typeface="+mn-lt"/>
                <a:ea typeface="+mn-ea"/>
                <a:cs typeface="+mn-cs"/>
              </a:rPr>
              <a:t>表中</a:t>
            </a:r>
            <a:r>
              <a:rPr lang="en-US" altLang="zh-CN" sz="1200" kern="1200" smtClean="0">
                <a:solidFill>
                  <a:schemeClr val="tx1"/>
                </a:solidFill>
                <a:latin typeface="+mn-lt"/>
                <a:ea typeface="+mn-ea"/>
                <a:cs typeface="+mn-cs"/>
              </a:rPr>
              <a:t>reg</a:t>
            </a:r>
            <a:r>
              <a:rPr lang="zh-CN" altLang="en-US" sz="1200" kern="1200" smtClean="0">
                <a:solidFill>
                  <a:schemeClr val="tx1"/>
                </a:solidFill>
                <a:latin typeface="+mn-lt"/>
                <a:ea typeface="+mn-ea"/>
                <a:cs typeface="+mn-cs"/>
              </a:rPr>
              <a:t>字段保存就有</a:t>
            </a:r>
            <a:r>
              <a:rPr lang="en-US" altLang="zh-CN" sz="1200" kern="120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次留率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选中的开始时间次日留存人数总和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选中的开始时间注册人数 *</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 </a:t>
            </a:r>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付费率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付费人数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注册人数</a:t>
            </a:r>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选中日期内最后一天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老玩家登录数总和</a:t>
            </a:r>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选中日期内总的投入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选中日期内注册人数</a:t>
            </a:r>
          </a:p>
          <a:p>
            <a:r>
              <a:rPr lang="zh-CN" altLang="en-US" sz="1200" kern="1200" smtClean="0">
                <a:solidFill>
                  <a:schemeClr val="tx1"/>
                </a:solidFill>
                <a:latin typeface="+mn-lt"/>
                <a:ea typeface="+mn-ea"/>
                <a:cs typeface="+mn-cs"/>
              </a:rPr>
              <a:t>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选中日期内玩家总的充值</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充值人数</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在选择日期内充值的玩家人数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每日的支付玩家</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去重后得到的</a:t>
            </a:r>
          </a:p>
          <a:p>
            <a:r>
              <a:rPr lang="zh-CN" altLang="en-US" sz="1200" kern="1200" smtClean="0">
                <a:solidFill>
                  <a:schemeClr val="tx1"/>
                </a:solidFill>
                <a:latin typeface="+mn-lt"/>
                <a:ea typeface="+mn-ea"/>
                <a:cs typeface="+mn-cs"/>
              </a:rPr>
              <a:t>期内成本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选中日期内总的投入 </a:t>
            </a:r>
            <a:r>
              <a:rPr lang="en-US" altLang="zh-CN" sz="1200" kern="1200" smtClean="0">
                <a:solidFill>
                  <a:schemeClr val="tx1"/>
                </a:solidFill>
                <a:latin typeface="+mn-lt"/>
                <a:ea typeface="+mn-ea"/>
                <a:cs typeface="+mn-cs"/>
              </a:rPr>
              <a:t>divide_money</a:t>
            </a:r>
          </a:p>
          <a:p>
            <a:r>
              <a:rPr lang="zh-CN" altLang="en-US" sz="1200" kern="1200" smtClean="0">
                <a:solidFill>
                  <a:schemeClr val="tx1"/>
                </a:solidFill>
                <a:latin typeface="+mn-lt"/>
                <a:ea typeface="+mn-ea"/>
                <a:cs typeface="+mn-cs"/>
              </a:rPr>
              <a:t>期内充值</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选中日期内的总的玩家充值 数据表中玩家充值总和</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期内分成</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如果支付方式是</a:t>
            </a:r>
            <a:r>
              <a:rPr lang="en-US" altLang="zh-CN" sz="1200" kern="1200" smtClean="0">
                <a:solidFill>
                  <a:schemeClr val="tx1"/>
                </a:solidFill>
                <a:latin typeface="+mn-lt"/>
                <a:ea typeface="+mn-ea"/>
                <a:cs typeface="+mn-cs"/>
              </a:rPr>
              <a:t>7(think_ios_order_log. pay_type),</a:t>
            </a:r>
          </a:p>
          <a:p>
            <a:r>
              <a:rPr lang="zh-CN" altLang="en-US" sz="1200" kern="1200" smtClean="0">
                <a:solidFill>
                  <a:schemeClr val="tx1"/>
                </a:solidFill>
                <a:latin typeface="+mn-lt"/>
                <a:ea typeface="+mn-ea"/>
                <a:cs typeface="+mn-cs"/>
              </a:rPr>
              <a:t>充值金额 </a:t>
            </a:r>
            <a:r>
              <a:rPr lang="en-US" altLang="zh-CN" sz="1200" kern="1200" smtClean="0">
                <a:solidFill>
                  <a:schemeClr val="tx1"/>
                </a:solidFill>
                <a:latin typeface="+mn-lt"/>
                <a:ea typeface="+mn-ea"/>
                <a:cs typeface="+mn-cs"/>
              </a:rPr>
              <a:t>* (1-</a:t>
            </a:r>
            <a:r>
              <a:rPr lang="zh-CN" altLang="en-US" sz="1200" kern="1200" smtClean="0">
                <a:solidFill>
                  <a:schemeClr val="tx1"/>
                </a:solidFill>
                <a:latin typeface="+mn-lt"/>
                <a:ea typeface="+mn-ea"/>
                <a:cs typeface="+mn-cs"/>
              </a:rPr>
              <a:t>游戏通道费率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苹果游戏分成比例</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如果不是</a:t>
            </a:r>
            <a:r>
              <a:rPr lang="en-US" altLang="zh-CN" sz="1200" kern="1200" smtClean="0">
                <a:solidFill>
                  <a:schemeClr val="tx1"/>
                </a:solidFill>
                <a:latin typeface="+mn-lt"/>
                <a:ea typeface="+mn-ea"/>
                <a:cs typeface="+mn-cs"/>
              </a:rPr>
              <a:t>7:</a:t>
            </a:r>
          </a:p>
          <a:p>
            <a:r>
              <a:rPr lang="zh-CN" altLang="en-US" sz="1200" kern="1200" smtClean="0">
                <a:solidFill>
                  <a:schemeClr val="tx1"/>
                </a:solidFill>
                <a:latin typeface="+mn-lt"/>
                <a:ea typeface="+mn-ea"/>
                <a:cs typeface="+mn-cs"/>
              </a:rPr>
              <a:t>充值金额 </a:t>
            </a:r>
            <a:r>
              <a:rPr lang="en-US" altLang="zh-CN" sz="1200" kern="1200" smtClean="0">
                <a:solidFill>
                  <a:schemeClr val="tx1"/>
                </a:solidFill>
                <a:latin typeface="+mn-lt"/>
                <a:ea typeface="+mn-ea"/>
                <a:cs typeface="+mn-cs"/>
              </a:rPr>
              <a:t>* (1-</a:t>
            </a:r>
            <a:r>
              <a:rPr lang="zh-CN" altLang="en-US" sz="1200" kern="1200" smtClean="0">
                <a:solidFill>
                  <a:schemeClr val="tx1"/>
                </a:solidFill>
                <a:latin typeface="+mn-lt"/>
                <a:ea typeface="+mn-ea"/>
                <a:cs typeface="+mn-cs"/>
              </a:rPr>
              <a:t>游戏通道费率</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非苹果充值分成比例</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最后得到的值再除以</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期内回本率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期内成本  *</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玩家充值总额</a:t>
            </a:r>
            <a:r>
              <a:rPr lang="en-US" altLang="zh-CN" sz="1200" kern="1200" smtClean="0">
                <a:solidFill>
                  <a:schemeClr val="tx1"/>
                </a:solidFill>
                <a:latin typeface="+mn-lt"/>
                <a:ea typeface="+mn-ea"/>
                <a:cs typeface="+mn-cs"/>
              </a:rPr>
              <a:t>(pay_sum)/</a:t>
            </a:r>
            <a:r>
              <a:rPr lang="zh-CN" altLang="en-US" sz="1200" kern="1200" smtClean="0">
                <a:solidFill>
                  <a:schemeClr val="tx1"/>
                </a:solidFill>
                <a:latin typeface="+mn-lt"/>
                <a:ea typeface="+mn-ea"/>
                <a:cs typeface="+mn-cs"/>
              </a:rPr>
              <a:t>注册人数</a:t>
            </a:r>
            <a:r>
              <a:rPr lang="en-US" altLang="zh-CN" sz="1200" kern="1200" smtClean="0">
                <a:solidFill>
                  <a:schemeClr val="tx1"/>
                </a:solidFill>
                <a:latin typeface="+mn-lt"/>
                <a:ea typeface="+mn-ea"/>
                <a:cs typeface="+mn-cs"/>
              </a:rPr>
              <a:t>(reg)   </a:t>
            </a:r>
            <a:r>
              <a:rPr lang="zh-CN" altLang="en-US" sz="1200" kern="1200" smtClean="0">
                <a:solidFill>
                  <a:schemeClr val="tx1"/>
                </a:solidFill>
                <a:latin typeface="+mn-lt"/>
                <a:ea typeface="+mn-ea"/>
                <a:cs typeface="+mn-cs"/>
              </a:rPr>
              <a:t>多日就是多日玩家充值总额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多日注册总人数</a:t>
            </a:r>
          </a:p>
          <a:p>
            <a:r>
              <a:rPr lang="zh-CN" altLang="en-US" sz="1200" kern="1200" smtClean="0">
                <a:solidFill>
                  <a:schemeClr val="tx1"/>
                </a:solidFill>
                <a:latin typeface="+mn-lt"/>
                <a:ea typeface="+mn-ea"/>
                <a:cs typeface="+mn-cs"/>
              </a:rPr>
              <a:t>付费</a:t>
            </a:r>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累玩家充值总额</a:t>
            </a:r>
            <a:r>
              <a:rPr lang="en-US" altLang="zh-CN" sz="1200" kern="1200" smtClean="0">
                <a:solidFill>
                  <a:schemeClr val="tx1"/>
                </a:solidFill>
                <a:latin typeface="+mn-lt"/>
                <a:ea typeface="+mn-ea"/>
                <a:cs typeface="+mn-cs"/>
              </a:rPr>
              <a:t>(pay_sum)/</a:t>
            </a:r>
            <a:r>
              <a:rPr lang="zh-CN" altLang="en-US" sz="1200" kern="1200" smtClean="0">
                <a:solidFill>
                  <a:schemeClr val="tx1"/>
                </a:solidFill>
                <a:latin typeface="+mn-lt"/>
                <a:ea typeface="+mn-ea"/>
                <a:cs typeface="+mn-cs"/>
              </a:rPr>
              <a:t>付费人数</a:t>
            </a:r>
            <a:r>
              <a:rPr lang="en-US" altLang="zh-CN" sz="1200" kern="1200" smtClean="0">
                <a:solidFill>
                  <a:schemeClr val="tx1"/>
                </a:solidFill>
                <a:latin typeface="+mn-lt"/>
                <a:ea typeface="+mn-ea"/>
                <a:cs typeface="+mn-cs"/>
              </a:rPr>
              <a:t>(reg)   </a:t>
            </a:r>
            <a:r>
              <a:rPr lang="zh-CN" altLang="en-US" sz="1200" kern="1200" smtClean="0">
                <a:solidFill>
                  <a:schemeClr val="tx1"/>
                </a:solidFill>
                <a:latin typeface="+mn-lt"/>
                <a:ea typeface="+mn-ea"/>
                <a:cs typeface="+mn-cs"/>
              </a:rPr>
              <a:t>多日就是多日玩家充值总额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多日付费总人数</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期内和历史这两个名词的区别就是期内表示用户注册在这段时间内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历史则是表示全部用户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就是过去的所有用户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所以历史是包含期内的</a:t>
            </a:r>
            <a:r>
              <a:rPr lang="en-US" altLang="zh-CN"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总成本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所有时间内的总成本</a:t>
            </a:r>
          </a:p>
          <a:p>
            <a:r>
              <a:rPr lang="zh-CN" altLang="en-US" sz="1200" kern="1200" smtClean="0">
                <a:solidFill>
                  <a:schemeClr val="tx1"/>
                </a:solidFill>
                <a:latin typeface="+mn-lt"/>
                <a:ea typeface="+mn-ea"/>
                <a:cs typeface="+mn-cs"/>
              </a:rPr>
              <a:t>总分成</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所有时间内的总分成</a:t>
            </a:r>
          </a:p>
          <a:p>
            <a:r>
              <a:rPr lang="zh-CN" altLang="en-US" sz="1200" kern="1200" smtClean="0">
                <a:solidFill>
                  <a:schemeClr val="tx1"/>
                </a:solidFill>
                <a:latin typeface="+mn-lt"/>
                <a:ea typeface="+mn-ea"/>
                <a:cs typeface="+mn-cs"/>
              </a:rPr>
              <a:t>总回本率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总成本</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展示范围</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总充值</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选中时间内全部充值金额</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选中时间内付费人数 </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表对</a:t>
            </a:r>
            <a:r>
              <a:rPr lang="en-US" altLang="zh-CN" sz="1200" kern="1200" smtClean="0">
                <a:solidFill>
                  <a:schemeClr val="tx1"/>
                </a:solidFill>
                <a:latin typeface="+mn-lt"/>
                <a:ea typeface="+mn-ea"/>
                <a:cs typeface="+mn-cs"/>
              </a:rPr>
              <a:t>user_id</a:t>
            </a:r>
            <a:r>
              <a:rPr lang="zh-CN" altLang="en-US" sz="1200" kern="1200" smtClean="0">
                <a:solidFill>
                  <a:schemeClr val="tx1"/>
                </a:solidFill>
                <a:latin typeface="+mn-lt"/>
                <a:ea typeface="+mn-ea"/>
                <a:cs typeface="+mn-cs"/>
              </a:rPr>
              <a:t>去重</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总人数</a:t>
            </a:r>
          </a:p>
          <a:p>
            <a:r>
              <a:rPr lang="zh-CN" altLang="en-US" sz="1200" kern="1200" smtClean="0">
                <a:solidFill>
                  <a:schemeClr val="tx1"/>
                </a:solidFill>
                <a:latin typeface="+mn-lt"/>
                <a:ea typeface="+mn-ea"/>
                <a:cs typeface="+mn-cs"/>
              </a:rPr>
              <a:t>苹果充值</a:t>
            </a:r>
            <a:r>
              <a:rPr lang="en-US" altLang="zh-CN" sz="1200" kern="1200" smtClean="0">
                <a:solidFill>
                  <a:schemeClr val="tx1"/>
                </a:solidFill>
                <a:latin typeface="+mn-lt"/>
                <a:ea typeface="+mn-ea"/>
                <a:cs typeface="+mn-cs"/>
              </a:rPr>
              <a:t>: </a:t>
            </a:r>
          </a:p>
          <a:p>
            <a:r>
              <a:rPr lang="zh-CN" altLang="en-US" sz="1200" kern="1200" smtClean="0">
                <a:solidFill>
                  <a:schemeClr val="tx1"/>
                </a:solidFill>
                <a:latin typeface="+mn-lt"/>
                <a:ea typeface="+mn-ea"/>
                <a:cs typeface="+mn-cs"/>
              </a:rPr>
              <a:t>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每日的苹果充值总额</a:t>
            </a:r>
            <a:r>
              <a:rPr lang="en-US" altLang="zh-CN" sz="1200" kern="1200" smtClean="0">
                <a:solidFill>
                  <a:schemeClr val="tx1"/>
                </a:solidFill>
                <a:latin typeface="+mn-lt"/>
                <a:ea typeface="+mn-ea"/>
                <a:cs typeface="+mn-cs"/>
              </a:rPr>
              <a:t>(bypass_pay_sum)</a:t>
            </a:r>
            <a:r>
              <a:rPr lang="zh-CN" altLang="en-US" sz="1200" kern="1200" smtClean="0">
                <a:solidFill>
                  <a:schemeClr val="tx1"/>
                </a:solidFill>
                <a:latin typeface="+mn-lt"/>
                <a:ea typeface="+mn-ea"/>
                <a:cs typeface="+mn-cs"/>
              </a:rPr>
              <a:t>除以</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是每日的苹果充值玩家</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去重后得到的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就是选中时间内苹果充值玩家的人数</a:t>
            </a:r>
          </a:p>
          <a:p>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苹果充值人数 </a:t>
            </a:r>
          </a:p>
          <a:p>
            <a:r>
              <a:rPr lang="zh-CN" altLang="en-US" sz="1200" kern="1200" smtClean="0">
                <a:solidFill>
                  <a:schemeClr val="tx1"/>
                </a:solidFill>
                <a:latin typeface="+mn-lt"/>
                <a:ea typeface="+mn-ea"/>
                <a:cs typeface="+mn-cs"/>
              </a:rPr>
              <a:t>占比</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苹果充值占总充值比例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苹果充值总额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充值总额 * </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非苹果充值</a:t>
            </a:r>
            <a:r>
              <a:rPr lang="en-US" altLang="zh-CN" sz="1200" kern="1200" smtClean="0">
                <a:solidFill>
                  <a:schemeClr val="tx1"/>
                </a:solidFill>
                <a:latin typeface="+mn-lt"/>
                <a:ea typeface="+mn-ea"/>
                <a:cs typeface="+mn-cs"/>
              </a:rPr>
              <a:t>: </a:t>
            </a:r>
          </a:p>
          <a:p>
            <a:r>
              <a:rPr lang="zh-CN" altLang="en-US" sz="1200" kern="1200" smtClean="0">
                <a:solidFill>
                  <a:schemeClr val="tx1"/>
                </a:solidFill>
                <a:latin typeface="+mn-lt"/>
                <a:ea typeface="+mn-ea"/>
                <a:cs typeface="+mn-cs"/>
              </a:rPr>
              <a:t>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每日的非苹果充值除以</a:t>
            </a:r>
            <a:r>
              <a:rPr lang="en-US" altLang="zh-CN" sz="1200" kern="1200" smtClean="0">
                <a:solidFill>
                  <a:schemeClr val="tx1"/>
                </a:solidFill>
                <a:latin typeface="+mn-lt"/>
                <a:ea typeface="+mn-ea"/>
                <a:cs typeface="+mn-cs"/>
              </a:rPr>
              <a:t>100</a:t>
            </a:r>
          </a:p>
          <a:p>
            <a:r>
              <a:rPr lang="zh-CN" altLang="en-US" sz="1200" kern="1200" smtClean="0">
                <a:solidFill>
                  <a:schemeClr val="tx1"/>
                </a:solidFill>
                <a:latin typeface="+mn-lt"/>
                <a:ea typeface="+mn-ea"/>
                <a:cs typeface="+mn-cs"/>
              </a:rPr>
              <a:t>人数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是每日的苹果非支付玩家</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去重后得到的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就是选中时间内非苹果付费玩家的人数</a:t>
            </a:r>
          </a:p>
          <a:p>
            <a:r>
              <a:rPr lang="en-US" altLang="zh-CN" sz="1200" kern="1200" smtClean="0">
                <a:solidFill>
                  <a:schemeClr val="tx1"/>
                </a:solidFill>
                <a:latin typeface="+mn-lt"/>
                <a:ea typeface="+mn-ea"/>
                <a:cs typeface="+mn-cs"/>
              </a:rPr>
              <a:t>arpu</a:t>
            </a:r>
            <a:r>
              <a:rPr lang="zh-CN" altLang="en-US" sz="1200" kern="1200" smtClean="0">
                <a:solidFill>
                  <a:schemeClr val="tx1"/>
                </a:solidFill>
                <a:latin typeface="+mn-lt"/>
                <a:ea typeface="+mn-ea"/>
                <a:cs typeface="+mn-cs"/>
              </a:rPr>
              <a:t>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非苹果充值总额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非苹果充值人数 </a:t>
            </a:r>
          </a:p>
          <a:p>
            <a:r>
              <a:rPr lang="zh-CN" altLang="en-US" sz="1200" kern="1200" smtClean="0">
                <a:solidFill>
                  <a:schemeClr val="tx1"/>
                </a:solidFill>
                <a:latin typeface="+mn-lt"/>
                <a:ea typeface="+mn-ea"/>
                <a:cs typeface="+mn-cs"/>
              </a:rPr>
              <a:t>占比</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非苹果充值占总充值比例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非苹果充值总额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充值总额 * </a:t>
            </a:r>
            <a:r>
              <a:rPr lang="en-US" altLang="zh-CN" sz="1200" kern="1200" smtClean="0">
                <a:solidFill>
                  <a:schemeClr val="tx1"/>
                </a:solidFill>
                <a:latin typeface="+mn-lt"/>
                <a:ea typeface="+mn-ea"/>
                <a:cs typeface="+mn-cs"/>
              </a:rPr>
              <a:t>100%</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a:t>
            </a:r>
            <a:r>
              <a:rPr lang="zh-CN" altLang="en-US" sz="1200" kern="1200" smtClean="0">
                <a:solidFill>
                  <a:schemeClr val="tx1"/>
                </a:solidFill>
                <a:latin typeface="+mn-lt"/>
                <a:ea typeface="+mn-ea"/>
                <a:cs typeface="+mn-cs"/>
              </a:rPr>
              <a:t>数据表</a:t>
            </a:r>
            <a:r>
              <a:rPr lang="en-US" altLang="zh-CN" sz="1200" kern="1200" smtClean="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计算方式差不多</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但是有一个当地货币的概念</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回本率都是一样的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但是分成不同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所以介绍下分成</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分成是最好算的</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充值总额 </a:t>
            </a:r>
            <a:r>
              <a:rPr lang="en-US" altLang="zh-CN" sz="1200" kern="1200" smtClean="0">
                <a:solidFill>
                  <a:schemeClr val="tx1"/>
                </a:solidFill>
                <a:latin typeface="+mn-lt"/>
                <a:ea typeface="+mn-ea"/>
                <a:cs typeface="+mn-cs"/>
              </a:rPr>
              <a:t>* (1- </a:t>
            </a:r>
            <a:r>
              <a:rPr lang="zh-CN" altLang="en-US" sz="1200" kern="1200" smtClean="0">
                <a:solidFill>
                  <a:schemeClr val="tx1"/>
                </a:solidFill>
                <a:latin typeface="+mn-lt"/>
                <a:ea typeface="+mn-ea"/>
                <a:cs typeface="+mn-cs"/>
              </a:rPr>
              <a:t>游戏通道费比例</a:t>
            </a:r>
            <a:r>
              <a:rPr lang="en-US" altLang="zh-CN"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游戏分成比例 </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如果要算成本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就是每日广告位投入金额累加</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endParaRPr lang="en-US" altLang="zh-CN" sz="1200" kern="1200" smtClean="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这里的指标是全部的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包括</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和</a:t>
            </a:r>
            <a:r>
              <a:rPr lang="en-US" altLang="zh-CN" sz="1200" kern="1200" smtClean="0">
                <a:solidFill>
                  <a:schemeClr val="tx1"/>
                </a:solidFill>
                <a:latin typeface="+mn-lt"/>
                <a:ea typeface="+mn-ea"/>
                <a:cs typeface="+mn-cs"/>
              </a:rPr>
              <a:t>ios..</a:t>
            </a:r>
          </a:p>
          <a:p>
            <a:r>
              <a:rPr lang="zh-CN" altLang="en-US" sz="1200" kern="1200" smtClean="0">
                <a:solidFill>
                  <a:schemeClr val="tx1"/>
                </a:solidFill>
                <a:latin typeface="+mn-lt"/>
                <a:ea typeface="+mn-ea"/>
                <a:cs typeface="+mn-cs"/>
              </a:rPr>
              <a:t>影响数据结果的页面上的选项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 </a:t>
            </a:r>
            <a:r>
              <a:rPr lang="en-US" altLang="zh-CN" sz="1200" kern="1200" smtClean="0">
                <a:solidFill>
                  <a:schemeClr val="tx1"/>
                </a:solidFill>
                <a:latin typeface="+mn-lt"/>
                <a:ea typeface="+mn-ea"/>
                <a:cs typeface="+mn-cs"/>
              </a:rPr>
              <a:t>LTV </a:t>
            </a:r>
            <a:r>
              <a:rPr lang="zh-CN" altLang="en-US" sz="1200" kern="1200" smtClean="0">
                <a:solidFill>
                  <a:schemeClr val="tx1"/>
                </a:solidFill>
                <a:latin typeface="+mn-lt"/>
                <a:ea typeface="+mn-ea"/>
                <a:cs typeface="+mn-cs"/>
              </a:rPr>
              <a:t>留存</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其他指标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时间 负责人 渠道 等 只是在连接时加条件而已 </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新增日期</a:t>
            </a:r>
            <a:r>
              <a:rPr lang="en-US" altLang="zh-CN" sz="1200" kern="1200" smtClean="0">
                <a:solidFill>
                  <a:schemeClr val="tx1"/>
                </a:solidFill>
                <a:latin typeface="+mn-lt"/>
                <a:ea typeface="+mn-ea"/>
                <a:cs typeface="+mn-cs"/>
              </a:rPr>
              <a:t>:think_outremer_adv_position_data</a:t>
            </a:r>
            <a:r>
              <a:rPr lang="zh-CN" altLang="en-US" sz="1200" kern="1200" smtClean="0">
                <a:solidFill>
                  <a:schemeClr val="tx1"/>
                </a:solidFill>
                <a:latin typeface="+mn-lt"/>
                <a:ea typeface="+mn-ea"/>
                <a:cs typeface="+mn-cs"/>
              </a:rPr>
              <a:t>表中的日期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显示符合条件的广告位的日期时间</a:t>
            </a:r>
          </a:p>
          <a:p>
            <a:r>
              <a:rPr lang="zh-CN" altLang="en-US" sz="1200" kern="1200" smtClean="0">
                <a:solidFill>
                  <a:schemeClr val="tx1"/>
                </a:solidFill>
                <a:latin typeface="+mn-lt"/>
                <a:ea typeface="+mn-ea"/>
                <a:cs typeface="+mn-cs"/>
              </a:rPr>
              <a:t>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渠道类别 </a:t>
            </a:r>
            <a:r>
              <a:rPr lang="en-US" altLang="zh-CN" sz="1200" kern="1200" smtClean="0">
                <a:solidFill>
                  <a:schemeClr val="tx1"/>
                </a:solidFill>
                <a:latin typeface="+mn-lt"/>
                <a:ea typeface="+mn-ea"/>
                <a:cs typeface="+mn-cs"/>
              </a:rPr>
              <a:t>register_type </a:t>
            </a:r>
            <a:r>
              <a:rPr lang="zh-CN" altLang="en-US" sz="1200" kern="1200" smtClean="0">
                <a:solidFill>
                  <a:schemeClr val="tx1"/>
                </a:solidFill>
                <a:latin typeface="+mn-lt"/>
                <a:ea typeface="+mn-ea"/>
                <a:cs typeface="+mn-cs"/>
              </a:rPr>
              <a:t>数据表</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中的数据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列表上会显示</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发行买量类渠道</a:t>
            </a:r>
            <a:r>
              <a:rPr lang="en-US" altLang="zh-CN" sz="1200" kern="1200" smtClean="0">
                <a:solidFill>
                  <a:schemeClr val="tx1"/>
                </a:solidFill>
                <a:latin typeface="+mn-lt"/>
                <a:ea typeface="+mn-ea"/>
                <a:cs typeface="+mn-cs"/>
              </a:rPr>
              <a:t>, CPA</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CPS</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应用宝类渠道等</a:t>
            </a:r>
          </a:p>
          <a:p>
            <a:r>
              <a:rPr lang="zh-CN" altLang="en-US" sz="1200" kern="1200" smtClean="0">
                <a:solidFill>
                  <a:schemeClr val="tx1"/>
                </a:solidFill>
                <a:latin typeface="+mn-lt"/>
                <a:ea typeface="+mn-ea"/>
                <a:cs typeface="+mn-cs"/>
              </a:rPr>
              <a:t>然后下面展示的时候还会有不同渠道类别下的具体渠道名称</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叠加不同注册类型下所有广告位指定时间段内的投入金额</a:t>
            </a:r>
          </a:p>
          <a:p>
            <a:r>
              <a:rPr lang="zh-CN" altLang="en-US" sz="1200" kern="1200" smtClean="0">
                <a:solidFill>
                  <a:schemeClr val="tx1"/>
                </a:solidFill>
                <a:latin typeface="+mn-lt"/>
                <a:ea typeface="+mn-ea"/>
                <a:cs typeface="+mn-cs"/>
              </a:rPr>
              <a:t>新增</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叠加不同注册类型下所有广告位指定时间段内的用户注册量</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新增</a:t>
            </a: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选中日期每日不同注册类型所有广告位老玩家人数</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分为分成前和分成后</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分成后计算</a:t>
            </a:r>
            <a:r>
              <a:rPr lang="en-US" altLang="zh-CN" sz="1200" kern="1200" smtClean="0">
                <a:solidFill>
                  <a:schemeClr val="tx1"/>
                </a:solidFill>
                <a:latin typeface="+mn-lt"/>
                <a:ea typeface="+mn-ea"/>
                <a:cs typeface="+mn-cs"/>
              </a:rPr>
              <a:t>:</a:t>
            </a:r>
            <a:r>
              <a:rPr lang="en-US" altLang="zh-CN" sz="1200" kern="1200" baseline="0" smtClean="0">
                <a:solidFill>
                  <a:schemeClr val="tx1"/>
                </a:solidFill>
                <a:latin typeface="+mn-lt"/>
                <a:ea typeface="+mn-ea"/>
                <a:cs typeface="+mn-cs"/>
              </a:rPr>
              <a:t> </a:t>
            </a:r>
            <a:r>
              <a:rPr lang="zh-CN" altLang="en-US" sz="1200" kern="1200" smtClean="0">
                <a:solidFill>
                  <a:schemeClr val="tx1"/>
                </a:solidFill>
                <a:latin typeface="+mn-lt"/>
                <a:ea typeface="+mn-ea"/>
                <a:cs typeface="+mn-cs"/>
              </a:rPr>
              <a:t>充值总额 </a:t>
            </a:r>
            <a:r>
              <a:rPr lang="en-US" altLang="zh-CN" sz="1200" kern="1200" smtClean="0">
                <a:solidFill>
                  <a:schemeClr val="tx1"/>
                </a:solidFill>
                <a:latin typeface="+mn-lt"/>
                <a:ea typeface="+mn-ea"/>
                <a:cs typeface="+mn-cs"/>
              </a:rPr>
              <a:t>* (1- </a:t>
            </a:r>
            <a:r>
              <a:rPr lang="zh-CN" altLang="en-US" sz="1200" kern="1200" smtClean="0">
                <a:solidFill>
                  <a:schemeClr val="tx1"/>
                </a:solidFill>
                <a:latin typeface="+mn-lt"/>
                <a:ea typeface="+mn-ea"/>
                <a:cs typeface="+mn-cs"/>
              </a:rPr>
              <a:t>游戏通道费比例</a:t>
            </a:r>
            <a:r>
              <a:rPr lang="en-US" altLang="zh-CN"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游戏分成比例 </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如果要算成本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就是每日广告位投入金额累加</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分成前计算就是充值金额</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选择时间内投入到广告位总的成本</a:t>
            </a:r>
            <a:endParaRPr lang="en-US" altLang="zh-CN" sz="1200" kern="1200" smtClean="0">
              <a:solidFill>
                <a:schemeClr val="tx1"/>
              </a:solidFill>
              <a:latin typeface="+mn-lt"/>
              <a:ea typeface="+mn-ea"/>
              <a:cs typeface="+mn-cs"/>
            </a:endParaRP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留存</a:t>
            </a:r>
          </a:p>
          <a:p>
            <a:r>
              <a:rPr lang="zh-CN" altLang="en-US" sz="1200" kern="1200" smtClean="0">
                <a:solidFill>
                  <a:schemeClr val="tx1"/>
                </a:solidFill>
                <a:latin typeface="+mn-lt"/>
                <a:ea typeface="+mn-ea"/>
                <a:cs typeface="+mn-cs"/>
              </a:rPr>
              <a:t>以时间作为举例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假设要计算</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日的留存和留存率</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留存</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如果选择了渠道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则以</a:t>
            </a:r>
            <a:r>
              <a:rPr lang="en-US" altLang="zh-CN" sz="1200" kern="1200" smtClean="0">
                <a:solidFill>
                  <a:schemeClr val="tx1"/>
                </a:solidFill>
                <a:latin typeface="+mn-lt"/>
                <a:ea typeface="+mn-ea"/>
                <a:cs typeface="+mn-cs"/>
              </a:rPr>
              <a:t>channel_id</a:t>
            </a:r>
            <a:r>
              <a:rPr lang="zh-CN" altLang="en-US" sz="1200" kern="1200" smtClean="0">
                <a:solidFill>
                  <a:schemeClr val="tx1"/>
                </a:solidFill>
                <a:latin typeface="+mn-lt"/>
                <a:ea typeface="+mn-ea"/>
                <a:cs typeface="+mn-cs"/>
              </a:rPr>
              <a:t>作为分组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日留存字段</a:t>
            </a:r>
            <a:r>
              <a:rPr lang="en-US" altLang="zh-CN" sz="1200" kern="1200" smtClean="0">
                <a:solidFill>
                  <a:schemeClr val="tx1"/>
                </a:solidFill>
                <a:latin typeface="+mn-lt"/>
                <a:ea typeface="+mn-ea"/>
                <a:cs typeface="+mn-cs"/>
              </a:rPr>
              <a:t>(adv_position_data.remain_30)</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日留存率</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日注册人数*</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a:t>
            </a:r>
          </a:p>
          <a:p>
            <a:endParaRPr lang="zh-CN" altLang="en-US" sz="1200" kern="1200" smtClean="0">
              <a:solidFill>
                <a:schemeClr val="tx1"/>
              </a:solidFill>
              <a:latin typeface="+mn-lt"/>
              <a:ea typeface="+mn-ea"/>
              <a:cs typeface="+mn-cs"/>
            </a:endParaRP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维度的计算</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就是</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日注册的新用户在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天之内充值的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如果选择分成前则是充值总和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也就是上面说的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除以</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日的总的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所有广告位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注册用户数</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账号和广告位日表只是维度不同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讲渠道列表改为渠道商角度和广告位角度</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计算数据的过程是不变的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留存都还是这样计算</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广告回调参数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在</a:t>
            </a:r>
            <a:r>
              <a:rPr lang="en-US" altLang="zh-CN" sz="1200" kern="1200" smtClean="0">
                <a:solidFill>
                  <a:schemeClr val="tx1"/>
                </a:solidFill>
                <a:latin typeface="+mn-lt"/>
                <a:ea typeface="+mn-ea"/>
                <a:cs typeface="+mn-cs"/>
              </a:rPr>
              <a:t>ios</a:t>
            </a:r>
            <a:r>
              <a:rPr lang="zh-CN" altLang="en-US" sz="1200" kern="1200" smtClean="0">
                <a:solidFill>
                  <a:schemeClr val="tx1"/>
                </a:solidFill>
                <a:latin typeface="+mn-lt"/>
                <a:ea typeface="+mn-ea"/>
                <a:cs typeface="+mn-cs"/>
              </a:rPr>
              <a:t>添加渠道的时候需要用到</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89093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进行游戏母包的打包操作</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用于之后添加广告位的时候与该打包好的包进行绑定</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其实</a:t>
            </a:r>
            <a:r>
              <a:rPr lang="zh-CN" altLang="en-US" sz="1200" kern="1200">
                <a:solidFill>
                  <a:schemeClr val="tx1"/>
                </a:solidFill>
                <a:latin typeface="+mn-lt"/>
                <a:ea typeface="+mn-ea"/>
                <a:cs typeface="+mn-cs"/>
              </a:rPr>
              <a:t>这里是将这个母包发送给其他的服务器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然后接收回执判断发送是否成功的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广告列表那里会提示游戏包剩余的数量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会根据数据表</a:t>
            </a:r>
            <a:r>
              <a:rPr lang="en-US" altLang="zh-CN" sz="1200" kern="1200">
                <a:solidFill>
                  <a:schemeClr val="tx1"/>
                </a:solidFill>
                <a:latin typeface="+mn-lt"/>
                <a:ea typeface="+mn-ea"/>
                <a:cs typeface="+mn-cs"/>
              </a:rPr>
              <a:t>(game_apk)</a:t>
            </a:r>
            <a:r>
              <a:rPr lang="zh-CN" altLang="en-US" sz="1200" kern="1200">
                <a:solidFill>
                  <a:schemeClr val="tx1"/>
                </a:solidFill>
                <a:latin typeface="+mn-lt"/>
                <a:ea typeface="+mn-ea"/>
                <a:cs typeface="+mn-cs"/>
              </a:rPr>
              <a:t>对应的广告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判断可用数量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包有多少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普通包有多少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包或者普通包</a:t>
            </a:r>
            <a:r>
              <a:rPr lang="en-US" altLang="zh-CN" sz="1200" kern="1200">
                <a:solidFill>
                  <a:schemeClr val="tx1"/>
                </a:solidFill>
                <a:latin typeface="+mn-lt"/>
                <a:ea typeface="+mn-ea"/>
                <a:cs typeface="+mn-cs"/>
              </a:rPr>
              <a:t>,game_apk.is_sem_apk</a:t>
            </a:r>
            <a:r>
              <a:rPr lang="zh-CN" altLang="en-US" sz="1200" kern="1200">
                <a:solidFill>
                  <a:schemeClr val="tx1"/>
                </a:solidFill>
                <a:latin typeface="+mn-lt"/>
                <a:ea typeface="+mn-ea"/>
                <a:cs typeface="+mn-cs"/>
              </a:rPr>
              <a:t>标识的</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62</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r>
              <a:rPr lang="zh-CN" altLang="en-US"/>
              <a:t>一个游戏对应一个广告</a:t>
            </a:r>
            <a:r>
              <a:rPr lang="en-US" altLang="zh-CN"/>
              <a:t>,</a:t>
            </a:r>
            <a:r>
              <a:rPr lang="zh-CN" altLang="en-US"/>
              <a:t>一个广告可以发布到不同渠道的不同广告位上</a:t>
            </a:r>
            <a:r>
              <a:rPr lang="en-US" altLang="zh-CN"/>
              <a:t>.</a:t>
            </a:r>
          </a:p>
          <a:p>
            <a:r>
              <a:rPr lang="zh-CN" altLang="en-US"/>
              <a:t>代</a:t>
            </a:r>
            <a:r>
              <a:rPr lang="zh-CN" altLang="en-US" sz="1200" kern="1200">
                <a:solidFill>
                  <a:schemeClr val="tx1"/>
                </a:solidFill>
                <a:latin typeface="+mn-lt"/>
                <a:ea typeface="+mn-ea"/>
                <a:cs typeface="+mn-cs"/>
              </a:rPr>
              <a:t>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endParaRPr lang="en-US" altLang="zh-CN"/>
          </a:p>
          <a:p>
            <a:r>
              <a:rPr lang="zh-CN" altLang="en-US"/>
              <a:t>提供了编辑按钮</a:t>
            </a:r>
            <a:r>
              <a:rPr lang="en-US" altLang="zh-CN"/>
              <a:t>,</a:t>
            </a:r>
            <a:r>
              <a:rPr lang="zh-CN" altLang="en-US"/>
              <a:t>点击这个按钮</a:t>
            </a:r>
            <a:r>
              <a:rPr lang="en-US" altLang="zh-CN"/>
              <a:t>,</a:t>
            </a:r>
            <a:r>
              <a:rPr lang="zh-CN" altLang="en-US"/>
              <a:t> 要是对游戏广告</a:t>
            </a:r>
            <a:r>
              <a:rPr lang="en-US" altLang="zh-CN"/>
              <a:t>(</a:t>
            </a:r>
            <a:r>
              <a:rPr lang="zh-CN" altLang="en-US"/>
              <a:t>也就是游戏广告表</a:t>
            </a:r>
            <a:r>
              <a:rPr lang="en-US" altLang="zh-CN"/>
              <a:t>)</a:t>
            </a:r>
            <a:r>
              <a:rPr lang="zh-CN" altLang="en-US"/>
              <a:t>的数据进行的的编辑</a:t>
            </a:r>
            <a:r>
              <a:rPr lang="en-US" altLang="zh-CN"/>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就是说这个游戏多了一个广告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这个广告要定义一个计费模式</a:t>
            </a:r>
            <a:r>
              <a:rPr lang="en-US" altLang="zh-CN" sz="1200" kern="1200">
                <a:solidFill>
                  <a:schemeClr val="tx1"/>
                </a:solidFill>
                <a:latin typeface="+mn-lt"/>
                <a:ea typeface="+mn-ea"/>
                <a:cs typeface="+mn-cs"/>
              </a:rPr>
              <a:t>(CPA,CPS,</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基本展示的都是元数据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就是从数据库直接查询不用经过业务计算就可以直接展示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渠道商账户表和</a:t>
            </a:r>
            <a:r>
              <a:rPr lang="en-US" altLang="zh-CN" sz="1200" kern="1200">
                <a:solidFill>
                  <a:schemeClr val="tx1"/>
                </a:solidFill>
                <a:latin typeface="+mn-lt"/>
                <a:ea typeface="+mn-ea"/>
                <a:cs typeface="+mn-cs"/>
              </a:rPr>
              <a:t>adv_position</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 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这里我理解的是一个渠道商只有一个返点比例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渠道商的所有广告位都是使用一个返点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不然更新广告位的返点不应该同步更新渠道商的返点字段</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返点的设置主要是添加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更新广告位用到的</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合作模式下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百度这种</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有返点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这样单价的计算是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cpa_price = (Adv_position)</a:t>
            </a:r>
            <a:r>
              <a:rPr lang="zh-CN" altLang="en-US" sz="1200" kern="1200">
                <a:solidFill>
                  <a:schemeClr val="tx1"/>
                </a:solidFill>
                <a:latin typeface="+mn-lt"/>
                <a:ea typeface="+mn-ea"/>
                <a:cs typeface="+mn-cs"/>
              </a:rPr>
              <a:t>表中记录的</a:t>
            </a:r>
            <a:r>
              <a:rPr lang="en-US" altLang="zh-CN" sz="1200" kern="1200">
                <a:solidFill>
                  <a:schemeClr val="tx1"/>
                </a:solidFill>
                <a:latin typeface="+mn-lt"/>
                <a:ea typeface="+mn-ea"/>
                <a:cs typeface="+mn-cs"/>
              </a:rPr>
              <a:t>cpa_price/(1+</a:t>
            </a:r>
            <a:r>
              <a:rPr lang="zh-CN" altLang="en-US" sz="1200" kern="1200">
                <a:solidFill>
                  <a:schemeClr val="tx1"/>
                </a:solidFill>
                <a:latin typeface="+mn-lt"/>
                <a:ea typeface="+mn-ea"/>
                <a:cs typeface="+mn-cs"/>
              </a:rPr>
              <a:t>返点比例</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那么当管理员更新或者添加广告位结算信息的时候就会按照这个数据结算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比如结算广告位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为</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的广告位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那么他的</a:t>
            </a:r>
            <a:r>
              <a:rPr lang="en-US" altLang="zh-CN" sz="1200" kern="1200">
                <a:solidFill>
                  <a:schemeClr val="tx1"/>
                </a:solidFill>
                <a:latin typeface="+mn-lt"/>
                <a:ea typeface="+mn-ea"/>
                <a:cs typeface="+mn-cs"/>
              </a:rPr>
              <a:t>divide_money(</a:t>
            </a:r>
            <a:r>
              <a:rPr lang="zh-CN" altLang="en-US" sz="1200" kern="1200">
                <a:solidFill>
                  <a:schemeClr val="tx1"/>
                </a:solidFill>
                <a:latin typeface="+mn-lt"/>
                <a:ea typeface="+mn-ea"/>
                <a:cs typeface="+mn-cs"/>
              </a:rPr>
              <a:t>广告成本</a:t>
            </a:r>
            <a:r>
              <a:rPr lang="en-US" altLang="zh-CN" sz="1200" kern="1200">
                <a:solidFill>
                  <a:schemeClr val="tx1"/>
                </a:solidFill>
                <a:latin typeface="+mn-lt"/>
                <a:ea typeface="+mn-ea"/>
                <a:cs typeface="+mn-cs"/>
              </a:rPr>
              <a:t>) = </a:t>
            </a:r>
            <a:r>
              <a:rPr lang="zh-CN" altLang="en-US" sz="1200" kern="1200">
                <a:solidFill>
                  <a:schemeClr val="tx1"/>
                </a:solidFill>
                <a:latin typeface="+mn-lt"/>
                <a:ea typeface="+mn-ea"/>
                <a:cs typeface="+mn-cs"/>
              </a:rPr>
              <a:t>结算注册量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 ,)</a:t>
            </a:r>
            <a:r>
              <a:rPr lang="zh-CN" altLang="en-US" sz="1200" kern="1200">
                <a:solidFill>
                  <a:schemeClr val="tx1"/>
                </a:solidFill>
                <a:latin typeface="+mn-lt"/>
                <a:ea typeface="+mn-ea"/>
                <a:cs typeface="+mn-cs"/>
              </a:rPr>
              <a:t>当然如果是按照计费模式是安装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那就是安装量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如果是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就是总充值金额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就用不到实际</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来对广告位进行结算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下面的数据解释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代表安装量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 结算激活量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代表按照玩家充值总和进行计费 结算付费金额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结算玩家总充值</a:t>
            </a:r>
            <a:r>
              <a:rPr lang="en-US" altLang="zh-CN" sz="1200" kern="1200">
                <a:solidFill>
                  <a:schemeClr val="tx1"/>
                </a:solidFill>
                <a:latin typeface="+mn-lt"/>
                <a:ea typeface="+mn-ea"/>
                <a:cs typeface="+mn-cs"/>
              </a:rPr>
              <a:t>) * (1- </a:t>
            </a:r>
            <a:r>
              <a:rPr lang="zh-CN" altLang="en-US" sz="1200" kern="1200">
                <a:solidFill>
                  <a:schemeClr val="tx1"/>
                </a:solidFill>
                <a:latin typeface="+mn-lt"/>
                <a:ea typeface="+mn-ea"/>
                <a:cs typeface="+mn-cs"/>
              </a:rPr>
              <a:t>渠道通道费率</a:t>
            </a:r>
            <a:r>
              <a:rPr lang="en-US" altLang="zh-CN" sz="1200" kern="1200">
                <a:solidFill>
                  <a:schemeClr val="tx1"/>
                </a:solidFill>
                <a:latin typeface="+mn-lt"/>
                <a:ea typeface="+mn-ea"/>
                <a:cs typeface="+mn-cs"/>
              </a:rPr>
              <a:t>(adv_position_data. channel_divide_rate) ) * </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(adv_position_data. cps_divide_rate )</a:t>
            </a:r>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Cpa:  </a:t>
            </a:r>
            <a:r>
              <a:rPr lang="zh-CN" altLang="en-US" sz="1200" kern="1200">
                <a:solidFill>
                  <a:schemeClr val="tx1"/>
                </a:solidFill>
                <a:latin typeface="+mn-lt"/>
                <a:ea typeface="+mn-ea"/>
                <a:cs typeface="+mn-cs"/>
              </a:rPr>
              <a:t>代表按照注册量计费 结算注册量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p>
          <a:p>
            <a:r>
              <a:rPr lang="zh-CN" altLang="en-US" sz="1200" kern="1200">
                <a:solidFill>
                  <a:schemeClr val="tx1"/>
                </a:solidFill>
                <a:latin typeface="+mn-lt"/>
                <a:ea typeface="+mn-ea"/>
                <a:cs typeface="+mn-cs"/>
              </a:rPr>
              <a:t>但是这些付费给渠道商的计费都不是我们做的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我们优云后台是计算分成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这些成本是</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表中就有的信息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只是在更新广告位的时候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我们使用上面这三个计算方式来根据更新的结算数据进行计算</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结算单价</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结算付费人数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这些数据都是直接脚本跑出来的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表中根据广告位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就能查到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都是我们与不同业务类型的渠道商结算的时候实际使用的结算数值</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slide" Target="slide61.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r>
              <a:rPr lang="en-US" altLang="ko-KR" sz="3200">
                <a:ea typeface="굴림" pitchFamily="34" charset="-127"/>
              </a:rPr>
              <a:t/>
            </a:r>
            <a:br>
              <a:rPr lang="en-US" altLang="ko-KR" sz="3200">
                <a:ea typeface="굴림" pitchFamily="34" charset="-127"/>
              </a:rPr>
            </a:br>
            <a:r>
              <a:rPr lang="zh-CN" altLang="en-US" sz="4000">
                <a:solidFill>
                  <a:schemeClr val="accent1"/>
                </a:solidFill>
                <a:ea typeface="굴림" pitchFamily="34" charset="-127"/>
              </a:rPr>
              <a:t>优云</a:t>
            </a:r>
            <a:r>
              <a:rPr lang="zh-CN" altLang="en-US" sz="4000" smtClean="0">
                <a:solidFill>
                  <a:schemeClr val="accent1"/>
                </a:solidFill>
                <a:ea typeface="굴림" pitchFamily="34" charset="-127"/>
              </a:rPr>
              <a:t>项目</a:t>
            </a:r>
            <a:r>
              <a:rPr lang="en-US" altLang="zh-CN" sz="4000" smtClean="0">
                <a:solidFill>
                  <a:schemeClr val="accent1"/>
                </a:solidFill>
                <a:ea typeface="굴림" pitchFamily="34" charset="-127"/>
              </a:rPr>
              <a:t/>
            </a:r>
            <a:br>
              <a:rPr lang="en-US" altLang="zh-CN" sz="4000" smtClean="0">
                <a:solidFill>
                  <a:schemeClr val="accent1"/>
                </a:solidFill>
                <a:ea typeface="굴림" pitchFamily="34" charset="-127"/>
              </a:rPr>
            </a:br>
            <a:r>
              <a:rPr lang="zh-CN" altLang="en-US" sz="4000" smtClean="0">
                <a:solidFill>
                  <a:schemeClr val="accent1"/>
                </a:solidFill>
                <a:ea typeface="굴림" pitchFamily="34" charset="-127"/>
              </a:rPr>
              <a:t>理解串讲</a:t>
            </a:r>
            <a:r>
              <a:rPr lang="en-US" altLang="zh-CN" sz="4000" smtClean="0">
                <a:solidFill>
                  <a:schemeClr val="accent1"/>
                </a:solidFill>
                <a:ea typeface="굴림" pitchFamily="34" charset="-127"/>
              </a:rPr>
              <a:t/>
            </a:r>
            <a:br>
              <a:rPr lang="en-US" altLang="zh-CN" sz="4000" smtClean="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r>
              <a:rPr lang="en-US" altLang="zh-CN"/>
              <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r>
              <a:rPr lang="en-US" altLang="zh-CN"/>
              <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a:t>
            </a:r>
            <a:r>
              <a:rPr lang="zh-CN" altLang="en-US" smtClean="0"/>
              <a:t>前两天</a:t>
            </a:r>
            <a:r>
              <a:rPr lang="zh-CN" altLang="en-US"/>
              <a:t>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smtClean="0"/>
              <a:t>(</a:t>
            </a:r>
            <a:r>
              <a:rPr lang="zh-CN" altLang="en-US" smtClean="0"/>
              <a:t>次日留存</a:t>
            </a:r>
            <a:r>
              <a:rPr lang="en-US" altLang="zh-CN" smtClean="0"/>
              <a:t>/</a:t>
            </a:r>
            <a:r>
              <a:rPr lang="zh-CN" altLang="en-US"/>
              <a:t>当</a:t>
            </a:r>
            <a:r>
              <a:rPr lang="zh-CN" altLang="en-US" smtClean="0"/>
              <a:t>日</a:t>
            </a:r>
            <a:r>
              <a:rPr lang="zh-CN" altLang="en-US"/>
              <a:t>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a:t>
            </a:r>
            <a:r>
              <a:rPr lang="zh-CN" altLang="en-US" smtClean="0"/>
              <a:t>参数 </a:t>
            </a:r>
            <a:r>
              <a:rPr lang="en-US" altLang="zh-CN" smtClean="0"/>
              <a:t>:</a:t>
            </a:r>
            <a:r>
              <a:rPr lang="zh-CN" altLang="en-US" smtClean="0"/>
              <a:t>广告回调参数展示和修改</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hlinkClick r:id="rId3" action="ppaction://hlinksldjump"/>
              </a:rPr>
              <a:t>代码源码</a:t>
            </a:r>
            <a:r>
              <a:rPr lang="zh-CN" altLang="en-US" sz="2400" smtClean="0">
                <a:hlinkClick r:id="rId3" action="ppaction://hlinksldjump"/>
              </a:rPr>
              <a:t>设计</a:t>
            </a:r>
            <a:endParaRPr lang="en-US" altLang="zh-CN" sz="2400" smtClean="0"/>
          </a:p>
          <a:p>
            <a:pPr algn="ctr"/>
            <a:endParaRPr lang="en-US" altLang="zh-CN" sz="2400"/>
          </a:p>
          <a:p>
            <a:pPr algn="ctr"/>
            <a:r>
              <a:rPr lang="zh-CN" altLang="en-US" sz="2400" smtClean="0">
                <a:hlinkClick r:id="rId4" action="ppaction://hlinksldjump"/>
              </a:rPr>
              <a:t>数据表设计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r>
              <a:rPr lang="zh-CN" altLang="en-US" smtClean="0"/>
              <a:t>数据表关系</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pic>
        <p:nvPicPr>
          <p:cNvPr id="2" name="图片 1"/>
          <p:cNvPicPr>
            <a:picLocks noChangeAspect="1"/>
          </p:cNvPicPr>
          <p:nvPr/>
        </p:nvPicPr>
        <p:blipFill>
          <a:blip r:embed="rId3"/>
          <a:stretch>
            <a:fillRect/>
          </a:stretch>
        </p:blipFill>
        <p:spPr>
          <a:xfrm>
            <a:off x="46199" y="1568385"/>
            <a:ext cx="9062305" cy="4424491"/>
          </a:xfrm>
          <a:prstGeom prst="rect">
            <a:avLst/>
          </a:prstGeom>
        </p:spPr>
      </p:pic>
    </p:spTree>
    <p:extLst>
      <p:ext uri="{BB962C8B-B14F-4D97-AF65-F5344CB8AC3E}">
        <p14:creationId xmlns:p14="http://schemas.microsoft.com/office/powerpoint/2010/main" val="2120954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展示游戏的广告信息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2746</TotalTime>
  <Words>11827</Words>
  <Application>Microsoft Office PowerPoint</Application>
  <PresentationFormat>全屏显示(4:3)</PresentationFormat>
  <Paragraphs>983</Paragraphs>
  <Slides>62</Slides>
  <Notes>60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굴림</vt:lpstr>
      <vt:lpstr>HY견고딕</vt:lpstr>
      <vt:lpstr>等线</vt:lpstr>
      <vt:lpstr>Verdana</vt:lpstr>
      <vt:lpstr>Wingdings</vt:lpstr>
      <vt:lpstr>09_neo_spring_up</vt:lpstr>
      <vt:lpstr> 优云项目 理解串讲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渠道效果 </vt:lpstr>
      <vt:lpstr>Android数据 渠道时表-转化效果(子表)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数据表关系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645</cp:revision>
  <dcterms:created xsi:type="dcterms:W3CDTF">2017-04-16T09:42:13Z</dcterms:created>
  <dcterms:modified xsi:type="dcterms:W3CDTF">2017-04-20T07:17:02Z</dcterms:modified>
</cp:coreProperties>
</file>