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63"/>
  </p:notesMasterIdLst>
  <p:sldIdLst>
    <p:sldId id="262" r:id="rId2"/>
    <p:sldId id="267" r:id="rId3"/>
    <p:sldId id="331" r:id="rId4"/>
    <p:sldId id="292"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3" r:id="rId25"/>
    <p:sldId id="294" r:id="rId26"/>
    <p:sldId id="295" r:id="rId27"/>
    <p:sldId id="296" r:id="rId28"/>
    <p:sldId id="305" r:id="rId29"/>
    <p:sldId id="297" r:id="rId30"/>
    <p:sldId id="298" r:id="rId31"/>
    <p:sldId id="299" r:id="rId32"/>
    <p:sldId id="300" r:id="rId33"/>
    <p:sldId id="301" r:id="rId34"/>
    <p:sldId id="302" r:id="rId35"/>
    <p:sldId id="303"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5" r:id="rId55"/>
    <p:sldId id="329" r:id="rId56"/>
    <p:sldId id="332" r:id="rId57"/>
    <p:sldId id="333" r:id="rId58"/>
    <p:sldId id="338" r:id="rId59"/>
    <p:sldId id="334" r:id="rId60"/>
    <p:sldId id="335" r:id="rId61"/>
    <p:sldId id="330" r:id="rId62"/>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EEFFDD"/>
    <a:srgbClr val="E4FFC9"/>
    <a:srgbClr val="CCFF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81787" autoAdjust="0"/>
  </p:normalViewPr>
  <p:slideViewPr>
    <p:cSldViewPr>
      <p:cViewPr varScale="1">
        <p:scale>
          <a:sx n="94" d="100"/>
          <a:sy n="94" d="100"/>
        </p:scale>
        <p:origin x="217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F4305-770F-442F-BA60-E4E1520A6947}" type="datetimeFigureOut">
              <a:rPr lang="zh-CN" altLang="en-US" smtClean="0"/>
              <a:t>2017/4/17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E6534-E84D-4F2F-9D61-B34A338AA173}" type="slidenum">
              <a:rPr lang="zh-CN" altLang="en-US" smtClean="0"/>
              <a:t>‹#›</a:t>
            </a:fld>
            <a:endParaRPr lang="zh-CN" altLang="en-US"/>
          </a:p>
        </p:txBody>
      </p:sp>
    </p:spTree>
    <p:extLst>
      <p:ext uri="{BB962C8B-B14F-4D97-AF65-F5344CB8AC3E}">
        <p14:creationId xmlns:p14="http://schemas.microsoft.com/office/powerpoint/2010/main" val="302135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latin typeface="+mn-lt"/>
                <a:ea typeface="+mn-ea"/>
                <a:cs typeface="+mn-cs"/>
              </a:rPr>
              <a:t>优云项目主要分为这么几个模块</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其中</a:t>
            </a:r>
            <a:r>
              <a:rPr lang="en-US" altLang="zh-CN" sz="1200" kern="1200" smtClean="0">
                <a:solidFill>
                  <a:schemeClr val="tx1"/>
                </a:solidFill>
                <a:latin typeface="+mn-lt"/>
                <a:ea typeface="+mn-ea"/>
                <a:cs typeface="+mn-cs"/>
              </a:rPr>
              <a:t>Android,ios</a:t>
            </a:r>
            <a:r>
              <a:rPr lang="zh-CN" altLang="en-US" sz="1200" kern="1200" smtClean="0">
                <a:solidFill>
                  <a:schemeClr val="tx1"/>
                </a:solidFill>
                <a:latin typeface="+mn-lt"/>
                <a:ea typeface="+mn-ea"/>
                <a:cs typeface="+mn-cs"/>
              </a:rPr>
              <a:t>和海外的业务类型类似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不过</a:t>
            </a:r>
            <a:r>
              <a:rPr lang="en-US" altLang="zh-CN" sz="1200" kern="1200" smtClean="0">
                <a:solidFill>
                  <a:schemeClr val="tx1"/>
                </a:solidFill>
                <a:latin typeface="+mn-lt"/>
                <a:ea typeface="+mn-ea"/>
                <a:cs typeface="+mn-cs"/>
              </a:rPr>
              <a:t>Android</a:t>
            </a:r>
            <a:r>
              <a:rPr lang="zh-CN" altLang="en-US" sz="1200" kern="1200" smtClean="0">
                <a:solidFill>
                  <a:schemeClr val="tx1"/>
                </a:solidFill>
                <a:latin typeface="+mn-lt"/>
                <a:ea typeface="+mn-ea"/>
                <a:cs typeface="+mn-cs"/>
              </a:rPr>
              <a:t>是最复杂的</a:t>
            </a:r>
            <a:r>
              <a:rPr lang="en-US" altLang="zh-CN" sz="1200" kern="1200" smtClean="0">
                <a:solidFill>
                  <a:schemeClr val="tx1"/>
                </a:solidFill>
                <a:latin typeface="+mn-lt"/>
                <a:ea typeface="+mn-ea"/>
                <a:cs typeface="+mn-cs"/>
              </a:rPr>
              <a:t>,ios</a:t>
            </a:r>
            <a:r>
              <a:rPr lang="zh-CN" altLang="en-US" sz="1200" kern="1200" smtClean="0">
                <a:solidFill>
                  <a:schemeClr val="tx1"/>
                </a:solidFill>
                <a:latin typeface="+mn-lt"/>
                <a:ea typeface="+mn-ea"/>
                <a:cs typeface="+mn-cs"/>
              </a:rPr>
              <a:t>业务比较简单</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海外业务的内容也会更少一些</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财务管理主要是后台财务数据的展示和提供一些修改功能</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这里会使用权限控制</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只有超级管理员可以管理所有的模块内容</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对账部分主要是提供一个账户</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也就是渠道商账号</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的消费等信息</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成本</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结算信息等</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杂项管理主要是网站后台的管理</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比如修改密码</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展示管理员列表等</a:t>
            </a:r>
            <a:r>
              <a:rPr lang="en-US" altLang="zh-CN" sz="1200" kern="1200" smtClean="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a:t>
            </a:fld>
            <a:endParaRPr lang="zh-CN" altLang="en-US"/>
          </a:p>
        </p:txBody>
      </p:sp>
    </p:spTree>
    <p:extLst>
      <p:ext uri="{BB962C8B-B14F-4D97-AF65-F5344CB8AC3E}">
        <p14:creationId xmlns:p14="http://schemas.microsoft.com/office/powerpoint/2010/main" val="3933353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latin typeface="+mn-lt"/>
                <a:ea typeface="+mn-ea"/>
                <a:cs typeface="+mn-cs"/>
              </a:rPr>
              <a:t>Android</a:t>
            </a:r>
            <a:r>
              <a:rPr lang="zh-CN" altLang="en-US" sz="1200" kern="1200" smtClean="0">
                <a:solidFill>
                  <a:schemeClr val="tx1"/>
                </a:solidFill>
                <a:latin typeface="+mn-lt"/>
                <a:ea typeface="+mn-ea"/>
                <a:cs typeface="+mn-cs"/>
              </a:rPr>
              <a:t>数据模块分为这七个部分</a:t>
            </a:r>
            <a:r>
              <a:rPr lang="en-US" altLang="zh-CN" sz="1200" kern="1200" smtClean="0">
                <a:solidFill>
                  <a:schemeClr val="tx1"/>
                </a:solidFill>
                <a:latin typeface="+mn-lt"/>
                <a:ea typeface="+mn-ea"/>
                <a:cs typeface="+mn-cs"/>
              </a:rPr>
              <a:t>.</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12</a:t>
            </a:fld>
            <a:endParaRPr lang="zh-CN" altLang="en-US"/>
          </a:p>
        </p:txBody>
      </p:sp>
    </p:spTree>
    <p:extLst>
      <p:ext uri="{BB962C8B-B14F-4D97-AF65-F5344CB8AC3E}">
        <p14:creationId xmlns:p14="http://schemas.microsoft.com/office/powerpoint/2010/main" val="1303900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这里展示的折线图是后台默认三天</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即今天昨天和前天的数据进行的比较</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这里有多个表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比如游戏时表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游戏原名时表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转化时表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这几个的显示是从不同维度来展示渠道效果的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以渠道时表为例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展示了付费总人数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总充值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新人数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新充值的按小时的数据</a:t>
            </a:r>
            <a:r>
              <a:rPr lang="en-US" altLang="zh-CN" sz="1200" kern="1200">
                <a:solidFill>
                  <a:schemeClr val="tx1"/>
                </a:solidFill>
                <a:latin typeface="+mn-lt"/>
                <a:ea typeface="+mn-ea"/>
                <a:cs typeface="+mn-cs"/>
              </a:rPr>
              <a:t>.</a:t>
            </a:r>
            <a:endParaRPr lang="en-US" altLang="zh-CN"/>
          </a:p>
          <a:p>
            <a:r>
              <a:rPr lang="zh-CN" altLang="en-US"/>
              <a:t>这里的筛选维度几个表是一样的</a:t>
            </a:r>
            <a:r>
              <a:rPr lang="en-US" altLang="zh-CN"/>
              <a:t>:</a:t>
            </a:r>
          </a:p>
          <a:p>
            <a:r>
              <a:rPr lang="zh-CN" altLang="en-US"/>
              <a:t>负责人</a:t>
            </a:r>
            <a:r>
              <a:rPr lang="en-US" altLang="zh-CN"/>
              <a:t>:</a:t>
            </a:r>
            <a:r>
              <a:rPr lang="zh-CN" altLang="en-US"/>
              <a:t>后台登陆账户</a:t>
            </a:r>
            <a:r>
              <a:rPr lang="en-US" altLang="zh-CN"/>
              <a:t>(</a:t>
            </a:r>
            <a:r>
              <a:rPr lang="zh-CN" altLang="en-US"/>
              <a:t>符合业务的</a:t>
            </a:r>
            <a:r>
              <a:rPr lang="en-US" altLang="zh-CN" err="1"/>
              <a:t>role_id</a:t>
            </a:r>
            <a:r>
              <a:rPr lang="en-US" altLang="zh-CN"/>
              <a:t>)</a:t>
            </a:r>
          </a:p>
          <a:p>
            <a:r>
              <a:rPr lang="zh-CN" altLang="en-US"/>
              <a:t>账号</a:t>
            </a:r>
            <a:r>
              <a:rPr lang="en-US" altLang="zh-CN"/>
              <a:t>:</a:t>
            </a:r>
            <a:r>
              <a:rPr lang="zh-CN" altLang="en-US"/>
              <a:t>渠道商账号</a:t>
            </a:r>
          </a:p>
          <a:p>
            <a:r>
              <a:rPr lang="zh-CN" altLang="en-US"/>
              <a:t>游戏</a:t>
            </a:r>
            <a:r>
              <a:rPr lang="en-US" altLang="zh-CN"/>
              <a:t>:</a:t>
            </a:r>
            <a:r>
              <a:rPr lang="zh-CN" altLang="en-US"/>
              <a:t>游戏表原名字段去重</a:t>
            </a:r>
          </a:p>
          <a:p>
            <a:r>
              <a:rPr lang="zh-CN" altLang="en-US"/>
              <a:t>渠道</a:t>
            </a:r>
            <a:r>
              <a:rPr lang="en-US" altLang="zh-CN"/>
              <a:t>:channel</a:t>
            </a:r>
            <a:r>
              <a:rPr lang="zh-CN" altLang="en-US"/>
              <a:t>表</a:t>
            </a:r>
          </a:p>
          <a:p>
            <a:r>
              <a:rPr lang="zh-CN" altLang="en-US"/>
              <a:t>公司</a:t>
            </a:r>
            <a:r>
              <a:rPr lang="en-US" altLang="zh-CN"/>
              <a:t>:</a:t>
            </a:r>
            <a:r>
              <a:rPr lang="zh-CN" altLang="en-US"/>
              <a:t>公司分类</a:t>
            </a:r>
          </a:p>
          <a:p>
            <a:r>
              <a:rPr lang="zh-CN" altLang="en-US"/>
              <a:t>业务</a:t>
            </a:r>
            <a:r>
              <a:rPr lang="en-US" altLang="zh-CN"/>
              <a:t>:CPA,CPS</a:t>
            </a:r>
            <a:r>
              <a:rPr lang="zh-CN" altLang="en-US"/>
              <a:t>等</a:t>
            </a:r>
          </a:p>
          <a:p>
            <a:r>
              <a:rPr lang="zh-CN" altLang="en-US"/>
              <a:t>指标</a:t>
            </a:r>
            <a:r>
              <a:rPr lang="en-US" altLang="zh-CN"/>
              <a:t>: </a:t>
            </a:r>
            <a:r>
              <a:rPr lang="zh-CN" altLang="en-US"/>
              <a:t>账号</a:t>
            </a:r>
            <a:r>
              <a:rPr lang="en-US" altLang="zh-CN"/>
              <a:t>(</a:t>
            </a:r>
            <a:r>
              <a:rPr lang="en-US" altLang="zh-CN" err="1"/>
              <a:t>reg</a:t>
            </a:r>
            <a:r>
              <a:rPr lang="en-US" altLang="zh-CN"/>
              <a:t>)</a:t>
            </a:r>
          </a:p>
          <a:p>
            <a:r>
              <a:rPr lang="zh-CN" altLang="en-US"/>
              <a:t>设备</a:t>
            </a:r>
            <a:r>
              <a:rPr lang="en-US" altLang="zh-CN"/>
              <a:t>(device)</a:t>
            </a:r>
          </a:p>
          <a:p>
            <a:r>
              <a:rPr lang="zh-CN" altLang="en-US"/>
              <a:t>留存</a:t>
            </a:r>
            <a:r>
              <a:rPr lang="en-US" altLang="zh-CN"/>
              <a:t>(remain):</a:t>
            </a:r>
            <a:r>
              <a:rPr lang="zh-CN" altLang="en-US"/>
              <a:t>指定日留存的人数</a:t>
            </a:r>
            <a:r>
              <a:rPr lang="en-US" altLang="zh-CN"/>
              <a:t>/</a:t>
            </a:r>
            <a:r>
              <a:rPr lang="zh-CN" altLang="en-US"/>
              <a:t>指定日前日注册的人数</a:t>
            </a:r>
            <a:endParaRPr lang="en-US" altLang="zh-CN"/>
          </a:p>
          <a:p>
            <a:r>
              <a:rPr lang="zh-CN" altLang="en-US"/>
              <a:t>但是这里有一个表的展示不太一样</a:t>
            </a:r>
            <a:r>
              <a:rPr lang="en-US" altLang="zh-CN"/>
              <a:t>,</a:t>
            </a:r>
            <a:r>
              <a:rPr lang="zh-CN" altLang="en-US"/>
              <a:t>就是转化效果表</a:t>
            </a:r>
            <a:r>
              <a:rPr lang="en-US" altLang="zh-CN"/>
              <a:t>.(</a:t>
            </a:r>
            <a:r>
              <a:rPr lang="zh-CN" altLang="en-US"/>
              <a:t>点击跳到下一张为转化表</a:t>
            </a:r>
            <a:r>
              <a:rPr lang="en-US" altLang="zh-CN"/>
              <a:t>,</a:t>
            </a:r>
            <a:r>
              <a:rPr lang="zh-CN" altLang="en-US"/>
              <a:t>继续讲解</a:t>
            </a:r>
            <a:r>
              <a:rPr lang="en-US" altLang="zh-CN"/>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13</a:t>
            </a:fld>
            <a:endParaRPr lang="zh-CN" altLang="en-US"/>
          </a:p>
        </p:txBody>
      </p:sp>
    </p:spTree>
    <p:extLst>
      <p:ext uri="{BB962C8B-B14F-4D97-AF65-F5344CB8AC3E}">
        <p14:creationId xmlns:p14="http://schemas.microsoft.com/office/powerpoint/2010/main" val="3833200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转化时表比较复杂</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根据选择的多想数据进行组合</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设置了内存最大占用值</a:t>
            </a:r>
            <a:r>
              <a:rPr lang="en-US" altLang="zh-CN" sz="1200" kern="1200">
                <a:solidFill>
                  <a:schemeClr val="tx1"/>
                </a:solidFill>
                <a:latin typeface="+mn-lt"/>
                <a:ea typeface="+mn-ea"/>
                <a:cs typeface="+mn-cs"/>
              </a:rPr>
              <a:t>512M,</a:t>
            </a:r>
            <a:r>
              <a:rPr lang="zh-CN" altLang="en-US" sz="1200" kern="1200">
                <a:solidFill>
                  <a:schemeClr val="tx1"/>
                </a:solidFill>
                <a:latin typeface="+mn-lt"/>
                <a:ea typeface="+mn-ea"/>
                <a:cs typeface="+mn-cs"/>
              </a:rPr>
              <a:t>说明这个功能一般耗时久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数据处理量大</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通过广告位和渠道两个维度进行展示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然后展示的指标有多个选项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默认是点击注册指标</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这里他是按照</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这里还有一个多日对比和转化多日对比</a:t>
            </a:r>
            <a:r>
              <a:rPr lang="en-US" altLang="zh-CN" sz="1200" kern="1200">
                <a:solidFill>
                  <a:schemeClr val="tx1"/>
                </a:solidFill>
                <a:latin typeface="+mn-lt"/>
                <a:ea typeface="+mn-ea"/>
                <a:cs typeface="+mn-cs"/>
              </a:rPr>
              <a:t>.</a:t>
            </a:r>
          </a:p>
          <a:p>
            <a:r>
              <a:rPr lang="zh-CN" altLang="en-US"/>
              <a:t>以单日日期为维度对以上数据进行对比</a:t>
            </a:r>
            <a:r>
              <a:rPr lang="en-US" altLang="zh-CN"/>
              <a:t>.</a:t>
            </a:r>
            <a:r>
              <a:rPr lang="zh-CN" altLang="en-US"/>
              <a:t>每一个表都有一个多日对比</a:t>
            </a:r>
            <a:r>
              <a:rPr lang="en-US" altLang="zh-CN"/>
              <a:t>,</a:t>
            </a:r>
            <a:r>
              <a:rPr lang="zh-CN" altLang="en-US"/>
              <a:t>其实就是按照日期来对比</a:t>
            </a:r>
            <a:r>
              <a:rPr lang="en-US" altLang="zh-CN"/>
              <a:t>.</a:t>
            </a:r>
            <a:r>
              <a:rPr lang="zh-CN" altLang="en-US"/>
              <a:t>是以选中日期内的总体数据进行对比</a:t>
            </a:r>
            <a:r>
              <a:rPr lang="en-US" altLang="zh-CN"/>
              <a:t>.</a:t>
            </a:r>
          </a:p>
          <a:p>
            <a:r>
              <a:rPr lang="zh-CN" altLang="en-US" sz="1200" kern="1200">
                <a:solidFill>
                  <a:schemeClr val="tx1"/>
                </a:solidFill>
                <a:latin typeface="+mn-lt"/>
                <a:ea typeface="+mn-ea"/>
                <a:cs typeface="+mn-cs"/>
              </a:rPr>
              <a:t>以折线图的形式来展示指标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比如点击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下载开始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账号注册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设备注册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点击注册百分比等一系列指标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这些指标看名字就知道是什么意思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指标比较简单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主要是一个展示的数据</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14</a:t>
            </a:fld>
            <a:endParaRPr lang="zh-CN" altLang="en-US"/>
          </a:p>
        </p:txBody>
      </p:sp>
    </p:spTree>
    <p:extLst>
      <p:ext uri="{BB962C8B-B14F-4D97-AF65-F5344CB8AC3E}">
        <p14:creationId xmlns:p14="http://schemas.microsoft.com/office/powerpoint/2010/main" val="1987903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latin typeface="+mn-lt"/>
                <a:ea typeface="+mn-ea"/>
                <a:cs typeface="+mn-cs"/>
              </a:rPr>
              <a:t>从上方选定时间段</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输入游戏名和负责人名称等点击进行搜索</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也可以点击下方的渠道名称</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渠道</a:t>
            </a:r>
            <a:r>
              <a:rPr lang="en-US" altLang="zh-CN" sz="1200" kern="1200" smtClean="0">
                <a:solidFill>
                  <a:schemeClr val="tx1"/>
                </a:solidFill>
                <a:latin typeface="+mn-lt"/>
                <a:ea typeface="+mn-ea"/>
                <a:cs typeface="+mn-cs"/>
              </a:rPr>
              <a:t>id</a:t>
            </a:r>
            <a:r>
              <a:rPr lang="zh-CN" altLang="en-US" sz="1200" kern="1200" smtClean="0">
                <a:solidFill>
                  <a:schemeClr val="tx1"/>
                </a:solidFill>
                <a:latin typeface="+mn-lt"/>
                <a:ea typeface="+mn-ea"/>
                <a:cs typeface="+mn-cs"/>
              </a:rPr>
              <a:t>或者渠道商用户名来进行搜索</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搜索的维度提供的比较多</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但都是以查询渠道数据为目的</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最后搜索以后能得到一个以渠道为维度进行展示的数据信息</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包括了用户</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投产效果和累计投产效果等信息</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用户信息包括注册</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单价</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次留等</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投产效果包括充值金额</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分成</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回本等信息</a:t>
            </a:r>
            <a:r>
              <a:rPr lang="en-US" altLang="zh-CN" sz="1200" kern="1200" smtClean="0">
                <a:solidFill>
                  <a:schemeClr val="tx1"/>
                </a:solidFill>
                <a:latin typeface="+mn-lt"/>
                <a:ea typeface="+mn-ea"/>
                <a:cs typeface="+mn-cs"/>
              </a:rPr>
              <a:t>.</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15</a:t>
            </a:fld>
            <a:endParaRPr lang="zh-CN" altLang="en-US"/>
          </a:p>
        </p:txBody>
      </p:sp>
    </p:spTree>
    <p:extLst>
      <p:ext uri="{BB962C8B-B14F-4D97-AF65-F5344CB8AC3E}">
        <p14:creationId xmlns:p14="http://schemas.microsoft.com/office/powerpoint/2010/main" val="3098526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渠道又分为几个维度</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渠道账号效果</a:t>
            </a:r>
          </a:p>
          <a:p>
            <a:r>
              <a:rPr lang="zh-CN" altLang="en-US" sz="1200" kern="1200">
                <a:solidFill>
                  <a:schemeClr val="tx1"/>
                </a:solidFill>
                <a:latin typeface="+mn-lt"/>
                <a:ea typeface="+mn-ea"/>
                <a:cs typeface="+mn-cs"/>
              </a:rPr>
              <a:t>渠道效果</a:t>
            </a:r>
          </a:p>
          <a:p>
            <a:r>
              <a:rPr lang="zh-CN" altLang="en-US" sz="1200" kern="1200">
                <a:solidFill>
                  <a:schemeClr val="tx1"/>
                </a:solidFill>
                <a:latin typeface="+mn-lt"/>
                <a:ea typeface="+mn-ea"/>
                <a:cs typeface="+mn-cs"/>
              </a:rPr>
              <a:t>广告位效果</a:t>
            </a:r>
          </a:p>
          <a:p>
            <a:r>
              <a:rPr lang="zh-CN" altLang="en-US" sz="1200" kern="1200">
                <a:solidFill>
                  <a:schemeClr val="tx1"/>
                </a:solidFill>
                <a:latin typeface="+mn-lt"/>
                <a:ea typeface="+mn-ea"/>
                <a:cs typeface="+mn-cs"/>
              </a:rPr>
              <a:t>业务类型效果</a:t>
            </a:r>
          </a:p>
          <a:p>
            <a:r>
              <a:rPr lang="zh-CN" altLang="en-US" sz="1200" kern="1200">
                <a:solidFill>
                  <a:schemeClr val="tx1"/>
                </a:solidFill>
                <a:latin typeface="+mn-lt"/>
                <a:ea typeface="+mn-ea"/>
                <a:cs typeface="+mn-cs"/>
              </a:rPr>
              <a:t>转化效果</a:t>
            </a:r>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业务类型效果表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一开始不明白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从业务类型的角度如何理解</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后来想到每个广告位都有一个业务类型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合作方式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所以是将不同的业务类型下的广告位归类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将同一个业务类型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即合作方式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的广告位放在一起去展示效果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这样就能从不同的业务类型上看出哪种业务类型效果和性价比最好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按业务类型显示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这些表中的数据是怎么来的呢</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次留</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因为展示渠道效果其实就是展示该渠道下所有广告位的效果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而累计分成这块的业务逻辑处理从代码层面看出是比较复杂的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涉及到广点通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邑世等的参与</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但是我的数据库里没有对应字段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可能是数据库比较老</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用户充值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等金钱数据信息来源于</a:t>
            </a:r>
            <a:r>
              <a:rPr lang="en-US" altLang="zh-CN" sz="1200" kern="1200" err="1">
                <a:solidFill>
                  <a:schemeClr val="tx1"/>
                </a:solidFill>
                <a:latin typeface="+mn-lt"/>
                <a:ea typeface="+mn-ea"/>
                <a:cs typeface="+mn-cs"/>
              </a:rPr>
              <a:t>order_log</a:t>
            </a:r>
            <a:r>
              <a:rPr lang="zh-CN" altLang="en-US" sz="1200" kern="1200">
                <a:solidFill>
                  <a:schemeClr val="tx1"/>
                </a:solidFill>
                <a:latin typeface="+mn-lt"/>
                <a:ea typeface="+mn-ea"/>
                <a:cs typeface="+mn-cs"/>
              </a:rPr>
              <a:t>表也就是订单记录表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用来保存付款金额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订单等信息</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16</a:t>
            </a:fld>
            <a:endParaRPr lang="zh-CN" altLang="en-US"/>
          </a:p>
        </p:txBody>
      </p:sp>
    </p:spTree>
    <p:extLst>
      <p:ext uri="{BB962C8B-B14F-4D97-AF65-F5344CB8AC3E}">
        <p14:creationId xmlns:p14="http://schemas.microsoft.com/office/powerpoint/2010/main" val="2244171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渠道日表是渠道时表的一个累加</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然后继续展示功能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是刚才说的渠道时表的按日期维度进行展示的表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同样的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上方的子表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就是账号日表和广告位日表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也是以账号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和广告位按照日期维度进行展示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这里有几个比较重要的名词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回本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就是期内收入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期内广告的投入 这个收入又可以按照分成前和分成后进行计算</a:t>
            </a:r>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LTV </a:t>
            </a:r>
            <a:r>
              <a:rPr lang="zh-CN" altLang="en-US" sz="1200" kern="1200">
                <a:solidFill>
                  <a:schemeClr val="tx1"/>
                </a:solidFill>
                <a:latin typeface="+mn-lt"/>
                <a:ea typeface="+mn-ea"/>
                <a:cs typeface="+mn-cs"/>
              </a:rPr>
              <a:t>用户终身价值 </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就是今天注册的新用户在</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天内的充值总额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今天的内注册人数</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留存率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比如次日留存</a:t>
            </a:r>
            <a:r>
              <a:rPr lang="en-US" altLang="zh-CN" sz="1200" kern="1200">
                <a:solidFill>
                  <a:schemeClr val="tx1"/>
                </a:solidFill>
                <a:latin typeface="+mn-lt"/>
                <a:ea typeface="+mn-ea"/>
                <a:cs typeface="+mn-cs"/>
              </a:rPr>
              <a:t>,</a:t>
            </a:r>
            <a:r>
              <a:rPr lang="zh-CN" altLang="en-US" sz="1200" b="1" i="0" kern="1200">
                <a:solidFill>
                  <a:schemeClr val="tx1"/>
                </a:solidFill>
                <a:effectLst/>
                <a:latin typeface="+mn-lt"/>
                <a:ea typeface="+mn-ea"/>
                <a:cs typeface="+mn-cs"/>
              </a:rPr>
              <a:t>（第一天注册用户数，第二天还登录的用户数）</a:t>
            </a:r>
            <a:r>
              <a:rPr lang="en-US" altLang="zh-CN" sz="1200" b="1" i="0" kern="1200">
                <a:solidFill>
                  <a:schemeClr val="tx1"/>
                </a:solidFill>
                <a:effectLst/>
                <a:latin typeface="+mn-lt"/>
                <a:ea typeface="+mn-ea"/>
                <a:cs typeface="+mn-cs"/>
              </a:rPr>
              <a:t>/</a:t>
            </a:r>
            <a:r>
              <a:rPr lang="zh-CN" altLang="en-US" sz="1200" b="1" i="0" kern="1200">
                <a:solidFill>
                  <a:schemeClr val="tx1"/>
                </a:solidFill>
                <a:effectLst/>
                <a:latin typeface="+mn-lt"/>
                <a:ea typeface="+mn-ea"/>
                <a:cs typeface="+mn-cs"/>
              </a:rPr>
              <a:t>第一天总注册用户数</a:t>
            </a:r>
            <a:endParaRPr lang="en-US" altLang="zh-CN" sz="1200" b="1" i="0" kern="1200">
              <a:solidFill>
                <a:schemeClr val="tx1"/>
              </a:solidFill>
              <a:effectLst/>
              <a:latin typeface="+mn-lt"/>
              <a:ea typeface="+mn-ea"/>
              <a:cs typeface="+mn-cs"/>
            </a:endParaRPr>
          </a:p>
          <a:p>
            <a:r>
              <a:rPr lang="zh-CN" altLang="en-US" sz="1200" b="1" i="0" kern="1200">
                <a:solidFill>
                  <a:schemeClr val="tx1"/>
                </a:solidFill>
                <a:effectLst/>
                <a:latin typeface="+mn-lt"/>
                <a:ea typeface="+mn-ea"/>
                <a:cs typeface="+mn-cs"/>
              </a:rPr>
              <a:t>七日留存是连续七天登陆的用户人数</a:t>
            </a:r>
            <a:r>
              <a:rPr lang="en-US" altLang="zh-CN" sz="1200" b="1" i="0" kern="1200">
                <a:solidFill>
                  <a:schemeClr val="tx1"/>
                </a:solidFill>
                <a:effectLst/>
                <a:latin typeface="+mn-lt"/>
                <a:ea typeface="+mn-ea"/>
                <a:cs typeface="+mn-cs"/>
              </a:rPr>
              <a:t>/</a:t>
            </a:r>
            <a:r>
              <a:rPr lang="zh-CN" altLang="en-US" sz="1200" b="1" i="0" kern="1200">
                <a:solidFill>
                  <a:schemeClr val="tx1"/>
                </a:solidFill>
                <a:effectLst/>
                <a:latin typeface="+mn-lt"/>
                <a:ea typeface="+mn-ea"/>
                <a:cs typeface="+mn-cs"/>
              </a:rPr>
              <a:t>当日注册总人数</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17</a:t>
            </a:fld>
            <a:endParaRPr lang="zh-CN" altLang="en-US"/>
          </a:p>
        </p:txBody>
      </p:sp>
    </p:spTree>
    <p:extLst>
      <p:ext uri="{BB962C8B-B14F-4D97-AF65-F5344CB8AC3E}">
        <p14:creationId xmlns:p14="http://schemas.microsoft.com/office/powerpoint/2010/main" val="3755198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游戏效果</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这里分为按照游戏名和游戏原名进行展示的维度</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因为有些游戏名称不同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但是原名是一样的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类似于同一款游戏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发布两个产品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所以有游戏原名的展示维度</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18</a:t>
            </a:fld>
            <a:endParaRPr lang="zh-CN" altLang="en-US"/>
          </a:p>
        </p:txBody>
      </p:sp>
    </p:spTree>
    <p:extLst>
      <p:ext uri="{BB962C8B-B14F-4D97-AF65-F5344CB8AC3E}">
        <p14:creationId xmlns:p14="http://schemas.microsoft.com/office/powerpoint/2010/main" val="3243614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展示</a:t>
            </a:r>
            <a:r>
              <a:rPr lang="en-US" altLang="zh-CN"/>
              <a:t>android</a:t>
            </a:r>
            <a:r>
              <a:rPr lang="zh-CN" altLang="en-US"/>
              <a:t>业务的充值的一个情况</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比较简单</a:t>
            </a:r>
            <a:r>
              <a:rPr lang="en-US" altLang="zh-CN"/>
              <a:t>,</a:t>
            </a:r>
            <a:r>
              <a:rPr lang="zh-CN" altLang="en-US"/>
              <a:t>就是选定日期和展示范围</a:t>
            </a:r>
            <a:r>
              <a:rPr lang="en-US" altLang="zh-CN"/>
              <a:t>,</a:t>
            </a:r>
            <a:r>
              <a:rPr lang="zh-CN" altLang="en-US"/>
              <a:t>点击搜索</a:t>
            </a:r>
            <a:r>
              <a:rPr lang="en-US" altLang="zh-CN"/>
              <a:t>,</a:t>
            </a:r>
            <a:r>
              <a:rPr lang="zh-CN" altLang="en-US"/>
              <a:t>显示总的充值人数</a:t>
            </a:r>
            <a:r>
              <a:rPr lang="en-US" altLang="zh-CN"/>
              <a:t>,</a:t>
            </a:r>
            <a:r>
              <a:rPr lang="en-US" altLang="zh-CN" err="1"/>
              <a:t>arpu</a:t>
            </a:r>
            <a:r>
              <a:rPr lang="zh-CN" altLang="en-US"/>
              <a:t>值</a:t>
            </a:r>
            <a:r>
              <a:rPr lang="en-US" altLang="zh-CN"/>
              <a:t>,</a:t>
            </a:r>
            <a:r>
              <a:rPr lang="zh-CN" altLang="en-US"/>
              <a:t>用户充值和绕过充值等数据信息</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其中</a:t>
            </a:r>
            <a:r>
              <a:rPr lang="en-US" altLang="zh-CN" err="1"/>
              <a:t>arpu</a:t>
            </a:r>
            <a:r>
              <a:rPr lang="zh-CN" altLang="en-US"/>
              <a:t>值的计算是</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金额</a:t>
            </a:r>
            <a:r>
              <a:rPr lang="en-US" altLang="zh-CN"/>
              <a:t>/</a:t>
            </a:r>
            <a:r>
              <a:rPr lang="zh-CN" altLang="en-US"/>
              <a:t>人数</a:t>
            </a:r>
            <a:r>
              <a:rPr lang="en-US" altLang="zh-CN"/>
              <a:t>,</a:t>
            </a:r>
          </a:p>
          <a:p>
            <a:r>
              <a:rPr lang="zh-CN" altLang="en-US"/>
              <a:t>后面还会有另外两个</a:t>
            </a:r>
            <a:r>
              <a:rPr lang="en-US" altLang="zh-CN" err="1"/>
              <a:t>arpu</a:t>
            </a:r>
            <a:r>
              <a:rPr lang="zh-CN" altLang="en-US"/>
              <a:t>值</a:t>
            </a:r>
            <a:r>
              <a:rPr lang="en-US" altLang="zh-CN"/>
              <a:t>,</a:t>
            </a:r>
          </a:p>
          <a:p>
            <a:r>
              <a:rPr lang="zh-CN" altLang="en-US" sz="1200" kern="1200">
                <a:solidFill>
                  <a:schemeClr val="tx1"/>
                </a:solidFill>
                <a:latin typeface="+mn-lt"/>
                <a:ea typeface="+mn-ea"/>
                <a:cs typeface="+mn-cs"/>
              </a:rPr>
              <a:t>注册</a:t>
            </a:r>
            <a:r>
              <a:rPr lang="en-US" altLang="zh-CN" sz="1200" kern="1200" err="1">
                <a:solidFill>
                  <a:schemeClr val="tx1"/>
                </a:solidFill>
                <a:latin typeface="+mn-lt"/>
                <a:ea typeface="+mn-ea"/>
                <a:cs typeface="+mn-cs"/>
              </a:rPr>
              <a:t>arpu</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期内累计充值金额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期内注册数</a:t>
            </a:r>
          </a:p>
          <a:p>
            <a:r>
              <a:rPr lang="zh-CN" altLang="en-US" sz="1200" kern="1200">
                <a:solidFill>
                  <a:schemeClr val="tx1"/>
                </a:solidFill>
                <a:latin typeface="+mn-lt"/>
                <a:ea typeface="+mn-ea"/>
                <a:cs typeface="+mn-cs"/>
              </a:rPr>
              <a:t>付费</a:t>
            </a:r>
            <a:r>
              <a:rPr lang="en-US" altLang="zh-CN" sz="1200" kern="1200" err="1">
                <a:solidFill>
                  <a:schemeClr val="tx1"/>
                </a:solidFill>
                <a:latin typeface="+mn-lt"/>
                <a:ea typeface="+mn-ea"/>
                <a:cs typeface="+mn-cs"/>
              </a:rPr>
              <a:t>arpu</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期内累计充值金额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付费人数</a:t>
            </a:r>
            <a:endParaRPr lang="zh-CN" altLang="en-US"/>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19</a:t>
            </a:fld>
            <a:endParaRPr lang="zh-CN" altLang="en-US"/>
          </a:p>
        </p:txBody>
      </p:sp>
    </p:spTree>
    <p:extLst>
      <p:ext uri="{BB962C8B-B14F-4D97-AF65-F5344CB8AC3E}">
        <p14:creationId xmlns:p14="http://schemas.microsoft.com/office/powerpoint/2010/main" val="1648283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子表包括</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市场总表</a:t>
            </a:r>
          </a:p>
          <a:p>
            <a:r>
              <a:rPr lang="zh-CN" altLang="en-US" sz="1200" kern="1200">
                <a:solidFill>
                  <a:schemeClr val="tx1"/>
                </a:solidFill>
                <a:latin typeface="+mn-lt"/>
                <a:ea typeface="+mn-ea"/>
                <a:cs typeface="+mn-cs"/>
              </a:rPr>
              <a:t>以渠道商负责人为维度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一个市场负责人对应多个渠道商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所有投入的成本以及渠道累计充值和分成情况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成本控制力</a:t>
            </a:r>
          </a:p>
          <a:p>
            <a:r>
              <a:rPr lang="zh-CN" altLang="en-US" sz="1200" kern="1200">
                <a:solidFill>
                  <a:schemeClr val="tx1"/>
                </a:solidFill>
                <a:latin typeface="+mn-lt"/>
                <a:ea typeface="+mn-ea"/>
                <a:cs typeface="+mn-cs"/>
              </a:rPr>
              <a:t>指定时间日期内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注册数和用户单价对比折线图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流水变现力</a:t>
            </a:r>
          </a:p>
          <a:p>
            <a:r>
              <a:rPr lang="zh-CN" altLang="en-US" sz="1200" kern="1200">
                <a:solidFill>
                  <a:schemeClr val="tx1"/>
                </a:solidFill>
                <a:latin typeface="+mn-lt"/>
                <a:ea typeface="+mn-ea"/>
                <a:cs typeface="+mn-cs"/>
              </a:rPr>
              <a:t>选定时间等信息内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流水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成本的折线图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投产优势力</a:t>
            </a:r>
          </a:p>
          <a:p>
            <a:r>
              <a:rPr lang="zh-CN" altLang="en-US" sz="1200" kern="1200">
                <a:solidFill>
                  <a:schemeClr val="tx1"/>
                </a:solidFill>
                <a:latin typeface="+mn-lt"/>
                <a:ea typeface="+mn-ea"/>
                <a:cs typeface="+mn-cs"/>
              </a:rPr>
              <a:t>是指定时间期限内的回本率 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广告总支出</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以上的表数据都是以折线图来表示的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比如成本控制力</a:t>
            </a:r>
            <a:r>
              <a:rPr lang="en-US" altLang="zh-CN" sz="1200" kern="1200">
                <a:solidFill>
                  <a:schemeClr val="tx1"/>
                </a:solidFill>
                <a:latin typeface="+mn-lt"/>
                <a:ea typeface="+mn-ea"/>
                <a:cs typeface="+mn-cs"/>
              </a:rPr>
              <a:t>,x</a:t>
            </a:r>
            <a:r>
              <a:rPr lang="zh-CN" altLang="en-US" sz="1200" kern="1200">
                <a:solidFill>
                  <a:schemeClr val="tx1"/>
                </a:solidFill>
                <a:latin typeface="+mn-lt"/>
                <a:ea typeface="+mn-ea"/>
                <a:cs typeface="+mn-cs"/>
              </a:rPr>
              <a:t>轴为注册数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万人</a:t>
            </a:r>
            <a:r>
              <a:rPr lang="en-US" altLang="zh-CN" sz="1200" kern="1200">
                <a:solidFill>
                  <a:schemeClr val="tx1"/>
                </a:solidFill>
                <a:latin typeface="+mn-lt"/>
                <a:ea typeface="+mn-ea"/>
                <a:cs typeface="+mn-cs"/>
              </a:rPr>
              <a:t>),y</a:t>
            </a:r>
            <a:r>
              <a:rPr lang="zh-CN" altLang="en-US" sz="1200" kern="1200">
                <a:solidFill>
                  <a:schemeClr val="tx1"/>
                </a:solidFill>
                <a:latin typeface="+mn-lt"/>
                <a:ea typeface="+mn-ea"/>
                <a:cs typeface="+mn-cs"/>
              </a:rPr>
              <a:t>轴左表为用户单价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元</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这里说一句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用户单价是广告成本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注册人数</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20</a:t>
            </a:fld>
            <a:endParaRPr lang="zh-CN" altLang="en-US"/>
          </a:p>
        </p:txBody>
      </p:sp>
    </p:spTree>
    <p:extLst>
      <p:ext uri="{BB962C8B-B14F-4D97-AF65-F5344CB8AC3E}">
        <p14:creationId xmlns:p14="http://schemas.microsoft.com/office/powerpoint/2010/main" val="2852298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导出用户注册数据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要求输入包名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其实就是渠道名</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21</a:t>
            </a:fld>
            <a:endParaRPr lang="zh-CN" altLang="en-US"/>
          </a:p>
        </p:txBody>
      </p:sp>
    </p:spTree>
    <p:extLst>
      <p:ext uri="{BB962C8B-B14F-4D97-AF65-F5344CB8AC3E}">
        <p14:creationId xmlns:p14="http://schemas.microsoft.com/office/powerpoint/2010/main" val="494337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latin typeface="+mn-lt"/>
                <a:ea typeface="+mn-ea"/>
                <a:cs typeface="+mn-cs"/>
              </a:rPr>
              <a:t>优云项目主要分为这么几个模块</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其中</a:t>
            </a:r>
            <a:r>
              <a:rPr lang="en-US" altLang="zh-CN" sz="1200" kern="1200" smtClean="0">
                <a:solidFill>
                  <a:schemeClr val="tx1"/>
                </a:solidFill>
                <a:latin typeface="+mn-lt"/>
                <a:ea typeface="+mn-ea"/>
                <a:cs typeface="+mn-cs"/>
              </a:rPr>
              <a:t>Android,ios</a:t>
            </a:r>
            <a:r>
              <a:rPr lang="zh-CN" altLang="en-US" sz="1200" kern="1200" smtClean="0">
                <a:solidFill>
                  <a:schemeClr val="tx1"/>
                </a:solidFill>
                <a:latin typeface="+mn-lt"/>
                <a:ea typeface="+mn-ea"/>
                <a:cs typeface="+mn-cs"/>
              </a:rPr>
              <a:t>和海外的业务类型类似</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不过</a:t>
            </a:r>
            <a:r>
              <a:rPr lang="en-US" altLang="zh-CN" sz="1200" kern="1200" smtClean="0">
                <a:solidFill>
                  <a:schemeClr val="tx1"/>
                </a:solidFill>
                <a:latin typeface="+mn-lt"/>
                <a:ea typeface="+mn-ea"/>
                <a:cs typeface="+mn-cs"/>
              </a:rPr>
              <a:t>Android</a:t>
            </a:r>
            <a:r>
              <a:rPr lang="zh-CN" altLang="en-US" sz="1200" kern="1200" smtClean="0">
                <a:solidFill>
                  <a:schemeClr val="tx1"/>
                </a:solidFill>
                <a:latin typeface="+mn-lt"/>
                <a:ea typeface="+mn-ea"/>
                <a:cs typeface="+mn-cs"/>
              </a:rPr>
              <a:t>是最复杂的</a:t>
            </a:r>
            <a:r>
              <a:rPr lang="en-US" altLang="zh-CN" sz="1200" kern="1200" smtClean="0">
                <a:solidFill>
                  <a:schemeClr val="tx1"/>
                </a:solidFill>
                <a:latin typeface="+mn-lt"/>
                <a:ea typeface="+mn-ea"/>
                <a:cs typeface="+mn-cs"/>
              </a:rPr>
              <a:t>,ios</a:t>
            </a:r>
            <a:r>
              <a:rPr lang="zh-CN" altLang="en-US" sz="1200" kern="1200" smtClean="0">
                <a:solidFill>
                  <a:schemeClr val="tx1"/>
                </a:solidFill>
                <a:latin typeface="+mn-lt"/>
                <a:ea typeface="+mn-ea"/>
                <a:cs typeface="+mn-cs"/>
              </a:rPr>
              <a:t>业务比较简单</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海外业务的内容也会更少一些</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财务管理主要是后台财务数据的展示和提供一些修改功能</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这里会使用权限控制</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只有超级管理员可以管理所有的模块内容</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对账部分主要是提供一个账户</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也就是渠道商账号</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的消费等信息</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成本</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结算信息等</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杂项管理主要是网站后台的管理</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比如修改密码</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展示管理员列表等</a:t>
            </a:r>
            <a:r>
              <a:rPr lang="en-US" altLang="zh-CN" sz="1200" kern="1200" smtClean="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a:t>
            </a:fld>
            <a:endParaRPr lang="zh-CN" altLang="en-US"/>
          </a:p>
        </p:txBody>
      </p:sp>
    </p:spTree>
    <p:extLst>
      <p:ext uri="{BB962C8B-B14F-4D97-AF65-F5344CB8AC3E}">
        <p14:creationId xmlns:p14="http://schemas.microsoft.com/office/powerpoint/2010/main" val="4184460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跟</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业务比较起来</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22</a:t>
            </a:fld>
            <a:endParaRPr lang="zh-CN" altLang="en-US"/>
          </a:p>
        </p:txBody>
      </p:sp>
    </p:spTree>
    <p:extLst>
      <p:ext uri="{BB962C8B-B14F-4D97-AF65-F5344CB8AC3E}">
        <p14:creationId xmlns:p14="http://schemas.microsoft.com/office/powerpoint/2010/main" val="3103311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从数据表</a:t>
            </a:r>
            <a:r>
              <a:rPr lang="en-US" altLang="zh-CN" sz="1200" kern="1200" err="1">
                <a:solidFill>
                  <a:schemeClr val="tx1"/>
                </a:solidFill>
                <a:latin typeface="+mn-lt"/>
                <a:ea typeface="+mn-ea"/>
                <a:cs typeface="+mn-cs"/>
              </a:rPr>
              <a:t>think_ios_publisher</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中查询数据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我本地数据库没有该表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所以这块的业务理解起来比较麻烦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没有数据表就不知道里面的字段名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只能靠猜测</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可以按照渠道来搜索对应的渠道商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一个渠道商可能对应多个渠道</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右上角</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添加用户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即添加渠道商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输入渠道商基本信息就可以点击保存就可以保存为</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渠道商账户表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安卓也可以添加渠道商</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23</a:t>
            </a:fld>
            <a:endParaRPr lang="zh-CN" altLang="en-US"/>
          </a:p>
        </p:txBody>
      </p:sp>
    </p:spTree>
    <p:extLst>
      <p:ext uri="{BB962C8B-B14F-4D97-AF65-F5344CB8AC3E}">
        <p14:creationId xmlns:p14="http://schemas.microsoft.com/office/powerpoint/2010/main" val="1162119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以游戏维度显示列表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一个产品对应一个游戏</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涉及到数据表 </a:t>
            </a:r>
            <a:r>
              <a:rPr lang="en-US" altLang="zh-CN" sz="1200" kern="1200" err="1">
                <a:solidFill>
                  <a:schemeClr val="tx1"/>
                </a:solidFill>
                <a:latin typeface="+mn-lt"/>
                <a:ea typeface="+mn-ea"/>
                <a:cs typeface="+mn-cs"/>
              </a:rPr>
              <a:t>think_ios_game</a:t>
            </a:r>
            <a:r>
              <a:rPr lang="en-US" altLang="zh-CN" sz="1200" kern="1200">
                <a:solidFill>
                  <a:schemeClr val="tx1"/>
                </a:solidFill>
                <a:latin typeface="+mn-lt"/>
                <a:ea typeface="+mn-ea"/>
                <a:cs typeface="+mn-cs"/>
              </a:rPr>
              <a:t> </a:t>
            </a:r>
          </a:p>
          <a:p>
            <a:r>
              <a:rPr lang="zh-CN" altLang="en-US" sz="1200" kern="1200">
                <a:solidFill>
                  <a:schemeClr val="tx1"/>
                </a:solidFill>
                <a:latin typeface="+mn-lt"/>
                <a:ea typeface="+mn-ea"/>
                <a:cs typeface="+mn-cs"/>
              </a:rPr>
              <a:t>添加产品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添加一个</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游戏信息 同步保存到</a:t>
            </a:r>
            <a:r>
              <a:rPr lang="en-US" altLang="zh-CN" sz="1200" kern="1200" err="1">
                <a:solidFill>
                  <a:schemeClr val="tx1"/>
                </a:solidFill>
                <a:latin typeface="+mn-lt"/>
                <a:ea typeface="+mn-ea"/>
                <a:cs typeface="+mn-cs"/>
              </a:rPr>
              <a:t>think_ios_game</a:t>
            </a:r>
            <a:r>
              <a:rPr lang="zh-CN" altLang="en-US" sz="1200" kern="1200">
                <a:solidFill>
                  <a:schemeClr val="tx1"/>
                </a:solidFill>
                <a:latin typeface="+mn-lt"/>
                <a:ea typeface="+mn-ea"/>
                <a:cs typeface="+mn-cs"/>
              </a:rPr>
              <a:t>表中</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说到这里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苹果分成和非苹果分成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我理解的是对应于苹果渠道充值和非苹果渠道充值所对应的分成</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因为苹果的手游用户可以通过苹果</a:t>
            </a:r>
            <a:r>
              <a:rPr lang="en-US" altLang="zh-CN" sz="1200" kern="1200">
                <a:solidFill>
                  <a:schemeClr val="tx1"/>
                </a:solidFill>
                <a:latin typeface="+mn-lt"/>
                <a:ea typeface="+mn-ea"/>
                <a:cs typeface="+mn-cs"/>
              </a:rPr>
              <a:t>apple id</a:t>
            </a:r>
            <a:r>
              <a:rPr lang="zh-CN" altLang="en-US" sz="1200" kern="1200">
                <a:solidFill>
                  <a:schemeClr val="tx1"/>
                </a:solidFill>
                <a:latin typeface="+mn-lt"/>
                <a:ea typeface="+mn-ea"/>
                <a:cs typeface="+mn-cs"/>
              </a:rPr>
              <a:t>进行充值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也可以通过其他渠道进行充值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所以会有这样的充值渠道区别</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24</a:t>
            </a:fld>
            <a:endParaRPr lang="zh-CN" altLang="en-US"/>
          </a:p>
        </p:txBody>
      </p:sp>
    </p:spTree>
    <p:extLst>
      <p:ext uri="{BB962C8B-B14F-4D97-AF65-F5344CB8AC3E}">
        <p14:creationId xmlns:p14="http://schemas.microsoft.com/office/powerpoint/2010/main" val="854809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业务显示维度不同</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因为没有</a:t>
            </a:r>
            <a:r>
              <a:rPr lang="en-US" altLang="zh-CN" sz="1200" kern="1200" err="1">
                <a:solidFill>
                  <a:schemeClr val="tx1"/>
                </a:solidFill>
                <a:latin typeface="+mn-lt"/>
                <a:ea typeface="+mn-ea"/>
                <a:cs typeface="+mn-cs"/>
              </a:rPr>
              <a:t>ios_publisher</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think_ios_channer</a:t>
            </a:r>
            <a:r>
              <a:rPr lang="zh-CN" altLang="en-US" sz="1200" kern="1200">
                <a:solidFill>
                  <a:schemeClr val="tx1"/>
                </a:solidFill>
                <a:latin typeface="+mn-lt"/>
                <a:ea typeface="+mn-ea"/>
                <a:cs typeface="+mn-cs"/>
              </a:rPr>
              <a:t>表左连接这个表的时候差不出数据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所以网站前台显示空白</a:t>
            </a:r>
            <a:r>
              <a:rPr lang="en-US" altLang="zh-CN" sz="1200" kern="1200">
                <a:solidFill>
                  <a:schemeClr val="tx1"/>
                </a:solidFill>
                <a:latin typeface="+mn-lt"/>
                <a:ea typeface="+mn-ea"/>
                <a:cs typeface="+mn-cs"/>
              </a:rPr>
              <a:t>)</a:t>
            </a:r>
          </a:p>
          <a:p>
            <a:r>
              <a:rPr lang="en-US" altLang="zh-CN" err="1"/>
              <a:t>ios</a:t>
            </a:r>
            <a:r>
              <a:rPr lang="zh-CN" altLang="en-US"/>
              <a:t>渠道列表</a:t>
            </a:r>
          </a:p>
          <a:p>
            <a:r>
              <a:rPr lang="zh-CN" altLang="en-US"/>
              <a:t>显示</a:t>
            </a:r>
            <a:r>
              <a:rPr lang="en-US" altLang="zh-CN" err="1"/>
              <a:t>ios</a:t>
            </a:r>
            <a:r>
              <a:rPr lang="zh-CN" altLang="en-US"/>
              <a:t>的渠道信息</a:t>
            </a:r>
            <a:r>
              <a:rPr lang="en-US" altLang="zh-CN"/>
              <a:t>.</a:t>
            </a:r>
            <a:r>
              <a:rPr lang="zh-CN" altLang="en-US"/>
              <a:t>由于没有</a:t>
            </a:r>
            <a:r>
              <a:rPr lang="en-US" altLang="zh-CN" err="1"/>
              <a:t>ios_publisher</a:t>
            </a:r>
            <a:r>
              <a:rPr lang="zh-CN" altLang="en-US"/>
              <a:t>表</a:t>
            </a:r>
            <a:r>
              <a:rPr lang="en-US" altLang="zh-CN"/>
              <a:t>,</a:t>
            </a:r>
            <a:r>
              <a:rPr lang="zh-CN" altLang="en-US"/>
              <a:t>所以联结失败</a:t>
            </a:r>
            <a:r>
              <a:rPr lang="en-US" altLang="zh-CN"/>
              <a:t>,</a:t>
            </a:r>
            <a:r>
              <a:rPr lang="zh-CN" altLang="en-US"/>
              <a:t>前台显示空白</a:t>
            </a:r>
            <a:r>
              <a:rPr lang="en-US" altLang="zh-CN"/>
              <a:t>.</a:t>
            </a:r>
          </a:p>
          <a:p>
            <a:r>
              <a:rPr lang="zh-CN" altLang="en-US"/>
              <a:t>手动添加渠道</a:t>
            </a:r>
          </a:p>
          <a:p>
            <a:r>
              <a:rPr lang="zh-CN" altLang="en-US"/>
              <a:t>添加一个</a:t>
            </a:r>
            <a:r>
              <a:rPr lang="en-US" altLang="zh-CN" err="1"/>
              <a:t>ios</a:t>
            </a:r>
            <a:r>
              <a:rPr lang="zh-CN" altLang="en-US"/>
              <a:t>渠道</a:t>
            </a:r>
          </a:p>
          <a:p>
            <a:r>
              <a:rPr lang="zh-CN" altLang="en-US"/>
              <a:t>导入渠道列表</a:t>
            </a:r>
          </a:p>
          <a:p>
            <a:r>
              <a:rPr lang="zh-CN" altLang="en-US"/>
              <a:t>选择游戏</a:t>
            </a:r>
            <a:r>
              <a:rPr lang="en-US" altLang="zh-CN"/>
              <a:t>,</a:t>
            </a:r>
            <a:r>
              <a:rPr lang="zh-CN" altLang="en-US"/>
              <a:t>渠道</a:t>
            </a:r>
            <a:r>
              <a:rPr lang="en-US" altLang="zh-CN"/>
              <a:t>,</a:t>
            </a:r>
            <a:r>
              <a:rPr lang="zh-CN" altLang="en-US"/>
              <a:t>广告位然后导入一个</a:t>
            </a:r>
            <a:r>
              <a:rPr lang="en-US" altLang="zh-CN"/>
              <a:t>csv</a:t>
            </a:r>
            <a:r>
              <a:rPr lang="zh-CN" altLang="en-US"/>
              <a:t>文件</a:t>
            </a:r>
          </a:p>
          <a:p>
            <a:r>
              <a:rPr lang="zh-CN" altLang="en-US"/>
              <a:t>统计数据</a:t>
            </a:r>
          </a:p>
          <a:p>
            <a:r>
              <a:rPr lang="zh-CN" altLang="en-US"/>
              <a:t>这里就是比较重要的内容</a:t>
            </a:r>
            <a:endParaRPr lang="en-US" altLang="zh-CN"/>
          </a:p>
          <a:p>
            <a:r>
              <a:rPr lang="zh-CN" altLang="en-US"/>
              <a:t>选择一个指定的时间段</a:t>
            </a:r>
            <a:r>
              <a:rPr lang="en-US" altLang="zh-CN"/>
              <a:t>,</a:t>
            </a:r>
            <a:r>
              <a:rPr lang="zh-CN" altLang="en-US"/>
              <a:t>然后点击搜索按钮</a:t>
            </a:r>
            <a:r>
              <a:rPr lang="en-US" altLang="zh-CN"/>
              <a:t>,</a:t>
            </a:r>
            <a:r>
              <a:rPr lang="zh-CN" altLang="en-US"/>
              <a:t>后台就会发送一个网络请求到本服务器根目录文件 </a:t>
            </a:r>
            <a:r>
              <a:rPr lang="en-US" altLang="zh-CN" err="1"/>
              <a:t>stat_disparch.php</a:t>
            </a:r>
            <a:r>
              <a:rPr lang="en-US" altLang="zh-CN"/>
              <a:t> </a:t>
            </a:r>
            <a:r>
              <a:rPr lang="zh-CN" altLang="en-US"/>
              <a:t>调用</a:t>
            </a:r>
            <a:r>
              <a:rPr lang="en-US" altLang="zh-CN" err="1"/>
              <a:t>gearman</a:t>
            </a:r>
            <a:r>
              <a:rPr lang="zh-CN" altLang="en-US"/>
              <a:t>获取数据</a:t>
            </a:r>
          </a:p>
          <a:p>
            <a:r>
              <a:rPr lang="zh-CN" altLang="en-US"/>
              <a:t>统计结果</a:t>
            </a:r>
          </a:p>
          <a:p>
            <a:r>
              <a:rPr lang="zh-CN" altLang="en-US"/>
              <a:t>点击统计数据然后执行发送请求后</a:t>
            </a:r>
            <a:r>
              <a:rPr lang="en-US" altLang="zh-CN"/>
              <a:t>,</a:t>
            </a:r>
            <a:r>
              <a:rPr lang="zh-CN" altLang="en-US"/>
              <a:t>点击此处就可以查看</a:t>
            </a:r>
            <a:r>
              <a:rPr lang="en-US" altLang="zh-CN"/>
              <a:t>,</a:t>
            </a:r>
            <a:r>
              <a:rPr lang="zh-CN" altLang="en-US"/>
              <a:t>其实是从另外一个服务器获取显示上面的统计结果</a:t>
            </a:r>
            <a:r>
              <a:rPr lang="en-US" altLang="zh-CN"/>
              <a:t>(</a:t>
            </a:r>
            <a:r>
              <a:rPr lang="zh-CN" altLang="en-US"/>
              <a:t>上面请求的服务器也不是这个服务器</a:t>
            </a:r>
            <a:r>
              <a:rPr lang="en-US" altLang="zh-CN"/>
              <a:t>,</a:t>
            </a:r>
            <a:r>
              <a:rPr lang="zh-CN" altLang="en-US"/>
              <a:t>一共至少是涉及到三个服务器</a:t>
            </a:r>
            <a:r>
              <a:rPr lang="en-US" altLang="zh-CN"/>
              <a:t>)</a:t>
            </a:r>
          </a:p>
          <a:p>
            <a:r>
              <a:rPr lang="zh-CN" altLang="en-US"/>
              <a:t>导出</a:t>
            </a:r>
            <a:r>
              <a:rPr lang="en-US" altLang="zh-CN"/>
              <a:t>IDFA</a:t>
            </a:r>
            <a:r>
              <a:rPr lang="zh-CN" altLang="en-US"/>
              <a:t>数据</a:t>
            </a:r>
          </a:p>
          <a:p>
            <a:r>
              <a:rPr lang="zh-CN" altLang="en-US"/>
              <a:t>需要连接</a:t>
            </a:r>
            <a:r>
              <a:rPr lang="en-US" altLang="zh-CN" err="1"/>
              <a:t>youyun_ad</a:t>
            </a:r>
            <a:r>
              <a:rPr lang="zh-CN" altLang="en-US"/>
              <a:t>数据库进行导出</a:t>
            </a:r>
            <a:r>
              <a:rPr lang="en-US" altLang="zh-CN"/>
              <a:t>,</a:t>
            </a:r>
            <a:r>
              <a:rPr lang="zh-CN" altLang="en-US"/>
              <a:t>我本地没有这个数据库</a:t>
            </a:r>
            <a:r>
              <a:rPr lang="en-US" altLang="zh-CN"/>
              <a:t>.</a:t>
            </a:r>
            <a:endParaRPr lang="zh-CN" altLang="en-US"/>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25</a:t>
            </a:fld>
            <a:endParaRPr lang="zh-CN" altLang="en-US"/>
          </a:p>
        </p:txBody>
      </p:sp>
    </p:spTree>
    <p:extLst>
      <p:ext uri="{BB962C8B-B14F-4D97-AF65-F5344CB8AC3E}">
        <p14:creationId xmlns:p14="http://schemas.microsoft.com/office/powerpoint/2010/main" val="208077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上面批量添加广告位和批量添加广告位</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按格式要求倒入</a:t>
            </a:r>
            <a:r>
              <a:rPr lang="en-US" altLang="zh-CN" sz="1200" kern="1200">
                <a:solidFill>
                  <a:schemeClr val="tx1"/>
                </a:solidFill>
                <a:latin typeface="+mn-lt"/>
                <a:ea typeface="+mn-ea"/>
                <a:cs typeface="+mn-cs"/>
              </a:rPr>
              <a:t>excel,</a:t>
            </a:r>
            <a:r>
              <a:rPr lang="zh-CN" altLang="en-US" sz="1200" kern="1200">
                <a:solidFill>
                  <a:schemeClr val="tx1"/>
                </a:solidFill>
                <a:latin typeface="+mn-lt"/>
                <a:ea typeface="+mn-ea"/>
                <a:cs typeface="+mn-cs"/>
              </a:rPr>
              <a:t>后台通过</a:t>
            </a:r>
            <a:r>
              <a:rPr lang="en-US" altLang="zh-CN" sz="1200" kern="1200" err="1">
                <a:solidFill>
                  <a:schemeClr val="tx1"/>
                </a:solidFill>
                <a:latin typeface="+mn-lt"/>
                <a:ea typeface="+mn-ea"/>
                <a:cs typeface="+mn-cs"/>
              </a:rPr>
              <a:t>Org.Util.PHPExcel</a:t>
            </a:r>
            <a:r>
              <a:rPr lang="zh-CN" altLang="en-US" sz="1200" kern="1200">
                <a:solidFill>
                  <a:schemeClr val="tx1"/>
                </a:solidFill>
                <a:latin typeface="+mn-lt"/>
                <a:ea typeface="+mn-ea"/>
                <a:cs typeface="+mn-cs"/>
              </a:rPr>
              <a:t>类处理数据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再插入到数据表</a:t>
            </a:r>
            <a:r>
              <a:rPr lang="en-US" altLang="zh-CN" sz="1200" kern="1200" err="1">
                <a:solidFill>
                  <a:schemeClr val="tx1"/>
                </a:solidFill>
                <a:latin typeface="+mn-lt"/>
                <a:ea typeface="+mn-ea"/>
                <a:cs typeface="+mn-cs"/>
              </a:rPr>
              <a:t>Ios_adv_position</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判断比如</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必须为整数啊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计费模式必须是</a:t>
            </a:r>
            <a:r>
              <a:rPr lang="en-US" altLang="zh-CN" sz="1200" kern="1200" err="1">
                <a:solidFill>
                  <a:schemeClr val="tx1"/>
                </a:solidFill>
                <a:latin typeface="+mn-lt"/>
                <a:ea typeface="+mn-ea"/>
                <a:cs typeface="+mn-cs"/>
              </a:rPr>
              <a:t>cps,cpa</a:t>
            </a:r>
            <a:r>
              <a:rPr lang="zh-CN" altLang="en-US" sz="1200" kern="1200">
                <a:solidFill>
                  <a:schemeClr val="tx1"/>
                </a:solidFill>
                <a:latin typeface="+mn-lt"/>
                <a:ea typeface="+mn-ea"/>
                <a:cs typeface="+mn-cs"/>
              </a:rPr>
              <a:t>和安装中的一种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单价必须是</a:t>
            </a:r>
            <a:r>
              <a:rPr lang="en-US" altLang="zh-CN" sz="1200" kern="1200">
                <a:solidFill>
                  <a:schemeClr val="tx1"/>
                </a:solidFill>
                <a:latin typeface="+mn-lt"/>
                <a:ea typeface="+mn-ea"/>
                <a:cs typeface="+mn-cs"/>
              </a:rPr>
              <a:t>100</a:t>
            </a:r>
            <a:r>
              <a:rPr lang="zh-CN" altLang="en-US" sz="1200" kern="1200">
                <a:solidFill>
                  <a:schemeClr val="tx1"/>
                </a:solidFill>
                <a:latin typeface="+mn-lt"/>
                <a:ea typeface="+mn-ea"/>
                <a:cs typeface="+mn-cs"/>
              </a:rPr>
              <a:t>内的数字啊这些</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然后就可以点击导入就会更新相关数据表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成功添加</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广告位信息</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26</a:t>
            </a:fld>
            <a:endParaRPr lang="zh-CN" altLang="en-US"/>
          </a:p>
        </p:txBody>
      </p:sp>
    </p:spTree>
    <p:extLst>
      <p:ext uri="{BB962C8B-B14F-4D97-AF65-F5344CB8AC3E}">
        <p14:creationId xmlns:p14="http://schemas.microsoft.com/office/powerpoint/2010/main" val="3126176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跟</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业务中的广告位结算类似</a:t>
            </a:r>
          </a:p>
          <a:p>
            <a:r>
              <a:rPr lang="zh-CN" altLang="en-US" sz="1200" kern="1200">
                <a:solidFill>
                  <a:schemeClr val="tx1"/>
                </a:solidFill>
                <a:latin typeface="+mn-lt"/>
                <a:ea typeface="+mn-ea"/>
                <a:cs typeface="+mn-cs"/>
              </a:rPr>
              <a:t>其中几个名词解释</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安装量</a:t>
            </a:r>
          </a:p>
          <a:p>
            <a:r>
              <a:rPr lang="zh-CN" altLang="en-US" sz="1200" kern="1200">
                <a:solidFill>
                  <a:schemeClr val="tx1"/>
                </a:solidFill>
                <a:latin typeface="+mn-lt"/>
                <a:ea typeface="+mn-ea"/>
                <a:cs typeface="+mn-cs"/>
              </a:rPr>
              <a:t>结算转化率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数据表上的字段名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脚本抓取保存到数据库中</a:t>
            </a:r>
          </a:p>
          <a:p>
            <a:r>
              <a:rPr lang="zh-CN" altLang="en-US" sz="1200" kern="1200">
                <a:solidFill>
                  <a:schemeClr val="tx1"/>
                </a:solidFill>
                <a:latin typeface="+mn-lt"/>
                <a:ea typeface="+mn-ea"/>
                <a:cs typeface="+mn-cs"/>
              </a:rPr>
              <a:t>编辑广告位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与安卓业务类似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输入要求的数据则会更改选择的广告位信息</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按照格式去导入就行了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判断无误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不重复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或者结算过等</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将会插入到</a:t>
            </a:r>
            <a:r>
              <a:rPr lang="en-US" altLang="zh-CN" sz="1200" kern="1200" err="1">
                <a:solidFill>
                  <a:schemeClr val="tx1"/>
                </a:solidFill>
                <a:latin typeface="+mn-lt"/>
                <a:ea typeface="+mn-ea"/>
                <a:cs typeface="+mn-cs"/>
              </a:rPr>
              <a:t>think_ios_adv_position</a:t>
            </a:r>
            <a:r>
              <a:rPr lang="zh-CN" altLang="en-US" sz="1200" kern="1200">
                <a:solidFill>
                  <a:schemeClr val="tx1"/>
                </a:solidFill>
                <a:latin typeface="+mn-lt"/>
                <a:ea typeface="+mn-ea"/>
                <a:cs typeface="+mn-cs"/>
              </a:rPr>
              <a:t>表中</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27</a:t>
            </a:fld>
            <a:endParaRPr lang="zh-CN" altLang="en-US"/>
          </a:p>
        </p:txBody>
      </p:sp>
    </p:spTree>
    <p:extLst>
      <p:ext uri="{BB962C8B-B14F-4D97-AF65-F5344CB8AC3E}">
        <p14:creationId xmlns:p14="http://schemas.microsoft.com/office/powerpoint/2010/main" val="1489218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28</a:t>
            </a:fld>
            <a:endParaRPr lang="zh-CN" altLang="en-US"/>
          </a:p>
        </p:txBody>
      </p:sp>
    </p:spTree>
    <p:extLst>
      <p:ext uri="{BB962C8B-B14F-4D97-AF65-F5344CB8AC3E}">
        <p14:creationId xmlns:p14="http://schemas.microsoft.com/office/powerpoint/2010/main" val="1028117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折线图的显示都会默认为今天与前三天的数据进行比较</a:t>
            </a:r>
            <a:r>
              <a:rPr lang="en-US" altLang="zh-CN"/>
              <a:t>,</a:t>
            </a:r>
            <a:r>
              <a:rPr lang="zh-CN" altLang="en-US" sz="1200" kern="1200">
                <a:solidFill>
                  <a:schemeClr val="tx1"/>
                </a:solidFill>
                <a:latin typeface="+mn-lt"/>
                <a:ea typeface="+mn-ea"/>
                <a:cs typeface="+mn-cs"/>
              </a:rPr>
              <a:t>渠道查询的时候</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由于联结表中缺少</a:t>
            </a:r>
            <a:r>
              <a:rPr lang="en-US" altLang="zh-CN" sz="1200" kern="1200" err="1">
                <a:solidFill>
                  <a:schemeClr val="tx1"/>
                </a:solidFill>
                <a:latin typeface="+mn-lt"/>
                <a:ea typeface="+mn-ea"/>
                <a:cs typeface="+mn-cs"/>
              </a:rPr>
              <a:t>ios_publisher</a:t>
            </a:r>
            <a:r>
              <a:rPr lang="zh-CN" altLang="en-US" sz="1200" kern="1200">
                <a:solidFill>
                  <a:schemeClr val="tx1"/>
                </a:solidFill>
                <a:latin typeface="+mn-lt"/>
                <a:ea typeface="+mn-ea"/>
                <a:cs typeface="+mn-cs"/>
              </a:rPr>
              <a:t>表所以前台无法展示数据</a:t>
            </a:r>
            <a:r>
              <a:rPr lang="en-US" altLang="zh-CN" sz="1200" kern="1200">
                <a:solidFill>
                  <a:schemeClr val="tx1"/>
                </a:solidFill>
                <a:latin typeface="+mn-lt"/>
                <a:ea typeface="+mn-ea"/>
                <a:cs typeface="+mn-cs"/>
              </a:rPr>
              <a:t>,</a:t>
            </a:r>
            <a:r>
              <a:rPr lang="en-US" altLang="zh-CN"/>
              <a:t> </a:t>
            </a:r>
            <a:r>
              <a:rPr lang="zh-CN" altLang="en-US"/>
              <a:t>所以这里看不到折线图</a:t>
            </a:r>
            <a:r>
              <a:rPr lang="en-US" altLang="zh-CN"/>
              <a:t>.</a:t>
            </a:r>
            <a:r>
              <a:rPr lang="zh-CN" altLang="en-US"/>
              <a:t>但是代码层面是这样实现的</a:t>
            </a:r>
            <a:r>
              <a:rPr lang="en-US" altLang="zh-CN"/>
              <a:t>.</a:t>
            </a:r>
            <a:endParaRPr lang="zh-CN" altLang="en-US" sz="1200" kern="1200">
              <a:solidFill>
                <a:schemeClr val="tx1"/>
              </a:solidFill>
              <a:latin typeface="+mn-lt"/>
              <a:ea typeface="+mn-ea"/>
              <a:cs typeface="+mn-cs"/>
            </a:endParaRPr>
          </a:p>
          <a:p>
            <a:r>
              <a:rPr lang="zh-CN" altLang="en-US"/>
              <a:t>下方这里有按照一日</a:t>
            </a:r>
            <a:r>
              <a:rPr lang="en-US" altLang="zh-CN"/>
              <a:t>24</a:t>
            </a:r>
            <a:r>
              <a:rPr lang="zh-CN" altLang="en-US"/>
              <a:t>小时的情况对渠道进行分析</a:t>
            </a:r>
            <a:r>
              <a:rPr lang="en-US" altLang="zh-CN"/>
              <a:t>,</a:t>
            </a:r>
            <a:r>
              <a:rPr lang="zh-CN" altLang="en-US"/>
              <a:t>显示总人数</a:t>
            </a:r>
            <a:r>
              <a:rPr lang="en-US" altLang="zh-CN"/>
              <a:t>,</a:t>
            </a:r>
            <a:r>
              <a:rPr lang="zh-CN" altLang="en-US"/>
              <a:t>总充值</a:t>
            </a:r>
            <a:r>
              <a:rPr lang="en-US" altLang="zh-CN"/>
              <a:t>,</a:t>
            </a:r>
            <a:r>
              <a:rPr lang="zh-CN" altLang="en-US"/>
              <a:t>新人数</a:t>
            </a:r>
            <a:r>
              <a:rPr lang="en-US" altLang="zh-CN"/>
              <a:t>,</a:t>
            </a:r>
            <a:r>
              <a:rPr lang="zh-CN" altLang="en-US"/>
              <a:t>新充值</a:t>
            </a:r>
            <a:r>
              <a:rPr lang="en-US" altLang="zh-CN"/>
              <a:t>,</a:t>
            </a:r>
            <a:r>
              <a:rPr lang="zh-CN" altLang="en-US"/>
              <a:t>点击</a:t>
            </a:r>
            <a:r>
              <a:rPr lang="en-US" altLang="zh-CN"/>
              <a:t>,</a:t>
            </a:r>
            <a:r>
              <a:rPr lang="zh-CN" altLang="en-US"/>
              <a:t>激活</a:t>
            </a:r>
            <a:r>
              <a:rPr lang="en-US" altLang="zh-CN"/>
              <a:t>,</a:t>
            </a:r>
            <a:r>
              <a:rPr lang="zh-CN" altLang="en-US"/>
              <a:t>激活率</a:t>
            </a:r>
            <a:r>
              <a:rPr lang="en-US" altLang="zh-CN"/>
              <a:t>,</a:t>
            </a:r>
            <a:r>
              <a:rPr lang="zh-CN" altLang="en-US"/>
              <a:t>注册等信息</a:t>
            </a:r>
            <a:r>
              <a:rPr lang="en-US" altLang="zh-CN"/>
              <a:t>.</a:t>
            </a:r>
            <a:r>
              <a:rPr lang="zh-CN" altLang="en-US"/>
              <a:t>就是可以看到渠道每小时的这些数据是怎么样的</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上方的子表介绍</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渠道时表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与</a:t>
            </a:r>
            <a:r>
              <a:rPr lang="en-US" altLang="zh-CN"/>
              <a:t>android</a:t>
            </a:r>
            <a:r>
              <a:rPr lang="zh-CN" altLang="en-US"/>
              <a:t>数据不同的是表格中增加了点击</a:t>
            </a:r>
            <a:r>
              <a:rPr lang="en-US" altLang="zh-CN"/>
              <a:t>,</a:t>
            </a:r>
            <a:r>
              <a:rPr lang="zh-CN" altLang="en-US"/>
              <a:t>激活</a:t>
            </a:r>
            <a:r>
              <a:rPr lang="en-US" altLang="zh-CN"/>
              <a:t>,</a:t>
            </a:r>
            <a:r>
              <a:rPr lang="zh-CN" altLang="en-US"/>
              <a:t>激活率</a:t>
            </a:r>
            <a:r>
              <a:rPr lang="en-US" altLang="zh-CN"/>
              <a:t>,</a:t>
            </a:r>
            <a:r>
              <a:rPr lang="zh-CN" altLang="en-US"/>
              <a:t>注册的栏目展示</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账号</a:t>
            </a:r>
            <a:r>
              <a:rPr lang="en-US" altLang="zh-CN"/>
              <a:t>(</a:t>
            </a:r>
            <a:r>
              <a:rPr lang="zh-CN" altLang="en-US"/>
              <a:t>渠道商账号</a:t>
            </a:r>
            <a:r>
              <a:rPr lang="en-US" altLang="zh-CN"/>
              <a:t>)</a:t>
            </a:r>
            <a:r>
              <a:rPr lang="zh-CN" altLang="en-US"/>
              <a:t>时表</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游戏原名时表</a:t>
            </a:r>
            <a:r>
              <a:rPr lang="en-US" altLang="zh-CN"/>
              <a:t>(</a:t>
            </a:r>
            <a:r>
              <a:rPr lang="zh-CN" altLang="en-US"/>
              <a:t>游戏表去重</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游戏时表</a:t>
            </a:r>
            <a:r>
              <a:rPr lang="en-US" altLang="zh-CN"/>
              <a:t>(</a:t>
            </a:r>
            <a:r>
              <a:rPr lang="zh-CN" altLang="en-US"/>
              <a:t>按照游戏的维度</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广告位时表</a:t>
            </a:r>
            <a:endParaRPr lang="en-US" altLang="zh-CN"/>
          </a:p>
          <a:p>
            <a:r>
              <a:rPr lang="zh-CN" altLang="en-US" sz="1200" kern="1200">
                <a:solidFill>
                  <a:schemeClr val="tx1"/>
                </a:solidFill>
                <a:latin typeface="+mn-lt"/>
                <a:ea typeface="+mn-ea"/>
                <a:cs typeface="+mn-cs"/>
              </a:rPr>
              <a:t>这些子表的展示都与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涉及的数据表</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ios_adv_position,ios_channel,ios_publisher,ios_game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查询的角度不同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从不同的角度展示数据</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29</a:t>
            </a:fld>
            <a:endParaRPr lang="zh-CN" altLang="en-US"/>
          </a:p>
        </p:txBody>
      </p:sp>
    </p:spTree>
    <p:extLst>
      <p:ext uri="{BB962C8B-B14F-4D97-AF65-F5344CB8AC3E}">
        <p14:creationId xmlns:p14="http://schemas.microsoft.com/office/powerpoint/2010/main" val="1500237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这里是展示</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渠道信息的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跟安卓是一样的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按照用户质量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留存等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就是在上方选定的时间范围内导入的用户在选中时间段内的表现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历史累计用户期内投产效果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所有用户在选择期内的充值金额总和</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30</a:t>
            </a:fld>
            <a:endParaRPr lang="zh-CN" altLang="en-US"/>
          </a:p>
        </p:txBody>
      </p:sp>
    </p:spTree>
    <p:extLst>
      <p:ext uri="{BB962C8B-B14F-4D97-AF65-F5344CB8AC3E}">
        <p14:creationId xmlns:p14="http://schemas.microsoft.com/office/powerpoint/2010/main" val="1436711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此模块还包含账号日表和广告位日表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都是以日期为维度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对账号和广告位进行数据展示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和渠道日表是一样的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只是展示的维度从渠道更改为账号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和广告位的角度</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31</a:t>
            </a:fld>
            <a:endParaRPr lang="zh-CN" altLang="en-US"/>
          </a:p>
        </p:txBody>
      </p:sp>
    </p:spTree>
    <p:extLst>
      <p:ext uri="{BB962C8B-B14F-4D97-AF65-F5344CB8AC3E}">
        <p14:creationId xmlns:p14="http://schemas.microsoft.com/office/powerpoint/2010/main" val="1581247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Android</a:t>
            </a:r>
            <a:r>
              <a:rPr lang="zh-CN" altLang="en-US" smtClean="0"/>
              <a:t>业务主要是这</a:t>
            </a:r>
            <a:r>
              <a:rPr lang="en-US" altLang="zh-CN" smtClean="0"/>
              <a:t>7</a:t>
            </a:r>
            <a:r>
              <a:rPr lang="zh-CN" altLang="en-US" smtClean="0"/>
              <a:t>个部分</a:t>
            </a:r>
            <a:r>
              <a:rPr lang="en-US" altLang="zh-CN" smtClean="0"/>
              <a:t>,</a:t>
            </a:r>
          </a:p>
          <a:p>
            <a:r>
              <a:rPr lang="zh-CN" altLang="en-US" smtClean="0"/>
              <a:t>其中前五个</a:t>
            </a:r>
            <a:r>
              <a:rPr lang="en-US" altLang="zh-CN" smtClean="0"/>
              <a:t>,</a:t>
            </a:r>
            <a:r>
              <a:rPr lang="zh-CN" altLang="en-US" smtClean="0"/>
              <a:t>从用户列表到广告位列表这里</a:t>
            </a:r>
            <a:r>
              <a:rPr lang="en-US" altLang="zh-CN" smtClean="0"/>
              <a:t>,</a:t>
            </a:r>
            <a:r>
              <a:rPr lang="zh-CN" altLang="en-US" smtClean="0"/>
              <a:t>都是数据信息的展示</a:t>
            </a:r>
            <a:r>
              <a:rPr lang="en-US" altLang="zh-CN" smtClean="0"/>
              <a:t>,</a:t>
            </a:r>
            <a:r>
              <a:rPr lang="zh-CN" altLang="en-US" smtClean="0"/>
              <a:t>而下面广告位管理和广告位结算主要是广告位本身的一个管理</a:t>
            </a:r>
            <a:r>
              <a:rPr lang="en-US" altLang="zh-CN" smtClean="0"/>
              <a:t>,</a:t>
            </a:r>
            <a:r>
              <a:rPr lang="zh-CN" altLang="en-US" smtClean="0"/>
              <a:t>比如广告位所属的渠道名称</a:t>
            </a:r>
            <a:r>
              <a:rPr lang="en-US" altLang="zh-CN" smtClean="0"/>
              <a:t>,</a:t>
            </a:r>
            <a:r>
              <a:rPr lang="zh-CN" altLang="en-US" smtClean="0"/>
              <a:t>广告位的计费模式</a:t>
            </a:r>
            <a:r>
              <a:rPr lang="en-US" altLang="zh-CN" smtClean="0"/>
              <a:t>,</a:t>
            </a:r>
            <a:r>
              <a:rPr lang="zh-CN" altLang="en-US" smtClean="0"/>
              <a:t>是</a:t>
            </a:r>
            <a:r>
              <a:rPr lang="en-US" altLang="zh-CN" smtClean="0"/>
              <a:t>cps</a:t>
            </a:r>
            <a:r>
              <a:rPr lang="zh-CN" altLang="en-US" smtClean="0"/>
              <a:t>还是</a:t>
            </a:r>
            <a:r>
              <a:rPr lang="en-US" altLang="zh-CN" smtClean="0"/>
              <a:t>cpa</a:t>
            </a:r>
            <a:r>
              <a:rPr lang="zh-CN" altLang="en-US" smtClean="0"/>
              <a:t>这些内容</a:t>
            </a:r>
            <a:r>
              <a:rPr lang="en-US" altLang="zh-CN" smtClean="0"/>
              <a:t>,</a:t>
            </a:r>
            <a:r>
              <a:rPr lang="zh-CN" altLang="en-US" smtClean="0"/>
              <a:t>还有就是广告位的展示效果</a:t>
            </a:r>
            <a:r>
              <a:rPr lang="en-US" altLang="zh-CN" smtClean="0"/>
              <a:t>(</a:t>
            </a:r>
            <a:r>
              <a:rPr lang="zh-CN" altLang="en-US" smtClean="0"/>
              <a:t>展示效果的指标大概是</a:t>
            </a:r>
            <a:r>
              <a:rPr lang="en-US" altLang="zh-CN" smtClean="0"/>
              <a:t>:</a:t>
            </a:r>
            <a:r>
              <a:rPr lang="zh-CN" altLang="en-US" smtClean="0"/>
              <a:t>激活</a:t>
            </a:r>
            <a:r>
              <a:rPr lang="en-US" altLang="zh-CN" smtClean="0"/>
              <a:t>(</a:t>
            </a:r>
            <a:r>
              <a:rPr lang="zh-CN" altLang="en-US" smtClean="0"/>
              <a:t>安装</a:t>
            </a:r>
            <a:r>
              <a:rPr lang="en-US" altLang="zh-CN" smtClean="0"/>
              <a:t>),</a:t>
            </a:r>
            <a:r>
              <a:rPr lang="zh-CN" altLang="en-US" smtClean="0"/>
              <a:t>注册</a:t>
            </a:r>
            <a:r>
              <a:rPr lang="en-US" altLang="zh-CN" smtClean="0"/>
              <a:t>,</a:t>
            </a:r>
            <a:r>
              <a:rPr lang="zh-CN" altLang="en-US" smtClean="0"/>
              <a:t>付费</a:t>
            </a:r>
            <a:r>
              <a:rPr lang="en-US" altLang="zh-CN" smtClean="0"/>
              <a:t>,</a:t>
            </a:r>
            <a:r>
              <a:rPr lang="zh-CN" altLang="en-US" smtClean="0"/>
              <a:t>包括结算激活</a:t>
            </a:r>
            <a:r>
              <a:rPr lang="en-US" altLang="zh-CN" smtClean="0"/>
              <a:t>,</a:t>
            </a:r>
            <a:r>
              <a:rPr lang="zh-CN" altLang="en-US" smtClean="0"/>
              <a:t>结算注册和结算付费这些信息</a:t>
            </a:r>
            <a:r>
              <a:rPr lang="en-US" altLang="zh-CN" smtClean="0"/>
              <a:t>.)</a:t>
            </a:r>
            <a:endParaRPr lang="zh-CN" altLang="en-US"/>
          </a:p>
        </p:txBody>
      </p:sp>
      <p:sp>
        <p:nvSpPr>
          <p:cNvPr id="4" name="灯片编号占位符 3"/>
          <p:cNvSpPr>
            <a:spLocks noGrp="1"/>
          </p:cNvSpPr>
          <p:nvPr>
            <p:ph type="sldNum" sz="quarter" idx="10"/>
          </p:nvPr>
        </p:nvSpPr>
        <p:spPr/>
        <p:txBody>
          <a:bodyPr/>
          <a:lstStyle/>
          <a:p>
            <a:fld id="{F68E6534-E84D-4F2F-9D61-B34A338AA173}" type="slidenum">
              <a:rPr lang="zh-CN" altLang="en-US" smtClean="0"/>
              <a:t>5</a:t>
            </a:fld>
            <a:endParaRPr lang="zh-CN" altLang="en-US"/>
          </a:p>
        </p:txBody>
      </p:sp>
    </p:spTree>
    <p:extLst>
      <p:ext uri="{BB962C8B-B14F-4D97-AF65-F5344CB8AC3E}">
        <p14:creationId xmlns:p14="http://schemas.microsoft.com/office/powerpoint/2010/main" val="138741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首先选择一个维度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游戏名称或者游戏原名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然后在选定的日期内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充值</a:t>
            </a:r>
            <a:r>
              <a:rPr lang="en-US" altLang="zh-CN" sz="1200" kern="1200">
                <a:solidFill>
                  <a:schemeClr val="tx1"/>
                </a:solidFill>
                <a:latin typeface="+mn-lt"/>
                <a:ea typeface="+mn-ea"/>
                <a:cs typeface="+mn-cs"/>
              </a:rPr>
              <a:t>,arpu</a:t>
            </a:r>
            <a:r>
              <a:rPr lang="zh-CN" altLang="en-US" sz="1200" kern="1200">
                <a:solidFill>
                  <a:schemeClr val="tx1"/>
                </a:solidFill>
                <a:latin typeface="+mn-lt"/>
                <a:ea typeface="+mn-ea"/>
                <a:cs typeface="+mn-cs"/>
              </a:rPr>
              <a:t>值等数据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这里也比较简单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就是数据的一个查询和按维度展示的效果</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32</a:t>
            </a:fld>
            <a:endParaRPr lang="zh-CN" altLang="en-US"/>
          </a:p>
        </p:txBody>
      </p:sp>
    </p:spTree>
    <p:extLst>
      <p:ext uri="{BB962C8B-B14F-4D97-AF65-F5344CB8AC3E}">
        <p14:creationId xmlns:p14="http://schemas.microsoft.com/office/powerpoint/2010/main" val="1277301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在选中的日期内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对通过</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游戏充值的一个展示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可以选择游戏名称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来按照游戏维度展示充值情况</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33</a:t>
            </a:fld>
            <a:endParaRPr lang="zh-CN" altLang="en-US"/>
          </a:p>
        </p:txBody>
      </p:sp>
    </p:spTree>
    <p:extLst>
      <p:ext uri="{BB962C8B-B14F-4D97-AF65-F5344CB8AC3E}">
        <p14:creationId xmlns:p14="http://schemas.microsoft.com/office/powerpoint/2010/main" val="985420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该功能提供四个表来展示业务</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市场总表</a:t>
            </a:r>
          </a:p>
          <a:p>
            <a:r>
              <a:rPr lang="zh-CN" altLang="en-US" sz="1200" kern="1200">
                <a:solidFill>
                  <a:schemeClr val="tx1"/>
                </a:solidFill>
                <a:latin typeface="+mn-lt"/>
                <a:ea typeface="+mn-ea"/>
                <a:cs typeface="+mn-cs"/>
              </a:rPr>
              <a:t>以渠道商负责人为维度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目前</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渠道市场人员只有一人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硬编码进了前端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不通过查询数据库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所有投入的成本以及渠道累计充值和分成情况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成本控制力</a:t>
            </a:r>
          </a:p>
          <a:p>
            <a:r>
              <a:rPr lang="zh-CN" altLang="en-US" sz="1200" kern="1200">
                <a:solidFill>
                  <a:schemeClr val="tx1"/>
                </a:solidFill>
                <a:latin typeface="+mn-lt"/>
                <a:ea typeface="+mn-ea"/>
                <a:cs typeface="+mn-cs"/>
              </a:rPr>
              <a:t>指定时间日期内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注册数和用户单价对比折线图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流水变现力</a:t>
            </a:r>
          </a:p>
          <a:p>
            <a:r>
              <a:rPr lang="zh-CN" altLang="en-US" sz="1200" kern="1200">
                <a:solidFill>
                  <a:schemeClr val="tx1"/>
                </a:solidFill>
                <a:latin typeface="+mn-lt"/>
                <a:ea typeface="+mn-ea"/>
                <a:cs typeface="+mn-cs"/>
              </a:rPr>
              <a:t>期内流水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p>
          <a:p>
            <a:r>
              <a:rPr lang="zh-CN" altLang="en-US" sz="1200" kern="1200">
                <a:solidFill>
                  <a:schemeClr val="tx1"/>
                </a:solidFill>
                <a:latin typeface="+mn-lt"/>
                <a:ea typeface="+mn-ea"/>
                <a:cs typeface="+mn-cs"/>
              </a:rPr>
              <a:t>投产优势力</a:t>
            </a:r>
          </a:p>
          <a:p>
            <a:r>
              <a:rPr lang="zh-CN" altLang="en-US" sz="1200" kern="1200">
                <a:solidFill>
                  <a:schemeClr val="tx1"/>
                </a:solidFill>
                <a:latin typeface="+mn-lt"/>
                <a:ea typeface="+mn-ea"/>
                <a:cs typeface="+mn-cs"/>
              </a:rPr>
              <a:t>是指定时间期限内的回本率 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广告总支出</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34</a:t>
            </a:fld>
            <a:endParaRPr lang="zh-CN" altLang="en-US"/>
          </a:p>
        </p:txBody>
      </p:sp>
    </p:spTree>
    <p:extLst>
      <p:ext uri="{BB962C8B-B14F-4D97-AF65-F5344CB8AC3E}">
        <p14:creationId xmlns:p14="http://schemas.microsoft.com/office/powerpoint/2010/main" val="3869080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海外业务比较简单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维度和数据都比较少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主要是以上的</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个功能模块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海外业务包含了</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和</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总体的数据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没有像上面那样分开来进行统计和展示</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35</a:t>
            </a:fld>
            <a:endParaRPr lang="zh-CN" altLang="en-US"/>
          </a:p>
        </p:txBody>
      </p:sp>
    </p:spTree>
    <p:extLst>
      <p:ext uri="{BB962C8B-B14F-4D97-AF65-F5344CB8AC3E}">
        <p14:creationId xmlns:p14="http://schemas.microsoft.com/office/powerpoint/2010/main" val="2367942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维度也简单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游戏原名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分成比例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游戏通道费等维度来展示海外业务中的游戏列表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添加产品</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添加一个游戏内容到这个列表上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输入以上的内容就可以插入到对应的数据表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我本地的数据库没有那个表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名称为</a:t>
            </a:r>
            <a:r>
              <a:rPr lang="en-US" altLang="zh-CN" sz="1200" kern="1200">
                <a:solidFill>
                  <a:schemeClr val="tx1"/>
                </a:solidFill>
                <a:latin typeface="+mn-lt"/>
                <a:ea typeface="+mn-ea"/>
                <a:cs typeface="+mn-cs"/>
              </a:rPr>
              <a:t>:Outremer_game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海外游戏表</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36</a:t>
            </a:fld>
            <a:endParaRPr lang="zh-CN" altLang="en-US"/>
          </a:p>
        </p:txBody>
      </p:sp>
    </p:spTree>
    <p:extLst>
      <p:ext uri="{BB962C8B-B14F-4D97-AF65-F5344CB8AC3E}">
        <p14:creationId xmlns:p14="http://schemas.microsoft.com/office/powerpoint/2010/main" val="3028599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添加渠道</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手动添加一个海外渠道到数据表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也会显示在海外渠道列表里</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37</a:t>
            </a:fld>
            <a:endParaRPr lang="zh-CN" altLang="en-US"/>
          </a:p>
        </p:txBody>
      </p:sp>
    </p:spTree>
    <p:extLst>
      <p:ext uri="{BB962C8B-B14F-4D97-AF65-F5344CB8AC3E}">
        <p14:creationId xmlns:p14="http://schemas.microsoft.com/office/powerpoint/2010/main" val="14887631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这里由于我的数据表缺失</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导致显示不太正常</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38</a:t>
            </a:fld>
            <a:endParaRPr lang="zh-CN" altLang="en-US"/>
          </a:p>
        </p:txBody>
      </p:sp>
    </p:spTree>
    <p:extLst>
      <p:ext uri="{BB962C8B-B14F-4D97-AF65-F5344CB8AC3E}">
        <p14:creationId xmlns:p14="http://schemas.microsoft.com/office/powerpoint/2010/main" val="964181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按照指定的时间段内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对海外广告位的财务信息进行展示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可以选择渠道类型或者产品名称等针对性信息来搜索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过滤</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将不显示成本为</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的广告位结算信息</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即批量添加广告位结算信息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按照格式要求上传后自动导入数据库</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39</a:t>
            </a:fld>
            <a:endParaRPr lang="zh-CN" altLang="en-US"/>
          </a:p>
        </p:txBody>
      </p:sp>
    </p:spTree>
    <p:extLst>
      <p:ext uri="{BB962C8B-B14F-4D97-AF65-F5344CB8AC3E}">
        <p14:creationId xmlns:p14="http://schemas.microsoft.com/office/powerpoint/2010/main" val="3995976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40</a:t>
            </a:fld>
            <a:endParaRPr lang="zh-CN" altLang="en-US"/>
          </a:p>
        </p:txBody>
      </p:sp>
    </p:spTree>
    <p:extLst>
      <p:ext uri="{BB962C8B-B14F-4D97-AF65-F5344CB8AC3E}">
        <p14:creationId xmlns:p14="http://schemas.microsoft.com/office/powerpoint/2010/main" val="1021800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不同是表格中增加了激活和注册的展示</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41</a:t>
            </a:fld>
            <a:endParaRPr lang="zh-CN" altLang="en-US"/>
          </a:p>
        </p:txBody>
      </p:sp>
    </p:spTree>
    <p:extLst>
      <p:ext uri="{BB962C8B-B14F-4D97-AF65-F5344CB8AC3E}">
        <p14:creationId xmlns:p14="http://schemas.microsoft.com/office/powerpoint/2010/main" val="5199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smtClean="0"/>
              <a:t>负责人这里是通过渠道商的负责人字段查询管理员</a:t>
            </a:r>
            <a:r>
              <a:rPr lang="en-US" altLang="zh-CN" baseline="0" smtClean="0"/>
              <a:t>admin</a:t>
            </a:r>
            <a:r>
              <a:rPr lang="zh-CN" altLang="en-US" baseline="0" smtClean="0"/>
              <a:t>表查出来的</a:t>
            </a:r>
            <a:r>
              <a:rPr lang="en-US" altLang="zh-CN" baseline="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点击编辑按钮</a:t>
            </a:r>
            <a:r>
              <a:rPr lang="en-US" altLang="zh-CN" smtClean="0"/>
              <a:t>,</a:t>
            </a:r>
            <a:r>
              <a:rPr lang="zh-CN" altLang="en-US" smtClean="0"/>
              <a:t>从账户维度</a:t>
            </a:r>
            <a:r>
              <a:rPr lang="en-US" altLang="zh-CN" smtClean="0"/>
              <a:t>,</a:t>
            </a:r>
            <a:r>
              <a:rPr lang="zh-CN" altLang="en-US" smtClean="0"/>
              <a:t>设置账户信息</a:t>
            </a:r>
            <a:r>
              <a:rPr lang="en-US" altLang="zh-CN" smtClean="0"/>
              <a:t>,</a:t>
            </a:r>
            <a:r>
              <a:rPr lang="zh-CN" altLang="en-US" smtClean="0"/>
              <a:t>栏目上有一个</a:t>
            </a:r>
            <a:r>
              <a:rPr lang="zh-CN" altLang="en-US" sz="1200" b="1" i="0" kern="1200" smtClean="0">
                <a:solidFill>
                  <a:schemeClr val="tx1"/>
                </a:solidFill>
                <a:effectLst/>
                <a:latin typeface="+mn-lt"/>
                <a:ea typeface="+mn-ea"/>
                <a:cs typeface="+mn-cs"/>
              </a:rPr>
              <a:t>核准状态</a:t>
            </a:r>
            <a:r>
              <a:rPr lang="en-US" altLang="zh-CN" smtClean="0"/>
              <a:t>,</a:t>
            </a:r>
            <a:r>
              <a:rPr lang="zh-CN" altLang="en-US" smtClean="0"/>
              <a:t>标识该渠道商是否通过审核</a:t>
            </a:r>
            <a:r>
              <a:rPr lang="en-US" altLang="zh-CN" smtClean="0"/>
              <a:t>,</a:t>
            </a:r>
            <a:r>
              <a:rPr lang="zh-CN" altLang="en-US" smtClean="0"/>
              <a:t>假如没通过审核也不会影响下面</a:t>
            </a:r>
            <a:r>
              <a:rPr lang="en-US" altLang="zh-CN" smtClean="0"/>
              <a:t>Android</a:t>
            </a:r>
            <a:r>
              <a:rPr lang="zh-CN" altLang="en-US" smtClean="0"/>
              <a:t>渠道的添加</a:t>
            </a:r>
            <a:r>
              <a:rPr lang="en-US" altLang="zh-CN" smtClean="0"/>
              <a:t>.</a:t>
            </a:r>
            <a:endParaRPr lang="zh-CN" altLang="en-US" smtClean="0"/>
          </a:p>
          <a:p>
            <a:r>
              <a:rPr lang="zh-CN" altLang="en-US" smtClean="0"/>
              <a:t>登录功能</a:t>
            </a:r>
            <a:r>
              <a:rPr lang="en-US" altLang="zh-CN" smtClean="0"/>
              <a:t>,</a:t>
            </a:r>
            <a:r>
              <a:rPr lang="zh-CN" altLang="en-US" smtClean="0"/>
              <a:t>项目目前还没有开发</a:t>
            </a:r>
            <a:r>
              <a:rPr lang="en-US" altLang="zh-CN" smtClean="0"/>
              <a:t>,</a:t>
            </a:r>
            <a:r>
              <a:rPr lang="zh-CN" altLang="en-US" smtClean="0"/>
              <a:t>所以点击登录是没效果的</a:t>
            </a:r>
            <a:r>
              <a:rPr lang="en-US" altLang="zh-CN" smtClean="0"/>
              <a:t>,</a:t>
            </a:r>
            <a:r>
              <a:rPr lang="zh-CN" altLang="en-US" smtClean="0"/>
              <a:t>如果开发完成的话</a:t>
            </a:r>
            <a:r>
              <a:rPr lang="en-US" altLang="zh-CN" smtClean="0"/>
              <a:t>,</a:t>
            </a:r>
            <a:r>
              <a:rPr lang="zh-CN" altLang="en-US" smtClean="0"/>
              <a:t>应该是点击登录按钮</a:t>
            </a:r>
            <a:r>
              <a:rPr lang="en-US" altLang="zh-CN" smtClean="0"/>
              <a:t>,</a:t>
            </a:r>
            <a:r>
              <a:rPr lang="zh-CN" altLang="en-US" smtClean="0"/>
              <a:t>就会以选中渠道管理商账号来登录</a:t>
            </a:r>
            <a:r>
              <a:rPr lang="en-US" altLang="zh-CN" smtClean="0"/>
              <a:t>.</a:t>
            </a:r>
          </a:p>
          <a:p>
            <a:r>
              <a:rPr lang="zh-CN" altLang="en-US" smtClean="0"/>
              <a:t>设计这个功能也是因为优云后台本身在设计的时候就考虑过渠道商登录</a:t>
            </a:r>
            <a:r>
              <a:rPr lang="en-US" altLang="zh-CN" smtClean="0"/>
              <a:t>,</a:t>
            </a:r>
            <a:r>
              <a:rPr lang="zh-CN" altLang="en-US" smtClean="0"/>
              <a:t>也设计了相关的</a:t>
            </a:r>
            <a:r>
              <a:rPr lang="zh-CN" altLang="en-US" baseline="0" smtClean="0"/>
              <a:t>权限控制模块</a:t>
            </a:r>
            <a:r>
              <a:rPr lang="en-US" altLang="zh-CN" baseline="0" smtClean="0"/>
              <a:t>,</a:t>
            </a:r>
            <a:r>
              <a:rPr lang="zh-CN" altLang="en-US" baseline="0" smtClean="0"/>
              <a:t>和</a:t>
            </a:r>
            <a:r>
              <a:rPr lang="en-US" altLang="zh-CN" baseline="0" smtClean="0"/>
              <a:t>publisher</a:t>
            </a:r>
            <a:r>
              <a:rPr lang="zh-CN" altLang="en-US" baseline="0" smtClean="0"/>
              <a:t>表中也设计了渠道商的账户密码</a:t>
            </a:r>
            <a:r>
              <a:rPr lang="en-US" altLang="zh-CN" baseline="0" smtClean="0"/>
              <a:t>,</a:t>
            </a:r>
            <a:r>
              <a:rPr lang="zh-CN" altLang="en-US" baseline="0" smtClean="0"/>
              <a:t>但是实际上没有渠道商登录这块</a:t>
            </a:r>
            <a:r>
              <a:rPr lang="en-US" altLang="zh-CN" baseline="0" smtClean="0"/>
              <a:t>.</a:t>
            </a:r>
          </a:p>
          <a:p>
            <a:r>
              <a:rPr lang="zh-CN" altLang="en-US" baseline="0" smtClean="0"/>
              <a:t>栏目上</a:t>
            </a:r>
            <a:r>
              <a:rPr lang="en-US" altLang="zh-CN" baseline="0" smtClean="0"/>
              <a:t>,</a:t>
            </a:r>
            <a:r>
              <a:rPr lang="zh-CN" altLang="en-US" baseline="0" smtClean="0"/>
              <a:t>用户名和</a:t>
            </a:r>
            <a:r>
              <a:rPr lang="en-US" altLang="zh-CN" baseline="0" smtClean="0"/>
              <a:t>id</a:t>
            </a:r>
            <a:r>
              <a:rPr lang="zh-CN" altLang="en-US" baseline="0" smtClean="0"/>
              <a:t>是可以点击的</a:t>
            </a:r>
            <a:r>
              <a:rPr lang="en-US" altLang="zh-CN" baseline="0" smtClean="0"/>
              <a:t>,</a:t>
            </a:r>
            <a:r>
              <a:rPr lang="zh-CN" altLang="en-US" baseline="0" smtClean="0"/>
              <a:t>因为这些数据都是渠道商</a:t>
            </a:r>
            <a:r>
              <a:rPr lang="en-US" altLang="zh-CN" baseline="0" smtClean="0"/>
              <a:t>,</a:t>
            </a:r>
            <a:r>
              <a:rPr lang="zh-CN" altLang="en-US" baseline="0" smtClean="0"/>
              <a:t>所以点击进去就会看到该渠道商名下所有的渠道列表</a:t>
            </a:r>
            <a:r>
              <a:rPr lang="en-US" altLang="zh-CN" baseline="0" smtClean="0"/>
              <a:t>.</a:t>
            </a:r>
            <a:r>
              <a:rPr lang="zh-CN" altLang="en-US" baseline="0" smtClean="0"/>
              <a:t>包括对应的渠道名称</a:t>
            </a:r>
            <a:r>
              <a:rPr lang="en-US" altLang="zh-CN" baseline="0" smtClean="0"/>
              <a:t>,</a:t>
            </a:r>
            <a:r>
              <a:rPr lang="zh-CN" altLang="en-US" baseline="0" smtClean="0"/>
              <a:t>渠道</a:t>
            </a:r>
            <a:r>
              <a:rPr lang="en-US" altLang="zh-CN" baseline="0" smtClean="0"/>
              <a:t>id,</a:t>
            </a:r>
            <a:r>
              <a:rPr lang="zh-CN" altLang="en-US" baseline="0" smtClean="0"/>
              <a:t>合作方式</a:t>
            </a:r>
            <a:r>
              <a:rPr lang="en-US" altLang="zh-CN" baseline="0" smtClean="0"/>
              <a:t>(cpa,cps,cpc</a:t>
            </a:r>
            <a:r>
              <a:rPr lang="zh-CN" altLang="en-US" baseline="0" smtClean="0"/>
              <a:t>等</a:t>
            </a:r>
            <a:r>
              <a:rPr lang="en-US" altLang="zh-CN" baseline="0" smtClean="0"/>
              <a:t>)</a:t>
            </a:r>
            <a:r>
              <a:rPr lang="zh-CN" altLang="en-US" baseline="0" smtClean="0"/>
              <a:t>这些的详细信息</a:t>
            </a:r>
            <a:r>
              <a:rPr lang="en-US" altLang="zh-CN" baseline="0" smtClean="0"/>
              <a:t>.</a:t>
            </a:r>
            <a:endParaRPr lang="zh-CN" altLang="en-US"/>
          </a:p>
        </p:txBody>
      </p:sp>
      <p:sp>
        <p:nvSpPr>
          <p:cNvPr id="4" name="灯片编号占位符 3"/>
          <p:cNvSpPr>
            <a:spLocks noGrp="1"/>
          </p:cNvSpPr>
          <p:nvPr>
            <p:ph type="sldNum" sz="quarter" idx="10"/>
          </p:nvPr>
        </p:nvSpPr>
        <p:spPr/>
        <p:txBody>
          <a:bodyPr/>
          <a:lstStyle/>
          <a:p>
            <a:fld id="{F68E6534-E84D-4F2F-9D61-B34A338AA173}" type="slidenum">
              <a:rPr lang="zh-CN" altLang="en-US" smtClean="0"/>
              <a:t>6</a:t>
            </a:fld>
            <a:endParaRPr lang="zh-CN" altLang="en-US"/>
          </a:p>
        </p:txBody>
      </p:sp>
    </p:spTree>
    <p:extLst>
      <p:ext uri="{BB962C8B-B14F-4D97-AF65-F5344CB8AC3E}">
        <p14:creationId xmlns:p14="http://schemas.microsoft.com/office/powerpoint/2010/main" val="5368301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同样的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展示的维度相同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从用户质量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历史累计用户期内投产效果来展示数据</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42</a:t>
            </a:fld>
            <a:endParaRPr lang="zh-CN" altLang="en-US"/>
          </a:p>
        </p:txBody>
      </p:sp>
    </p:spTree>
    <p:extLst>
      <p:ext uri="{BB962C8B-B14F-4D97-AF65-F5344CB8AC3E}">
        <p14:creationId xmlns:p14="http://schemas.microsoft.com/office/powerpoint/2010/main" val="16739766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回本率</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获得的分成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广告投入成本</a:t>
            </a:r>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LTV:</a:t>
            </a:r>
          </a:p>
          <a:p>
            <a:r>
              <a:rPr lang="en-US" altLang="zh-CN" sz="1200" kern="1200">
                <a:solidFill>
                  <a:schemeClr val="tx1"/>
                </a:solidFill>
                <a:latin typeface="+mn-lt"/>
                <a:ea typeface="+mn-ea"/>
                <a:cs typeface="+mn-cs"/>
              </a:rPr>
              <a:t>LTV </a:t>
            </a:r>
            <a:r>
              <a:rPr lang="zh-CN" altLang="en-US" sz="1200" kern="1200">
                <a:solidFill>
                  <a:schemeClr val="tx1"/>
                </a:solidFill>
                <a:latin typeface="+mn-lt"/>
                <a:ea typeface="+mn-ea"/>
                <a:cs typeface="+mn-cs"/>
              </a:rPr>
              <a:t>用户终身价值 </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就是今天注册的新用户在</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天内的充值总额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今天的内注册人数</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留存</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次日留存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当日注册的玩家第二日登录的数量</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次日留存率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第二日登录的玩家数量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第一日玩家注册数量</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43</a:t>
            </a:fld>
            <a:endParaRPr lang="zh-CN" altLang="en-US"/>
          </a:p>
        </p:txBody>
      </p:sp>
    </p:spTree>
    <p:extLst>
      <p:ext uri="{BB962C8B-B14F-4D97-AF65-F5344CB8AC3E}">
        <p14:creationId xmlns:p14="http://schemas.microsoft.com/office/powerpoint/2010/main" val="41099812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44</a:t>
            </a:fld>
            <a:endParaRPr lang="zh-CN" altLang="en-US"/>
          </a:p>
        </p:txBody>
      </p:sp>
    </p:spTree>
    <p:extLst>
      <p:ext uri="{BB962C8B-B14F-4D97-AF65-F5344CB8AC3E}">
        <p14:creationId xmlns:p14="http://schemas.microsoft.com/office/powerpoint/2010/main" val="2768577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latin typeface="+mn-lt"/>
                <a:ea typeface="+mn-ea"/>
                <a:cs typeface="+mn-cs"/>
              </a:rPr>
              <a:t>财务结算主要就是账号的财务信息</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包括四个模块</a:t>
            </a:r>
            <a:endParaRPr lang="en-US" altLang="zh-CN" sz="1200" kern="1200" smtClean="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45</a:t>
            </a:fld>
            <a:endParaRPr lang="zh-CN" altLang="en-US"/>
          </a:p>
        </p:txBody>
      </p:sp>
    </p:spTree>
    <p:extLst>
      <p:ext uri="{BB962C8B-B14F-4D97-AF65-F5344CB8AC3E}">
        <p14:creationId xmlns:p14="http://schemas.microsoft.com/office/powerpoint/2010/main" val="41739603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结算包括支付和提供发票两个内容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该功能不仅提供展示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也可以进行结算和记录发票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在下方的这个输入框中写入开始和结算时间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就可以给数据记录开始和结算时间时间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还可以选择记录后面的操作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选择支付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更新该渠道商的支付状态为已支付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发票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更新该渠道商发票状态为已收到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操作</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46</a:t>
            </a:fld>
            <a:endParaRPr lang="zh-CN" altLang="en-US"/>
          </a:p>
        </p:txBody>
      </p:sp>
    </p:spTree>
    <p:extLst>
      <p:ext uri="{BB962C8B-B14F-4D97-AF65-F5344CB8AC3E}">
        <p14:creationId xmlns:p14="http://schemas.microsoft.com/office/powerpoint/2010/main" val="30692149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latin typeface="+mn-lt"/>
                <a:ea typeface="+mn-ea"/>
                <a:cs typeface="+mn-cs"/>
              </a:rPr>
              <a:t>所谓的分期佣金和上面的佣金结算</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是从两个角度来展示佣金业务的</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佣金结算是以查询某个时间段内</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公司支付的佣金详细信息</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这就会有一天时间内</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有多条记录</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公司一天内与多个渠道商结算</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而分期佣金则是提供了全部结算的记录</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一天只对应一条记录</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记录了该天佣金的一个总支出</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同时</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也提供详细按钮</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点击该按钮就可以查到该天具体结算的详情</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包括结算给哪位渠道商</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结算多少</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是按照</a:t>
            </a:r>
            <a:r>
              <a:rPr lang="en-US" altLang="zh-CN" sz="1200" kern="1200" smtClean="0">
                <a:solidFill>
                  <a:schemeClr val="tx1"/>
                </a:solidFill>
                <a:latin typeface="+mn-lt"/>
                <a:ea typeface="+mn-ea"/>
                <a:cs typeface="+mn-cs"/>
              </a:rPr>
              <a:t>cpa</a:t>
            </a:r>
            <a:r>
              <a:rPr lang="zh-CN" altLang="en-US" sz="1200" kern="1200" smtClean="0">
                <a:solidFill>
                  <a:schemeClr val="tx1"/>
                </a:solidFill>
                <a:latin typeface="+mn-lt"/>
                <a:ea typeface="+mn-ea"/>
                <a:cs typeface="+mn-cs"/>
              </a:rPr>
              <a:t>还是</a:t>
            </a:r>
            <a:r>
              <a:rPr lang="en-US" altLang="zh-CN" sz="1200" kern="1200" smtClean="0">
                <a:solidFill>
                  <a:schemeClr val="tx1"/>
                </a:solidFill>
                <a:latin typeface="+mn-lt"/>
                <a:ea typeface="+mn-ea"/>
                <a:cs typeface="+mn-cs"/>
              </a:rPr>
              <a:t>cps</a:t>
            </a:r>
            <a:r>
              <a:rPr lang="zh-CN" altLang="en-US" sz="1200" kern="1200" smtClean="0">
                <a:solidFill>
                  <a:schemeClr val="tx1"/>
                </a:solidFill>
                <a:latin typeface="+mn-lt"/>
                <a:ea typeface="+mn-ea"/>
                <a:cs typeface="+mn-cs"/>
              </a:rPr>
              <a:t>合作等</a:t>
            </a:r>
            <a:r>
              <a:rPr lang="en-US" altLang="zh-CN" sz="1200" kern="1200" smtClean="0">
                <a:solidFill>
                  <a:schemeClr val="tx1"/>
                </a:solidFill>
                <a:latin typeface="+mn-lt"/>
                <a:ea typeface="+mn-ea"/>
                <a:cs typeface="+mn-cs"/>
              </a:rPr>
              <a:t>.</a:t>
            </a:r>
          </a:p>
          <a:p>
            <a:r>
              <a:rPr lang="zh-CN" altLang="en-US" sz="1200" kern="1200" smtClean="0">
                <a:solidFill>
                  <a:schemeClr val="tx1"/>
                </a:solidFill>
                <a:latin typeface="+mn-lt"/>
                <a:ea typeface="+mn-ea"/>
                <a:cs typeface="+mn-cs"/>
              </a:rPr>
              <a:t>从</a:t>
            </a:r>
            <a:r>
              <a:rPr lang="zh-CN" altLang="en-US" sz="1200" kern="1200">
                <a:solidFill>
                  <a:schemeClr val="tx1"/>
                </a:solidFill>
                <a:latin typeface="+mn-lt"/>
                <a:ea typeface="+mn-ea"/>
                <a:cs typeface="+mn-cs"/>
              </a:rPr>
              <a:t>代码角度看就是将</a:t>
            </a:r>
            <a:r>
              <a:rPr lang="en-US" altLang="zh-CN" sz="1200" kern="1200" err="1">
                <a:solidFill>
                  <a:schemeClr val="tx1"/>
                </a:solidFill>
                <a:latin typeface="+mn-lt"/>
                <a:ea typeface="+mn-ea"/>
                <a:cs typeface="+mn-cs"/>
              </a:rPr>
              <a:t>settle_data</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对一个时间段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开始日到结算日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这个时间段内的一个结算情况</a:t>
            </a:r>
            <a:r>
              <a:rPr lang="zh-CN" altLang="en-US" sz="1200" kern="1200" smtClean="0">
                <a:solidFill>
                  <a:schemeClr val="tx1"/>
                </a:solidFill>
                <a:latin typeface="+mn-lt"/>
                <a:ea typeface="+mn-ea"/>
                <a:cs typeface="+mn-cs"/>
              </a:rPr>
              <a:t>进行分组叠加数据</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比如该时间段内结算注册多少个</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结算分成</a:t>
            </a:r>
            <a:r>
              <a:rPr lang="en-US" altLang="zh-CN" sz="1200" kern="1200">
                <a:solidFill>
                  <a:schemeClr val="tx1"/>
                </a:solidFill>
                <a:latin typeface="+mn-lt"/>
                <a:ea typeface="+mn-ea"/>
                <a:cs typeface="+mn-cs"/>
              </a:rPr>
              <a:t>(cps</a:t>
            </a:r>
            <a:r>
              <a:rPr lang="zh-CN" altLang="en-US" sz="1200" kern="1200">
                <a:solidFill>
                  <a:schemeClr val="tx1"/>
                </a:solidFill>
                <a:latin typeface="+mn-lt"/>
                <a:ea typeface="+mn-ea"/>
                <a:cs typeface="+mn-cs"/>
              </a:rPr>
              <a:t>分成给渠道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多少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往期累计合计金额等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点击详细按钮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可以对结算信息进行操作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比如添加开始和结算日期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但是已经有结算日期的不允许结算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可以对在</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渠道列表那里点击结算按钮的数据进行结算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不过此功能在我手上这份代码里还没实现</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上面选择的开始日期到结算日期内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每一日的结算数据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如每一日的单价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投入金额等详细信息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这样就看到整个结算的全部时间节点上的全部结算信息</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这里可以点击右边单选框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选择修改支付状态为已支付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或者修改发票状态为已收到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在弹出的页面还可以再点击详细按钮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将显示更具体的信息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展示的维度就是选定时间段内所有的佣金是如何支出的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分成人数等更具体的信息</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47</a:t>
            </a:fld>
            <a:endParaRPr lang="zh-CN" altLang="en-US"/>
          </a:p>
        </p:txBody>
      </p:sp>
    </p:spTree>
    <p:extLst>
      <p:ext uri="{BB962C8B-B14F-4D97-AF65-F5344CB8AC3E}">
        <p14:creationId xmlns:p14="http://schemas.microsoft.com/office/powerpoint/2010/main" val="2008101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同一个游戏可能有不同渠道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展示每个渠道下的</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游戏的投入充值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查询的是</a:t>
            </a:r>
            <a:r>
              <a:rPr lang="en-US" altLang="zh-CN" sz="1200" kern="1200">
                <a:solidFill>
                  <a:schemeClr val="tx1"/>
                </a:solidFill>
                <a:latin typeface="+mn-lt"/>
                <a:ea typeface="+mn-ea"/>
                <a:cs typeface="+mn-cs"/>
              </a:rPr>
              <a:t>think_game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,thnik_channel</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,thik_publisher,think_game_adv,think__adv_position,adv_position_data.</a:t>
            </a:r>
          </a:p>
          <a:p>
            <a:r>
              <a:rPr lang="zh-CN" altLang="en-US" sz="1200" kern="1200">
                <a:solidFill>
                  <a:schemeClr val="tx1"/>
                </a:solidFill>
                <a:latin typeface="+mn-lt"/>
                <a:ea typeface="+mn-ea"/>
                <a:cs typeface="+mn-cs"/>
              </a:rPr>
              <a:t>可以选择时间和公司</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游戏区分这里的推广名指游戏名称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还可以选择游戏原名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并且可以下载一份</a:t>
            </a:r>
            <a:r>
              <a:rPr lang="en-US" altLang="zh-CN" sz="1200" kern="1200">
                <a:solidFill>
                  <a:schemeClr val="tx1"/>
                </a:solidFill>
                <a:latin typeface="+mn-lt"/>
                <a:ea typeface="+mn-ea"/>
                <a:cs typeface="+mn-cs"/>
              </a:rPr>
              <a:t>excel</a:t>
            </a:r>
            <a:r>
              <a:rPr lang="zh-CN" altLang="en-US" sz="1200" kern="1200">
                <a:solidFill>
                  <a:schemeClr val="tx1"/>
                </a:solidFill>
                <a:latin typeface="+mn-lt"/>
                <a:ea typeface="+mn-ea"/>
                <a:cs typeface="+mn-cs"/>
              </a:rPr>
              <a:t>表格来方便执行查找</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48</a:t>
            </a:fld>
            <a:endParaRPr lang="zh-CN" altLang="en-US"/>
          </a:p>
        </p:txBody>
      </p:sp>
    </p:spTree>
    <p:extLst>
      <p:ext uri="{BB962C8B-B14F-4D97-AF65-F5344CB8AC3E}">
        <p14:creationId xmlns:p14="http://schemas.microsoft.com/office/powerpoint/2010/main" val="41097839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49</a:t>
            </a:fld>
            <a:endParaRPr lang="zh-CN" altLang="en-US"/>
          </a:p>
        </p:txBody>
      </p:sp>
    </p:spTree>
    <p:extLst>
      <p:ext uri="{BB962C8B-B14F-4D97-AF65-F5344CB8AC3E}">
        <p14:creationId xmlns:p14="http://schemas.microsoft.com/office/powerpoint/2010/main" val="23621285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50</a:t>
            </a:fld>
            <a:endParaRPr lang="zh-CN" altLang="en-US"/>
          </a:p>
        </p:txBody>
      </p:sp>
    </p:spTree>
    <p:extLst>
      <p:ext uri="{BB962C8B-B14F-4D97-AF65-F5344CB8AC3E}">
        <p14:creationId xmlns:p14="http://schemas.microsoft.com/office/powerpoint/2010/main" val="2490961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51</a:t>
            </a:fld>
            <a:endParaRPr lang="zh-CN" altLang="en-US"/>
          </a:p>
        </p:txBody>
      </p:sp>
    </p:spTree>
    <p:extLst>
      <p:ext uri="{BB962C8B-B14F-4D97-AF65-F5344CB8AC3E}">
        <p14:creationId xmlns:p14="http://schemas.microsoft.com/office/powerpoint/2010/main" val="3965117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优云后台提供给管理员三种业务</a:t>
            </a:r>
            <a:r>
              <a:rPr lang="en-US" altLang="zh-CN"/>
              <a:t>:</a:t>
            </a:r>
          </a:p>
          <a:p>
            <a:r>
              <a:rPr lang="en-US" altLang="zh-CN"/>
              <a:t>Android</a:t>
            </a:r>
            <a:r>
              <a:rPr lang="zh-CN" altLang="en-US"/>
              <a:t>业务</a:t>
            </a:r>
            <a:r>
              <a:rPr lang="en-US" altLang="zh-CN"/>
              <a:t>,</a:t>
            </a:r>
            <a:r>
              <a:rPr lang="en-US" altLang="zh-CN" err="1"/>
              <a:t>ios</a:t>
            </a:r>
            <a:r>
              <a:rPr lang="zh-CN" altLang="en-US"/>
              <a:t>业务</a:t>
            </a:r>
            <a:r>
              <a:rPr lang="en-US" altLang="zh-CN"/>
              <a:t>,</a:t>
            </a:r>
            <a:r>
              <a:rPr lang="zh-CN" altLang="en-US"/>
              <a:t>海外业务</a:t>
            </a:r>
            <a:endParaRPr lang="en-US" altLang="zh-CN"/>
          </a:p>
          <a:p>
            <a:r>
              <a:rPr lang="zh-CN" altLang="en-US"/>
              <a:t>每一个业务都提供渠道的管理</a:t>
            </a:r>
            <a:r>
              <a:rPr lang="en-US" altLang="zh-CN"/>
              <a:t>,</a:t>
            </a:r>
            <a:r>
              <a:rPr lang="zh-CN" altLang="en-US"/>
              <a:t>可以说</a:t>
            </a:r>
            <a:r>
              <a:rPr lang="en-US" altLang="zh-CN"/>
              <a:t>,</a:t>
            </a:r>
            <a:r>
              <a:rPr lang="zh-CN" altLang="en-US"/>
              <a:t>渠道是用户下面的维度</a:t>
            </a:r>
            <a:r>
              <a:rPr lang="en-US" altLang="zh-CN"/>
              <a:t>,</a:t>
            </a:r>
            <a:r>
              <a:rPr lang="zh-CN" altLang="en-US"/>
              <a:t>渠道连接着广告位</a:t>
            </a:r>
            <a:r>
              <a:rPr lang="en-US" altLang="zh-CN"/>
              <a:t>,</a:t>
            </a:r>
            <a:r>
              <a:rPr lang="zh-CN" altLang="en-US"/>
              <a:t>而数据展示最小单位就是广告位</a:t>
            </a:r>
            <a:r>
              <a:rPr lang="en-US" altLang="zh-CN"/>
              <a:t>.</a:t>
            </a:r>
          </a:p>
          <a:p>
            <a:r>
              <a:rPr lang="en-US" altLang="zh-CN"/>
              <a:t>Android</a:t>
            </a:r>
            <a:r>
              <a:rPr lang="zh-CN" altLang="en-US"/>
              <a:t>和</a:t>
            </a:r>
            <a:r>
              <a:rPr lang="en-US" altLang="zh-CN" err="1"/>
              <a:t>ios</a:t>
            </a:r>
            <a:r>
              <a:rPr lang="zh-CN" altLang="en-US"/>
              <a:t>还有海外</a:t>
            </a:r>
            <a:r>
              <a:rPr lang="en-US" altLang="zh-CN"/>
              <a:t>,</a:t>
            </a:r>
            <a:r>
              <a:rPr lang="zh-CN" altLang="en-US"/>
              <a:t>他们的渠道是不同的</a:t>
            </a:r>
            <a:r>
              <a:rPr lang="en-US" altLang="zh-CN"/>
              <a:t>,</a:t>
            </a:r>
            <a:r>
              <a:rPr lang="zh-CN" altLang="en-US"/>
              <a:t>在代码上体现就是分</a:t>
            </a:r>
            <a:r>
              <a:rPr lang="zh-CN" altLang="en-US" smtClean="0"/>
              <a:t>数据表保存这些</a:t>
            </a:r>
            <a:r>
              <a:rPr lang="zh-CN" altLang="en-US"/>
              <a:t>信息</a:t>
            </a:r>
            <a:r>
              <a:rPr lang="en-US" altLang="zh-CN"/>
              <a:t>.</a:t>
            </a:r>
            <a:r>
              <a:rPr lang="en-US" altLang="zh-CN" err="1"/>
              <a:t>adv_channel</a:t>
            </a:r>
            <a:r>
              <a:rPr lang="zh-CN" altLang="en-US"/>
              <a:t>和</a:t>
            </a:r>
            <a:r>
              <a:rPr lang="en-US" altLang="zh-CN" err="1"/>
              <a:t>ios_adv_channel</a:t>
            </a:r>
            <a:r>
              <a:rPr lang="zh-CN" altLang="en-US"/>
              <a:t>这样</a:t>
            </a:r>
            <a:r>
              <a:rPr lang="en-US" altLang="zh-CN"/>
              <a:t>.</a:t>
            </a:r>
          </a:p>
          <a:p>
            <a:r>
              <a:rPr lang="zh-CN" altLang="en-US" sz="1200" kern="1200">
                <a:solidFill>
                  <a:schemeClr val="tx1"/>
                </a:solidFill>
                <a:latin typeface="+mn-lt"/>
                <a:ea typeface="+mn-ea"/>
                <a:cs typeface="+mn-cs"/>
              </a:rPr>
              <a:t>公司这一栏是空的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我这份代码里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是判断当前用户</a:t>
            </a:r>
            <a:r>
              <a:rPr lang="en-US" altLang="zh-CN" sz="1200" kern="1200">
                <a:solidFill>
                  <a:schemeClr val="tx1"/>
                </a:solidFill>
                <a:latin typeface="+mn-lt"/>
                <a:ea typeface="+mn-ea"/>
                <a:cs typeface="+mn-cs"/>
              </a:rPr>
              <a:t>session</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account</a:t>
            </a:r>
            <a:r>
              <a:rPr lang="zh-CN" altLang="en-US" sz="1200" kern="1200">
                <a:solidFill>
                  <a:schemeClr val="tx1"/>
                </a:solidFill>
                <a:latin typeface="+mn-lt"/>
                <a:ea typeface="+mn-ea"/>
                <a:cs typeface="+mn-cs"/>
              </a:rPr>
              <a:t>数组中</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内容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如果存在则显示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不过这个</a:t>
            </a:r>
            <a:r>
              <a:rPr lang="en-US" altLang="zh-CN" sz="1200" kern="1200">
                <a:solidFill>
                  <a:schemeClr val="tx1"/>
                </a:solidFill>
                <a:latin typeface="+mn-lt"/>
                <a:ea typeface="+mn-ea"/>
                <a:cs typeface="+mn-cs"/>
              </a:rPr>
              <a:t>session</a:t>
            </a:r>
            <a:r>
              <a:rPr lang="zh-CN" altLang="en-US" sz="1200" kern="1200">
                <a:solidFill>
                  <a:schemeClr val="tx1"/>
                </a:solidFill>
                <a:latin typeface="+mn-lt"/>
                <a:ea typeface="+mn-ea"/>
                <a:cs typeface="+mn-cs"/>
              </a:rPr>
              <a:t>的</a:t>
            </a:r>
            <a:r>
              <a:rPr lang="en-US" altLang="zh-CN" sz="1200" kern="1200">
                <a:solidFill>
                  <a:schemeClr val="tx1"/>
                </a:solidFill>
                <a:latin typeface="+mn-lt"/>
                <a:ea typeface="+mn-ea"/>
                <a:cs typeface="+mn-cs"/>
              </a:rPr>
              <a:t>account</a:t>
            </a:r>
            <a:r>
              <a:rPr lang="zh-CN" altLang="en-US" sz="1200" kern="1200">
                <a:solidFill>
                  <a:schemeClr val="tx1"/>
                </a:solidFill>
                <a:latin typeface="+mn-lt"/>
                <a:ea typeface="+mn-ea"/>
                <a:cs typeface="+mn-cs"/>
              </a:rPr>
              <a:t>是通过登录用户的</a:t>
            </a:r>
            <a:r>
              <a:rPr lang="en-US" altLang="zh-CN" sz="1200" kern="1200" err="1">
                <a:solidFill>
                  <a:schemeClr val="tx1"/>
                </a:solidFill>
                <a:latin typeface="+mn-lt"/>
                <a:ea typeface="+mn-ea"/>
                <a:cs typeface="+mn-cs"/>
              </a:rPr>
              <a:t>think_admin</a:t>
            </a:r>
            <a:r>
              <a:rPr lang="zh-CN" altLang="en-US" sz="1200" kern="1200">
                <a:solidFill>
                  <a:schemeClr val="tx1"/>
                </a:solidFill>
                <a:latin typeface="+mn-lt"/>
                <a:ea typeface="+mn-ea"/>
                <a:cs typeface="+mn-cs"/>
              </a:rPr>
              <a:t>表中添加信息的</a:t>
            </a:r>
            <a:r>
              <a:rPr lang="en-US" altLang="zh-CN" sz="1200" kern="1200">
                <a:solidFill>
                  <a:schemeClr val="tx1"/>
                </a:solidFill>
                <a:latin typeface="+mn-lt"/>
                <a:ea typeface="+mn-ea"/>
                <a:cs typeface="+mn-cs"/>
              </a:rPr>
              <a:t>,admin</a:t>
            </a:r>
            <a:r>
              <a:rPr lang="zh-CN" altLang="en-US" sz="1200" kern="1200">
                <a:solidFill>
                  <a:schemeClr val="tx1"/>
                </a:solidFill>
                <a:latin typeface="+mn-lt"/>
                <a:ea typeface="+mn-ea"/>
                <a:cs typeface="+mn-cs"/>
              </a:rPr>
              <a:t>表没有</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所以判断永远得不到</a:t>
            </a:r>
            <a:r>
              <a:rPr lang="en-US" altLang="zh-CN" sz="1200" kern="1200">
                <a:solidFill>
                  <a:schemeClr val="tx1"/>
                </a:solidFill>
                <a:latin typeface="+mn-lt"/>
                <a:ea typeface="+mn-ea"/>
                <a:cs typeface="+mn-cs"/>
              </a:rPr>
              <a:t>true,</a:t>
            </a:r>
            <a:r>
              <a:rPr lang="zh-CN" altLang="en-US" sz="1200" kern="1200">
                <a:solidFill>
                  <a:schemeClr val="tx1"/>
                </a:solidFill>
                <a:latin typeface="+mn-lt"/>
                <a:ea typeface="+mn-ea"/>
                <a:cs typeface="+mn-cs"/>
              </a:rPr>
              <a:t>公司栏也就永远不显示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可能是代码比较旧</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所有有这些疏漏</a:t>
            </a:r>
            <a:r>
              <a:rPr lang="en-US" altLang="zh-CN" sz="1200" kern="1200">
                <a:solidFill>
                  <a:schemeClr val="tx1"/>
                </a:solidFill>
                <a:latin typeface="+mn-lt"/>
                <a:ea typeface="+mn-ea"/>
                <a:cs typeface="+mn-cs"/>
              </a:rPr>
              <a:t>.</a:t>
            </a:r>
            <a:endParaRPr lang="en-US" altLang="zh-CN"/>
          </a:p>
          <a:p>
            <a:r>
              <a:rPr lang="zh-CN" altLang="en-US"/>
              <a:t>右边 审核编辑可以修改渠道的这些信息</a:t>
            </a:r>
            <a:r>
              <a:rPr lang="en-US" altLang="zh-CN"/>
              <a:t>,</a:t>
            </a:r>
            <a:r>
              <a:rPr lang="zh-CN" altLang="en-US"/>
              <a:t>可以修改的信息除了这里展示的</a:t>
            </a:r>
            <a:r>
              <a:rPr lang="en-US" altLang="zh-CN"/>
              <a:t>,</a:t>
            </a:r>
            <a:r>
              <a:rPr lang="zh-CN" altLang="en-US"/>
              <a:t>还包括渠道介绍</a:t>
            </a:r>
            <a:r>
              <a:rPr lang="en-US" altLang="zh-CN"/>
              <a:t>,</a:t>
            </a:r>
            <a:r>
              <a:rPr lang="zh-CN" altLang="en-US"/>
              <a:t>合作游戏等</a:t>
            </a:r>
            <a:r>
              <a:rPr lang="en-US" altLang="zh-CN"/>
              <a:t>.</a:t>
            </a:r>
          </a:p>
          <a:p>
            <a:r>
              <a:rPr lang="zh-CN" altLang="en-US"/>
              <a:t>结算功能我手里这份代码是没有实现的</a:t>
            </a:r>
            <a:r>
              <a:rPr lang="en-US" altLang="zh-CN"/>
              <a:t>,</a:t>
            </a:r>
            <a:r>
              <a:rPr lang="zh-CN" altLang="en-US"/>
              <a:t>但是我猜想如果开发出来了</a:t>
            </a:r>
            <a:r>
              <a:rPr lang="en-US" altLang="zh-CN"/>
              <a:t>,</a:t>
            </a:r>
            <a:r>
              <a:rPr lang="zh-CN" altLang="en-US"/>
              <a:t>一旦点击这里的结算</a:t>
            </a:r>
            <a:r>
              <a:rPr lang="en-US" altLang="zh-CN"/>
              <a:t>,</a:t>
            </a:r>
            <a:r>
              <a:rPr lang="zh-CN" altLang="en-US"/>
              <a:t>该条渠道应该出现在下面的广告位结算那里</a:t>
            </a:r>
            <a:r>
              <a:rPr lang="en-US" altLang="zh-CN"/>
              <a:t>,</a:t>
            </a:r>
            <a:r>
              <a:rPr lang="zh-CN" altLang="en-US"/>
              <a:t>提供网站用户进行结算操作</a:t>
            </a:r>
            <a:r>
              <a:rPr lang="en-US" altLang="zh-CN" smtClean="0"/>
              <a:t>.</a:t>
            </a:r>
          </a:p>
          <a:p>
            <a:r>
              <a:rPr lang="zh-CN" altLang="en-US" smtClean="0"/>
              <a:t>右上方这里的添加渠道</a:t>
            </a:r>
            <a:r>
              <a:rPr lang="en-US" altLang="zh-CN" smtClean="0"/>
              <a:t>:</a:t>
            </a:r>
          </a:p>
          <a:p>
            <a:r>
              <a:rPr lang="zh-CN" altLang="en-US" smtClean="0"/>
              <a:t>提供给登录用户添加</a:t>
            </a:r>
            <a:r>
              <a:rPr lang="en-US" altLang="zh-CN" smtClean="0"/>
              <a:t>Android</a:t>
            </a:r>
            <a:r>
              <a:rPr lang="zh-CN" altLang="en-US" smtClean="0"/>
              <a:t>渠道的功能</a:t>
            </a:r>
            <a:r>
              <a:rPr lang="en-US" altLang="zh-CN" smtClean="0"/>
              <a:t>,</a:t>
            </a:r>
            <a:r>
              <a:rPr lang="zh-CN" altLang="en-US" smtClean="0"/>
              <a:t>他是给用户</a:t>
            </a:r>
            <a:r>
              <a:rPr lang="en-US" altLang="zh-CN" smtClean="0"/>
              <a:t>(</a:t>
            </a:r>
            <a:r>
              <a:rPr lang="zh-CN" altLang="en-US" smtClean="0"/>
              <a:t>渠道商</a:t>
            </a:r>
            <a:r>
              <a:rPr lang="en-US" altLang="zh-CN" smtClean="0"/>
              <a:t>)</a:t>
            </a:r>
            <a:r>
              <a:rPr lang="zh-CN" altLang="en-US" smtClean="0"/>
              <a:t>添加渠道的</a:t>
            </a:r>
            <a:r>
              <a:rPr lang="en-US" altLang="zh-CN" smtClean="0"/>
              <a:t>,</a:t>
            </a:r>
            <a:r>
              <a:rPr lang="zh-CN" altLang="en-US" smtClean="0"/>
              <a:t>在弹出页面上需要要添加渠道的用户</a:t>
            </a:r>
            <a:r>
              <a:rPr lang="en-US" altLang="zh-CN" smtClean="0"/>
              <a:t>,</a:t>
            </a:r>
            <a:r>
              <a:rPr lang="zh-CN" altLang="en-US" smtClean="0"/>
              <a:t>再输入名称</a:t>
            </a:r>
            <a:r>
              <a:rPr lang="en-US" altLang="zh-CN" smtClean="0"/>
              <a:t>,</a:t>
            </a:r>
            <a:r>
              <a:rPr lang="zh-CN" altLang="en-US" smtClean="0"/>
              <a:t>拼音简写</a:t>
            </a:r>
            <a:r>
              <a:rPr lang="en-US" altLang="zh-CN" smtClean="0"/>
              <a:t>,</a:t>
            </a:r>
            <a:r>
              <a:rPr lang="zh-CN" altLang="en-US" smtClean="0"/>
              <a:t>审核状态</a:t>
            </a:r>
            <a:r>
              <a:rPr lang="en-US" altLang="zh-CN" smtClean="0"/>
              <a:t>,</a:t>
            </a:r>
            <a:r>
              <a:rPr lang="zh-CN" altLang="en-US" smtClean="0"/>
              <a:t>合作模式等信息</a:t>
            </a:r>
            <a:r>
              <a:rPr lang="en-US" altLang="zh-CN" smtClean="0"/>
              <a:t>,</a:t>
            </a:r>
            <a:r>
              <a:rPr lang="zh-CN" altLang="en-US" smtClean="0"/>
              <a:t>就可以在渠道表中插入一个渠道数据</a:t>
            </a:r>
            <a:r>
              <a:rPr lang="en-US" altLang="zh-CN" smtClean="0"/>
              <a:t>.</a:t>
            </a:r>
            <a:endParaRPr lang="en-US" altLang="zh-CN"/>
          </a:p>
        </p:txBody>
      </p:sp>
      <p:sp>
        <p:nvSpPr>
          <p:cNvPr id="4" name="灯片编号占位符 3"/>
          <p:cNvSpPr>
            <a:spLocks noGrp="1"/>
          </p:cNvSpPr>
          <p:nvPr>
            <p:ph type="sldNum" sz="quarter" idx="10"/>
          </p:nvPr>
        </p:nvSpPr>
        <p:spPr/>
        <p:txBody>
          <a:bodyPr/>
          <a:lstStyle/>
          <a:p>
            <a:fld id="{F68E6534-E84D-4F2F-9D61-B34A338AA173}" type="slidenum">
              <a:rPr lang="zh-CN" altLang="en-US" smtClean="0"/>
              <a:t>7</a:t>
            </a:fld>
            <a:endParaRPr lang="zh-CN" altLang="en-US"/>
          </a:p>
        </p:txBody>
      </p:sp>
    </p:spTree>
    <p:extLst>
      <p:ext uri="{BB962C8B-B14F-4D97-AF65-F5344CB8AC3E}">
        <p14:creationId xmlns:p14="http://schemas.microsoft.com/office/powerpoint/2010/main" val="41411293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使用的是</a:t>
            </a:r>
            <a:r>
              <a:rPr lang="en-US" altLang="zh-CN"/>
              <a:t>think_account_data</a:t>
            </a:r>
            <a:r>
              <a:rPr lang="zh-CN" altLang="en-US"/>
              <a:t>表中现有的数据</a:t>
            </a:r>
            <a:r>
              <a:rPr lang="en-US" altLang="zh-CN"/>
              <a:t>,</a:t>
            </a:r>
            <a:r>
              <a:rPr lang="zh-CN" altLang="en-US"/>
              <a:t>账号种类</a:t>
            </a:r>
            <a:r>
              <a:rPr lang="en-US" altLang="zh-CN"/>
              <a:t>,</a:t>
            </a:r>
            <a:r>
              <a:rPr lang="zh-CN" altLang="en-US"/>
              <a:t>开户公司</a:t>
            </a:r>
            <a:r>
              <a:rPr lang="en-US" altLang="zh-CN"/>
              <a:t>,</a:t>
            </a:r>
            <a:r>
              <a:rPr lang="zh-CN" altLang="en-US"/>
              <a:t>代理商名称都为表中数据字段</a:t>
            </a:r>
            <a:r>
              <a:rPr lang="en-US" altLang="zh-CN"/>
              <a:t>.</a:t>
            </a:r>
          </a:p>
          <a:p>
            <a:r>
              <a:rPr lang="zh-CN" altLang="en-US"/>
              <a:t>点击右边的编辑按钮可以对渠道商账号进行编辑</a:t>
            </a:r>
            <a:r>
              <a:rPr lang="en-US" altLang="zh-CN"/>
              <a:t>.</a:t>
            </a:r>
          </a:p>
          <a:p>
            <a:r>
              <a:rPr lang="zh-CN" altLang="en-US"/>
              <a:t>删除将删除该条数据</a:t>
            </a:r>
            <a:r>
              <a:rPr lang="en-US" altLang="zh-CN"/>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52</a:t>
            </a:fld>
            <a:endParaRPr lang="zh-CN" altLang="en-US"/>
          </a:p>
        </p:txBody>
      </p:sp>
    </p:spTree>
    <p:extLst>
      <p:ext uri="{BB962C8B-B14F-4D97-AF65-F5344CB8AC3E}">
        <p14:creationId xmlns:p14="http://schemas.microsoft.com/office/powerpoint/2010/main" val="7545319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点击分析按钮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将得到该账号更为详细的信息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以消耗日期为维度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每一次消耗都将记录下日期和金额</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另外一个账号成本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时间统计表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则是将每一日和实际消耗对应起来进行展示</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53</a:t>
            </a:fld>
            <a:endParaRPr lang="zh-CN" altLang="en-US"/>
          </a:p>
        </p:txBody>
      </p:sp>
    </p:spTree>
    <p:extLst>
      <p:ext uri="{BB962C8B-B14F-4D97-AF65-F5344CB8AC3E}">
        <p14:creationId xmlns:p14="http://schemas.microsoft.com/office/powerpoint/2010/main" val="28702644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smtClean="0">
                <a:solidFill>
                  <a:schemeClr val="tx1"/>
                </a:solidFill>
                <a:latin typeface="+mn-lt"/>
                <a:ea typeface="+mn-ea"/>
                <a:cs typeface="+mn-cs"/>
              </a:rPr>
              <a:t>杂项管理主要是网站后台的信息管理</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54</a:t>
            </a:fld>
            <a:endParaRPr lang="zh-CN" altLang="en-US"/>
          </a:p>
        </p:txBody>
      </p:sp>
    </p:spTree>
    <p:extLst>
      <p:ext uri="{BB962C8B-B14F-4D97-AF65-F5344CB8AC3E}">
        <p14:creationId xmlns:p14="http://schemas.microsoft.com/office/powerpoint/2010/main" val="18936304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角色列表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网站角色和权限的添加</a:t>
            </a:r>
          </a:p>
          <a:p>
            <a:r>
              <a:rPr lang="zh-CN" altLang="en-US" sz="1200" kern="1200">
                <a:solidFill>
                  <a:schemeClr val="tx1"/>
                </a:solidFill>
                <a:latin typeface="+mn-lt"/>
                <a:ea typeface="+mn-ea"/>
                <a:cs typeface="+mn-cs"/>
              </a:rPr>
              <a:t>通过设置用户组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然后给网站成员分配用户组来达到实现权限管理的目的</a:t>
            </a:r>
          </a:p>
          <a:p>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admin</a:t>
            </a:r>
            <a:r>
              <a:rPr lang="zh-CN" altLang="en-US" sz="1200" kern="1200">
                <a:solidFill>
                  <a:schemeClr val="tx1"/>
                </a:solidFill>
                <a:latin typeface="+mn-lt"/>
                <a:ea typeface="+mn-ea"/>
                <a:cs typeface="+mn-cs"/>
              </a:rPr>
              <a:t>表查到</a:t>
            </a:r>
            <a:r>
              <a:rPr lang="en-US" altLang="zh-CN" sz="1200" kern="1200">
                <a:solidFill>
                  <a:schemeClr val="tx1"/>
                </a:solidFill>
                <a:latin typeface="+mn-lt"/>
                <a:ea typeface="+mn-ea"/>
                <a:cs typeface="+mn-cs"/>
              </a:rPr>
              <a:t>role_id,</a:t>
            </a:r>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role_id</a:t>
            </a:r>
            <a:r>
              <a:rPr lang="zh-CN" altLang="en-US" sz="1200" kern="1200">
                <a:solidFill>
                  <a:schemeClr val="tx1"/>
                </a:solidFill>
                <a:latin typeface="+mn-lt"/>
                <a:ea typeface="+mn-ea"/>
                <a:cs typeface="+mn-cs"/>
              </a:rPr>
              <a:t>在</a:t>
            </a:r>
            <a:r>
              <a:rPr lang="en-US" altLang="zh-CN" sz="1200" kern="1200">
                <a:solidFill>
                  <a:schemeClr val="tx1"/>
                </a:solidFill>
                <a:latin typeface="+mn-lt"/>
                <a:ea typeface="+mn-ea"/>
                <a:cs typeface="+mn-cs"/>
              </a:rPr>
              <a:t>role</a:t>
            </a:r>
            <a:r>
              <a:rPr lang="zh-CN" altLang="en-US" sz="1200" kern="1200">
                <a:solidFill>
                  <a:schemeClr val="tx1"/>
                </a:solidFill>
                <a:latin typeface="+mn-lt"/>
                <a:ea typeface="+mn-ea"/>
                <a:cs typeface="+mn-cs"/>
              </a:rPr>
              <a:t>表中查询到角色</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通过角色</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在</a:t>
            </a:r>
            <a:r>
              <a:rPr lang="en-US" altLang="zh-CN" sz="1200" kern="1200">
                <a:solidFill>
                  <a:schemeClr val="tx1"/>
                </a:solidFill>
                <a:latin typeface="+mn-lt"/>
                <a:ea typeface="+mn-ea"/>
                <a:cs typeface="+mn-cs"/>
              </a:rPr>
              <a:t>access</a:t>
            </a:r>
            <a:r>
              <a:rPr lang="zh-CN" altLang="en-US" sz="1200" kern="1200">
                <a:solidFill>
                  <a:schemeClr val="tx1"/>
                </a:solidFill>
                <a:latin typeface="+mn-lt"/>
                <a:ea typeface="+mn-ea"/>
                <a:cs typeface="+mn-cs"/>
              </a:rPr>
              <a:t>表中查询到</a:t>
            </a:r>
            <a:r>
              <a:rPr lang="en-US" altLang="zh-CN" sz="1200" kern="1200">
                <a:solidFill>
                  <a:schemeClr val="tx1"/>
                </a:solidFill>
                <a:latin typeface="+mn-lt"/>
                <a:ea typeface="+mn-ea"/>
                <a:cs typeface="+mn-cs"/>
              </a:rPr>
              <a:t>node_id,</a:t>
            </a:r>
            <a:r>
              <a:rPr lang="zh-CN" altLang="en-US" sz="1200" kern="1200">
                <a:solidFill>
                  <a:schemeClr val="tx1"/>
                </a:solidFill>
                <a:latin typeface="+mn-lt"/>
                <a:ea typeface="+mn-ea"/>
                <a:cs typeface="+mn-cs"/>
              </a:rPr>
              <a:t>节点</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在节点表</a:t>
            </a:r>
            <a:r>
              <a:rPr lang="en-US" altLang="zh-CN" sz="1200" kern="1200">
                <a:solidFill>
                  <a:schemeClr val="tx1"/>
                </a:solidFill>
                <a:latin typeface="+mn-lt"/>
                <a:ea typeface="+mn-ea"/>
                <a:cs typeface="+mn-cs"/>
              </a:rPr>
              <a:t>think_node</a:t>
            </a:r>
            <a:r>
              <a:rPr lang="zh-CN" altLang="en-US" sz="1200" kern="1200">
                <a:solidFill>
                  <a:schemeClr val="tx1"/>
                </a:solidFill>
                <a:latin typeface="+mn-lt"/>
                <a:ea typeface="+mn-ea"/>
                <a:cs typeface="+mn-cs"/>
              </a:rPr>
              <a:t>中查询到操作名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依次来控制权限管理</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55</a:t>
            </a:fld>
            <a:endParaRPr lang="zh-CN" altLang="en-US"/>
          </a:p>
        </p:txBody>
      </p:sp>
    </p:spTree>
    <p:extLst>
      <p:ext uri="{BB962C8B-B14F-4D97-AF65-F5344CB8AC3E}">
        <p14:creationId xmlns:p14="http://schemas.microsoft.com/office/powerpoint/2010/main" val="26697617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56</a:t>
            </a:fld>
            <a:endParaRPr lang="zh-CN" altLang="en-US"/>
          </a:p>
        </p:txBody>
      </p:sp>
    </p:spTree>
    <p:extLst>
      <p:ext uri="{BB962C8B-B14F-4D97-AF65-F5344CB8AC3E}">
        <p14:creationId xmlns:p14="http://schemas.microsoft.com/office/powerpoint/2010/main" val="11402905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57</a:t>
            </a:fld>
            <a:endParaRPr lang="zh-CN" altLang="en-US"/>
          </a:p>
        </p:txBody>
      </p:sp>
    </p:spTree>
    <p:extLst>
      <p:ext uri="{BB962C8B-B14F-4D97-AF65-F5344CB8AC3E}">
        <p14:creationId xmlns:p14="http://schemas.microsoft.com/office/powerpoint/2010/main" val="8439500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58</a:t>
            </a:fld>
            <a:endParaRPr lang="zh-CN" altLang="en-US"/>
          </a:p>
        </p:txBody>
      </p:sp>
    </p:spTree>
    <p:extLst>
      <p:ext uri="{BB962C8B-B14F-4D97-AF65-F5344CB8AC3E}">
        <p14:creationId xmlns:p14="http://schemas.microsoft.com/office/powerpoint/2010/main" val="14655563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59</a:t>
            </a:fld>
            <a:endParaRPr lang="zh-CN" altLang="en-US"/>
          </a:p>
        </p:txBody>
      </p:sp>
    </p:spTree>
    <p:extLst>
      <p:ext uri="{BB962C8B-B14F-4D97-AF65-F5344CB8AC3E}">
        <p14:creationId xmlns:p14="http://schemas.microsoft.com/office/powerpoint/2010/main" val="26832193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60</a:t>
            </a:fld>
            <a:endParaRPr lang="zh-CN" altLang="en-US"/>
          </a:p>
        </p:txBody>
      </p:sp>
    </p:spTree>
    <p:extLst>
      <p:ext uri="{BB962C8B-B14F-4D97-AF65-F5344CB8AC3E}">
        <p14:creationId xmlns:p14="http://schemas.microsoft.com/office/powerpoint/2010/main" val="26340186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61</a:t>
            </a:fld>
            <a:endParaRPr lang="zh-CN" altLang="en-US"/>
          </a:p>
        </p:txBody>
      </p:sp>
    </p:spTree>
    <p:extLst>
      <p:ext uri="{BB962C8B-B14F-4D97-AF65-F5344CB8AC3E}">
        <p14:creationId xmlns:p14="http://schemas.microsoft.com/office/powerpoint/2010/main" val="2303248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除了一些基本数据信息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a:t>
            </a:r>
            <a:r>
              <a:rPr lang="en-US" altLang="zh-CN" sz="1200" kern="1200" err="1">
                <a:solidFill>
                  <a:schemeClr val="tx1"/>
                </a:solidFill>
                <a:latin typeface="+mn-lt"/>
                <a:ea typeface="+mn-ea"/>
                <a:cs typeface="+mn-cs"/>
              </a:rPr>
              <a:t>think_game</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涉及到了分成内容</a:t>
            </a:r>
            <a:r>
              <a:rPr lang="en-US" altLang="zh-CN" sz="1200" kern="1200">
                <a:solidFill>
                  <a:schemeClr val="tx1"/>
                </a:solidFill>
                <a:latin typeface="+mn-lt"/>
                <a:ea typeface="+mn-ea"/>
                <a:cs typeface="+mn-cs"/>
              </a:rPr>
              <a:t>.</a:t>
            </a:r>
          </a:p>
          <a:p>
            <a:r>
              <a:rPr lang="zh-CN" altLang="en-US" sz="1200" kern="1200" smtClean="0">
                <a:solidFill>
                  <a:schemeClr val="tx1"/>
                </a:solidFill>
                <a:latin typeface="+mn-lt"/>
                <a:ea typeface="+mn-ea"/>
                <a:cs typeface="+mn-cs"/>
              </a:rPr>
              <a:t>编辑按钮</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点击编辑按钮可以对指定游戏进行信息编辑</a:t>
            </a:r>
            <a:r>
              <a:rPr lang="en-US" altLang="zh-CN" sz="1200" kern="1200" smtClean="0">
                <a:solidFill>
                  <a:schemeClr val="tx1"/>
                </a:solidFill>
                <a:latin typeface="+mn-lt"/>
                <a:ea typeface="+mn-ea"/>
                <a:cs typeface="+mn-cs"/>
              </a:rPr>
              <a:t>,</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左上角</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打包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将上传的游戏母包打包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生成软链</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供业务使用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添加游戏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填写游戏的基本信息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如游戏名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通道费等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将全部保存到</a:t>
            </a:r>
            <a:r>
              <a:rPr lang="en-US" altLang="zh-CN" sz="1200" kern="1200">
                <a:solidFill>
                  <a:schemeClr val="tx1"/>
                </a:solidFill>
                <a:latin typeface="+mn-lt"/>
                <a:ea typeface="+mn-ea"/>
                <a:cs typeface="+mn-cs"/>
              </a:rPr>
              <a:t>game</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 </a:t>
            </a:r>
            <a:r>
              <a:rPr lang="zh-CN" altLang="en-US" sz="1200" kern="1200" smtClean="0">
                <a:solidFill>
                  <a:schemeClr val="tx1"/>
                </a:solidFill>
                <a:latin typeface="+mn-lt"/>
                <a:ea typeface="+mn-ea"/>
                <a:cs typeface="+mn-cs"/>
              </a:rPr>
              <a:t>弹出页面的表单中</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最后有两个上传文件功能</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上</a:t>
            </a:r>
            <a:r>
              <a:rPr lang="zh-CN" altLang="en-US" sz="1200" kern="1200">
                <a:solidFill>
                  <a:schemeClr val="tx1"/>
                </a:solidFill>
                <a:latin typeface="+mn-lt"/>
                <a:ea typeface="+mn-ea"/>
                <a:cs typeface="+mn-cs"/>
              </a:rPr>
              <a:t>传</a:t>
            </a:r>
            <a:r>
              <a:rPr lang="en-US" altLang="zh-CN" sz="1200" kern="1200">
                <a:solidFill>
                  <a:schemeClr val="tx1"/>
                </a:solidFill>
                <a:latin typeface="+mn-lt"/>
                <a:ea typeface="+mn-ea"/>
                <a:cs typeface="+mn-cs"/>
              </a:rPr>
              <a:t>icon</a:t>
            </a:r>
            <a:r>
              <a:rPr lang="zh-CN" altLang="en-US" sz="1200" kern="1200">
                <a:solidFill>
                  <a:schemeClr val="tx1"/>
                </a:solidFill>
                <a:latin typeface="+mn-lt"/>
                <a:ea typeface="+mn-ea"/>
                <a:cs typeface="+mn-cs"/>
              </a:rPr>
              <a:t>和素材包</a:t>
            </a:r>
            <a:r>
              <a:rPr lang="zh-CN" altLang="en-US" sz="1200" kern="1200" smtClean="0">
                <a:solidFill>
                  <a:schemeClr val="tx1"/>
                </a:solidFill>
                <a:latin typeface="+mn-lt"/>
                <a:ea typeface="+mn-ea"/>
                <a:cs typeface="+mn-cs"/>
              </a:rPr>
              <a:t>功能</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代码</a:t>
            </a:r>
            <a:r>
              <a:rPr lang="zh-CN" altLang="en-US" sz="1200" kern="1200">
                <a:solidFill>
                  <a:schemeClr val="tx1"/>
                </a:solidFill>
                <a:latin typeface="+mn-lt"/>
                <a:ea typeface="+mn-ea"/>
                <a:cs typeface="+mn-cs"/>
              </a:rPr>
              <a:t>里暂未</a:t>
            </a:r>
            <a:r>
              <a:rPr lang="zh-CN" altLang="en-US" sz="1200" kern="1200" smtClean="0">
                <a:solidFill>
                  <a:schemeClr val="tx1"/>
                </a:solidFill>
                <a:latin typeface="+mn-lt"/>
                <a:ea typeface="+mn-ea"/>
                <a:cs typeface="+mn-cs"/>
              </a:rPr>
              <a:t>实现这两个功能</a:t>
            </a:r>
            <a:r>
              <a:rPr lang="en-US" altLang="zh-CN" sz="1200" kern="1200" smtClean="0">
                <a:solidFill>
                  <a:schemeClr val="tx1"/>
                </a:solidFill>
                <a:latin typeface="+mn-lt"/>
                <a:ea typeface="+mn-ea"/>
                <a:cs typeface="+mn-cs"/>
              </a:rPr>
              <a:t>.</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8</a:t>
            </a:fld>
            <a:endParaRPr lang="zh-CN" altLang="en-US"/>
          </a:p>
        </p:txBody>
      </p:sp>
    </p:spTree>
    <p:extLst>
      <p:ext uri="{BB962C8B-B14F-4D97-AF65-F5344CB8AC3E}">
        <p14:creationId xmlns:p14="http://schemas.microsoft.com/office/powerpoint/2010/main" val="3373403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以渠道下广告为维度进行的一个广告展示</a:t>
            </a:r>
            <a:r>
              <a:rPr lang="en-US" altLang="zh-CN"/>
              <a:t>,</a:t>
            </a:r>
            <a:r>
              <a:rPr lang="zh-CN" altLang="en-US"/>
              <a:t>包括了产品名称</a:t>
            </a:r>
            <a:r>
              <a:rPr lang="en-US" altLang="zh-CN"/>
              <a:t>,</a:t>
            </a:r>
            <a:r>
              <a:rPr lang="zh-CN" altLang="en-US"/>
              <a:t>图标</a:t>
            </a:r>
            <a:r>
              <a:rPr lang="en-US" altLang="zh-CN"/>
              <a:t>,</a:t>
            </a:r>
            <a:r>
              <a:rPr lang="zh-CN" altLang="en-US"/>
              <a:t>游戏原名等</a:t>
            </a:r>
            <a:r>
              <a:rPr lang="en-US" altLang="zh-CN"/>
              <a:t>,</a:t>
            </a:r>
          </a:p>
          <a:p>
            <a:r>
              <a:rPr lang="zh-CN" altLang="en-US"/>
              <a:t>这里的公司信息也是没有展示的</a:t>
            </a:r>
            <a:r>
              <a:rPr lang="en-US" altLang="zh-CN"/>
              <a:t>,</a:t>
            </a:r>
            <a:r>
              <a:rPr lang="zh-CN" altLang="en-US"/>
              <a:t>就是刚才说的问题</a:t>
            </a:r>
            <a:r>
              <a:rPr lang="en-US" altLang="zh-CN"/>
              <a:t>,</a:t>
            </a:r>
            <a:r>
              <a:rPr lang="zh-CN" altLang="en-US"/>
              <a:t>因为</a:t>
            </a:r>
            <a:r>
              <a:rPr lang="en-US" altLang="zh-CN"/>
              <a:t>admin</a:t>
            </a:r>
            <a:r>
              <a:rPr lang="zh-CN" altLang="en-US"/>
              <a:t>表缺少了一个</a:t>
            </a:r>
            <a:r>
              <a:rPr lang="en-US" altLang="zh-CN" err="1"/>
              <a:t>sql</a:t>
            </a:r>
            <a:r>
              <a:rPr lang="zh-CN" altLang="en-US"/>
              <a:t>语句查询字段</a:t>
            </a:r>
            <a:r>
              <a:rPr lang="en-US" altLang="zh-CN"/>
              <a:t>,</a:t>
            </a:r>
            <a:r>
              <a:rPr lang="zh-CN" altLang="en-US"/>
              <a:t>所以前端无法匹配到这个值为</a:t>
            </a:r>
            <a:r>
              <a:rPr lang="en-US" altLang="zh-CN"/>
              <a:t>true.</a:t>
            </a:r>
          </a:p>
          <a:p>
            <a:r>
              <a:rPr lang="zh-CN" altLang="en-US"/>
              <a:t>提供了编辑按钮</a:t>
            </a:r>
            <a:r>
              <a:rPr lang="en-US" altLang="zh-CN"/>
              <a:t>,</a:t>
            </a:r>
            <a:r>
              <a:rPr lang="zh-CN" altLang="en-US"/>
              <a:t>点击这个按钮</a:t>
            </a:r>
            <a:r>
              <a:rPr lang="en-US" altLang="zh-CN"/>
              <a:t>,</a:t>
            </a:r>
            <a:r>
              <a:rPr lang="zh-CN" altLang="en-US"/>
              <a:t>将跳到编辑窗口</a:t>
            </a:r>
            <a:r>
              <a:rPr lang="en-US" altLang="zh-CN"/>
              <a:t>.</a:t>
            </a:r>
            <a:r>
              <a:rPr lang="zh-CN" altLang="en-US"/>
              <a:t>主要是对这个广告的计费模式</a:t>
            </a:r>
            <a:r>
              <a:rPr lang="en-US" altLang="zh-CN"/>
              <a:t>,</a:t>
            </a:r>
            <a:r>
              <a:rPr lang="zh-CN" altLang="en-US"/>
              <a:t>例如是</a:t>
            </a:r>
            <a:r>
              <a:rPr lang="en-US" altLang="zh-CN" err="1"/>
              <a:t>cpa</a:t>
            </a:r>
            <a:r>
              <a:rPr lang="zh-CN" altLang="en-US"/>
              <a:t>还是</a:t>
            </a:r>
            <a:r>
              <a:rPr lang="en-US" altLang="zh-CN" err="1"/>
              <a:t>cps,cps</a:t>
            </a:r>
            <a:r>
              <a:rPr lang="zh-CN" altLang="en-US"/>
              <a:t>还存在分成比例</a:t>
            </a:r>
            <a:r>
              <a:rPr lang="en-US" altLang="zh-CN"/>
              <a:t>,</a:t>
            </a:r>
            <a:r>
              <a:rPr lang="zh-CN" altLang="en-US"/>
              <a:t>然后是通道费的设置</a:t>
            </a:r>
            <a:r>
              <a:rPr lang="en-US" altLang="zh-CN"/>
              <a:t>.</a:t>
            </a:r>
          </a:p>
          <a:p>
            <a:r>
              <a:rPr lang="zh-CN" altLang="en-US" sz="1200" kern="1200">
                <a:solidFill>
                  <a:schemeClr val="tx1"/>
                </a:solidFill>
                <a:latin typeface="+mn-lt"/>
                <a:ea typeface="+mn-ea"/>
                <a:cs typeface="+mn-cs"/>
              </a:rPr>
              <a:t>代码上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广告列表是通过</a:t>
            </a:r>
            <a:r>
              <a:rPr lang="en-US" altLang="zh-CN" sz="1200" kern="1200" err="1">
                <a:solidFill>
                  <a:schemeClr val="tx1"/>
                </a:solidFill>
                <a:latin typeface="+mn-lt"/>
                <a:ea typeface="+mn-ea"/>
                <a:cs typeface="+mn-cs"/>
              </a:rPr>
              <a:t>think_game</a:t>
            </a:r>
            <a:r>
              <a:rPr lang="zh-CN" altLang="en-US" sz="1200" kern="1200">
                <a:solidFill>
                  <a:schemeClr val="tx1"/>
                </a:solidFill>
                <a:latin typeface="+mn-lt"/>
                <a:ea typeface="+mn-ea"/>
                <a:cs typeface="+mn-cs"/>
              </a:rPr>
              <a:t>与</a:t>
            </a:r>
            <a:r>
              <a:rPr lang="en-US" altLang="zh-CN" sz="1200" kern="1200" err="1">
                <a:solidFill>
                  <a:schemeClr val="tx1"/>
                </a:solidFill>
                <a:latin typeface="+mn-lt"/>
                <a:ea typeface="+mn-ea"/>
                <a:cs typeface="+mn-cs"/>
              </a:rPr>
              <a:t>think_game_adv</a:t>
            </a:r>
            <a:r>
              <a:rPr lang="zh-CN" altLang="en-US" sz="1200" kern="1200">
                <a:solidFill>
                  <a:schemeClr val="tx1"/>
                </a:solidFill>
                <a:latin typeface="+mn-lt"/>
                <a:ea typeface="+mn-ea"/>
                <a:cs typeface="+mn-cs"/>
              </a:rPr>
              <a:t>连表查询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但是查询了</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但是这两个表都不存在该字段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添加广告</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要选择游戏产品名称和计费模式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将更新到</a:t>
            </a:r>
            <a:r>
              <a:rPr lang="en-US" altLang="zh-CN" sz="1200" kern="1200" err="1">
                <a:solidFill>
                  <a:schemeClr val="tx1"/>
                </a:solidFill>
                <a:latin typeface="+mn-lt"/>
                <a:ea typeface="+mn-ea"/>
                <a:cs typeface="+mn-cs"/>
              </a:rPr>
              <a:t>game_adv</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但是这里是不能添加一个新的广告本身的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必须选择数据库里已经有的广告来进行设置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这应该是业务需要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优云本身就是提供一个数据查询功能</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9</a:t>
            </a:fld>
            <a:endParaRPr lang="zh-CN" altLang="en-US"/>
          </a:p>
        </p:txBody>
      </p:sp>
    </p:spTree>
    <p:extLst>
      <p:ext uri="{BB962C8B-B14F-4D97-AF65-F5344CB8AC3E}">
        <p14:creationId xmlns:p14="http://schemas.microsoft.com/office/powerpoint/2010/main" val="572420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比较重要的一个模块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主要是</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业务下广告位的收益和消费等情况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主要是对广告位的各种数据进行管理</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以广告位为维度</a:t>
            </a:r>
          </a:p>
          <a:p>
            <a:r>
              <a:rPr lang="zh-CN" altLang="en-US" sz="1200" kern="1200">
                <a:solidFill>
                  <a:schemeClr val="tx1"/>
                </a:solidFill>
                <a:latin typeface="+mn-lt"/>
                <a:ea typeface="+mn-ea"/>
                <a:cs typeface="+mn-cs"/>
              </a:rPr>
              <a:t>显示 应用宝渠道号 渠道名称 计费模式 分成比例 返点</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应用宝这个问题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因为我的本地数据库没有这个字段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所以也没显示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不过之前听郎哥说过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应用宝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广点通都是属于比较复杂的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后面的业务涉及到财务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充值分成计算的时候</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代码逻辑也很复杂</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这在之后的开发中还是要重点关注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点击左边的下载按钮可以下载对应游戏包名的</a:t>
            </a:r>
            <a:r>
              <a:rPr lang="en-US" altLang="zh-CN" sz="1200" kern="1200" err="1">
                <a:solidFill>
                  <a:schemeClr val="tx1"/>
                </a:solidFill>
                <a:latin typeface="+mn-lt"/>
                <a:ea typeface="+mn-ea"/>
                <a:cs typeface="+mn-cs"/>
              </a:rPr>
              <a:t>apk</a:t>
            </a:r>
            <a:r>
              <a:rPr lang="zh-CN" altLang="en-US" sz="1200" kern="1200">
                <a:solidFill>
                  <a:schemeClr val="tx1"/>
                </a:solidFill>
                <a:latin typeface="+mn-lt"/>
                <a:ea typeface="+mn-ea"/>
                <a:cs typeface="+mn-cs"/>
              </a:rPr>
              <a:t>包</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编辑按钮 需要提供渠道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游戏包名等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广告连接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主要指的就是这个广告位对应的连接地址</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启用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废弃操作</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如果为废弃状态的话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游戏列表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打包操作这里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此广告位对应的包只会打一个空包</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添加</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修改广告位信息都将把信息同步更新到</a:t>
            </a:r>
            <a:r>
              <a:rPr lang="en-US" altLang="zh-CN" sz="1200" kern="1200" err="1">
                <a:solidFill>
                  <a:schemeClr val="tx1"/>
                </a:solidFill>
                <a:latin typeface="+mn-lt"/>
                <a:ea typeface="+mn-ea"/>
                <a:cs typeface="+mn-cs"/>
              </a:rPr>
              <a:t>adv_position</a:t>
            </a:r>
            <a:r>
              <a:rPr lang="zh-CN" altLang="en-US" sz="1200" kern="1200">
                <a:solidFill>
                  <a:schemeClr val="tx1"/>
                </a:solidFill>
                <a:latin typeface="+mn-lt"/>
                <a:ea typeface="+mn-ea"/>
                <a:cs typeface="+mn-cs"/>
              </a:rPr>
              <a:t>表和</a:t>
            </a:r>
            <a:r>
              <a:rPr lang="en-US" altLang="zh-CN" sz="1200" kern="1200" err="1">
                <a:solidFill>
                  <a:schemeClr val="tx1"/>
                </a:solidFill>
                <a:latin typeface="+mn-lt"/>
                <a:ea typeface="+mn-ea"/>
                <a:cs typeface="+mn-cs"/>
              </a:rPr>
              <a:t>adv_apk</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游戏包对照信息表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返点设置还将更新到</a:t>
            </a:r>
            <a:r>
              <a:rPr lang="en-US" altLang="zh-CN" sz="1200" kern="1200">
                <a:solidFill>
                  <a:schemeClr val="tx1"/>
                </a:solidFill>
                <a:latin typeface="+mn-lt"/>
                <a:ea typeface="+mn-ea"/>
                <a:cs typeface="+mn-cs"/>
              </a:rPr>
              <a:t>publisher</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代码里是直接更新的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之后的话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此处可以使用</a:t>
            </a:r>
            <a:r>
              <a:rPr lang="en-US" altLang="zh-CN" sz="1200" kern="1200" err="1">
                <a:solidFill>
                  <a:schemeClr val="tx1"/>
                </a:solidFill>
                <a:latin typeface="+mn-lt"/>
                <a:ea typeface="+mn-ea"/>
                <a:cs typeface="+mn-cs"/>
              </a:rPr>
              <a:t>mysql</a:t>
            </a:r>
            <a:r>
              <a:rPr lang="zh-CN" altLang="en-US" sz="1200" kern="1200">
                <a:solidFill>
                  <a:schemeClr val="tx1"/>
                </a:solidFill>
                <a:latin typeface="+mn-lt"/>
                <a:ea typeface="+mn-ea"/>
                <a:cs typeface="+mn-cs"/>
              </a:rPr>
              <a:t>事务来处理</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10</a:t>
            </a:fld>
            <a:endParaRPr lang="zh-CN" altLang="en-US"/>
          </a:p>
        </p:txBody>
      </p:sp>
    </p:spTree>
    <p:extLst>
      <p:ext uri="{BB962C8B-B14F-4D97-AF65-F5344CB8AC3E}">
        <p14:creationId xmlns:p14="http://schemas.microsoft.com/office/powerpoint/2010/main" val="1024847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广告位结算的问题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我理解的是按照维度是日 来进行结算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投入的金额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就是结算的金额</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点击添加广告位  输入广告位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但是不允许与</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表中的当日数据相同添加的广告位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必须存在于数据库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即同一广告位同一日不能添加两次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因为是用于日期结算的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然后按要求输入广告位数据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如结算时间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付费人数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实际留存等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这些数据将会直接保存到广告位结算的数据表</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计费逻辑</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安装量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激活量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a:t>
            </a:r>
          </a:p>
          <a:p>
            <a:r>
              <a:rPr lang="en-US" altLang="zh-CN" sz="1200" kern="1200">
                <a:solidFill>
                  <a:schemeClr val="tx1"/>
                </a:solidFill>
                <a:latin typeface="+mn-lt"/>
                <a:ea typeface="+mn-ea"/>
                <a:cs typeface="+mn-cs"/>
              </a:rPr>
              <a:t>cps </a:t>
            </a:r>
            <a:r>
              <a:rPr lang="zh-CN" altLang="en-US" sz="1200" kern="1200">
                <a:solidFill>
                  <a:schemeClr val="tx1"/>
                </a:solidFill>
                <a:latin typeface="+mn-lt"/>
                <a:ea typeface="+mn-ea"/>
                <a:cs typeface="+mn-cs"/>
              </a:rPr>
              <a:t>充值金额当做消费计费</a:t>
            </a:r>
          </a:p>
          <a:p>
            <a:r>
              <a:rPr lang="en-US" altLang="zh-CN" sz="1200" kern="1200" err="1">
                <a:solidFill>
                  <a:schemeClr val="tx1"/>
                </a:solidFill>
                <a:latin typeface="+mn-lt"/>
                <a:ea typeface="+mn-ea"/>
                <a:cs typeface="+mn-cs"/>
              </a:rPr>
              <a:t>cpa</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按照注册量计费</a:t>
            </a:r>
          </a:p>
          <a:p>
            <a:r>
              <a:rPr lang="zh-CN" altLang="en-US" sz="1200" kern="1200">
                <a:solidFill>
                  <a:schemeClr val="tx1"/>
                </a:solidFill>
                <a:latin typeface="+mn-lt"/>
                <a:ea typeface="+mn-ea"/>
                <a:cs typeface="+mn-cs"/>
              </a:rPr>
              <a:t>代码处理这块的消费时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如果是将返点数据计算进来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解决百度返点而其他无返点的问题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将查询该广告位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的合作模式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结算和实际数据只会选取一个保存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确定情况下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计费模式使用字段也由上面业务逻辑确定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此时其他部分使用实际数据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处理广点通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需要判断是否为邑世</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是则按照其计费规则</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过滤</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成本按钮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点击则插叙时添加条件 </a:t>
            </a:r>
            <a:r>
              <a:rPr lang="en-US" altLang="zh-CN" sz="1200" kern="1200" err="1">
                <a:solidFill>
                  <a:schemeClr val="tx1"/>
                </a:solidFill>
                <a:latin typeface="+mn-lt"/>
                <a:ea typeface="+mn-ea"/>
                <a:cs typeface="+mn-cs"/>
              </a:rPr>
              <a:t>divide_money</a:t>
            </a:r>
            <a:r>
              <a:rPr lang="en-US" altLang="zh-CN" sz="1200" kern="1200">
                <a:solidFill>
                  <a:schemeClr val="tx1"/>
                </a:solidFill>
                <a:latin typeface="+mn-lt"/>
                <a:ea typeface="+mn-ea"/>
                <a:cs typeface="+mn-cs"/>
              </a:rPr>
              <a:t>&gt;0(</a:t>
            </a:r>
            <a:r>
              <a:rPr lang="zh-CN" altLang="en-US" sz="1200" kern="1200">
                <a:solidFill>
                  <a:schemeClr val="tx1"/>
                </a:solidFill>
                <a:latin typeface="+mn-lt"/>
                <a:ea typeface="+mn-ea"/>
                <a:cs typeface="+mn-cs"/>
              </a:rPr>
              <a:t>投入金额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得到结算金额大于</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的信息</a:t>
            </a:r>
          </a:p>
          <a:p>
            <a:r>
              <a:rPr lang="zh-CN" altLang="en-US" sz="1200" kern="1200">
                <a:solidFill>
                  <a:schemeClr val="tx1"/>
                </a:solidFill>
                <a:latin typeface="+mn-lt"/>
                <a:ea typeface="+mn-ea"/>
                <a:cs typeface="+mn-cs"/>
              </a:rPr>
              <a:t>业务类型 就是指</a:t>
            </a:r>
            <a:r>
              <a:rPr lang="en-US" altLang="zh-CN" sz="1200" kern="1200" err="1">
                <a:solidFill>
                  <a:schemeClr val="tx1"/>
                </a:solidFill>
                <a:latin typeface="+mn-lt"/>
                <a:ea typeface="+mn-ea"/>
                <a:cs typeface="+mn-cs"/>
              </a:rPr>
              <a:t>think_register_type</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表中保存的数据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a:t>
            </a:r>
            <a:r>
              <a:rPr lang="en-US" altLang="zh-CN" sz="1200" kern="1200" err="1">
                <a:solidFill>
                  <a:schemeClr val="tx1"/>
                </a:solidFill>
                <a:latin typeface="+mn-lt"/>
                <a:ea typeface="+mn-ea"/>
                <a:cs typeface="+mn-cs"/>
              </a:rPr>
              <a:t>cps,cpa</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工会</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sem</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应用宝等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就是对这里的广告位进行编辑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修改广告位数据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比如实际激活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结算激活量等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删除</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将删除此广告位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可以手动修改结算数据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修改后点击修改按钮来标记此条记录被修改过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也可以通过程序执行该操作</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将根据日期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和结算金额进行保存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会覆盖当日的记录</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也不会显示其他详细信息比如结算单价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相当于一个批量导入和修改的操作</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11</a:t>
            </a:fld>
            <a:endParaRPr lang="zh-CN" altLang="en-US"/>
          </a:p>
        </p:txBody>
      </p:sp>
    </p:spTree>
    <p:extLst>
      <p:ext uri="{BB962C8B-B14F-4D97-AF65-F5344CB8AC3E}">
        <p14:creationId xmlns:p14="http://schemas.microsoft.com/office/powerpoint/2010/main" val="86731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3378" name="Picture 66" descr="test"/>
          <p:cNvPicPr>
            <a:picLocks noChangeAspect="1" noChangeArrowheads="1"/>
          </p:cNvPicPr>
          <p:nvPr/>
        </p:nvPicPr>
        <p:blipFill>
          <a:blip r:embed="rId2" cstate="print"/>
          <a:srcRect/>
          <a:stretch>
            <a:fillRect/>
          </a:stretch>
        </p:blipFill>
        <p:spPr bwMode="gray">
          <a:xfrm>
            <a:off x="0" y="457200"/>
            <a:ext cx="9144000" cy="6400800"/>
          </a:xfrm>
          <a:prstGeom prst="rect">
            <a:avLst/>
          </a:prstGeom>
          <a:noFill/>
        </p:spPr>
      </p:pic>
      <p:sp>
        <p:nvSpPr>
          <p:cNvPr id="13334" name="Rectangle 22"/>
          <p:cNvSpPr>
            <a:spLocks noGrp="1" noChangeArrowheads="1"/>
          </p:cNvSpPr>
          <p:nvPr>
            <p:ph type="subTitle" sz="quarter" idx="1"/>
          </p:nvPr>
        </p:nvSpPr>
        <p:spPr bwMode="gray">
          <a:xfrm>
            <a:off x="2471738" y="2895600"/>
            <a:ext cx="4200525" cy="533400"/>
          </a:xfrm>
        </p:spPr>
        <p:txBody>
          <a:bodyPr/>
          <a:lstStyle>
            <a:lvl1pPr marL="0" indent="0" algn="ctr">
              <a:buFont typeface="Wingdings" pitchFamily="2" charset="2"/>
              <a:buNone/>
              <a:defRPr sz="1400" b="0" i="1">
                <a:ea typeface="HY견고딕" pitchFamily="18" charset="-127"/>
              </a:defRPr>
            </a:lvl1pPr>
          </a:lstStyle>
          <a:p>
            <a:r>
              <a:rPr lang="zh-CN" altLang="en-US"/>
              <a:t>单击此处编辑母版副标题样式</a:t>
            </a:r>
            <a:endParaRPr lang="en-US" altLang="ko-KR"/>
          </a:p>
        </p:txBody>
      </p:sp>
      <p:sp>
        <p:nvSpPr>
          <p:cNvPr id="13372" name="Rectangle 60"/>
          <p:cNvSpPr>
            <a:spLocks noGrp="1" noChangeArrowheads="1"/>
          </p:cNvSpPr>
          <p:nvPr>
            <p:ph type="ctrTitle" sz="quarter"/>
          </p:nvPr>
        </p:nvSpPr>
        <p:spPr>
          <a:xfrm>
            <a:off x="1828800" y="1828800"/>
            <a:ext cx="5486400" cy="990600"/>
          </a:xfrm>
        </p:spPr>
        <p:txBody>
          <a:bodyPr/>
          <a:lstStyle>
            <a:lvl1pPr algn="ctr">
              <a:defRPr sz="3600" i="1">
                <a:solidFill>
                  <a:schemeClr val="tx1"/>
                </a:solidFill>
                <a:effectLst/>
              </a:defRPr>
            </a:lvl1pPr>
          </a:lstStyle>
          <a:p>
            <a:r>
              <a:rPr lang="zh-CN" altLang="en-US"/>
              <a:t>单击此处编辑母版标题样式</a:t>
            </a: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152400"/>
            <a:ext cx="211455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152400"/>
            <a:ext cx="619125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371600" y="152400"/>
            <a:ext cx="7620000" cy="838200"/>
          </a:xfrm>
        </p:spPr>
        <p:txBody>
          <a:bodyPr/>
          <a:lstStyle/>
          <a:p>
            <a:r>
              <a:rPr lang="zh-CN" altLang="en-US"/>
              <a:t>单击此处编辑母版标题样式</a:t>
            </a:r>
          </a:p>
        </p:txBody>
      </p:sp>
      <p:sp>
        <p:nvSpPr>
          <p:cNvPr id="3" name="图表占位符 2"/>
          <p:cNvSpPr>
            <a:spLocks noGrp="1"/>
          </p:cNvSpPr>
          <p:nvPr>
            <p:ph type="chart" idx="1"/>
          </p:nvPr>
        </p:nvSpPr>
        <p:spPr>
          <a:xfrm>
            <a:off x="533400" y="1676400"/>
            <a:ext cx="7391400" cy="4419600"/>
          </a:xfrm>
        </p:spPr>
        <p:txBody>
          <a:bodyPr/>
          <a:lstStyle/>
          <a:p>
            <a:r>
              <a:rPr lang="zh-CN" altLang="en-US"/>
              <a:t>单击图标添加图表</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676400"/>
            <a:ext cx="3619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05300" y="1676400"/>
            <a:ext cx="3619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2358" name="Picture 70" descr="test2"/>
          <p:cNvPicPr>
            <a:picLocks noChangeAspect="1" noChangeArrowheads="1"/>
          </p:cNvPicPr>
          <p:nvPr/>
        </p:nvPicPr>
        <p:blipFill>
          <a:blip r:embed="rId14" cstate="print"/>
          <a:srcRect/>
          <a:stretch>
            <a:fillRect/>
          </a:stretch>
        </p:blipFill>
        <p:spPr bwMode="auto">
          <a:xfrm>
            <a:off x="0" y="225425"/>
            <a:ext cx="9144000" cy="6632575"/>
          </a:xfrm>
          <a:prstGeom prst="rect">
            <a:avLst/>
          </a:prstGeom>
          <a:noFill/>
        </p:spPr>
      </p:pic>
      <p:sp>
        <p:nvSpPr>
          <p:cNvPr id="12350" name="Rectangle 62"/>
          <p:cNvSpPr>
            <a:spLocks noChangeArrowheads="1"/>
          </p:cNvSpPr>
          <p:nvPr/>
        </p:nvSpPr>
        <p:spPr bwMode="auto">
          <a:xfrm>
            <a:off x="0" y="0"/>
            <a:ext cx="9144000" cy="228600"/>
          </a:xfrm>
          <a:prstGeom prst="rect">
            <a:avLst/>
          </a:prstGeom>
          <a:gradFill rotWithShape="1">
            <a:gsLst>
              <a:gs pos="0">
                <a:srgbClr val="669900"/>
              </a:gs>
              <a:gs pos="100000">
                <a:srgbClr val="669900">
                  <a:gamma/>
                  <a:tint val="0"/>
                  <a:invGamma/>
                </a:srgbClr>
              </a:gs>
            </a:gsLst>
            <a:lin ang="5400000" scaled="1"/>
          </a:gradFill>
          <a:ln w="25400" algn="ctr">
            <a:noFill/>
            <a:miter lim="800000"/>
            <a:headEnd/>
            <a:tailEnd/>
          </a:ln>
          <a:effectLst/>
        </p:spPr>
        <p:txBody>
          <a:bodyPr wrap="none" anchor="ctr"/>
          <a:lstStyle/>
          <a:p>
            <a:endParaRPr lang="zh-CN" altLang="en-US"/>
          </a:p>
        </p:txBody>
      </p:sp>
      <p:sp>
        <p:nvSpPr>
          <p:cNvPr id="12310" name="Rectangle 22"/>
          <p:cNvSpPr>
            <a:spLocks noGrp="1" noChangeArrowheads="1"/>
          </p:cNvSpPr>
          <p:nvPr>
            <p:ph type="body" idx="1"/>
          </p:nvPr>
        </p:nvSpPr>
        <p:spPr bwMode="auto">
          <a:xfrm>
            <a:off x="533400" y="1676400"/>
            <a:ext cx="73914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09" name="Rectangle 21"/>
          <p:cNvSpPr>
            <a:spLocks noGrp="1" noChangeArrowheads="1"/>
          </p:cNvSpPr>
          <p:nvPr>
            <p:ph type="title"/>
          </p:nvPr>
        </p:nvSpPr>
        <p:spPr bwMode="gray">
          <a:xfrm>
            <a:off x="1371600" y="152400"/>
            <a:ext cx="76200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
        <p:nvSpPr>
          <p:cNvPr id="12356" name="Rectangle 68"/>
          <p:cNvSpPr>
            <a:spLocks noChangeArrowheads="1"/>
          </p:cNvSpPr>
          <p:nvPr/>
        </p:nvSpPr>
        <p:spPr bwMode="auto">
          <a:xfrm>
            <a:off x="2951163" y="6629400"/>
            <a:ext cx="6192837" cy="228600"/>
          </a:xfrm>
          <a:prstGeom prst="rect">
            <a:avLst/>
          </a:prstGeom>
          <a:gradFill rotWithShape="1">
            <a:gsLst>
              <a:gs pos="0">
                <a:schemeClr val="accent1">
                  <a:gamma/>
                  <a:tint val="0"/>
                  <a:invGamma/>
                </a:schemeClr>
              </a:gs>
              <a:gs pos="100000">
                <a:schemeClr val="accent1"/>
              </a:gs>
            </a:gsLst>
            <a:lin ang="0" scaled="1"/>
          </a:gradFill>
          <a:ln w="25400" algn="ctr">
            <a:noFill/>
            <a:miter lim="800000"/>
            <a:headEnd/>
            <a:tailEnd/>
          </a:ln>
          <a:effectLst/>
        </p:spPr>
        <p:txBody>
          <a:bodyPr wrap="none" anchor="ctr"/>
          <a:lstStyle/>
          <a:p>
            <a:pPr algn="r"/>
            <a:r>
              <a:rPr lang="en-US" altLang="ko-KR" sz="1200" i="1">
                <a:solidFill>
                  <a:schemeClr val="tx2"/>
                </a:solidFill>
                <a:effectLst>
                  <a:outerShdw blurRad="38100" dist="38100" dir="2700000" algn="tl">
                    <a:srgbClr val="000000"/>
                  </a:outerShdw>
                </a:effectLst>
                <a:ea typeface="HY견고딕" pitchFamily="18" charset="-127"/>
              </a:rPr>
              <a:t>Your company slogan</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xStyles>
    <p:titleStyle>
      <a:lvl1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2pPr>
      <a:lvl3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3pPr>
      <a:lvl4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4pPr>
      <a:lvl5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5pPr>
      <a:lvl6pPr marL="4572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6pPr>
      <a:lvl7pPr marL="9144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7pPr>
      <a:lvl8pPr marL="13716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8pPr>
      <a:lvl9pPr marL="18288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9pPr>
    </p:titleStyle>
    <p:bodyStyle>
      <a:lvl1pPr marL="342900" indent="-342900" algn="l" rtl="0" eaLnBrk="1" fontAlgn="base" hangingPunct="1">
        <a:spcBef>
          <a:spcPct val="20000"/>
        </a:spcBef>
        <a:spcAft>
          <a:spcPct val="0"/>
        </a:spcAft>
        <a:buClr>
          <a:schemeClr val="accent2"/>
        </a:buClr>
        <a:buFont typeface="Wingdings" pitchFamily="2" charset="2"/>
        <a:buBlip>
          <a:blip r:embed="rId15"/>
        </a:buBlip>
        <a:defRPr sz="2400" b="1">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2"/>
        </a:buClr>
        <a:buFont typeface="Wingdings" pitchFamily="2" charset="2"/>
        <a:buBlip>
          <a:blip r:embed="rId15"/>
        </a:buBlip>
        <a:defRPr sz="2000">
          <a:solidFill>
            <a:schemeClr val="tx1"/>
          </a:solidFill>
          <a:effectLst>
            <a:outerShdw blurRad="38100" dist="38100" dir="2700000" algn="tl">
              <a:srgbClr val="C0C0C0"/>
            </a:outerShdw>
          </a:effectLst>
          <a:latin typeface="+mn-lt"/>
          <a:ea typeface="+mj-ea"/>
        </a:defRPr>
      </a:lvl2pPr>
      <a:lvl3pPr marL="1143000" indent="-228600" algn="l" rtl="0" eaLnBrk="1" fontAlgn="base" hangingPunct="1">
        <a:spcBef>
          <a:spcPct val="20000"/>
        </a:spcBef>
        <a:spcAft>
          <a:spcPct val="0"/>
        </a:spcAft>
        <a:buClr>
          <a:schemeClr val="accent2"/>
        </a:buClr>
        <a:buFont typeface="Wingdings" pitchFamily="2" charset="2"/>
        <a:buBlip>
          <a:blip r:embed="rId15"/>
        </a:buBlip>
        <a:defRPr>
          <a:solidFill>
            <a:schemeClr val="tx1"/>
          </a:solidFill>
          <a:effectLst>
            <a:outerShdw blurRad="38100" dist="38100" dir="2700000" algn="tl">
              <a:srgbClr val="C0C0C0"/>
            </a:outerShdw>
          </a:effectLst>
          <a:latin typeface="+mn-lt"/>
          <a:ea typeface="+mj-ea"/>
        </a:defRPr>
      </a:lvl3pPr>
      <a:lvl4pPr marL="16002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4pPr>
      <a:lvl5pPr marL="20574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5pPr>
      <a:lvl6pPr marL="25146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6pPr>
      <a:lvl7pPr marL="29718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7pPr>
      <a:lvl8pPr marL="34290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8pPr>
      <a:lvl9pPr marL="38862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slide" Target="slide56.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5.xml"/><Relationship Id="rId7" Type="http://schemas.openxmlformats.org/officeDocument/2006/relationships/slide" Target="slide35.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slide" Target="slide28.xml"/><Relationship Id="rId11" Type="http://schemas.openxmlformats.org/officeDocument/2006/relationships/slide" Target="slide54.xml"/><Relationship Id="rId5" Type="http://schemas.openxmlformats.org/officeDocument/2006/relationships/slide" Target="slide22.xml"/><Relationship Id="rId10" Type="http://schemas.openxmlformats.org/officeDocument/2006/relationships/slide" Target="slide50.xml"/><Relationship Id="rId4" Type="http://schemas.openxmlformats.org/officeDocument/2006/relationships/slide" Target="slide12.xml"/><Relationship Id="rId9" Type="http://schemas.openxmlformats.org/officeDocument/2006/relationships/slide" Target="slide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Rectangle 11"/>
          <p:cNvSpPr>
            <a:spLocks noGrp="1" noChangeArrowheads="1"/>
          </p:cNvSpPr>
          <p:nvPr>
            <p:ph type="ctrTitle"/>
          </p:nvPr>
        </p:nvSpPr>
        <p:spPr/>
        <p:txBody>
          <a:bodyPr/>
          <a:lstStyle/>
          <a:p>
            <a:r>
              <a:rPr lang="en-US" altLang="ko-KR" sz="3200">
                <a:ea typeface="굴림" pitchFamily="34" charset="-127"/>
              </a:rPr>
              <a:t/>
            </a:r>
            <a:br>
              <a:rPr lang="en-US" altLang="ko-KR" sz="3200">
                <a:ea typeface="굴림" pitchFamily="34" charset="-127"/>
              </a:rPr>
            </a:br>
            <a:r>
              <a:rPr lang="zh-CN" altLang="en-US" sz="4000">
                <a:solidFill>
                  <a:schemeClr val="accent1"/>
                </a:solidFill>
                <a:ea typeface="굴림" pitchFamily="34" charset="-127"/>
              </a:rPr>
              <a:t>优云项目理解</a:t>
            </a:r>
            <a:r>
              <a:rPr lang="en-US" altLang="zh-CN" sz="4000">
                <a:solidFill>
                  <a:schemeClr val="accent1"/>
                </a:solidFill>
                <a:ea typeface="굴림" pitchFamily="34" charset="-127"/>
              </a:rPr>
              <a:t/>
            </a:r>
            <a:br>
              <a:rPr lang="en-US" altLang="zh-CN" sz="4000">
                <a:solidFill>
                  <a:schemeClr val="accent1"/>
                </a:solidFill>
                <a:ea typeface="굴림" pitchFamily="34" charset="-127"/>
              </a:rPr>
            </a:br>
            <a:endParaRPr lang="ko-KR" altLang="en-US" sz="4000">
              <a:solidFill>
                <a:schemeClr val="accent1"/>
              </a:solidFill>
              <a:ea typeface="굴림" pitchFamily="34"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广告位管理</a:t>
            </a:r>
            <a:r>
              <a:rPr lang="en-US" altLang="zh-CN"/>
              <a:t/>
            </a:r>
            <a:br>
              <a:rPr lang="en-US" altLang="zh-CN"/>
            </a:br>
            <a:endParaRPr lang="zh-CN" altLang="en-US"/>
          </a:p>
        </p:txBody>
      </p:sp>
      <p:pic>
        <p:nvPicPr>
          <p:cNvPr id="3" name="图片 2"/>
          <p:cNvPicPr>
            <a:picLocks noChangeAspect="1"/>
          </p:cNvPicPr>
          <p:nvPr/>
        </p:nvPicPr>
        <p:blipFill>
          <a:blip r:embed="rId3"/>
          <a:stretch>
            <a:fillRect/>
          </a:stretch>
        </p:blipFill>
        <p:spPr>
          <a:xfrm>
            <a:off x="0" y="3212977"/>
            <a:ext cx="9144000" cy="2088232"/>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smtClean="0"/>
          </a:p>
          <a:p>
            <a:r>
              <a:rPr lang="zh-CN" altLang="en-US"/>
              <a:t>广告</a:t>
            </a:r>
            <a:r>
              <a:rPr lang="zh-CN" altLang="en-US" smtClean="0"/>
              <a:t>位管理</a:t>
            </a:r>
            <a:r>
              <a:rPr lang="en-US" altLang="zh-CN" smtClean="0"/>
              <a:t>:</a:t>
            </a:r>
          </a:p>
          <a:p>
            <a:r>
              <a:rPr lang="zh-CN" altLang="en-US" smtClean="0"/>
              <a:t>多</a:t>
            </a:r>
            <a:r>
              <a:rPr lang="zh-CN" altLang="en-US"/>
              <a:t>个</a:t>
            </a:r>
            <a:r>
              <a:rPr lang="zh-CN" altLang="en-US" smtClean="0"/>
              <a:t>角度</a:t>
            </a:r>
            <a:r>
              <a:rPr lang="en-US" altLang="zh-CN" smtClean="0"/>
              <a:t>(</a:t>
            </a:r>
            <a:r>
              <a:rPr lang="zh-CN" altLang="en-US" smtClean="0"/>
              <a:t>名称</a:t>
            </a:r>
            <a:r>
              <a:rPr lang="en-US" altLang="zh-CN" smtClean="0"/>
              <a:t>,</a:t>
            </a:r>
            <a:r>
              <a:rPr lang="zh-CN" altLang="en-US" smtClean="0"/>
              <a:t>渠道</a:t>
            </a:r>
            <a:r>
              <a:rPr lang="en-US" altLang="zh-CN" smtClean="0"/>
              <a:t>,</a:t>
            </a:r>
            <a:r>
              <a:rPr lang="zh-CN" altLang="en-US" smtClean="0"/>
              <a:t>计费模式分成等</a:t>
            </a:r>
            <a:r>
              <a:rPr lang="en-US" altLang="zh-CN" smtClean="0"/>
              <a:t>)</a:t>
            </a:r>
            <a:r>
              <a:rPr lang="zh-CN" altLang="en-US" smtClean="0"/>
              <a:t>展示</a:t>
            </a:r>
            <a:r>
              <a:rPr lang="zh-CN" altLang="en-US"/>
              <a:t>广告</a:t>
            </a:r>
            <a:r>
              <a:rPr lang="zh-CN" altLang="en-US" smtClean="0"/>
              <a:t>位信息</a:t>
            </a:r>
            <a:endParaRPr lang="en-US" altLang="zh-CN"/>
          </a:p>
          <a:p>
            <a:endParaRPr lang="zh-CN" altLang="en-US"/>
          </a:p>
        </p:txBody>
      </p:sp>
    </p:spTree>
    <p:extLst>
      <p:ext uri="{BB962C8B-B14F-4D97-AF65-F5344CB8AC3E}">
        <p14:creationId xmlns:p14="http://schemas.microsoft.com/office/powerpoint/2010/main" val="138982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7200800" cy="851694"/>
          </a:xfrm>
        </p:spPr>
        <p:txBody>
          <a:bodyPr/>
          <a:lstStyle/>
          <a:p>
            <a:r>
              <a:rPr lang="en-US" altLang="zh-CN"/>
              <a:t>Android</a:t>
            </a:r>
            <a:r>
              <a:rPr lang="zh-CN" altLang="en-US"/>
              <a:t>业务 广告位结算</a:t>
            </a:r>
            <a:r>
              <a:rPr lang="en-US" altLang="zh-CN"/>
              <a:t>			</a:t>
            </a:r>
            <a:r>
              <a:rPr lang="zh-CN" altLang="en-US">
                <a:hlinkClick r:id="rId3" action="ppaction://hlinksldjump"/>
              </a:rPr>
              <a:t>返回模块介绍</a:t>
            </a:r>
            <a:r>
              <a:rPr lang="en-US" altLang="zh-CN"/>
              <a:t/>
            </a:r>
            <a:br>
              <a:rPr lang="en-US" altLang="zh-CN"/>
            </a:br>
            <a:endParaRPr lang="zh-CN" altLang="en-US"/>
          </a:p>
        </p:txBody>
      </p:sp>
      <p:pic>
        <p:nvPicPr>
          <p:cNvPr id="2" name="图片 1"/>
          <p:cNvPicPr>
            <a:picLocks noChangeAspect="1"/>
          </p:cNvPicPr>
          <p:nvPr/>
        </p:nvPicPr>
        <p:blipFill>
          <a:blip r:embed="rId4"/>
          <a:stretch>
            <a:fillRect/>
          </a:stretch>
        </p:blipFill>
        <p:spPr>
          <a:xfrm>
            <a:off x="0" y="3429000"/>
            <a:ext cx="9144000" cy="1801799"/>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展示广告位财务数据</a:t>
            </a:r>
            <a:r>
              <a:rPr lang="en-US" altLang="zh-CN"/>
              <a:t>,</a:t>
            </a:r>
            <a:r>
              <a:rPr lang="zh-CN" altLang="en-US"/>
              <a:t>多个方面多个角度</a:t>
            </a:r>
            <a:r>
              <a:rPr lang="en-US" altLang="zh-CN"/>
              <a:t>(</a:t>
            </a:r>
            <a:r>
              <a:rPr lang="zh-CN" altLang="en-US"/>
              <a:t>激活</a:t>
            </a:r>
            <a:r>
              <a:rPr lang="en-US" altLang="zh-CN"/>
              <a:t>/</a:t>
            </a:r>
            <a:r>
              <a:rPr lang="zh-CN" altLang="en-US"/>
              <a:t>安装</a:t>
            </a:r>
            <a:r>
              <a:rPr lang="en-US" altLang="zh-CN"/>
              <a:t>,</a:t>
            </a:r>
            <a:r>
              <a:rPr lang="zh-CN" altLang="en-US"/>
              <a:t>注册</a:t>
            </a:r>
            <a:r>
              <a:rPr lang="en-US" altLang="zh-CN"/>
              <a:t>,</a:t>
            </a:r>
            <a:r>
              <a:rPr lang="zh-CN" altLang="en-US"/>
              <a:t>付费</a:t>
            </a:r>
            <a:r>
              <a:rPr lang="en-US" altLang="zh-CN"/>
              <a:t>)</a:t>
            </a:r>
            <a:r>
              <a:rPr lang="zh-CN" altLang="en-US"/>
              <a:t>体现广告位投效果</a:t>
            </a:r>
            <a:r>
              <a:rPr lang="en-US" altLang="zh-CN"/>
              <a:t>.</a:t>
            </a:r>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spTree>
    <p:extLst>
      <p:ext uri="{BB962C8B-B14F-4D97-AF65-F5344CB8AC3E}">
        <p14:creationId xmlns:p14="http://schemas.microsoft.com/office/powerpoint/2010/main" val="57191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r>
              <a:rPr lang="en-US" altLang="zh-CN"/>
              <a:t>	</a:t>
            </a:r>
            <a:r>
              <a:rPr lang="zh-CN" altLang="en-US"/>
              <a:t>渠道时表</a:t>
            </a:r>
            <a:endParaRPr lang="en-US" altLang="zh-CN"/>
          </a:p>
          <a:p>
            <a:endParaRPr lang="en-US" altLang="zh-CN"/>
          </a:p>
          <a:p>
            <a:r>
              <a:rPr lang="en-US" altLang="zh-CN"/>
              <a:t>	</a:t>
            </a:r>
            <a:r>
              <a:rPr lang="zh-CN" altLang="en-US"/>
              <a:t>渠道效果</a:t>
            </a:r>
            <a:endParaRPr lang="en-US" altLang="zh-CN"/>
          </a:p>
          <a:p>
            <a:endParaRPr lang="en-US" altLang="zh-CN"/>
          </a:p>
          <a:p>
            <a:r>
              <a:rPr lang="en-US" altLang="zh-CN"/>
              <a:t>	</a:t>
            </a:r>
            <a:r>
              <a:rPr lang="zh-CN" altLang="en-US"/>
              <a:t>渠道日表</a:t>
            </a:r>
            <a:endParaRPr lang="en-US" altLang="zh-CN"/>
          </a:p>
          <a:p>
            <a:endParaRPr lang="en-US" altLang="zh-CN"/>
          </a:p>
          <a:p>
            <a:r>
              <a:rPr lang="en-US" altLang="zh-CN"/>
              <a:t>	</a:t>
            </a:r>
            <a:r>
              <a:rPr lang="zh-CN" altLang="en-US"/>
              <a:t>游戏效果</a:t>
            </a:r>
            <a:endParaRPr lang="en-US" altLang="zh-CN"/>
          </a:p>
          <a:p>
            <a:endParaRPr lang="en-US" altLang="zh-CN"/>
          </a:p>
          <a:p>
            <a:r>
              <a:rPr lang="en-US" altLang="zh-CN"/>
              <a:t>	</a:t>
            </a:r>
            <a:r>
              <a:rPr lang="zh-CN" altLang="en-US"/>
              <a:t>充值数据</a:t>
            </a:r>
            <a:endParaRPr lang="en-US" altLang="zh-CN"/>
          </a:p>
          <a:p>
            <a:endParaRPr lang="en-US" altLang="zh-CN"/>
          </a:p>
          <a:p>
            <a:r>
              <a:rPr lang="en-US" altLang="zh-CN"/>
              <a:t>	</a:t>
            </a:r>
            <a:r>
              <a:rPr lang="zh-CN" altLang="en-US"/>
              <a:t>业务管理</a:t>
            </a:r>
            <a:endParaRPr lang="en-US" altLang="zh-CN"/>
          </a:p>
          <a:p>
            <a:endParaRPr lang="en-US" altLang="zh-CN"/>
          </a:p>
          <a:p>
            <a:r>
              <a:rPr lang="en-US" altLang="zh-CN"/>
              <a:t>	</a:t>
            </a:r>
            <a:r>
              <a:rPr lang="zh-CN" altLang="en-US"/>
              <a:t>导出数据</a:t>
            </a:r>
            <a:endParaRPr lang="en-US" altLang="zh-CN"/>
          </a:p>
          <a:p>
            <a:endParaRPr lang="en-US" altLang="zh-CN"/>
          </a:p>
        </p:txBody>
      </p:sp>
    </p:spTree>
    <p:extLst>
      <p:ext uri="{BB962C8B-B14F-4D97-AF65-F5344CB8AC3E}">
        <p14:creationId xmlns:p14="http://schemas.microsoft.com/office/powerpoint/2010/main" val="2232399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渠道时表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r>
              <a:rPr lang="zh-CN" altLang="en-US"/>
              <a:t>渠道时表</a:t>
            </a:r>
            <a:endParaRPr lang="en-US" altLang="zh-CN"/>
          </a:p>
          <a:p>
            <a:r>
              <a:rPr lang="zh-CN" altLang="en-US"/>
              <a:t>展示</a:t>
            </a:r>
            <a:r>
              <a:rPr lang="en-US" altLang="zh-CN"/>
              <a:t>android</a:t>
            </a:r>
            <a:r>
              <a:rPr lang="zh-CN" altLang="en-US"/>
              <a:t>渠道效果</a:t>
            </a:r>
            <a:endParaRPr lang="en-US" altLang="zh-CN"/>
          </a:p>
          <a:p>
            <a:r>
              <a:rPr lang="zh-CN" altLang="en-US"/>
              <a:t>按照一天的</a:t>
            </a:r>
            <a:r>
              <a:rPr lang="en-US" altLang="zh-CN"/>
              <a:t>24</a:t>
            </a:r>
            <a:r>
              <a:rPr lang="zh-CN" altLang="en-US"/>
              <a:t>小时的维度</a:t>
            </a:r>
            <a:r>
              <a:rPr lang="en-US" altLang="zh-CN"/>
              <a:t>,</a:t>
            </a:r>
            <a:r>
              <a:rPr lang="zh-CN" altLang="en-US"/>
              <a:t>展示付费总人数</a:t>
            </a:r>
            <a:r>
              <a:rPr lang="en-US" altLang="zh-CN"/>
              <a:t>,</a:t>
            </a:r>
            <a:r>
              <a:rPr lang="zh-CN" altLang="en-US"/>
              <a:t>总充值</a:t>
            </a:r>
            <a:r>
              <a:rPr lang="en-US" altLang="zh-CN"/>
              <a:t>,</a:t>
            </a:r>
            <a:r>
              <a:rPr lang="zh-CN" altLang="en-US"/>
              <a:t>新人数</a:t>
            </a:r>
            <a:r>
              <a:rPr lang="en-US" altLang="zh-CN"/>
              <a:t>,</a:t>
            </a:r>
            <a:r>
              <a:rPr lang="zh-CN" altLang="en-US"/>
              <a:t>新充值的数量</a:t>
            </a:r>
          </a:p>
          <a:p>
            <a:endParaRPr lang="zh-CN" altLang="en-US"/>
          </a:p>
        </p:txBody>
      </p:sp>
      <p:pic>
        <p:nvPicPr>
          <p:cNvPr id="3" name="图片 2"/>
          <p:cNvPicPr>
            <a:picLocks noChangeAspect="1"/>
          </p:cNvPicPr>
          <p:nvPr/>
        </p:nvPicPr>
        <p:blipFill>
          <a:blip r:embed="rId3"/>
          <a:stretch>
            <a:fillRect/>
          </a:stretch>
        </p:blipFill>
        <p:spPr>
          <a:xfrm>
            <a:off x="-3339" y="2348881"/>
            <a:ext cx="9144000" cy="4087638"/>
          </a:xfrm>
          <a:prstGeom prst="rect">
            <a:avLst/>
          </a:prstGeom>
        </p:spPr>
      </p:pic>
    </p:spTree>
    <p:extLst>
      <p:ext uri="{BB962C8B-B14F-4D97-AF65-F5344CB8AC3E}">
        <p14:creationId xmlns:p14="http://schemas.microsoft.com/office/powerpoint/2010/main" val="322554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渠道时表</a:t>
            </a:r>
            <a:r>
              <a:rPr lang="en-US" altLang="zh-CN"/>
              <a:t>-</a:t>
            </a:r>
            <a:r>
              <a:rPr lang="zh-CN" altLang="en-US"/>
              <a:t>转化效果</a:t>
            </a:r>
            <a:r>
              <a:rPr lang="en-US" altLang="zh-CN"/>
              <a:t>(</a:t>
            </a:r>
            <a:r>
              <a:rPr lang="zh-CN" altLang="en-US"/>
              <a:t>子表</a:t>
            </a:r>
            <a:r>
              <a:rPr lang="en-US" altLang="zh-CN"/>
              <a:t>)</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r>
              <a:rPr lang="zh-CN" altLang="en-US"/>
              <a:t>转化时表</a:t>
            </a:r>
            <a:endParaRPr lang="en-US" altLang="zh-CN"/>
          </a:p>
          <a:p>
            <a:r>
              <a:rPr lang="zh-CN" altLang="en-US"/>
              <a:t>按照展示维度</a:t>
            </a:r>
            <a:r>
              <a:rPr lang="en-US" altLang="zh-CN"/>
              <a:t>:</a:t>
            </a:r>
            <a:r>
              <a:rPr lang="zh-CN" altLang="en-US"/>
              <a:t>广告位 渠道来划分</a:t>
            </a:r>
            <a:endParaRPr lang="en-US" altLang="zh-CN"/>
          </a:p>
          <a:p>
            <a:r>
              <a:rPr lang="zh-CN" altLang="en-US" kern="1200"/>
              <a:t>以折线图的形式来展示指标</a:t>
            </a:r>
            <a:r>
              <a:rPr lang="en-US" altLang="zh-CN" kern="1200"/>
              <a:t>,</a:t>
            </a:r>
            <a:r>
              <a:rPr lang="zh-CN" altLang="en-US" kern="1200"/>
              <a:t>比如点击</a:t>
            </a:r>
            <a:r>
              <a:rPr lang="en-US" altLang="zh-CN" kern="1200"/>
              <a:t>,</a:t>
            </a:r>
            <a:r>
              <a:rPr lang="zh-CN" altLang="en-US" kern="1200"/>
              <a:t>下载开始</a:t>
            </a:r>
            <a:r>
              <a:rPr lang="en-US" altLang="zh-CN" kern="1200"/>
              <a:t>,</a:t>
            </a:r>
            <a:r>
              <a:rPr lang="zh-CN" altLang="en-US" kern="1200"/>
              <a:t>账号注册</a:t>
            </a:r>
            <a:r>
              <a:rPr lang="en-US" altLang="zh-CN" kern="1200"/>
              <a:t>,</a:t>
            </a:r>
            <a:r>
              <a:rPr lang="zh-CN" altLang="en-US" kern="1200"/>
              <a:t>设备注册</a:t>
            </a:r>
            <a:r>
              <a:rPr lang="en-US" altLang="zh-CN" kern="1200"/>
              <a:t>,</a:t>
            </a:r>
            <a:r>
              <a:rPr lang="zh-CN" altLang="en-US" kern="1200"/>
              <a:t>点击注册百分比等一系列指标</a:t>
            </a:r>
            <a:endParaRPr lang="en-US" altLang="zh-CN"/>
          </a:p>
          <a:p>
            <a:endParaRPr lang="zh-CN" altLang="en-US"/>
          </a:p>
        </p:txBody>
      </p:sp>
      <p:pic>
        <p:nvPicPr>
          <p:cNvPr id="3" name="图片 2"/>
          <p:cNvPicPr>
            <a:picLocks noChangeAspect="1"/>
          </p:cNvPicPr>
          <p:nvPr/>
        </p:nvPicPr>
        <p:blipFill>
          <a:blip r:embed="rId3"/>
          <a:stretch>
            <a:fillRect/>
          </a:stretch>
        </p:blipFill>
        <p:spPr>
          <a:xfrm>
            <a:off x="0" y="3140968"/>
            <a:ext cx="9144000" cy="1490493"/>
          </a:xfrm>
          <a:prstGeom prst="rect">
            <a:avLst/>
          </a:prstGeom>
        </p:spPr>
      </p:pic>
    </p:spTree>
    <p:extLst>
      <p:ext uri="{BB962C8B-B14F-4D97-AF65-F5344CB8AC3E}">
        <p14:creationId xmlns:p14="http://schemas.microsoft.com/office/powerpoint/2010/main" val="2711830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渠道效果</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3834697"/>
            <a:ext cx="9144000" cy="2114583"/>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渠道效果</a:t>
            </a:r>
            <a:r>
              <a:rPr lang="en-US" altLang="zh-CN"/>
              <a:t>:</a:t>
            </a:r>
          </a:p>
          <a:p>
            <a:r>
              <a:rPr lang="zh-CN" altLang="en-US"/>
              <a:t>以渠道为维度</a:t>
            </a:r>
            <a:r>
              <a:rPr lang="en-US" altLang="zh-CN"/>
              <a:t>,</a:t>
            </a:r>
            <a:r>
              <a:rPr lang="zh-CN" altLang="en-US"/>
              <a:t>对渠道的广告能力做分析</a:t>
            </a:r>
          </a:p>
        </p:txBody>
      </p:sp>
    </p:spTree>
    <p:extLst>
      <p:ext uri="{BB962C8B-B14F-4D97-AF65-F5344CB8AC3E}">
        <p14:creationId xmlns:p14="http://schemas.microsoft.com/office/powerpoint/2010/main" val="2542584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渠道效果</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2188582"/>
            <a:ext cx="9144000" cy="426475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渠道效果</a:t>
            </a:r>
            <a:r>
              <a:rPr lang="en-US" altLang="zh-CN"/>
              <a:t>-</a:t>
            </a:r>
            <a:r>
              <a:rPr lang="zh-CN" altLang="en-US"/>
              <a:t>上方子表展示维度</a:t>
            </a:r>
            <a:r>
              <a:rPr lang="en-US" altLang="zh-CN"/>
              <a:t>:</a:t>
            </a:r>
          </a:p>
          <a:p>
            <a:endParaRPr lang="zh-CN" altLang="en-US"/>
          </a:p>
        </p:txBody>
      </p:sp>
    </p:spTree>
    <p:extLst>
      <p:ext uri="{BB962C8B-B14F-4D97-AF65-F5344CB8AC3E}">
        <p14:creationId xmlns:p14="http://schemas.microsoft.com/office/powerpoint/2010/main" val="2729826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a:t>
            </a:r>
            <a:r>
              <a:rPr lang="en-US" altLang="zh-CN"/>
              <a:t> </a:t>
            </a:r>
            <a:r>
              <a:rPr lang="zh-CN" altLang="en-US"/>
              <a:t>渠道日表</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3284984"/>
            <a:ext cx="9144000" cy="1728192"/>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渠道日表</a:t>
            </a:r>
            <a:r>
              <a:rPr lang="en-US" altLang="zh-CN" smtClean="0"/>
              <a:t>:</a:t>
            </a:r>
          </a:p>
          <a:p>
            <a:r>
              <a:rPr lang="zh-CN" altLang="en-US" smtClean="0"/>
              <a:t>按日来为渠道效果进行展示</a:t>
            </a:r>
            <a:r>
              <a:rPr lang="en-US" altLang="zh-CN" smtClean="0"/>
              <a:t>,</a:t>
            </a:r>
            <a:r>
              <a:rPr lang="zh-CN" altLang="en-US" smtClean="0"/>
              <a:t>是将渠道效果模块添加了更细致的时间维度</a:t>
            </a:r>
            <a:r>
              <a:rPr lang="en-US" altLang="zh-CN" smtClean="0"/>
              <a:t>.</a:t>
            </a:r>
            <a:endParaRPr lang="en-US" altLang="zh-CN"/>
          </a:p>
          <a:p>
            <a:endParaRPr lang="en-US" altLang="zh-CN"/>
          </a:p>
          <a:p>
            <a:endParaRPr lang="zh-CN" altLang="en-US"/>
          </a:p>
        </p:txBody>
      </p:sp>
    </p:spTree>
    <p:extLst>
      <p:ext uri="{BB962C8B-B14F-4D97-AF65-F5344CB8AC3E}">
        <p14:creationId xmlns:p14="http://schemas.microsoft.com/office/powerpoint/2010/main" val="549006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游戏效果</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108520" y="3717032"/>
            <a:ext cx="9144000" cy="1224136"/>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游戏效果</a:t>
            </a:r>
            <a:r>
              <a:rPr lang="en-US" altLang="zh-CN"/>
              <a:t>:</a:t>
            </a:r>
          </a:p>
          <a:p>
            <a:r>
              <a:rPr lang="zh-CN" altLang="en-US"/>
              <a:t>按照游戏维度来显示收益等情况</a:t>
            </a:r>
            <a:r>
              <a:rPr lang="en-US" altLang="zh-CN"/>
              <a:t>.</a:t>
            </a:r>
          </a:p>
          <a:p>
            <a:r>
              <a:rPr lang="zh-CN" altLang="en-US"/>
              <a:t>引入两个新名词</a:t>
            </a:r>
            <a:r>
              <a:rPr lang="en-US" altLang="zh-CN"/>
              <a:t>:</a:t>
            </a:r>
          </a:p>
          <a:p>
            <a:r>
              <a:rPr lang="zh-CN" altLang="en-US"/>
              <a:t>注册</a:t>
            </a:r>
            <a:r>
              <a:rPr lang="en-US" altLang="zh-CN" err="1"/>
              <a:t>arpu</a:t>
            </a:r>
            <a:r>
              <a:rPr lang="en-US" altLang="zh-CN"/>
              <a:t>: </a:t>
            </a:r>
            <a:r>
              <a:rPr lang="zh-CN" altLang="en-US"/>
              <a:t>期内累计充值金额</a:t>
            </a:r>
            <a:r>
              <a:rPr lang="en-US" altLang="zh-CN"/>
              <a:t>/</a:t>
            </a:r>
            <a:r>
              <a:rPr lang="zh-CN" altLang="en-US"/>
              <a:t>期内注册数</a:t>
            </a:r>
          </a:p>
          <a:p>
            <a:r>
              <a:rPr lang="zh-CN" altLang="en-US"/>
              <a:t>付费</a:t>
            </a:r>
            <a:r>
              <a:rPr lang="en-US" altLang="zh-CN" err="1"/>
              <a:t>arpu</a:t>
            </a:r>
            <a:r>
              <a:rPr lang="en-US" altLang="zh-CN"/>
              <a:t> </a:t>
            </a:r>
            <a:r>
              <a:rPr lang="zh-CN" altLang="en-US"/>
              <a:t>期内累计充值金额</a:t>
            </a:r>
            <a:r>
              <a:rPr lang="en-US" altLang="zh-CN"/>
              <a:t>/</a:t>
            </a:r>
            <a:r>
              <a:rPr lang="zh-CN" altLang="en-US"/>
              <a:t>付费人数</a:t>
            </a:r>
          </a:p>
        </p:txBody>
      </p:sp>
    </p:spTree>
    <p:extLst>
      <p:ext uri="{BB962C8B-B14F-4D97-AF65-F5344CB8AC3E}">
        <p14:creationId xmlns:p14="http://schemas.microsoft.com/office/powerpoint/2010/main" val="713570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充值数据</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3133242"/>
            <a:ext cx="9144000" cy="187993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充值数据</a:t>
            </a:r>
            <a:r>
              <a:rPr lang="en-US" altLang="zh-CN"/>
              <a:t>:</a:t>
            </a:r>
          </a:p>
          <a:p>
            <a:r>
              <a:rPr lang="zh-CN" altLang="en-US"/>
              <a:t>展示</a:t>
            </a:r>
            <a:r>
              <a:rPr lang="en-US" altLang="zh-CN"/>
              <a:t>android</a:t>
            </a:r>
            <a:r>
              <a:rPr lang="zh-CN" altLang="en-US"/>
              <a:t>业务的充值的情况</a:t>
            </a:r>
            <a:r>
              <a:rPr lang="en-US" altLang="zh-CN"/>
              <a:t>.</a:t>
            </a:r>
            <a:endParaRPr lang="zh-CN" altLang="en-US"/>
          </a:p>
        </p:txBody>
      </p:sp>
    </p:spTree>
    <p:extLst>
      <p:ext uri="{BB962C8B-B14F-4D97-AF65-F5344CB8AC3E}">
        <p14:creationId xmlns:p14="http://schemas.microsoft.com/office/powerpoint/2010/main" val="643027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介绍方式</a:t>
            </a:r>
          </a:p>
        </p:txBody>
      </p:sp>
      <p:pic>
        <p:nvPicPr>
          <p:cNvPr id="2" name="图片 1"/>
          <p:cNvPicPr>
            <a:picLocks noChangeAspect="1"/>
          </p:cNvPicPr>
          <p:nvPr/>
        </p:nvPicPr>
        <p:blipFill>
          <a:blip r:embed="rId2"/>
          <a:stretch>
            <a:fillRect/>
          </a:stretch>
        </p:blipFill>
        <p:spPr>
          <a:xfrm>
            <a:off x="179512" y="1700808"/>
            <a:ext cx="8678571" cy="439248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业务管理</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业务管理</a:t>
            </a:r>
            <a:r>
              <a:rPr lang="en-US" altLang="zh-CN"/>
              <a:t>:</a:t>
            </a:r>
          </a:p>
          <a:p>
            <a:r>
              <a:rPr lang="zh-CN" altLang="en-US"/>
              <a:t>以折线图的形式展示市场</a:t>
            </a:r>
            <a:r>
              <a:rPr lang="en-US" altLang="zh-CN"/>
              <a:t>,</a:t>
            </a:r>
            <a:r>
              <a:rPr lang="zh-CN" altLang="en-US"/>
              <a:t>成本</a:t>
            </a:r>
            <a:r>
              <a:rPr lang="en-US" altLang="zh-CN"/>
              <a:t>,</a:t>
            </a:r>
            <a:r>
              <a:rPr lang="zh-CN" altLang="en-US"/>
              <a:t>流程和投产的能力</a:t>
            </a:r>
            <a:r>
              <a:rPr lang="en-US" altLang="zh-CN"/>
              <a:t>.</a:t>
            </a:r>
            <a:endParaRPr lang="zh-CN" altLang="en-US"/>
          </a:p>
        </p:txBody>
      </p:sp>
      <p:pic>
        <p:nvPicPr>
          <p:cNvPr id="2" name="图片 1"/>
          <p:cNvPicPr>
            <a:picLocks noChangeAspect="1"/>
          </p:cNvPicPr>
          <p:nvPr/>
        </p:nvPicPr>
        <p:blipFill>
          <a:blip r:embed="rId3"/>
          <a:stretch>
            <a:fillRect/>
          </a:stretch>
        </p:blipFill>
        <p:spPr>
          <a:xfrm>
            <a:off x="0" y="2699155"/>
            <a:ext cx="9144000" cy="3754181"/>
          </a:xfrm>
          <a:prstGeom prst="rect">
            <a:avLst/>
          </a:prstGeom>
        </p:spPr>
      </p:pic>
    </p:spTree>
    <p:extLst>
      <p:ext uri="{BB962C8B-B14F-4D97-AF65-F5344CB8AC3E}">
        <p14:creationId xmlns:p14="http://schemas.microsoft.com/office/powerpoint/2010/main" val="15659425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导出数据 </a:t>
            </a:r>
            <a:r>
              <a:rPr lang="en-US" altLang="zh-CN"/>
              <a:t>		</a:t>
            </a:r>
            <a:r>
              <a:rPr lang="zh-CN" altLang="en-US">
                <a:hlinkClick r:id="rId3" action="ppaction://hlinksldjump"/>
              </a:rPr>
              <a:t>返回项目介绍</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导出数据</a:t>
            </a:r>
            <a:r>
              <a:rPr lang="en-US" altLang="zh-CN"/>
              <a:t>:</a:t>
            </a:r>
          </a:p>
          <a:p>
            <a:r>
              <a:rPr lang="zh-CN" altLang="en-US"/>
              <a:t>将用户的注册数据导出</a:t>
            </a:r>
            <a:r>
              <a:rPr lang="en-US" altLang="zh-CN"/>
              <a:t>.</a:t>
            </a:r>
            <a:endParaRPr lang="zh-CN" altLang="en-US"/>
          </a:p>
        </p:txBody>
      </p:sp>
      <p:pic>
        <p:nvPicPr>
          <p:cNvPr id="2" name="图片 1"/>
          <p:cNvPicPr>
            <a:picLocks noChangeAspect="1"/>
          </p:cNvPicPr>
          <p:nvPr/>
        </p:nvPicPr>
        <p:blipFill>
          <a:blip r:embed="rId4"/>
          <a:stretch>
            <a:fillRect/>
          </a:stretch>
        </p:blipFill>
        <p:spPr>
          <a:xfrm>
            <a:off x="0" y="3284984"/>
            <a:ext cx="9144000" cy="1350924"/>
          </a:xfrm>
          <a:prstGeom prst="rect">
            <a:avLst/>
          </a:prstGeom>
        </p:spPr>
      </p:pic>
    </p:spTree>
    <p:extLst>
      <p:ext uri="{BB962C8B-B14F-4D97-AF65-F5344CB8AC3E}">
        <p14:creationId xmlns:p14="http://schemas.microsoft.com/office/powerpoint/2010/main" val="2781170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用户列表</a:t>
            </a:r>
            <a:endParaRPr lang="en-US" altLang="zh-CN"/>
          </a:p>
          <a:p>
            <a:endParaRPr lang="en-US" altLang="zh-CN"/>
          </a:p>
          <a:p>
            <a:r>
              <a:rPr lang="zh-CN" altLang="en-US"/>
              <a:t>游戏列表</a:t>
            </a:r>
            <a:endParaRPr lang="en-US" altLang="zh-CN"/>
          </a:p>
          <a:p>
            <a:endParaRPr lang="en-US" altLang="zh-CN"/>
          </a:p>
          <a:p>
            <a:r>
              <a:rPr lang="zh-CN" altLang="en-US"/>
              <a:t>渠道列表</a:t>
            </a:r>
            <a:endParaRPr lang="en-US" altLang="zh-CN"/>
          </a:p>
          <a:p>
            <a:endParaRPr lang="en-US" altLang="zh-CN"/>
          </a:p>
          <a:p>
            <a:r>
              <a:rPr lang="zh-CN" altLang="en-US"/>
              <a:t>广告位列表</a:t>
            </a:r>
            <a:endParaRPr lang="en-US" altLang="zh-CN"/>
          </a:p>
          <a:p>
            <a:endParaRPr lang="en-US" altLang="zh-CN"/>
          </a:p>
          <a:p>
            <a:r>
              <a:rPr lang="zh-CN" altLang="en-US"/>
              <a:t>广告位结算</a:t>
            </a:r>
          </a:p>
        </p:txBody>
      </p:sp>
    </p:spTree>
    <p:extLst>
      <p:ext uri="{BB962C8B-B14F-4D97-AF65-F5344CB8AC3E}">
        <p14:creationId xmlns:p14="http://schemas.microsoft.com/office/powerpoint/2010/main" val="949221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用户列表</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2924944"/>
            <a:ext cx="9144000" cy="144206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用户列表</a:t>
            </a:r>
            <a:r>
              <a:rPr lang="en-US" altLang="zh-CN"/>
              <a:t>:</a:t>
            </a:r>
          </a:p>
          <a:p>
            <a:r>
              <a:rPr lang="zh-CN" altLang="en-US"/>
              <a:t>本质就是</a:t>
            </a:r>
            <a:r>
              <a:rPr lang="en-US" altLang="zh-CN" err="1"/>
              <a:t>ios</a:t>
            </a:r>
            <a:r>
              <a:rPr lang="zh-CN" altLang="en-US"/>
              <a:t>渠道商账号列表</a:t>
            </a:r>
          </a:p>
        </p:txBody>
      </p:sp>
    </p:spTree>
    <p:extLst>
      <p:ext uri="{BB962C8B-B14F-4D97-AF65-F5344CB8AC3E}">
        <p14:creationId xmlns:p14="http://schemas.microsoft.com/office/powerpoint/2010/main" val="2435897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游戏列表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展示</a:t>
            </a:r>
            <a:r>
              <a:rPr lang="en-US" altLang="zh-CN" err="1"/>
              <a:t>ios</a:t>
            </a:r>
            <a:r>
              <a:rPr lang="zh-CN" altLang="en-US"/>
              <a:t>的游戏</a:t>
            </a:r>
            <a:r>
              <a:rPr lang="en-US" altLang="zh-CN"/>
              <a:t>(</a:t>
            </a:r>
            <a:r>
              <a:rPr lang="zh-CN" altLang="en-US"/>
              <a:t>即产品</a:t>
            </a:r>
            <a:r>
              <a:rPr lang="en-US" altLang="zh-CN"/>
              <a:t>)</a:t>
            </a:r>
            <a:r>
              <a:rPr lang="zh-CN" altLang="en-US"/>
              <a:t>数据</a:t>
            </a:r>
            <a:r>
              <a:rPr lang="en-US" altLang="zh-CN"/>
              <a:t>,</a:t>
            </a:r>
            <a:r>
              <a:rPr lang="zh-CN" altLang="en-US"/>
              <a:t>从产品名称</a:t>
            </a:r>
            <a:r>
              <a:rPr lang="en-US" altLang="zh-CN"/>
              <a:t>,</a:t>
            </a:r>
            <a:r>
              <a:rPr lang="zh-CN" altLang="en-US"/>
              <a:t>产品简写</a:t>
            </a:r>
            <a:r>
              <a:rPr lang="en-US" altLang="zh-CN"/>
              <a:t>,</a:t>
            </a:r>
            <a:r>
              <a:rPr lang="zh-CN" altLang="en-US"/>
              <a:t>原名等角度</a:t>
            </a:r>
            <a:r>
              <a:rPr lang="en-US" altLang="zh-CN"/>
              <a:t>,</a:t>
            </a:r>
            <a:r>
              <a:rPr lang="zh-CN" altLang="en-US"/>
              <a:t>同时也包含苹果分成和非苹果分成</a:t>
            </a:r>
            <a:r>
              <a:rPr lang="en-US" altLang="zh-CN"/>
              <a:t>.</a:t>
            </a:r>
          </a:p>
          <a:p>
            <a:endParaRPr lang="en-US" altLang="zh-CN"/>
          </a:p>
          <a:p>
            <a:endParaRPr lang="zh-CN" altLang="en-US"/>
          </a:p>
        </p:txBody>
      </p:sp>
      <p:pic>
        <p:nvPicPr>
          <p:cNvPr id="2" name="图片 1"/>
          <p:cNvPicPr>
            <a:picLocks noChangeAspect="1"/>
          </p:cNvPicPr>
          <p:nvPr/>
        </p:nvPicPr>
        <p:blipFill>
          <a:blip r:embed="rId3"/>
          <a:stretch>
            <a:fillRect/>
          </a:stretch>
        </p:blipFill>
        <p:spPr>
          <a:xfrm>
            <a:off x="0" y="3150869"/>
            <a:ext cx="9144000" cy="2006323"/>
          </a:xfrm>
          <a:prstGeom prst="rect">
            <a:avLst/>
          </a:prstGeom>
        </p:spPr>
      </p:pic>
    </p:spTree>
    <p:extLst>
      <p:ext uri="{BB962C8B-B14F-4D97-AF65-F5344CB8AC3E}">
        <p14:creationId xmlns:p14="http://schemas.microsoft.com/office/powerpoint/2010/main" val="10044850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a:t>
            </a:r>
            <a:r>
              <a:rPr lang="en-US" altLang="zh-CN"/>
              <a:t>	</a:t>
            </a:r>
            <a:r>
              <a:rPr lang="zh-CN" altLang="en-US"/>
              <a:t>渠道列表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err="1"/>
              <a:t>ios</a:t>
            </a:r>
            <a:r>
              <a:rPr lang="zh-CN" altLang="en-US"/>
              <a:t>渠道列表</a:t>
            </a:r>
            <a:r>
              <a:rPr lang="en-US" altLang="zh-CN"/>
              <a:t>:</a:t>
            </a:r>
          </a:p>
          <a:p>
            <a:endParaRPr lang="en-US" altLang="zh-CN"/>
          </a:p>
          <a:p>
            <a:r>
              <a:rPr lang="en-US" altLang="zh-CN"/>
              <a:t>    Ios</a:t>
            </a:r>
            <a:r>
              <a:rPr lang="zh-CN" altLang="en-US"/>
              <a:t>渠道列表</a:t>
            </a:r>
            <a:endParaRPr lang="en-US" altLang="zh-CN"/>
          </a:p>
          <a:p>
            <a:endParaRPr lang="en-US" altLang="zh-CN"/>
          </a:p>
          <a:p>
            <a:r>
              <a:rPr lang="en-US" altLang="zh-CN"/>
              <a:t>    </a:t>
            </a:r>
            <a:r>
              <a:rPr lang="zh-CN" altLang="en-US"/>
              <a:t>手动添加渠道</a:t>
            </a:r>
            <a:endParaRPr lang="en-US" altLang="zh-CN"/>
          </a:p>
          <a:p>
            <a:endParaRPr lang="en-US" altLang="zh-CN"/>
          </a:p>
          <a:p>
            <a:r>
              <a:rPr lang="en-US" altLang="zh-CN"/>
              <a:t>    </a:t>
            </a:r>
            <a:r>
              <a:rPr lang="zh-CN" altLang="en-US"/>
              <a:t>导入渠道数据</a:t>
            </a:r>
            <a:endParaRPr lang="en-US" altLang="zh-CN"/>
          </a:p>
          <a:p>
            <a:endParaRPr lang="en-US" altLang="zh-CN"/>
          </a:p>
          <a:p>
            <a:r>
              <a:rPr lang="en-US" altLang="zh-CN"/>
              <a:t>    </a:t>
            </a:r>
            <a:r>
              <a:rPr lang="zh-CN" altLang="en-US"/>
              <a:t>统计数据</a:t>
            </a:r>
            <a:endParaRPr lang="en-US" altLang="zh-CN"/>
          </a:p>
          <a:p>
            <a:endParaRPr lang="en-US" altLang="zh-CN"/>
          </a:p>
          <a:p>
            <a:r>
              <a:rPr lang="en-US" altLang="zh-CN"/>
              <a:t>    </a:t>
            </a:r>
            <a:r>
              <a:rPr lang="zh-CN" altLang="en-US"/>
              <a:t>统计结果</a:t>
            </a:r>
            <a:endParaRPr lang="en-US" altLang="zh-CN"/>
          </a:p>
          <a:p>
            <a:endParaRPr lang="en-US" altLang="zh-CN"/>
          </a:p>
          <a:p>
            <a:r>
              <a:rPr lang="en-US" altLang="zh-CN"/>
              <a:t>    </a:t>
            </a:r>
            <a:r>
              <a:rPr lang="zh-CN" altLang="en-US"/>
              <a:t>导出</a:t>
            </a:r>
            <a:r>
              <a:rPr lang="en-US" altLang="zh-CN"/>
              <a:t>IDFA</a:t>
            </a:r>
            <a:r>
              <a:rPr lang="zh-CN" altLang="en-US"/>
              <a:t>数据</a:t>
            </a:r>
            <a:endParaRPr lang="en-US" altLang="zh-CN"/>
          </a:p>
        </p:txBody>
      </p:sp>
    </p:spTree>
    <p:extLst>
      <p:ext uri="{BB962C8B-B14F-4D97-AF65-F5344CB8AC3E}">
        <p14:creationId xmlns:p14="http://schemas.microsoft.com/office/powerpoint/2010/main" val="37566426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广告位列表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广告位列表</a:t>
            </a:r>
            <a:r>
              <a:rPr lang="en-US" altLang="zh-CN"/>
              <a:t>:</a:t>
            </a:r>
          </a:p>
          <a:p>
            <a:r>
              <a:rPr lang="zh-CN" altLang="en-US"/>
              <a:t>展示</a:t>
            </a:r>
            <a:r>
              <a:rPr lang="en-US" altLang="zh-CN" err="1"/>
              <a:t>ios</a:t>
            </a:r>
            <a:r>
              <a:rPr lang="zh-CN" altLang="en-US"/>
              <a:t>广告位信息</a:t>
            </a:r>
            <a:r>
              <a:rPr lang="en-US" altLang="zh-CN"/>
              <a:t>,</a:t>
            </a:r>
            <a:r>
              <a:rPr lang="zh-CN" altLang="en-US"/>
              <a:t>如渠道名称</a:t>
            </a:r>
            <a:r>
              <a:rPr lang="en-US" altLang="zh-CN"/>
              <a:t>,</a:t>
            </a:r>
            <a:r>
              <a:rPr lang="zh-CN" altLang="en-US"/>
              <a:t>渠道类型等数据信息</a:t>
            </a:r>
            <a:r>
              <a:rPr lang="en-US" altLang="zh-CN"/>
              <a:t>.</a:t>
            </a:r>
          </a:p>
          <a:p>
            <a:r>
              <a:rPr lang="zh-CN" altLang="en-US"/>
              <a:t>代码层面</a:t>
            </a:r>
            <a:r>
              <a:rPr lang="en-US" altLang="zh-CN"/>
              <a:t>:</a:t>
            </a:r>
            <a:r>
              <a:rPr lang="en-US" altLang="zh-CN" err="1"/>
              <a:t>think_ios_adv_position</a:t>
            </a:r>
            <a:r>
              <a:rPr lang="en-US" altLang="zh-CN"/>
              <a:t> </a:t>
            </a:r>
            <a:r>
              <a:rPr lang="zh-CN" altLang="en-US"/>
              <a:t>表中字段为主键联结其他信息表查出</a:t>
            </a:r>
            <a:r>
              <a:rPr lang="en-US" altLang="zh-CN"/>
              <a:t>,</a:t>
            </a:r>
            <a:r>
              <a:rPr lang="zh-CN" altLang="en-US"/>
              <a:t>结构和过程跟</a:t>
            </a:r>
            <a:r>
              <a:rPr lang="en-US" altLang="zh-CN"/>
              <a:t>android</a:t>
            </a:r>
            <a:r>
              <a:rPr lang="zh-CN" altLang="en-US"/>
              <a:t>业务相同</a:t>
            </a:r>
            <a:r>
              <a:rPr lang="en-US" altLang="zh-CN"/>
              <a:t>.</a:t>
            </a:r>
            <a:r>
              <a:rPr lang="zh-CN" altLang="en-US"/>
              <a:t>只是查询的表改成了</a:t>
            </a:r>
            <a:r>
              <a:rPr lang="en-US" altLang="zh-CN" err="1"/>
              <a:t>think_ios_adv_position</a:t>
            </a:r>
            <a:r>
              <a:rPr lang="zh-CN" altLang="en-US"/>
              <a:t>表</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068960"/>
            <a:ext cx="9144000" cy="1789044"/>
          </a:xfrm>
          <a:prstGeom prst="rect">
            <a:avLst/>
          </a:prstGeom>
        </p:spPr>
      </p:pic>
    </p:spTree>
    <p:extLst>
      <p:ext uri="{BB962C8B-B14F-4D97-AF65-F5344CB8AC3E}">
        <p14:creationId xmlns:p14="http://schemas.microsoft.com/office/powerpoint/2010/main" val="9551074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广告位结算</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选定时间段内</a:t>
            </a:r>
            <a:r>
              <a:rPr lang="en-US" altLang="zh-CN"/>
              <a:t>,</a:t>
            </a:r>
            <a:r>
              <a:rPr lang="zh-CN" altLang="en-US"/>
              <a:t>从多个维度</a:t>
            </a:r>
            <a:r>
              <a:rPr lang="en-US" altLang="zh-CN"/>
              <a:t>(</a:t>
            </a:r>
            <a:r>
              <a:rPr lang="zh-CN" altLang="en-US"/>
              <a:t>激活</a:t>
            </a:r>
            <a:r>
              <a:rPr lang="en-US" altLang="zh-CN"/>
              <a:t>,</a:t>
            </a:r>
            <a:r>
              <a:rPr lang="zh-CN" altLang="en-US"/>
              <a:t>注册</a:t>
            </a:r>
            <a:r>
              <a:rPr lang="en-US" altLang="zh-CN"/>
              <a:t>,</a:t>
            </a:r>
            <a:r>
              <a:rPr lang="zh-CN" altLang="en-US"/>
              <a:t>付费人数</a:t>
            </a:r>
            <a:r>
              <a:rPr lang="en-US" altLang="zh-CN"/>
              <a:t>,</a:t>
            </a:r>
            <a:r>
              <a:rPr lang="zh-CN" altLang="en-US"/>
              <a:t>付费金额</a:t>
            </a:r>
            <a:r>
              <a:rPr lang="en-US" altLang="zh-CN"/>
              <a:t>,</a:t>
            </a:r>
            <a:r>
              <a:rPr lang="zh-CN" altLang="en-US"/>
              <a:t>单价等</a:t>
            </a:r>
            <a:r>
              <a:rPr lang="en-US" altLang="zh-CN"/>
              <a:t>)</a:t>
            </a:r>
            <a:r>
              <a:rPr lang="zh-CN" altLang="en-US"/>
              <a:t>对广告位的效果进行展示</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717032"/>
            <a:ext cx="9144000" cy="1003863"/>
          </a:xfrm>
          <a:prstGeom prst="rect">
            <a:avLst/>
          </a:prstGeom>
        </p:spPr>
      </p:pic>
    </p:spTree>
    <p:extLst>
      <p:ext uri="{BB962C8B-B14F-4D97-AF65-F5344CB8AC3E}">
        <p14:creationId xmlns:p14="http://schemas.microsoft.com/office/powerpoint/2010/main" val="22874424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endParaRPr lang="en-US" altLang="zh-CN"/>
          </a:p>
          <a:p>
            <a:endParaRPr lang="en-US" altLang="zh-CN"/>
          </a:p>
          <a:p>
            <a:r>
              <a:rPr lang="zh-CN" altLang="en-US"/>
              <a:t>渠道效果</a:t>
            </a:r>
            <a:endParaRPr lang="en-US" altLang="zh-CN"/>
          </a:p>
          <a:p>
            <a:endParaRPr lang="en-US" altLang="zh-CN"/>
          </a:p>
          <a:p>
            <a:r>
              <a:rPr lang="zh-CN" altLang="en-US"/>
              <a:t>渠道日表</a:t>
            </a:r>
            <a:endParaRPr lang="en-US" altLang="zh-CN"/>
          </a:p>
          <a:p>
            <a:endParaRPr lang="en-US" altLang="zh-CN"/>
          </a:p>
          <a:p>
            <a:r>
              <a:rPr lang="zh-CN" altLang="en-US"/>
              <a:t>游戏效果</a:t>
            </a:r>
            <a:endParaRPr lang="en-US" altLang="zh-CN"/>
          </a:p>
          <a:p>
            <a:endParaRPr lang="en-US" altLang="zh-CN"/>
          </a:p>
          <a:p>
            <a:r>
              <a:rPr lang="zh-CN" altLang="en-US"/>
              <a:t>充值数据</a:t>
            </a:r>
            <a:endParaRPr lang="en-US" altLang="zh-CN"/>
          </a:p>
          <a:p>
            <a:endParaRPr lang="en-US" altLang="zh-CN"/>
          </a:p>
          <a:p>
            <a:r>
              <a:rPr lang="zh-CN" altLang="en-US"/>
              <a:t>业务管理</a:t>
            </a:r>
          </a:p>
        </p:txBody>
      </p:sp>
    </p:spTree>
    <p:extLst>
      <p:ext uri="{BB962C8B-B14F-4D97-AF65-F5344CB8AC3E}">
        <p14:creationId xmlns:p14="http://schemas.microsoft.com/office/powerpoint/2010/main" val="3573270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渠道时表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r>
              <a:rPr lang="en-US" altLang="zh-CN"/>
              <a:t>:</a:t>
            </a:r>
          </a:p>
          <a:p>
            <a:r>
              <a:rPr lang="zh-CN" altLang="en-US"/>
              <a:t>折线图的显示都会默认为今天与前三天的数据进行比较</a:t>
            </a:r>
            <a:r>
              <a:rPr lang="en-US" altLang="zh-CN"/>
              <a:t>.</a:t>
            </a:r>
            <a:r>
              <a:rPr lang="zh-CN" altLang="en-US"/>
              <a:t>以一日的每小时作为维度</a:t>
            </a:r>
            <a:r>
              <a:rPr lang="en-US" altLang="zh-CN"/>
              <a:t>,</a:t>
            </a:r>
            <a:r>
              <a:rPr lang="zh-CN" altLang="en-US"/>
              <a:t>展示总人数</a:t>
            </a:r>
            <a:r>
              <a:rPr lang="en-US" altLang="zh-CN"/>
              <a:t>,</a:t>
            </a:r>
            <a:r>
              <a:rPr lang="zh-CN" altLang="en-US"/>
              <a:t>总充值</a:t>
            </a:r>
            <a:r>
              <a:rPr lang="en-US" altLang="zh-CN"/>
              <a:t>,</a:t>
            </a:r>
            <a:r>
              <a:rPr lang="zh-CN" altLang="en-US"/>
              <a:t>新人数</a:t>
            </a:r>
            <a:r>
              <a:rPr lang="en-US" altLang="zh-CN"/>
              <a:t>,</a:t>
            </a:r>
            <a:r>
              <a:rPr lang="zh-CN" altLang="en-US"/>
              <a:t>新充值等信息</a:t>
            </a:r>
            <a:r>
              <a:rPr lang="en-US" altLang="zh-CN"/>
              <a:t>.</a:t>
            </a:r>
          </a:p>
          <a:p>
            <a:endParaRPr lang="en-US" altLang="zh-CN"/>
          </a:p>
          <a:p>
            <a:endParaRPr lang="zh-CN" altLang="en-US"/>
          </a:p>
        </p:txBody>
      </p:sp>
      <p:pic>
        <p:nvPicPr>
          <p:cNvPr id="3" name="图片 2"/>
          <p:cNvPicPr>
            <a:picLocks noChangeAspect="1"/>
          </p:cNvPicPr>
          <p:nvPr/>
        </p:nvPicPr>
        <p:blipFill>
          <a:blip r:embed="rId3"/>
          <a:stretch>
            <a:fillRect/>
          </a:stretch>
        </p:blipFill>
        <p:spPr>
          <a:xfrm>
            <a:off x="0" y="2636912"/>
            <a:ext cx="9144000" cy="3685671"/>
          </a:xfrm>
          <a:prstGeom prst="rect">
            <a:avLst/>
          </a:prstGeom>
        </p:spPr>
      </p:pic>
    </p:spTree>
    <p:extLst>
      <p:ext uri="{BB962C8B-B14F-4D97-AF65-F5344CB8AC3E}">
        <p14:creationId xmlns:p14="http://schemas.microsoft.com/office/powerpoint/2010/main" val="43516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smtClean="0"/>
          </a:p>
          <a:p>
            <a:pPr algn="ctr"/>
            <a:endParaRPr lang="en-US" altLang="zh-CN" sz="2000" smtClean="0"/>
          </a:p>
          <a:p>
            <a:pPr algn="ctr"/>
            <a:endParaRPr lang="en-US" altLang="zh-CN" sz="2000"/>
          </a:p>
          <a:p>
            <a:pPr algn="ctr"/>
            <a:endParaRPr lang="en-US" altLang="zh-CN" sz="2000" smtClean="0"/>
          </a:p>
          <a:p>
            <a:pPr algn="ctr"/>
            <a:r>
              <a:rPr lang="zh-CN" altLang="en-US" sz="2000" smtClean="0">
                <a:hlinkClick r:id="rId3" action="ppaction://hlinksldjump"/>
              </a:rPr>
              <a:t>后台的业务流程</a:t>
            </a:r>
            <a:endParaRPr lang="en-US" altLang="zh-CN" sz="2000" smtClean="0"/>
          </a:p>
          <a:p>
            <a:pPr algn="ctr"/>
            <a:endParaRPr lang="en-US" altLang="zh-CN" sz="2000"/>
          </a:p>
          <a:p>
            <a:pPr algn="ctr"/>
            <a:endParaRPr lang="en-US" altLang="zh-CN" sz="2000" smtClean="0"/>
          </a:p>
          <a:p>
            <a:pPr algn="ctr"/>
            <a:r>
              <a:rPr lang="zh-CN" altLang="en-US" sz="2000" smtClean="0">
                <a:hlinkClick r:id="rId4" action="ppaction://hlinksldjump"/>
              </a:rPr>
              <a:t>代码的设计思路</a:t>
            </a:r>
            <a:endParaRPr lang="en-US" altLang="zh-CN" sz="2000" smtClean="0"/>
          </a:p>
          <a:p>
            <a:endParaRPr lang="en-US" altLang="zh-CN"/>
          </a:p>
          <a:p>
            <a:endParaRPr lang="zh-CN" altLang="en-US"/>
          </a:p>
        </p:txBody>
      </p:sp>
    </p:spTree>
    <p:extLst>
      <p:ext uri="{BB962C8B-B14F-4D97-AF65-F5344CB8AC3E}">
        <p14:creationId xmlns:p14="http://schemas.microsoft.com/office/powerpoint/2010/main" val="13533826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渠道效果</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渠道效果</a:t>
            </a:r>
            <a:r>
              <a:rPr lang="en-US" altLang="zh-CN"/>
              <a:t>:</a:t>
            </a:r>
          </a:p>
          <a:p>
            <a:r>
              <a:rPr lang="zh-CN" altLang="en-US"/>
              <a:t>与</a:t>
            </a:r>
            <a:r>
              <a:rPr lang="en-US" altLang="zh-CN"/>
              <a:t>android</a:t>
            </a:r>
            <a:r>
              <a:rPr lang="zh-CN" altLang="en-US"/>
              <a:t>展示的内容一致</a:t>
            </a:r>
            <a:r>
              <a:rPr lang="en-US" altLang="zh-CN"/>
              <a:t>,</a:t>
            </a:r>
            <a:r>
              <a:rPr lang="zh-CN" altLang="en-US"/>
              <a:t>不过少了一个业务类型效果</a:t>
            </a:r>
            <a:r>
              <a:rPr lang="en-US" altLang="zh-CN"/>
              <a:t>,</a:t>
            </a:r>
            <a:r>
              <a:rPr lang="en-US" altLang="zh-CN" err="1"/>
              <a:t>ios</a:t>
            </a:r>
            <a:r>
              <a:rPr lang="zh-CN" altLang="en-US"/>
              <a:t>渠道不存在</a:t>
            </a:r>
            <a:r>
              <a:rPr lang="en-US" altLang="zh-CN"/>
              <a:t>CPA,CPS</a:t>
            </a:r>
            <a:r>
              <a:rPr lang="zh-CN" altLang="en-US"/>
              <a:t>等业务</a:t>
            </a:r>
            <a:r>
              <a:rPr lang="en-US" altLang="zh-CN"/>
              <a:t>(</a:t>
            </a:r>
            <a:r>
              <a:rPr lang="zh-CN" altLang="en-US"/>
              <a:t>合作</a:t>
            </a:r>
            <a:r>
              <a:rPr lang="en-US" altLang="zh-CN"/>
              <a:t>)</a:t>
            </a:r>
            <a:r>
              <a:rPr lang="zh-CN" altLang="en-US"/>
              <a:t>类型之间的对比</a:t>
            </a:r>
            <a:r>
              <a:rPr lang="en-US" altLang="zh-CN"/>
              <a:t>.</a:t>
            </a:r>
            <a:endParaRPr lang="zh-CN" altLang="en-US"/>
          </a:p>
        </p:txBody>
      </p:sp>
      <p:pic>
        <p:nvPicPr>
          <p:cNvPr id="2" name="图片 1"/>
          <p:cNvPicPr>
            <a:picLocks noChangeAspect="1"/>
          </p:cNvPicPr>
          <p:nvPr/>
        </p:nvPicPr>
        <p:blipFill>
          <a:blip r:embed="rId3"/>
          <a:stretch>
            <a:fillRect/>
          </a:stretch>
        </p:blipFill>
        <p:spPr>
          <a:xfrm>
            <a:off x="0" y="3054197"/>
            <a:ext cx="9144000" cy="1958979"/>
          </a:xfrm>
          <a:prstGeom prst="rect">
            <a:avLst/>
          </a:prstGeom>
        </p:spPr>
      </p:pic>
    </p:spTree>
    <p:extLst>
      <p:ext uri="{BB962C8B-B14F-4D97-AF65-F5344CB8AC3E}">
        <p14:creationId xmlns:p14="http://schemas.microsoft.com/office/powerpoint/2010/main" val="6624035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渠道日表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渠道日表</a:t>
            </a:r>
            <a:r>
              <a:rPr lang="en-US" altLang="zh-CN"/>
              <a:t>:</a:t>
            </a:r>
          </a:p>
          <a:p>
            <a:r>
              <a:rPr lang="zh-CN" altLang="en-US"/>
              <a:t>按日期进行渠道效果对比</a:t>
            </a:r>
            <a:r>
              <a:rPr lang="en-US" altLang="zh-CN"/>
              <a:t>,</a:t>
            </a:r>
            <a:r>
              <a:rPr lang="zh-CN" altLang="en-US"/>
              <a:t>涉及到回本率</a:t>
            </a:r>
            <a:r>
              <a:rPr lang="en-US" altLang="zh-CN"/>
              <a:t>,LTV,</a:t>
            </a:r>
            <a:r>
              <a:rPr lang="zh-CN" altLang="en-US"/>
              <a:t>留存维度</a:t>
            </a:r>
          </a:p>
          <a:p>
            <a:r>
              <a:rPr lang="en-US" altLang="zh-CN"/>
              <a:t>LTV:.livetimevalue.</a:t>
            </a:r>
            <a:r>
              <a:rPr lang="zh-CN" altLang="en-US"/>
              <a:t>用户终身价值 </a:t>
            </a:r>
            <a:r>
              <a:rPr lang="en-US" altLang="zh-CN"/>
              <a:t>(10</a:t>
            </a:r>
            <a:r>
              <a:rPr lang="zh-CN" altLang="en-US"/>
              <a:t>日</a:t>
            </a:r>
            <a:r>
              <a:rPr lang="en-US" altLang="zh-CN"/>
              <a:t>LTV</a:t>
            </a:r>
            <a:r>
              <a:rPr lang="zh-CN" altLang="en-US"/>
              <a:t>就是今天注册的新用户在</a:t>
            </a:r>
            <a:r>
              <a:rPr lang="en-US" altLang="zh-CN"/>
              <a:t>10</a:t>
            </a:r>
            <a:r>
              <a:rPr lang="zh-CN" altLang="en-US"/>
              <a:t>天内的充值总额</a:t>
            </a:r>
            <a:r>
              <a:rPr lang="en-US" altLang="zh-CN"/>
              <a:t>/</a:t>
            </a:r>
            <a:r>
              <a:rPr lang="zh-CN" altLang="en-US"/>
              <a:t>今天的内注册人数</a:t>
            </a:r>
            <a:r>
              <a:rPr lang="en-US" altLang="zh-CN"/>
              <a:t>)</a:t>
            </a:r>
            <a:endParaRPr lang="zh-CN" altLang="en-US"/>
          </a:p>
        </p:txBody>
      </p:sp>
      <p:pic>
        <p:nvPicPr>
          <p:cNvPr id="2" name="图片 1"/>
          <p:cNvPicPr>
            <a:picLocks noChangeAspect="1"/>
          </p:cNvPicPr>
          <p:nvPr/>
        </p:nvPicPr>
        <p:blipFill>
          <a:blip r:embed="rId3"/>
          <a:stretch>
            <a:fillRect/>
          </a:stretch>
        </p:blipFill>
        <p:spPr>
          <a:xfrm>
            <a:off x="0" y="3609925"/>
            <a:ext cx="9144000" cy="1547267"/>
          </a:xfrm>
          <a:prstGeom prst="rect">
            <a:avLst/>
          </a:prstGeom>
        </p:spPr>
      </p:pic>
    </p:spTree>
    <p:extLst>
      <p:ext uri="{BB962C8B-B14F-4D97-AF65-F5344CB8AC3E}">
        <p14:creationId xmlns:p14="http://schemas.microsoft.com/office/powerpoint/2010/main" val="2789252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游戏效果</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游戏效果</a:t>
            </a:r>
            <a:r>
              <a:rPr lang="en-US" altLang="zh-CN"/>
              <a:t>:</a:t>
            </a:r>
          </a:p>
          <a:p>
            <a:r>
              <a:rPr lang="zh-CN" altLang="en-US"/>
              <a:t>游戏名称 角度</a:t>
            </a:r>
          </a:p>
          <a:p>
            <a:r>
              <a:rPr lang="zh-CN" altLang="en-US"/>
              <a:t>游戏原名 角度</a:t>
            </a:r>
          </a:p>
          <a:p>
            <a:r>
              <a:rPr lang="zh-CN" altLang="en-US"/>
              <a:t>展示激活</a:t>
            </a:r>
            <a:r>
              <a:rPr lang="en-US" altLang="zh-CN"/>
              <a:t>,</a:t>
            </a:r>
            <a:r>
              <a:rPr lang="zh-CN" altLang="en-US"/>
              <a:t>注册</a:t>
            </a:r>
            <a:r>
              <a:rPr lang="en-US" altLang="zh-CN"/>
              <a:t>,</a:t>
            </a:r>
            <a:r>
              <a:rPr lang="zh-CN" altLang="en-US"/>
              <a:t>次留率等</a:t>
            </a:r>
            <a:r>
              <a:rPr lang="en-US" altLang="zh-CN"/>
              <a:t>.</a:t>
            </a:r>
          </a:p>
          <a:p>
            <a:endParaRPr lang="en-US" altLang="zh-CN"/>
          </a:p>
        </p:txBody>
      </p:sp>
      <p:pic>
        <p:nvPicPr>
          <p:cNvPr id="2" name="图片 1"/>
          <p:cNvPicPr>
            <a:picLocks noChangeAspect="1"/>
          </p:cNvPicPr>
          <p:nvPr/>
        </p:nvPicPr>
        <p:blipFill>
          <a:blip r:embed="rId3"/>
          <a:stretch>
            <a:fillRect/>
          </a:stretch>
        </p:blipFill>
        <p:spPr>
          <a:xfrm>
            <a:off x="0" y="3717032"/>
            <a:ext cx="9144000" cy="1698028"/>
          </a:xfrm>
          <a:prstGeom prst="rect">
            <a:avLst/>
          </a:prstGeom>
        </p:spPr>
      </p:pic>
    </p:spTree>
    <p:extLst>
      <p:ext uri="{BB962C8B-B14F-4D97-AF65-F5344CB8AC3E}">
        <p14:creationId xmlns:p14="http://schemas.microsoft.com/office/powerpoint/2010/main" val="3814528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充值数据</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充值数据</a:t>
            </a:r>
            <a:r>
              <a:rPr lang="en-US" altLang="zh-CN"/>
              <a:t>:</a:t>
            </a:r>
          </a:p>
          <a:p>
            <a:r>
              <a:rPr lang="zh-CN" altLang="en-US"/>
              <a:t>展示总充值</a:t>
            </a:r>
            <a:r>
              <a:rPr lang="en-US" altLang="zh-CN"/>
              <a:t>,</a:t>
            </a:r>
            <a:r>
              <a:rPr lang="zh-CN" altLang="en-US"/>
              <a:t>苹果充值</a:t>
            </a:r>
            <a:r>
              <a:rPr lang="en-US" altLang="zh-CN"/>
              <a:t>(</a:t>
            </a:r>
            <a:r>
              <a:rPr lang="zh-CN" altLang="en-US"/>
              <a:t>通过苹果的</a:t>
            </a:r>
            <a:r>
              <a:rPr lang="en-US" altLang="zh-CN"/>
              <a:t>apple id</a:t>
            </a:r>
            <a:r>
              <a:rPr lang="zh-CN" altLang="en-US"/>
              <a:t>充值</a:t>
            </a:r>
            <a:r>
              <a:rPr lang="en-US" altLang="zh-CN"/>
              <a:t>),</a:t>
            </a:r>
            <a:r>
              <a:rPr lang="zh-CN" altLang="en-US"/>
              <a:t>非苹果充值</a:t>
            </a:r>
            <a:r>
              <a:rPr lang="en-US" altLang="zh-CN"/>
              <a:t>(</a:t>
            </a:r>
            <a:r>
              <a:rPr lang="zh-CN" altLang="en-US"/>
              <a:t>其他充值方式</a:t>
            </a:r>
            <a:r>
              <a:rPr lang="en-US" altLang="zh-CN"/>
              <a:t>)</a:t>
            </a:r>
            <a:r>
              <a:rPr lang="zh-CN" altLang="en-US"/>
              <a:t>的金额</a:t>
            </a:r>
            <a:r>
              <a:rPr lang="en-US" altLang="zh-CN"/>
              <a:t>,</a:t>
            </a:r>
            <a:r>
              <a:rPr lang="zh-CN" altLang="en-US"/>
              <a:t>人数</a:t>
            </a:r>
            <a:r>
              <a:rPr lang="en-US" altLang="zh-CN"/>
              <a:t>,</a:t>
            </a:r>
            <a:r>
              <a:rPr lang="zh-CN" altLang="en-US"/>
              <a:t>占比和</a:t>
            </a:r>
            <a:r>
              <a:rPr lang="en-US" altLang="zh-CN"/>
              <a:t>arpu</a:t>
            </a:r>
            <a:r>
              <a:rPr lang="zh-CN" altLang="en-US"/>
              <a:t>值</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291689"/>
            <a:ext cx="9144000" cy="1721487"/>
          </a:xfrm>
          <a:prstGeom prst="rect">
            <a:avLst/>
          </a:prstGeom>
        </p:spPr>
      </p:pic>
    </p:spTree>
    <p:extLst>
      <p:ext uri="{BB962C8B-B14F-4D97-AF65-F5344CB8AC3E}">
        <p14:creationId xmlns:p14="http://schemas.microsoft.com/office/powerpoint/2010/main" val="33700726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业务管理 </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业务管理</a:t>
            </a:r>
            <a:r>
              <a:rPr lang="en-US" altLang="zh-CN"/>
              <a:t>:</a:t>
            </a:r>
          </a:p>
          <a:p>
            <a:r>
              <a:rPr lang="zh-CN" altLang="en-US" kern="1200"/>
              <a:t>该功能提供四个表</a:t>
            </a:r>
            <a:r>
              <a:rPr lang="en-US" altLang="zh-CN" kern="1200"/>
              <a:t>,</a:t>
            </a:r>
            <a:r>
              <a:rPr lang="zh-CN" altLang="en-US" kern="1200"/>
              <a:t>从</a:t>
            </a:r>
            <a:r>
              <a:rPr lang="en-US" altLang="zh-CN" kern="1200"/>
              <a:t>4</a:t>
            </a:r>
            <a:r>
              <a:rPr lang="zh-CN" altLang="en-US" kern="1200"/>
              <a:t>个维度来展示业务效果和能力</a:t>
            </a:r>
            <a:r>
              <a:rPr lang="en-US" altLang="zh-CN" kern="1200"/>
              <a:t>.</a:t>
            </a:r>
            <a:r>
              <a:rPr lang="zh-CN" altLang="en-US" kern="1200"/>
              <a:t>均是以指定的两个值为</a:t>
            </a:r>
            <a:r>
              <a:rPr lang="en-US" altLang="zh-CN" kern="1200"/>
              <a:t>xy</a:t>
            </a:r>
            <a:r>
              <a:rPr lang="zh-CN" altLang="en-US" kern="1200"/>
              <a:t>轴</a:t>
            </a:r>
            <a:r>
              <a:rPr lang="en-US" altLang="zh-CN" kern="1200"/>
              <a:t>,</a:t>
            </a:r>
            <a:r>
              <a:rPr lang="zh-CN" altLang="en-US" kern="1200"/>
              <a:t>将数据画成折线图的方式</a:t>
            </a:r>
            <a:r>
              <a:rPr lang="en-US" altLang="zh-CN" kern="1200"/>
              <a:t>.</a:t>
            </a:r>
            <a:r>
              <a:rPr lang="zh-CN" altLang="en-US" kern="1200"/>
              <a:t>如流水变现力是指期内流水</a:t>
            </a:r>
            <a:r>
              <a:rPr lang="en-US" altLang="zh-CN" kern="1200"/>
              <a:t>/</a:t>
            </a:r>
            <a:r>
              <a:rPr lang="zh-CN" altLang="en-US" kern="1200"/>
              <a:t>成本</a:t>
            </a:r>
            <a:r>
              <a:rPr lang="en-US" altLang="zh-CN" kern="1200"/>
              <a:t>,</a:t>
            </a:r>
            <a:r>
              <a:rPr lang="zh-CN" altLang="en-US" kern="1200"/>
              <a:t>折线图</a:t>
            </a:r>
            <a:r>
              <a:rPr lang="en-US" altLang="zh-CN" kern="1200"/>
              <a:t>x</a:t>
            </a:r>
            <a:r>
              <a:rPr lang="zh-CN" altLang="en-US" kern="1200"/>
              <a:t>轴则为期内流水</a:t>
            </a:r>
            <a:r>
              <a:rPr lang="en-US" altLang="zh-CN" kern="1200"/>
              <a:t>,y</a:t>
            </a:r>
            <a:r>
              <a:rPr lang="zh-CN" altLang="en-US" kern="1200"/>
              <a:t>轴为成本</a:t>
            </a:r>
            <a:r>
              <a:rPr lang="en-US" altLang="zh-CN" kern="1200"/>
              <a:t>.</a:t>
            </a:r>
            <a:endParaRPr lang="zh-CN" altLang="en-US" kern="1200"/>
          </a:p>
          <a:p>
            <a:endParaRPr lang="en-US" altLang="zh-CN"/>
          </a:p>
          <a:p>
            <a:endParaRPr lang="zh-CN" altLang="en-US"/>
          </a:p>
        </p:txBody>
      </p:sp>
      <p:pic>
        <p:nvPicPr>
          <p:cNvPr id="2" name="图片 1"/>
          <p:cNvPicPr>
            <a:picLocks noChangeAspect="1"/>
          </p:cNvPicPr>
          <p:nvPr/>
        </p:nvPicPr>
        <p:blipFill>
          <a:blip r:embed="rId4"/>
          <a:stretch>
            <a:fillRect/>
          </a:stretch>
        </p:blipFill>
        <p:spPr>
          <a:xfrm>
            <a:off x="0" y="2545858"/>
            <a:ext cx="9144000" cy="4339526"/>
          </a:xfrm>
          <a:prstGeom prst="rect">
            <a:avLst/>
          </a:prstGeom>
        </p:spPr>
      </p:pic>
    </p:spTree>
    <p:extLst>
      <p:ext uri="{BB962C8B-B14F-4D97-AF65-F5344CB8AC3E}">
        <p14:creationId xmlns:p14="http://schemas.microsoft.com/office/powerpoint/2010/main" val="41585338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endParaRPr lang="en-US" altLang="zh-CN"/>
          </a:p>
          <a:p>
            <a:endParaRPr lang="en-US" altLang="zh-CN"/>
          </a:p>
          <a:p>
            <a:r>
              <a:rPr lang="zh-CN" altLang="en-US"/>
              <a:t>渠道列表</a:t>
            </a:r>
            <a:endParaRPr lang="en-US" altLang="zh-CN"/>
          </a:p>
          <a:p>
            <a:endParaRPr lang="en-US" altLang="zh-CN"/>
          </a:p>
          <a:p>
            <a:r>
              <a:rPr lang="zh-CN" altLang="en-US"/>
              <a:t>广告位列表</a:t>
            </a:r>
            <a:endParaRPr lang="en-US" altLang="zh-CN"/>
          </a:p>
          <a:p>
            <a:endParaRPr lang="en-US" altLang="zh-CN"/>
          </a:p>
          <a:p>
            <a:r>
              <a:rPr lang="zh-CN" altLang="en-US"/>
              <a:t>广告位结算</a:t>
            </a:r>
          </a:p>
        </p:txBody>
      </p:sp>
    </p:spTree>
    <p:extLst>
      <p:ext uri="{BB962C8B-B14F-4D97-AF65-F5344CB8AC3E}">
        <p14:creationId xmlns:p14="http://schemas.microsoft.com/office/powerpoint/2010/main" val="28556043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游戏列表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展示海外业务的游戏列表</a:t>
            </a:r>
            <a:r>
              <a:rPr lang="en-US" altLang="zh-CN"/>
              <a:t>,</a:t>
            </a:r>
            <a:r>
              <a:rPr lang="zh-CN" altLang="en-US"/>
              <a:t>属性有产品</a:t>
            </a:r>
            <a:r>
              <a:rPr lang="en-US" altLang="zh-CN"/>
              <a:t>id,</a:t>
            </a:r>
            <a:r>
              <a:rPr lang="zh-CN" altLang="en-US"/>
              <a:t>产品名称</a:t>
            </a:r>
            <a:r>
              <a:rPr lang="en-US" altLang="zh-CN"/>
              <a:t>,</a:t>
            </a:r>
            <a:r>
              <a:rPr lang="zh-CN" altLang="en-US"/>
              <a:t>缩写</a:t>
            </a:r>
            <a:r>
              <a:rPr lang="en-US" altLang="zh-CN"/>
              <a:t>,</a:t>
            </a:r>
            <a:r>
              <a:rPr lang="zh-CN" altLang="en-US"/>
              <a:t>原名</a:t>
            </a:r>
            <a:r>
              <a:rPr lang="en-US" altLang="zh-CN"/>
              <a:t>,</a:t>
            </a:r>
            <a:r>
              <a:rPr lang="zh-CN" altLang="en-US"/>
              <a:t>分成比例等</a:t>
            </a:r>
            <a:r>
              <a:rPr lang="en-US" altLang="zh-CN"/>
              <a:t>.</a:t>
            </a:r>
            <a:endParaRPr lang="zh-CN" altLang="en-US"/>
          </a:p>
        </p:txBody>
      </p:sp>
      <p:pic>
        <p:nvPicPr>
          <p:cNvPr id="2" name="图片 1"/>
          <p:cNvPicPr>
            <a:picLocks noChangeAspect="1"/>
          </p:cNvPicPr>
          <p:nvPr/>
        </p:nvPicPr>
        <p:blipFill>
          <a:blip r:embed="rId3"/>
          <a:stretch>
            <a:fillRect/>
          </a:stretch>
        </p:blipFill>
        <p:spPr>
          <a:xfrm>
            <a:off x="0" y="3356992"/>
            <a:ext cx="9144000" cy="1080120"/>
          </a:xfrm>
          <a:prstGeom prst="rect">
            <a:avLst/>
          </a:prstGeom>
        </p:spPr>
      </p:pic>
    </p:spTree>
    <p:extLst>
      <p:ext uri="{BB962C8B-B14F-4D97-AF65-F5344CB8AC3E}">
        <p14:creationId xmlns:p14="http://schemas.microsoft.com/office/powerpoint/2010/main" val="393888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渠道列表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渠道列表</a:t>
            </a:r>
            <a:r>
              <a:rPr lang="en-US" altLang="zh-CN"/>
              <a:t>:</a:t>
            </a:r>
          </a:p>
          <a:p>
            <a:r>
              <a:rPr lang="zh-CN" altLang="en-US"/>
              <a:t>展示海外渠道内容</a:t>
            </a:r>
            <a:r>
              <a:rPr lang="en-US" altLang="zh-CN"/>
              <a:t>,</a:t>
            </a:r>
            <a:r>
              <a:rPr lang="zh-CN" altLang="en-US"/>
              <a:t>有渠道</a:t>
            </a:r>
            <a:r>
              <a:rPr lang="en-US" altLang="zh-CN"/>
              <a:t>id,</a:t>
            </a:r>
            <a:r>
              <a:rPr lang="zh-CN" altLang="en-US"/>
              <a:t>渠道名称</a:t>
            </a:r>
            <a:r>
              <a:rPr lang="en-US" altLang="zh-CN"/>
              <a:t>,</a:t>
            </a:r>
            <a:r>
              <a:rPr lang="zh-CN" altLang="en-US"/>
              <a:t>渠道类型</a:t>
            </a:r>
            <a:r>
              <a:rPr lang="en-US" altLang="zh-CN"/>
              <a:t>(</a:t>
            </a:r>
            <a:r>
              <a:rPr lang="zh-CN" altLang="en-US"/>
              <a:t>线下渠道</a:t>
            </a:r>
            <a:r>
              <a:rPr lang="en-US" altLang="zh-CN"/>
              <a:t>,app</a:t>
            </a:r>
            <a:r>
              <a:rPr lang="zh-CN" altLang="en-US"/>
              <a:t>应用</a:t>
            </a:r>
            <a:r>
              <a:rPr lang="en-US" altLang="zh-CN"/>
              <a:t>,</a:t>
            </a:r>
            <a:r>
              <a:rPr lang="zh-CN" altLang="en-US"/>
              <a:t>广告联盟等</a:t>
            </a:r>
            <a:r>
              <a:rPr lang="en-US" altLang="zh-CN"/>
              <a:t>),</a:t>
            </a:r>
            <a:r>
              <a:rPr lang="zh-CN" altLang="en-US"/>
              <a:t>创建时间等信息</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429000"/>
            <a:ext cx="9144000" cy="1272384"/>
          </a:xfrm>
          <a:prstGeom prst="rect">
            <a:avLst/>
          </a:prstGeom>
        </p:spPr>
      </p:pic>
    </p:spTree>
    <p:extLst>
      <p:ext uri="{BB962C8B-B14F-4D97-AF65-F5344CB8AC3E}">
        <p14:creationId xmlns:p14="http://schemas.microsoft.com/office/powerpoint/2010/main" val="3744364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广告位列表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广告位列表</a:t>
            </a:r>
            <a:r>
              <a:rPr lang="en-US" altLang="zh-CN"/>
              <a:t>:</a:t>
            </a:r>
          </a:p>
          <a:p>
            <a:r>
              <a:rPr lang="zh-CN" altLang="en-US"/>
              <a:t>展示海外渠道拥有的广告位</a:t>
            </a:r>
            <a:r>
              <a:rPr lang="en-US" altLang="zh-CN"/>
              <a:t>,</a:t>
            </a:r>
            <a:r>
              <a:rPr lang="zh-CN" altLang="en-US"/>
              <a:t>及其属性信息</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2972124"/>
            <a:ext cx="9144000" cy="1392980"/>
          </a:xfrm>
          <a:prstGeom prst="rect">
            <a:avLst/>
          </a:prstGeom>
        </p:spPr>
      </p:pic>
    </p:spTree>
    <p:extLst>
      <p:ext uri="{BB962C8B-B14F-4D97-AF65-F5344CB8AC3E}">
        <p14:creationId xmlns:p14="http://schemas.microsoft.com/office/powerpoint/2010/main" val="462035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广告位结算 </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对海外业务的广告位的结算信息进行展示</a:t>
            </a:r>
            <a:r>
              <a:rPr lang="en-US" altLang="zh-CN"/>
              <a:t>,</a:t>
            </a:r>
          </a:p>
          <a:p>
            <a:r>
              <a:rPr lang="zh-CN" altLang="en-US"/>
              <a:t>展示的内容有一条广告位他的渠道名称</a:t>
            </a:r>
            <a:r>
              <a:rPr lang="en-US" altLang="zh-CN"/>
              <a:t>,</a:t>
            </a:r>
            <a:r>
              <a:rPr lang="zh-CN" altLang="en-US"/>
              <a:t>激活</a:t>
            </a:r>
            <a:r>
              <a:rPr lang="en-US" altLang="zh-CN"/>
              <a:t>,</a:t>
            </a:r>
            <a:r>
              <a:rPr lang="zh-CN" altLang="en-US"/>
              <a:t>注册</a:t>
            </a:r>
            <a:r>
              <a:rPr lang="en-US" altLang="zh-CN"/>
              <a:t>,</a:t>
            </a:r>
            <a:r>
              <a:rPr lang="zh-CN" altLang="en-US"/>
              <a:t>付费金额</a:t>
            </a:r>
            <a:r>
              <a:rPr lang="en-US" altLang="zh-CN"/>
              <a:t>,</a:t>
            </a:r>
            <a:r>
              <a:rPr lang="zh-CN" altLang="en-US"/>
              <a:t>通道费等财务数据</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012186"/>
            <a:ext cx="9144000" cy="992877"/>
          </a:xfrm>
          <a:prstGeom prst="rect">
            <a:avLst/>
          </a:prstGeom>
        </p:spPr>
      </p:pic>
    </p:spTree>
    <p:extLst>
      <p:ext uri="{BB962C8B-B14F-4D97-AF65-F5344CB8AC3E}">
        <p14:creationId xmlns:p14="http://schemas.microsoft.com/office/powerpoint/2010/main" val="2364539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hlinkClick r:id="rId3" action="ppaction://hlinksldjump"/>
              </a:rPr>
              <a:t>Android</a:t>
            </a:r>
            <a:r>
              <a:rPr lang="zh-CN" altLang="en-US">
                <a:hlinkClick r:id="rId3" action="ppaction://hlinksldjump"/>
              </a:rPr>
              <a:t>业务</a:t>
            </a:r>
            <a:endParaRPr lang="en-US" altLang="zh-CN"/>
          </a:p>
          <a:p>
            <a:endParaRPr lang="en-US" altLang="zh-CN"/>
          </a:p>
          <a:p>
            <a:r>
              <a:rPr lang="en-US" altLang="zh-CN">
                <a:hlinkClick r:id="rId4" action="ppaction://hlinksldjump"/>
              </a:rPr>
              <a:t>Android</a:t>
            </a:r>
            <a:r>
              <a:rPr lang="zh-CN" altLang="en-US">
                <a:hlinkClick r:id="rId4" action="ppaction://hlinksldjump"/>
              </a:rPr>
              <a:t>数据 </a:t>
            </a:r>
            <a:endParaRPr lang="en-US" altLang="zh-CN"/>
          </a:p>
          <a:p>
            <a:endParaRPr lang="en-US" altLang="zh-CN"/>
          </a:p>
          <a:p>
            <a:r>
              <a:rPr lang="en-US" altLang="zh-CN" err="1">
                <a:hlinkClick r:id="rId5" action="ppaction://hlinksldjump"/>
              </a:rPr>
              <a:t>Ios</a:t>
            </a:r>
            <a:r>
              <a:rPr lang="zh-CN" altLang="en-US">
                <a:hlinkClick r:id="rId5" action="ppaction://hlinksldjump"/>
              </a:rPr>
              <a:t>正版业务</a:t>
            </a:r>
            <a:endParaRPr lang="en-US" altLang="zh-CN"/>
          </a:p>
          <a:p>
            <a:endParaRPr lang="en-US" altLang="zh-CN"/>
          </a:p>
          <a:p>
            <a:r>
              <a:rPr lang="en-US" altLang="zh-CN" err="1">
                <a:hlinkClick r:id="rId6" action="ppaction://hlinksldjump"/>
              </a:rPr>
              <a:t>Ios</a:t>
            </a:r>
            <a:r>
              <a:rPr lang="zh-CN" altLang="en-US">
                <a:hlinkClick r:id="rId6" action="ppaction://hlinksldjump"/>
              </a:rPr>
              <a:t>正版数据</a:t>
            </a:r>
            <a:endParaRPr lang="en-US" altLang="zh-CN"/>
          </a:p>
          <a:p>
            <a:endParaRPr lang="en-US" altLang="zh-CN"/>
          </a:p>
          <a:p>
            <a:r>
              <a:rPr lang="zh-CN" altLang="en-US">
                <a:hlinkClick r:id="rId7" action="ppaction://hlinksldjump"/>
              </a:rPr>
              <a:t>海外业务</a:t>
            </a:r>
            <a:endParaRPr lang="en-US" altLang="zh-CN"/>
          </a:p>
          <a:p>
            <a:endParaRPr lang="en-US" altLang="zh-CN"/>
          </a:p>
          <a:p>
            <a:r>
              <a:rPr lang="zh-CN" altLang="en-US">
                <a:hlinkClick r:id="rId8" action="ppaction://hlinksldjump"/>
              </a:rPr>
              <a:t>海外数据</a:t>
            </a:r>
            <a:endParaRPr lang="en-US" altLang="zh-CN"/>
          </a:p>
          <a:p>
            <a:endParaRPr lang="en-US" altLang="zh-CN"/>
          </a:p>
          <a:p>
            <a:r>
              <a:rPr lang="zh-CN" altLang="en-US">
                <a:hlinkClick r:id="rId9" action="ppaction://hlinksldjump"/>
              </a:rPr>
              <a:t>财务结算</a:t>
            </a:r>
            <a:endParaRPr lang="en-US" altLang="zh-CN"/>
          </a:p>
          <a:p>
            <a:endParaRPr lang="en-US" altLang="zh-CN"/>
          </a:p>
          <a:p>
            <a:r>
              <a:rPr lang="zh-CN" altLang="en-US">
                <a:hlinkClick r:id="rId10" action="ppaction://hlinksldjump"/>
              </a:rPr>
              <a:t>对账</a:t>
            </a:r>
            <a:endParaRPr lang="en-US" altLang="zh-CN"/>
          </a:p>
          <a:p>
            <a:endParaRPr lang="en-US" altLang="zh-CN"/>
          </a:p>
          <a:p>
            <a:r>
              <a:rPr lang="zh-CN" altLang="en-US">
                <a:hlinkClick r:id="rId11" action="ppaction://hlinksldjump"/>
              </a:rPr>
              <a:t>杂项管理</a:t>
            </a:r>
            <a:endParaRPr lang="zh-CN" altLang="en-US"/>
          </a:p>
        </p:txBody>
      </p:sp>
    </p:spTree>
    <p:extLst>
      <p:ext uri="{BB962C8B-B14F-4D97-AF65-F5344CB8AC3E}">
        <p14:creationId xmlns:p14="http://schemas.microsoft.com/office/powerpoint/2010/main" val="1271115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endParaRPr lang="en-US" altLang="zh-CN"/>
          </a:p>
          <a:p>
            <a:endParaRPr lang="en-US" altLang="zh-CN"/>
          </a:p>
          <a:p>
            <a:r>
              <a:rPr lang="zh-CN" altLang="en-US"/>
              <a:t>渠道效果</a:t>
            </a:r>
            <a:endParaRPr lang="en-US" altLang="zh-CN"/>
          </a:p>
          <a:p>
            <a:endParaRPr lang="en-US" altLang="zh-CN"/>
          </a:p>
          <a:p>
            <a:r>
              <a:rPr lang="zh-CN" altLang="en-US"/>
              <a:t>渠道日表</a:t>
            </a:r>
            <a:endParaRPr lang="en-US" altLang="zh-CN"/>
          </a:p>
          <a:p>
            <a:endParaRPr lang="en-US" altLang="zh-CN"/>
          </a:p>
          <a:p>
            <a:r>
              <a:rPr lang="zh-CN" altLang="en-US"/>
              <a:t>游戏效果</a:t>
            </a:r>
          </a:p>
        </p:txBody>
      </p:sp>
    </p:spTree>
    <p:extLst>
      <p:ext uri="{BB962C8B-B14F-4D97-AF65-F5344CB8AC3E}">
        <p14:creationId xmlns:p14="http://schemas.microsoft.com/office/powerpoint/2010/main" val="2907429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渠道时表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r>
              <a:rPr lang="en-US" altLang="zh-CN"/>
              <a:t>:</a:t>
            </a:r>
          </a:p>
          <a:p>
            <a:r>
              <a:rPr lang="zh-CN" altLang="en-US"/>
              <a:t>展示海外业务的渠道信息</a:t>
            </a:r>
            <a:r>
              <a:rPr lang="en-US" altLang="zh-CN"/>
              <a:t>,</a:t>
            </a:r>
            <a:r>
              <a:rPr lang="zh-CN" altLang="en-US"/>
              <a:t>按小时划分</a:t>
            </a:r>
            <a:r>
              <a:rPr lang="en-US" altLang="zh-CN"/>
              <a:t>,</a:t>
            </a:r>
            <a:r>
              <a:rPr lang="zh-CN" altLang="en-US"/>
              <a:t>可以查看渠道每小时的付费</a:t>
            </a:r>
            <a:r>
              <a:rPr lang="en-US" altLang="zh-CN"/>
              <a:t>,</a:t>
            </a:r>
            <a:r>
              <a:rPr lang="zh-CN" altLang="en-US"/>
              <a:t>激活</a:t>
            </a:r>
            <a:r>
              <a:rPr lang="en-US" altLang="zh-CN"/>
              <a:t>,</a:t>
            </a:r>
            <a:r>
              <a:rPr lang="zh-CN" altLang="en-US"/>
              <a:t>注册人数</a:t>
            </a:r>
            <a:r>
              <a:rPr lang="en-US" altLang="zh-CN"/>
              <a:t>.</a:t>
            </a:r>
          </a:p>
          <a:p>
            <a:r>
              <a:rPr lang="en-US" altLang="zh-CN"/>
              <a:t>(</a:t>
            </a:r>
            <a:r>
              <a:rPr lang="zh-CN" altLang="en-US"/>
              <a:t>上方空白部分为折线图</a:t>
            </a:r>
            <a:r>
              <a:rPr lang="en-US" altLang="zh-CN"/>
              <a:t>,</a:t>
            </a:r>
            <a:r>
              <a:rPr lang="zh-CN" altLang="en-US"/>
              <a:t>展示最近三天的数据信息</a:t>
            </a:r>
            <a:r>
              <a:rPr lang="en-US" altLang="zh-CN"/>
              <a:t>.)</a:t>
            </a:r>
            <a:endParaRPr lang="zh-CN" altLang="en-US"/>
          </a:p>
        </p:txBody>
      </p:sp>
      <p:pic>
        <p:nvPicPr>
          <p:cNvPr id="2" name="图片 1"/>
          <p:cNvPicPr>
            <a:picLocks noChangeAspect="1"/>
          </p:cNvPicPr>
          <p:nvPr/>
        </p:nvPicPr>
        <p:blipFill>
          <a:blip r:embed="rId3"/>
          <a:stretch>
            <a:fillRect/>
          </a:stretch>
        </p:blipFill>
        <p:spPr>
          <a:xfrm>
            <a:off x="0" y="3124984"/>
            <a:ext cx="9144000" cy="3400360"/>
          </a:xfrm>
          <a:prstGeom prst="rect">
            <a:avLst/>
          </a:prstGeom>
        </p:spPr>
      </p:pic>
    </p:spTree>
    <p:extLst>
      <p:ext uri="{BB962C8B-B14F-4D97-AF65-F5344CB8AC3E}">
        <p14:creationId xmlns:p14="http://schemas.microsoft.com/office/powerpoint/2010/main" val="18599653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渠道效果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渠道效果</a:t>
            </a:r>
            <a:r>
              <a:rPr lang="en-US" altLang="zh-CN"/>
              <a:t>:</a:t>
            </a:r>
          </a:p>
          <a:p>
            <a:r>
              <a:rPr lang="zh-CN" altLang="en-US"/>
              <a:t>将上面海外渠道时表的数据按照自定义的时间来进行查询和展示</a:t>
            </a:r>
            <a:r>
              <a:rPr lang="en-US" altLang="zh-CN"/>
              <a:t>(</a:t>
            </a:r>
            <a:r>
              <a:rPr lang="zh-CN" altLang="en-US"/>
              <a:t>以日为单位</a:t>
            </a:r>
            <a:r>
              <a:rPr lang="en-US" altLang="zh-CN"/>
              <a:t>),</a:t>
            </a:r>
            <a:r>
              <a:rPr lang="zh-CN" altLang="en-US"/>
              <a:t>展示的内容包括</a:t>
            </a:r>
            <a:r>
              <a:rPr lang="en-US" altLang="zh-CN"/>
              <a:t>:</a:t>
            </a:r>
          </a:p>
          <a:p>
            <a:r>
              <a:rPr lang="zh-CN" altLang="en-US"/>
              <a:t>用户激活</a:t>
            </a:r>
            <a:r>
              <a:rPr lang="en-US" altLang="zh-CN"/>
              <a:t>(</a:t>
            </a:r>
            <a:r>
              <a:rPr lang="zh-CN" altLang="en-US"/>
              <a:t>安装</a:t>
            </a:r>
            <a:r>
              <a:rPr lang="en-US" altLang="zh-CN"/>
              <a:t>),</a:t>
            </a:r>
            <a:r>
              <a:rPr lang="zh-CN" altLang="en-US"/>
              <a:t>注册</a:t>
            </a:r>
            <a:r>
              <a:rPr lang="en-US" altLang="zh-CN"/>
              <a:t>,</a:t>
            </a:r>
            <a:r>
              <a:rPr lang="zh-CN" altLang="en-US"/>
              <a:t>单价</a:t>
            </a:r>
            <a:r>
              <a:rPr lang="en-US" altLang="zh-CN"/>
              <a:t>,</a:t>
            </a:r>
            <a:r>
              <a:rPr lang="zh-CN" altLang="en-US"/>
              <a:t>次留率</a:t>
            </a:r>
            <a:r>
              <a:rPr lang="en-US" altLang="zh-CN"/>
              <a:t>(</a:t>
            </a:r>
            <a:r>
              <a:rPr lang="zh-CN" altLang="en-US"/>
              <a:t>第二日登录数</a:t>
            </a:r>
            <a:r>
              <a:rPr lang="en-US" altLang="zh-CN"/>
              <a:t>/</a:t>
            </a:r>
            <a:r>
              <a:rPr lang="zh-CN" altLang="en-US"/>
              <a:t>第一日注册数</a:t>
            </a:r>
            <a:r>
              <a:rPr lang="en-US" altLang="zh-CN"/>
              <a:t>*100%)</a:t>
            </a:r>
            <a:r>
              <a:rPr lang="zh-CN" altLang="en-US"/>
              <a:t>等信息</a:t>
            </a:r>
            <a:r>
              <a:rPr lang="en-US" altLang="zh-CN"/>
              <a:t>.</a:t>
            </a:r>
          </a:p>
          <a:p>
            <a:endParaRPr lang="zh-CN" altLang="en-US"/>
          </a:p>
        </p:txBody>
      </p:sp>
      <p:pic>
        <p:nvPicPr>
          <p:cNvPr id="3" name="图片 2"/>
          <p:cNvPicPr>
            <a:picLocks noChangeAspect="1"/>
          </p:cNvPicPr>
          <p:nvPr/>
        </p:nvPicPr>
        <p:blipFill>
          <a:blip r:embed="rId3"/>
          <a:stretch>
            <a:fillRect/>
          </a:stretch>
        </p:blipFill>
        <p:spPr>
          <a:xfrm>
            <a:off x="0" y="3429000"/>
            <a:ext cx="9144000" cy="1368152"/>
          </a:xfrm>
          <a:prstGeom prst="rect">
            <a:avLst/>
          </a:prstGeom>
        </p:spPr>
      </p:pic>
    </p:spTree>
    <p:extLst>
      <p:ext uri="{BB962C8B-B14F-4D97-AF65-F5344CB8AC3E}">
        <p14:creationId xmlns:p14="http://schemas.microsoft.com/office/powerpoint/2010/main" val="40991903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渠道日表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渠道日表</a:t>
            </a:r>
            <a:r>
              <a:rPr lang="en-US" altLang="zh-CN"/>
              <a:t>:</a:t>
            </a:r>
          </a:p>
          <a:p>
            <a:r>
              <a:rPr lang="zh-CN" altLang="en-US"/>
              <a:t>按照日期来展示渠道信息</a:t>
            </a:r>
            <a:r>
              <a:rPr lang="en-US" altLang="zh-CN"/>
              <a:t>,</a:t>
            </a:r>
            <a:r>
              <a:rPr lang="zh-CN" altLang="en-US"/>
              <a:t>可以选择</a:t>
            </a:r>
            <a:r>
              <a:rPr lang="en-US" altLang="zh-CN"/>
              <a:t>android</a:t>
            </a:r>
            <a:r>
              <a:rPr lang="zh-CN" altLang="en-US"/>
              <a:t>和</a:t>
            </a:r>
            <a:r>
              <a:rPr lang="en-US" altLang="zh-CN"/>
              <a:t>ios</a:t>
            </a:r>
            <a:r>
              <a:rPr lang="zh-CN" altLang="en-US"/>
              <a:t>业务</a:t>
            </a:r>
            <a:r>
              <a:rPr lang="en-US" altLang="zh-CN"/>
              <a:t>,</a:t>
            </a:r>
            <a:r>
              <a:rPr lang="zh-CN" altLang="en-US"/>
              <a:t>以渠道和游戏来划分</a:t>
            </a:r>
            <a:r>
              <a:rPr lang="en-US" altLang="zh-CN"/>
              <a:t>,</a:t>
            </a:r>
            <a:r>
              <a:rPr lang="zh-CN" altLang="en-US"/>
              <a:t>可以选择回本率</a:t>
            </a:r>
            <a:r>
              <a:rPr lang="en-US" altLang="zh-CN"/>
              <a:t>,LTV,</a:t>
            </a:r>
            <a:r>
              <a:rPr lang="zh-CN" altLang="en-US"/>
              <a:t>留存等指标显示数据</a:t>
            </a:r>
            <a:r>
              <a:rPr lang="en-US" altLang="zh-CN"/>
              <a:t>.</a:t>
            </a:r>
            <a:endParaRPr lang="zh-CN" altLang="en-US"/>
          </a:p>
        </p:txBody>
      </p:sp>
      <p:pic>
        <p:nvPicPr>
          <p:cNvPr id="2" name="图片 1"/>
          <p:cNvPicPr>
            <a:picLocks noChangeAspect="1"/>
          </p:cNvPicPr>
          <p:nvPr/>
        </p:nvPicPr>
        <p:blipFill>
          <a:blip r:embed="rId3"/>
          <a:stretch>
            <a:fillRect/>
          </a:stretch>
        </p:blipFill>
        <p:spPr>
          <a:xfrm>
            <a:off x="0" y="3702776"/>
            <a:ext cx="9144000" cy="1094376"/>
          </a:xfrm>
          <a:prstGeom prst="rect">
            <a:avLst/>
          </a:prstGeom>
        </p:spPr>
      </p:pic>
    </p:spTree>
    <p:extLst>
      <p:ext uri="{BB962C8B-B14F-4D97-AF65-F5344CB8AC3E}">
        <p14:creationId xmlns:p14="http://schemas.microsoft.com/office/powerpoint/2010/main" val="42553747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游戏效果</a:t>
            </a:r>
            <a:r>
              <a:rPr lang="en-US" altLang="zh-CN"/>
              <a:t>			</a:t>
            </a:r>
            <a:r>
              <a:rPr lang="zh-CN" altLang="en-US">
                <a:hlinkClick r:id="rId3" action="ppaction://hlinksldjump"/>
              </a:rPr>
              <a:t>返回项目模块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游戏效果</a:t>
            </a:r>
            <a:r>
              <a:rPr lang="en-US" altLang="zh-CN"/>
              <a:t>:</a:t>
            </a:r>
          </a:p>
          <a:p>
            <a:r>
              <a:rPr lang="zh-CN" altLang="en-US"/>
              <a:t>以游戏类型</a:t>
            </a:r>
            <a:r>
              <a:rPr lang="en-US" altLang="zh-CN"/>
              <a:t>(android</a:t>
            </a:r>
            <a:r>
              <a:rPr lang="zh-CN" altLang="en-US"/>
              <a:t>和</a:t>
            </a:r>
            <a:r>
              <a:rPr lang="en-US" altLang="zh-CN"/>
              <a:t>ios)</a:t>
            </a:r>
            <a:r>
              <a:rPr lang="zh-CN" altLang="en-US"/>
              <a:t>进行游戏效果的统计</a:t>
            </a:r>
            <a:r>
              <a:rPr lang="en-US" altLang="zh-CN"/>
              <a:t>.</a:t>
            </a:r>
            <a:r>
              <a:rPr lang="zh-CN" altLang="en-US"/>
              <a:t>也可以选择两个游戏的整体进行展示</a:t>
            </a:r>
            <a:r>
              <a:rPr lang="en-US" altLang="zh-CN"/>
              <a:t>.</a:t>
            </a:r>
          </a:p>
          <a:p>
            <a:r>
              <a:rPr lang="zh-CN" altLang="en-US"/>
              <a:t>展示内容包括游戏注册</a:t>
            </a:r>
            <a:r>
              <a:rPr lang="en-US" altLang="zh-CN"/>
              <a:t>,</a:t>
            </a:r>
            <a:r>
              <a:rPr lang="zh-CN" altLang="en-US"/>
              <a:t>激活</a:t>
            </a:r>
            <a:r>
              <a:rPr lang="en-US" altLang="zh-CN"/>
              <a:t>(</a:t>
            </a:r>
            <a:r>
              <a:rPr lang="zh-CN" altLang="en-US"/>
              <a:t>安装</a:t>
            </a:r>
            <a:r>
              <a:rPr lang="en-US" altLang="zh-CN"/>
              <a:t>),</a:t>
            </a:r>
            <a:r>
              <a:rPr lang="zh-CN" altLang="en-US"/>
              <a:t>次留率</a:t>
            </a:r>
            <a:r>
              <a:rPr lang="en-US" altLang="zh-CN"/>
              <a:t>,</a:t>
            </a:r>
            <a:r>
              <a:rPr lang="zh-CN" altLang="en-US"/>
              <a:t>付费率</a:t>
            </a:r>
            <a:r>
              <a:rPr lang="en-US" altLang="zh-CN"/>
              <a:t>(</a:t>
            </a:r>
            <a:r>
              <a:rPr lang="zh-CN" altLang="en-US"/>
              <a:t>期内注册玩家数</a:t>
            </a:r>
            <a:r>
              <a:rPr lang="en-US" altLang="zh-CN"/>
              <a:t>/</a:t>
            </a:r>
            <a:r>
              <a:rPr lang="zh-CN" altLang="en-US"/>
              <a:t>期内该注册玩家中付费玩家数</a:t>
            </a:r>
            <a:r>
              <a:rPr lang="en-US" altLang="zh-CN"/>
              <a:t>),</a:t>
            </a:r>
            <a:r>
              <a:rPr lang="zh-CN" altLang="en-US"/>
              <a:t>充值</a:t>
            </a:r>
            <a:r>
              <a:rPr lang="en-US" altLang="zh-CN"/>
              <a:t>,</a:t>
            </a:r>
            <a:r>
              <a:rPr lang="zh-CN" altLang="en-US"/>
              <a:t>分成等信息</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429001"/>
            <a:ext cx="9144000" cy="1440160"/>
          </a:xfrm>
          <a:prstGeom prst="rect">
            <a:avLst/>
          </a:prstGeom>
        </p:spPr>
      </p:pic>
    </p:spTree>
    <p:extLst>
      <p:ext uri="{BB962C8B-B14F-4D97-AF65-F5344CB8AC3E}">
        <p14:creationId xmlns:p14="http://schemas.microsoft.com/office/powerpoint/2010/main" val="4262588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佣金结算</a:t>
            </a:r>
            <a:endParaRPr lang="en-US" altLang="zh-CN"/>
          </a:p>
          <a:p>
            <a:endParaRPr lang="en-US" altLang="zh-CN"/>
          </a:p>
          <a:p>
            <a:r>
              <a:rPr lang="zh-CN" altLang="en-US"/>
              <a:t>分期佣金</a:t>
            </a:r>
            <a:endParaRPr lang="en-US" altLang="zh-CN"/>
          </a:p>
          <a:p>
            <a:endParaRPr lang="en-US" altLang="zh-CN"/>
          </a:p>
          <a:p>
            <a:r>
              <a:rPr lang="en-US" altLang="zh-CN"/>
              <a:t>Android</a:t>
            </a:r>
            <a:r>
              <a:rPr lang="zh-CN" altLang="en-US"/>
              <a:t>渠道效果</a:t>
            </a:r>
            <a:endParaRPr lang="en-US" altLang="zh-CN"/>
          </a:p>
          <a:p>
            <a:endParaRPr lang="en-US" altLang="zh-CN"/>
          </a:p>
          <a:p>
            <a:r>
              <a:rPr lang="en-US" altLang="zh-CN"/>
              <a:t>Ios</a:t>
            </a:r>
            <a:r>
              <a:rPr lang="zh-CN" altLang="en-US"/>
              <a:t>效果</a:t>
            </a:r>
            <a:endParaRPr lang="en-US" altLang="zh-CN"/>
          </a:p>
          <a:p>
            <a:endParaRPr lang="zh-CN" altLang="en-US"/>
          </a:p>
        </p:txBody>
      </p:sp>
    </p:spTree>
    <p:extLst>
      <p:ext uri="{BB962C8B-B14F-4D97-AF65-F5344CB8AC3E}">
        <p14:creationId xmlns:p14="http://schemas.microsoft.com/office/powerpoint/2010/main" val="4920241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 佣金结算 </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佣金结算</a:t>
            </a:r>
            <a:r>
              <a:rPr lang="en-US" altLang="zh-CN"/>
              <a:t>:</a:t>
            </a:r>
          </a:p>
          <a:p>
            <a:r>
              <a:rPr lang="zh-CN" altLang="en-US"/>
              <a:t>可以输入时间</a:t>
            </a:r>
            <a:r>
              <a:rPr lang="en-US" altLang="zh-CN"/>
              <a:t>,</a:t>
            </a:r>
            <a:r>
              <a:rPr lang="zh-CN" altLang="en-US"/>
              <a:t>用户名</a:t>
            </a:r>
            <a:r>
              <a:rPr lang="en-US" altLang="zh-CN"/>
              <a:t>(</a:t>
            </a:r>
            <a:r>
              <a:rPr lang="zh-CN" altLang="en-US"/>
              <a:t>用户名指渠道商名称</a:t>
            </a:r>
            <a:r>
              <a:rPr lang="en-US" altLang="zh-CN"/>
              <a:t>)</a:t>
            </a:r>
            <a:r>
              <a:rPr lang="zh-CN" altLang="en-US"/>
              <a:t>进行查询</a:t>
            </a:r>
          </a:p>
          <a:p>
            <a:r>
              <a:rPr lang="zh-CN" altLang="en-US"/>
              <a:t>将在</a:t>
            </a:r>
            <a:r>
              <a:rPr lang="en-US" altLang="zh-CN"/>
              <a:t>settledata</a:t>
            </a:r>
            <a:r>
              <a:rPr lang="zh-CN" altLang="en-US"/>
              <a:t>表中进行查询</a:t>
            </a:r>
            <a:r>
              <a:rPr lang="en-US" altLang="zh-CN"/>
              <a:t>.</a:t>
            </a:r>
            <a:r>
              <a:rPr lang="zh-CN" altLang="en-US"/>
              <a:t>该表中与渠道商的一次结算即产生一条记录</a:t>
            </a:r>
            <a:r>
              <a:rPr lang="en-US" altLang="zh-CN"/>
              <a:t>,</a:t>
            </a:r>
            <a:r>
              <a:rPr lang="zh-CN" altLang="en-US"/>
              <a:t>表示的是字段中开始日期和结算日期相减得到的时间段</a:t>
            </a:r>
            <a:r>
              <a:rPr lang="en-US" altLang="zh-CN"/>
              <a:t>,</a:t>
            </a:r>
            <a:r>
              <a:rPr lang="zh-CN" altLang="en-US"/>
              <a:t>这个时间段的结算费用和数据信息</a:t>
            </a:r>
            <a:r>
              <a:rPr lang="en-US" altLang="zh-CN"/>
              <a:t>.</a:t>
            </a:r>
            <a:endParaRPr lang="zh-CN" altLang="en-US"/>
          </a:p>
        </p:txBody>
      </p:sp>
      <p:pic>
        <p:nvPicPr>
          <p:cNvPr id="2" name="图片 1"/>
          <p:cNvPicPr>
            <a:picLocks noChangeAspect="1"/>
          </p:cNvPicPr>
          <p:nvPr/>
        </p:nvPicPr>
        <p:blipFill>
          <a:blip r:embed="rId3"/>
          <a:stretch>
            <a:fillRect/>
          </a:stretch>
        </p:blipFill>
        <p:spPr>
          <a:xfrm>
            <a:off x="0" y="3429000"/>
            <a:ext cx="9144000" cy="1440160"/>
          </a:xfrm>
          <a:prstGeom prst="rect">
            <a:avLst/>
          </a:prstGeom>
        </p:spPr>
      </p:pic>
    </p:spTree>
    <p:extLst>
      <p:ext uri="{BB962C8B-B14F-4D97-AF65-F5344CB8AC3E}">
        <p14:creationId xmlns:p14="http://schemas.microsoft.com/office/powerpoint/2010/main" val="28899509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   分期佣金</a:t>
            </a:r>
            <a:r>
              <a:rPr lang="en-US" altLang="zh-CN"/>
              <a:t/>
            </a:r>
            <a:br>
              <a:rPr lang="en-US" altLang="zh-CN"/>
            </a:br>
            <a:endParaRPr lang="zh-CN" altLang="en-US"/>
          </a:p>
        </p:txBody>
      </p:sp>
      <p:pic>
        <p:nvPicPr>
          <p:cNvPr id="2" name="图片 1"/>
          <p:cNvPicPr>
            <a:picLocks noChangeAspect="1"/>
          </p:cNvPicPr>
          <p:nvPr/>
        </p:nvPicPr>
        <p:blipFill>
          <a:blip r:embed="rId3"/>
          <a:stretch>
            <a:fillRect/>
          </a:stretch>
        </p:blipFill>
        <p:spPr>
          <a:xfrm>
            <a:off x="0" y="2420888"/>
            <a:ext cx="9144000" cy="1800200"/>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分期佣金</a:t>
            </a:r>
            <a:r>
              <a:rPr lang="en-US" altLang="zh-CN"/>
              <a:t>:</a:t>
            </a:r>
          </a:p>
          <a:p>
            <a:endParaRPr lang="en-US" altLang="zh-CN"/>
          </a:p>
          <a:p>
            <a:endParaRPr lang="en-US" altLang="zh-CN"/>
          </a:p>
          <a:p>
            <a:endParaRPr lang="zh-CN" altLang="en-US"/>
          </a:p>
        </p:txBody>
      </p:sp>
      <p:pic>
        <p:nvPicPr>
          <p:cNvPr id="3" name="图片 2"/>
          <p:cNvPicPr>
            <a:picLocks noChangeAspect="1"/>
          </p:cNvPicPr>
          <p:nvPr/>
        </p:nvPicPr>
        <p:blipFill>
          <a:blip r:embed="rId4"/>
          <a:stretch>
            <a:fillRect/>
          </a:stretch>
        </p:blipFill>
        <p:spPr>
          <a:xfrm>
            <a:off x="0" y="4221088"/>
            <a:ext cx="9144000" cy="2370863"/>
          </a:xfrm>
          <a:prstGeom prst="rect">
            <a:avLst/>
          </a:prstGeom>
        </p:spPr>
      </p:pic>
    </p:spTree>
    <p:extLst>
      <p:ext uri="{BB962C8B-B14F-4D97-AF65-F5344CB8AC3E}">
        <p14:creationId xmlns:p14="http://schemas.microsoft.com/office/powerpoint/2010/main" val="34381119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财务管理 </a:t>
            </a:r>
            <a:r>
              <a:rPr lang="en-US" altLang="zh-CN"/>
              <a:t>android</a:t>
            </a:r>
            <a:r>
              <a:rPr lang="zh-CN" altLang="en-US"/>
              <a:t>渠道效果</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t>Android</a:t>
            </a:r>
            <a:r>
              <a:rPr lang="zh-CN" altLang="en-US"/>
              <a:t>渠道效果</a:t>
            </a:r>
            <a:r>
              <a:rPr lang="en-US" altLang="zh-CN"/>
              <a:t>:</a:t>
            </a:r>
          </a:p>
          <a:p>
            <a:r>
              <a:rPr lang="zh-CN" altLang="en-US"/>
              <a:t>展示</a:t>
            </a:r>
            <a:r>
              <a:rPr lang="en-US" altLang="zh-CN"/>
              <a:t>android</a:t>
            </a:r>
            <a:r>
              <a:rPr lang="zh-CN" altLang="en-US"/>
              <a:t>渠道的效果</a:t>
            </a:r>
            <a:r>
              <a:rPr lang="en-US" altLang="zh-CN"/>
              <a:t>,</a:t>
            </a:r>
            <a:r>
              <a:rPr lang="zh-CN" altLang="en-US"/>
              <a:t> 显示维度为单个游戏的投入</a:t>
            </a:r>
            <a:r>
              <a:rPr lang="en-US" altLang="zh-CN"/>
              <a:t>,</a:t>
            </a:r>
            <a:r>
              <a:rPr lang="zh-CN" altLang="en-US"/>
              <a:t>充值和回本</a:t>
            </a:r>
            <a:r>
              <a:rPr lang="en-US" altLang="zh-CN"/>
              <a:t>.</a:t>
            </a:r>
            <a:r>
              <a:rPr lang="zh-CN" altLang="en-US"/>
              <a:t>不会展示内部游戏和海外数据部分</a:t>
            </a:r>
            <a:r>
              <a:rPr lang="en-US" altLang="zh-CN"/>
              <a:t>.</a:t>
            </a:r>
          </a:p>
          <a:p>
            <a:endParaRPr lang="zh-CN" altLang="en-US"/>
          </a:p>
        </p:txBody>
      </p:sp>
      <p:pic>
        <p:nvPicPr>
          <p:cNvPr id="3" name="图片 2"/>
          <p:cNvPicPr>
            <a:picLocks noChangeAspect="1"/>
          </p:cNvPicPr>
          <p:nvPr/>
        </p:nvPicPr>
        <p:blipFill>
          <a:blip r:embed="rId3"/>
          <a:stretch>
            <a:fillRect/>
          </a:stretch>
        </p:blipFill>
        <p:spPr>
          <a:xfrm>
            <a:off x="0" y="3503773"/>
            <a:ext cx="9144000" cy="2661531"/>
          </a:xfrm>
          <a:prstGeom prst="rect">
            <a:avLst/>
          </a:prstGeom>
        </p:spPr>
      </p:pic>
    </p:spTree>
    <p:extLst>
      <p:ext uri="{BB962C8B-B14F-4D97-AF65-F5344CB8AC3E}">
        <p14:creationId xmlns:p14="http://schemas.microsoft.com/office/powerpoint/2010/main" val="27440746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财务管理 </a:t>
            </a:r>
            <a:r>
              <a:rPr lang="en-US" altLang="zh-CN"/>
              <a:t>ios</a:t>
            </a:r>
            <a:r>
              <a:rPr lang="zh-CN" altLang="en-US"/>
              <a:t>渠道效果</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t>Ios</a:t>
            </a:r>
            <a:r>
              <a:rPr lang="zh-CN" altLang="en-US"/>
              <a:t>渠道效果</a:t>
            </a:r>
            <a:r>
              <a:rPr lang="en-US" altLang="zh-CN"/>
              <a:t>:</a:t>
            </a:r>
          </a:p>
          <a:p>
            <a:r>
              <a:rPr lang="zh-CN" altLang="en-US"/>
              <a:t>展示</a:t>
            </a:r>
            <a:r>
              <a:rPr lang="en-US" altLang="zh-CN"/>
              <a:t>ios</a:t>
            </a:r>
            <a:r>
              <a:rPr lang="zh-CN" altLang="en-US"/>
              <a:t>渠道的效果</a:t>
            </a:r>
            <a:r>
              <a:rPr lang="en-US" altLang="zh-CN"/>
              <a:t>,</a:t>
            </a:r>
            <a:r>
              <a:rPr lang="zh-CN" altLang="en-US"/>
              <a:t>选中时间内的维度</a:t>
            </a:r>
            <a:r>
              <a:rPr lang="en-US" altLang="zh-CN"/>
              <a:t>.</a:t>
            </a:r>
            <a:r>
              <a:rPr lang="zh-CN" altLang="en-US"/>
              <a:t>显示游戏的投入</a:t>
            </a:r>
            <a:r>
              <a:rPr lang="en-US" altLang="zh-CN"/>
              <a:t>,</a:t>
            </a:r>
            <a:r>
              <a:rPr lang="zh-CN" altLang="en-US"/>
              <a:t>充值和回本</a:t>
            </a:r>
            <a:r>
              <a:rPr lang="en-US" altLang="zh-CN"/>
              <a:t>.</a:t>
            </a:r>
            <a:r>
              <a:rPr lang="zh-CN" altLang="en-US"/>
              <a:t>不会展示内部游戏和海外数据</a:t>
            </a:r>
            <a:r>
              <a:rPr lang="en-US" altLang="zh-CN"/>
              <a:t>.</a:t>
            </a:r>
          </a:p>
          <a:p>
            <a:r>
              <a:rPr lang="en-US" altLang="zh-CN"/>
              <a:t>(</a:t>
            </a:r>
            <a:r>
              <a:rPr lang="zh-CN" altLang="en-US"/>
              <a:t>同</a:t>
            </a:r>
            <a:r>
              <a:rPr lang="en-US" altLang="zh-CN"/>
              <a:t>android</a:t>
            </a:r>
            <a:r>
              <a:rPr lang="zh-CN" altLang="en-US"/>
              <a:t>的</a:t>
            </a:r>
            <a:r>
              <a:rPr lang="en-US" altLang="zh-CN"/>
              <a:t>ios</a:t>
            </a:r>
            <a:r>
              <a:rPr lang="zh-CN" altLang="en-US"/>
              <a:t>类似</a:t>
            </a:r>
            <a:r>
              <a:rPr lang="en-US" altLang="zh-CN"/>
              <a:t>,</a:t>
            </a:r>
            <a:r>
              <a:rPr lang="zh-CN" altLang="en-US"/>
              <a:t>使用的表换成了</a:t>
            </a:r>
            <a:r>
              <a:rPr lang="en-US" altLang="zh-CN"/>
              <a:t>ios_game</a:t>
            </a:r>
            <a:r>
              <a:rPr lang="zh-CN" altLang="en-US"/>
              <a:t>和</a:t>
            </a:r>
            <a:r>
              <a:rPr lang="en-US" altLang="zh-CN"/>
              <a:t>ios_adv_position_data)</a:t>
            </a:r>
          </a:p>
          <a:p>
            <a:endParaRPr lang="zh-CN" altLang="en-US"/>
          </a:p>
        </p:txBody>
      </p:sp>
      <p:pic>
        <p:nvPicPr>
          <p:cNvPr id="2" name="图片 1"/>
          <p:cNvPicPr>
            <a:picLocks noChangeAspect="1"/>
          </p:cNvPicPr>
          <p:nvPr/>
        </p:nvPicPr>
        <p:blipFill>
          <a:blip r:embed="rId4"/>
          <a:stretch>
            <a:fillRect/>
          </a:stretch>
        </p:blipFill>
        <p:spPr>
          <a:xfrm>
            <a:off x="310095" y="3199217"/>
            <a:ext cx="8523809" cy="3038095"/>
          </a:xfrm>
          <a:prstGeom prst="rect">
            <a:avLst/>
          </a:prstGeom>
        </p:spPr>
      </p:pic>
    </p:spTree>
    <p:extLst>
      <p:ext uri="{BB962C8B-B14F-4D97-AF65-F5344CB8AC3E}">
        <p14:creationId xmlns:p14="http://schemas.microsoft.com/office/powerpoint/2010/main" val="669876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259632" y="273050"/>
            <a:ext cx="7056784" cy="707678"/>
          </a:xfrm>
        </p:spPr>
        <p:txBody>
          <a:bodyPr/>
          <a:lstStyle/>
          <a:p>
            <a:r>
              <a:rPr lang="zh-CN" altLang="en-US"/>
              <a:t>后台业务流程 </a:t>
            </a:r>
            <a:r>
              <a:rPr lang="en-US" altLang="zh-CN"/>
              <a:t>android</a:t>
            </a:r>
            <a:r>
              <a:rPr lang="zh-CN" altLang="en-US"/>
              <a:t>业务</a:t>
            </a:r>
          </a:p>
        </p:txBody>
      </p:sp>
      <p:sp>
        <p:nvSpPr>
          <p:cNvPr id="3" name="文本占位符 2"/>
          <p:cNvSpPr>
            <a:spLocks noGrp="1"/>
          </p:cNvSpPr>
          <p:nvPr>
            <p:ph type="body" sz="half" idx="2"/>
          </p:nvPr>
        </p:nvSpPr>
        <p:spPr>
          <a:xfrm>
            <a:off x="457200" y="1435100"/>
            <a:ext cx="7643192" cy="4691063"/>
          </a:xfrm>
        </p:spPr>
        <p:txBody>
          <a:bodyPr/>
          <a:lstStyle/>
          <a:p>
            <a:r>
              <a:rPr lang="en-US" altLang="zh-CN"/>
              <a:t>Android</a:t>
            </a:r>
            <a:r>
              <a:rPr lang="zh-CN" altLang="en-US"/>
              <a:t>业务分为</a:t>
            </a:r>
            <a:r>
              <a:rPr lang="en-US" altLang="zh-CN"/>
              <a:t>:</a:t>
            </a:r>
          </a:p>
          <a:p>
            <a:endParaRPr lang="en-US" altLang="zh-CN"/>
          </a:p>
          <a:p>
            <a:r>
              <a:rPr lang="zh-CN" altLang="en-US"/>
              <a:t>用户列表</a:t>
            </a:r>
            <a:endParaRPr lang="en-US" altLang="zh-CN"/>
          </a:p>
          <a:p>
            <a:endParaRPr lang="en-US" altLang="zh-CN"/>
          </a:p>
          <a:p>
            <a:r>
              <a:rPr lang="zh-CN" altLang="en-US"/>
              <a:t>渠道列表</a:t>
            </a:r>
            <a:endParaRPr lang="en-US" altLang="zh-CN"/>
          </a:p>
          <a:p>
            <a:endParaRPr lang="en-US" altLang="zh-CN"/>
          </a:p>
          <a:p>
            <a:r>
              <a:rPr lang="zh-CN" altLang="en-US"/>
              <a:t>游戏列表</a:t>
            </a:r>
            <a:endParaRPr lang="en-US" altLang="zh-CN"/>
          </a:p>
          <a:p>
            <a:endParaRPr lang="en-US" altLang="zh-CN"/>
          </a:p>
          <a:p>
            <a:r>
              <a:rPr lang="zh-CN" altLang="en-US"/>
              <a:t>广告列表</a:t>
            </a:r>
            <a:endParaRPr lang="en-US" altLang="zh-CN"/>
          </a:p>
          <a:p>
            <a:endParaRPr lang="en-US" altLang="zh-CN"/>
          </a:p>
          <a:p>
            <a:r>
              <a:rPr lang="zh-CN" altLang="en-US"/>
              <a:t>广告位列表</a:t>
            </a:r>
            <a:endParaRPr lang="en-US" altLang="zh-CN"/>
          </a:p>
          <a:p>
            <a:endParaRPr lang="en-US" altLang="zh-CN"/>
          </a:p>
          <a:p>
            <a:r>
              <a:rPr lang="zh-CN" altLang="en-US"/>
              <a:t>广告位管理</a:t>
            </a:r>
            <a:endParaRPr lang="en-US" altLang="zh-CN"/>
          </a:p>
          <a:p>
            <a:endParaRPr lang="en-US" altLang="zh-CN"/>
          </a:p>
          <a:p>
            <a:r>
              <a:rPr lang="zh-CN" altLang="en-US"/>
              <a:t>广告位结算</a:t>
            </a:r>
            <a:endParaRPr lang="en-US" altLang="zh-CN"/>
          </a:p>
          <a:p>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a:t>
            </a:r>
            <a:r>
              <a:rPr lang="en-US" altLang="zh-CN"/>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账号列表</a:t>
            </a:r>
            <a:endParaRPr lang="en-US" altLang="zh-CN"/>
          </a:p>
          <a:p>
            <a:endParaRPr lang="en-US" altLang="zh-CN"/>
          </a:p>
          <a:p>
            <a:r>
              <a:rPr lang="zh-CN" altLang="en-US"/>
              <a:t>账号成本信息</a:t>
            </a:r>
            <a:endParaRPr lang="en-US" altLang="zh-CN"/>
          </a:p>
          <a:p>
            <a:endParaRPr lang="en-US" altLang="zh-CN"/>
          </a:p>
          <a:p>
            <a:r>
              <a:rPr lang="zh-CN" altLang="en-US"/>
              <a:t>账号成本统计</a:t>
            </a:r>
            <a:endParaRPr lang="en-US" altLang="zh-CN"/>
          </a:p>
        </p:txBody>
      </p:sp>
    </p:spTree>
    <p:extLst>
      <p:ext uri="{BB962C8B-B14F-4D97-AF65-F5344CB8AC3E}">
        <p14:creationId xmlns:p14="http://schemas.microsoft.com/office/powerpoint/2010/main" val="8104632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账号列表</a:t>
            </a:r>
            <a:r>
              <a:rPr lang="en-US" altLang="zh-CN"/>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账号列表</a:t>
            </a:r>
            <a:r>
              <a:rPr lang="en-US" altLang="zh-CN"/>
              <a:t>:</a:t>
            </a:r>
          </a:p>
          <a:p>
            <a:r>
              <a:rPr lang="en-US" altLang="zh-CN"/>
              <a:t>think_account </a:t>
            </a:r>
            <a:r>
              <a:rPr lang="zh-CN" altLang="en-US"/>
              <a:t>对账账号表查询出开户公司</a:t>
            </a:r>
            <a:r>
              <a:rPr lang="en-US" altLang="zh-CN"/>
              <a:t>,</a:t>
            </a:r>
            <a:r>
              <a:rPr lang="zh-CN" altLang="en-US"/>
              <a:t>代理商</a:t>
            </a:r>
            <a:r>
              <a:rPr lang="en-US" altLang="zh-CN"/>
              <a:t>,</a:t>
            </a:r>
            <a:r>
              <a:rPr lang="zh-CN" altLang="en-US"/>
              <a:t>张璐账号</a:t>
            </a:r>
            <a:r>
              <a:rPr lang="en-US" altLang="zh-CN"/>
              <a:t>,</a:t>
            </a:r>
            <a:r>
              <a:rPr lang="zh-CN" altLang="en-US"/>
              <a:t>返点等信息</a:t>
            </a:r>
            <a:r>
              <a:rPr lang="en-US" altLang="zh-CN"/>
              <a:t>.(</a:t>
            </a:r>
            <a:r>
              <a:rPr lang="zh-CN" altLang="en-US"/>
              <a:t>负责人从</a:t>
            </a:r>
            <a:r>
              <a:rPr lang="en-US" altLang="zh-CN"/>
              <a:t>admin</a:t>
            </a:r>
            <a:r>
              <a:rPr lang="zh-CN" altLang="en-US"/>
              <a:t>表中查询</a:t>
            </a:r>
            <a:r>
              <a:rPr lang="en-US" altLang="zh-CN"/>
              <a:t>.)</a:t>
            </a:r>
          </a:p>
          <a:p>
            <a:r>
              <a:rPr lang="zh-CN" altLang="en-US"/>
              <a:t>点击审核编辑按钮</a:t>
            </a:r>
            <a:r>
              <a:rPr lang="en-US" altLang="zh-CN"/>
              <a:t>:</a:t>
            </a:r>
          </a:p>
          <a:p>
            <a:r>
              <a:rPr lang="zh-CN" altLang="en-US"/>
              <a:t>可以设置对账账户数据</a:t>
            </a:r>
            <a:r>
              <a:rPr lang="en-US" altLang="zh-CN"/>
              <a:t>.</a:t>
            </a:r>
            <a:r>
              <a:rPr lang="zh-CN" altLang="en-US"/>
              <a:t>直接保存进</a:t>
            </a:r>
            <a:r>
              <a:rPr lang="en-US" altLang="zh-CN"/>
              <a:t>think_account </a:t>
            </a:r>
            <a:r>
              <a:rPr lang="zh-CN" altLang="en-US"/>
              <a:t>账户对账表中</a:t>
            </a:r>
            <a:r>
              <a:rPr lang="en-US" altLang="zh-CN"/>
              <a:t>.</a:t>
            </a:r>
          </a:p>
        </p:txBody>
      </p:sp>
      <p:pic>
        <p:nvPicPr>
          <p:cNvPr id="2" name="图片 1"/>
          <p:cNvPicPr>
            <a:picLocks noChangeAspect="1"/>
          </p:cNvPicPr>
          <p:nvPr/>
        </p:nvPicPr>
        <p:blipFill>
          <a:blip r:embed="rId3"/>
          <a:stretch>
            <a:fillRect/>
          </a:stretch>
        </p:blipFill>
        <p:spPr>
          <a:xfrm>
            <a:off x="0" y="3136964"/>
            <a:ext cx="9144000" cy="2884324"/>
          </a:xfrm>
          <a:prstGeom prst="rect">
            <a:avLst/>
          </a:prstGeom>
        </p:spPr>
      </p:pic>
    </p:spTree>
    <p:extLst>
      <p:ext uri="{BB962C8B-B14F-4D97-AF65-F5344CB8AC3E}">
        <p14:creationId xmlns:p14="http://schemas.microsoft.com/office/powerpoint/2010/main" val="35884159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账号成本结算</a:t>
            </a:r>
            <a:r>
              <a:rPr lang="en-US" altLang="zh-CN"/>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账号成本结算</a:t>
            </a:r>
            <a:r>
              <a:rPr lang="en-US" altLang="zh-CN"/>
              <a:t>:</a:t>
            </a:r>
          </a:p>
          <a:p>
            <a:r>
              <a:rPr lang="zh-CN" altLang="en-US"/>
              <a:t>展示渠道商账号的财务消费信息和基本信息</a:t>
            </a:r>
            <a:r>
              <a:rPr lang="en-US" altLang="zh-CN"/>
              <a:t>,</a:t>
            </a:r>
            <a:r>
              <a:rPr lang="zh-CN" altLang="en-US"/>
              <a:t>包括后台消耗</a:t>
            </a:r>
            <a:r>
              <a:rPr lang="en-US" altLang="zh-CN"/>
              <a:t>,</a:t>
            </a:r>
            <a:r>
              <a:rPr lang="zh-CN" altLang="en-US"/>
              <a:t>返点</a:t>
            </a:r>
            <a:r>
              <a:rPr lang="en-US" altLang="zh-CN"/>
              <a:t>,</a:t>
            </a:r>
            <a:r>
              <a:rPr lang="zh-CN" altLang="en-US"/>
              <a:t>实际消耗等信息展示</a:t>
            </a:r>
            <a:r>
              <a:rPr lang="en-US" altLang="zh-CN"/>
              <a:t>.</a:t>
            </a:r>
          </a:p>
          <a:p>
            <a:r>
              <a:rPr lang="zh-CN" altLang="en-US"/>
              <a:t>点击添加账号成本</a:t>
            </a:r>
            <a:r>
              <a:rPr lang="en-US" altLang="zh-CN"/>
              <a:t>,</a:t>
            </a:r>
            <a:r>
              <a:rPr lang="zh-CN" altLang="en-US"/>
              <a:t>将为指定的账号添加相关消费记录和成本数据</a:t>
            </a:r>
            <a:r>
              <a:rPr lang="en-US" altLang="zh-CN"/>
              <a:t>.</a:t>
            </a:r>
          </a:p>
          <a:p>
            <a:endParaRPr lang="en-US" altLang="zh-CN"/>
          </a:p>
        </p:txBody>
      </p:sp>
      <p:pic>
        <p:nvPicPr>
          <p:cNvPr id="2" name="图片 1"/>
          <p:cNvPicPr>
            <a:picLocks noChangeAspect="1"/>
          </p:cNvPicPr>
          <p:nvPr/>
        </p:nvPicPr>
        <p:blipFill>
          <a:blip r:embed="rId3"/>
          <a:stretch>
            <a:fillRect/>
          </a:stretch>
        </p:blipFill>
        <p:spPr>
          <a:xfrm>
            <a:off x="0" y="3270930"/>
            <a:ext cx="9144000" cy="2030278"/>
          </a:xfrm>
          <a:prstGeom prst="rect">
            <a:avLst/>
          </a:prstGeom>
        </p:spPr>
      </p:pic>
    </p:spTree>
    <p:extLst>
      <p:ext uri="{BB962C8B-B14F-4D97-AF65-F5344CB8AC3E}">
        <p14:creationId xmlns:p14="http://schemas.microsoft.com/office/powerpoint/2010/main" val="36217025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a:t>
            </a:r>
            <a:r>
              <a:rPr lang="zh-CN" altLang="en-US" smtClean="0"/>
              <a:t>账 账号</a:t>
            </a:r>
            <a:r>
              <a:rPr lang="zh-CN" altLang="en-US"/>
              <a:t>成本统计</a:t>
            </a:r>
            <a:r>
              <a:rPr lang="en-US" altLang="zh-CN"/>
              <a:t>			</a:t>
            </a:r>
            <a:r>
              <a:rPr lang="zh-CN" altLang="en-US">
                <a:hlinkClick r:id="rId3" action="ppaction://hlinksldjump"/>
              </a:rPr>
              <a:t>返回项目模块</a:t>
            </a:r>
            <a:r>
              <a:rPr lang="en-US" altLang="zh-CN"/>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账号成本统计</a:t>
            </a:r>
            <a:r>
              <a:rPr lang="en-US" altLang="zh-CN"/>
              <a:t>:</a:t>
            </a:r>
          </a:p>
          <a:p>
            <a:r>
              <a:rPr lang="zh-CN" altLang="en-US"/>
              <a:t>将</a:t>
            </a:r>
            <a:r>
              <a:rPr lang="en-US" altLang="zh-CN"/>
              <a:t>think_account</a:t>
            </a:r>
            <a:r>
              <a:rPr lang="zh-CN" altLang="en-US"/>
              <a:t>表按照账号的维度进行统计</a:t>
            </a:r>
            <a:r>
              <a:rPr lang="en-US" altLang="zh-CN"/>
              <a:t>.</a:t>
            </a:r>
          </a:p>
          <a:p>
            <a:r>
              <a:rPr lang="zh-CN" altLang="en-US"/>
              <a:t>可以查看单账号分时间段的成本和总成本</a:t>
            </a:r>
            <a:r>
              <a:rPr lang="en-US" altLang="zh-CN"/>
              <a:t>,</a:t>
            </a:r>
            <a:r>
              <a:rPr lang="zh-CN" altLang="en-US"/>
              <a:t>以及全部账号分时间段成本和总成本</a:t>
            </a:r>
            <a:endParaRPr lang="en-US" altLang="zh-CN"/>
          </a:p>
          <a:p>
            <a:endParaRPr lang="en-US" altLang="zh-CN"/>
          </a:p>
        </p:txBody>
      </p:sp>
      <p:pic>
        <p:nvPicPr>
          <p:cNvPr id="2" name="图片 1"/>
          <p:cNvPicPr>
            <a:picLocks noChangeAspect="1"/>
          </p:cNvPicPr>
          <p:nvPr/>
        </p:nvPicPr>
        <p:blipFill>
          <a:blip r:embed="rId4"/>
          <a:stretch>
            <a:fillRect/>
          </a:stretch>
        </p:blipFill>
        <p:spPr>
          <a:xfrm>
            <a:off x="0" y="3140969"/>
            <a:ext cx="9144000" cy="1944216"/>
          </a:xfrm>
          <a:prstGeom prst="rect">
            <a:avLst/>
          </a:prstGeom>
        </p:spPr>
      </p:pic>
    </p:spTree>
    <p:extLst>
      <p:ext uri="{BB962C8B-B14F-4D97-AF65-F5344CB8AC3E}">
        <p14:creationId xmlns:p14="http://schemas.microsoft.com/office/powerpoint/2010/main" val="29383710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杂项管理</a:t>
            </a:r>
            <a:r>
              <a:rPr lang="en-US" altLang="zh-CN"/>
              <a:t>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修改密码</a:t>
            </a:r>
            <a:endParaRPr lang="en-US" altLang="zh-CN"/>
          </a:p>
          <a:p>
            <a:endParaRPr lang="en-US" altLang="zh-CN"/>
          </a:p>
          <a:p>
            <a:r>
              <a:rPr lang="zh-CN" altLang="en-US"/>
              <a:t>管理员列表</a:t>
            </a:r>
            <a:endParaRPr lang="en-US" altLang="zh-CN"/>
          </a:p>
          <a:p>
            <a:endParaRPr lang="en-US" altLang="zh-CN"/>
          </a:p>
          <a:p>
            <a:r>
              <a:rPr lang="zh-CN" altLang="en-US"/>
              <a:t>角色列表</a:t>
            </a:r>
            <a:endParaRPr lang="en-US" altLang="zh-CN"/>
          </a:p>
          <a:p>
            <a:endParaRPr lang="en-US" altLang="zh-CN"/>
          </a:p>
          <a:p>
            <a:r>
              <a:rPr lang="zh-CN" altLang="en-US"/>
              <a:t>节点列表</a:t>
            </a:r>
            <a:endParaRPr lang="en-US" altLang="zh-CN"/>
          </a:p>
          <a:p>
            <a:endParaRPr lang="en-US" altLang="zh-CN"/>
          </a:p>
          <a:p>
            <a:r>
              <a:rPr lang="zh-CN" altLang="en-US"/>
              <a:t>杂项种类</a:t>
            </a:r>
            <a:endParaRPr lang="en-US" altLang="zh-CN"/>
          </a:p>
          <a:p>
            <a:endParaRPr lang="en-US" altLang="zh-CN"/>
          </a:p>
          <a:p>
            <a:r>
              <a:rPr lang="zh-CN" altLang="en-US"/>
              <a:t>操作日志</a:t>
            </a:r>
            <a:endParaRPr lang="en-US" altLang="zh-CN"/>
          </a:p>
          <a:p>
            <a:endParaRPr lang="en-US" altLang="zh-CN"/>
          </a:p>
          <a:p>
            <a:r>
              <a:rPr lang="zh-CN" altLang="en-US"/>
              <a:t>海外包名映射列表</a:t>
            </a:r>
            <a:endParaRPr lang="en-US" altLang="zh-CN"/>
          </a:p>
          <a:p>
            <a:endParaRPr lang="en-US" altLang="zh-CN"/>
          </a:p>
          <a:p>
            <a:r>
              <a:rPr lang="en-US" altLang="zh-CN"/>
              <a:t>TD</a:t>
            </a:r>
            <a:r>
              <a:rPr lang="zh-CN" altLang="en-US"/>
              <a:t>包名映射列表</a:t>
            </a:r>
            <a:endParaRPr lang="en-US" altLang="zh-CN"/>
          </a:p>
          <a:p>
            <a:endParaRPr lang="en-US" altLang="zh-CN"/>
          </a:p>
          <a:p>
            <a:r>
              <a:rPr lang="zh-CN" altLang="en-US"/>
              <a:t>广告回调参数</a:t>
            </a:r>
            <a:endParaRPr lang="en-US" altLang="zh-CN"/>
          </a:p>
        </p:txBody>
      </p:sp>
    </p:spTree>
    <p:extLst>
      <p:ext uri="{BB962C8B-B14F-4D97-AF65-F5344CB8AC3E}">
        <p14:creationId xmlns:p14="http://schemas.microsoft.com/office/powerpoint/2010/main" val="41834325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杂项管理</a:t>
            </a:r>
            <a:r>
              <a:rPr lang="en-US" altLang="zh-CN"/>
              <a:t>				</a:t>
            </a:r>
            <a:r>
              <a:rPr lang="zh-CN" altLang="en-US">
                <a:hlinkClick r:id="rId3" action="ppaction://hlinksldjump"/>
              </a:rPr>
              <a:t>返回项目模块</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修改密码 </a:t>
            </a:r>
            <a:r>
              <a:rPr lang="en-US" altLang="zh-CN"/>
              <a:t>:</a:t>
            </a:r>
            <a:r>
              <a:rPr lang="zh-CN" altLang="en-US"/>
              <a:t>修改当前登录用户密码</a:t>
            </a:r>
            <a:endParaRPr lang="en-US" altLang="zh-CN"/>
          </a:p>
          <a:p>
            <a:endParaRPr lang="en-US" altLang="zh-CN"/>
          </a:p>
          <a:p>
            <a:r>
              <a:rPr lang="zh-CN" altLang="en-US"/>
              <a:t>管理员列表 </a:t>
            </a:r>
            <a:r>
              <a:rPr lang="en-US" altLang="zh-CN"/>
              <a:t>:</a:t>
            </a:r>
            <a:r>
              <a:rPr lang="zh-CN" altLang="en-US"/>
              <a:t>本项目网站后台管理员列表</a:t>
            </a:r>
            <a:endParaRPr lang="en-US" altLang="zh-CN"/>
          </a:p>
          <a:p>
            <a:endParaRPr lang="en-US" altLang="zh-CN"/>
          </a:p>
          <a:p>
            <a:r>
              <a:rPr lang="zh-CN" altLang="en-US"/>
              <a:t>角色列表 </a:t>
            </a:r>
            <a:r>
              <a:rPr lang="en-US" altLang="zh-CN"/>
              <a:t>: </a:t>
            </a:r>
            <a:r>
              <a:rPr lang="zh-CN" altLang="en-US"/>
              <a:t>网站操作的权限控制</a:t>
            </a:r>
            <a:endParaRPr lang="en-US" altLang="zh-CN"/>
          </a:p>
          <a:p>
            <a:endParaRPr lang="en-US" altLang="zh-CN"/>
          </a:p>
          <a:p>
            <a:r>
              <a:rPr lang="zh-CN" altLang="en-US"/>
              <a:t>节点列表 </a:t>
            </a:r>
            <a:r>
              <a:rPr lang="en-US" altLang="zh-CN"/>
              <a:t>: </a:t>
            </a:r>
            <a:r>
              <a:rPr lang="zh-CN" altLang="en-US"/>
              <a:t>设置节点</a:t>
            </a:r>
            <a:r>
              <a:rPr lang="en-US" altLang="zh-CN"/>
              <a:t>,</a:t>
            </a:r>
            <a:r>
              <a:rPr lang="zh-CN" altLang="en-US"/>
              <a:t>用于网站权限控制</a:t>
            </a:r>
            <a:endParaRPr lang="en-US" altLang="zh-CN"/>
          </a:p>
          <a:p>
            <a:endParaRPr lang="en-US" altLang="zh-CN"/>
          </a:p>
          <a:p>
            <a:r>
              <a:rPr lang="zh-CN" altLang="en-US"/>
              <a:t>杂项种类 </a:t>
            </a:r>
            <a:r>
              <a:rPr lang="en-US" altLang="zh-CN"/>
              <a:t>: </a:t>
            </a:r>
            <a:r>
              <a:rPr lang="zh-CN" altLang="en-US"/>
              <a:t>展示本项目部分数据表和字段名</a:t>
            </a:r>
            <a:endParaRPr lang="en-US" altLang="zh-CN"/>
          </a:p>
          <a:p>
            <a:endParaRPr lang="en-US" altLang="zh-CN"/>
          </a:p>
          <a:p>
            <a:r>
              <a:rPr lang="zh-CN" altLang="en-US"/>
              <a:t>操作日志 </a:t>
            </a:r>
            <a:r>
              <a:rPr lang="en-US" altLang="zh-CN"/>
              <a:t>:</a:t>
            </a:r>
            <a:r>
              <a:rPr lang="zh-CN" altLang="en-US"/>
              <a:t>将登陆用户的敏感操作记录下来</a:t>
            </a:r>
            <a:r>
              <a:rPr lang="en-US" altLang="zh-CN"/>
              <a:t>,</a:t>
            </a:r>
            <a:r>
              <a:rPr lang="zh-CN" altLang="en-US"/>
              <a:t>可以按照时间和账号进行查询</a:t>
            </a:r>
            <a:endParaRPr lang="en-US" altLang="zh-CN"/>
          </a:p>
          <a:p>
            <a:endParaRPr lang="en-US" altLang="zh-CN"/>
          </a:p>
          <a:p>
            <a:r>
              <a:rPr lang="zh-CN" altLang="en-US"/>
              <a:t>海外包名映射列表 </a:t>
            </a:r>
            <a:r>
              <a:rPr lang="en-US" altLang="zh-CN"/>
              <a:t>: </a:t>
            </a:r>
            <a:r>
              <a:rPr lang="zh-CN" altLang="en-US"/>
              <a:t>海外业务中游戏包名的映射表</a:t>
            </a:r>
            <a:endParaRPr lang="en-US" altLang="zh-CN"/>
          </a:p>
          <a:p>
            <a:endParaRPr lang="en-US" altLang="zh-CN"/>
          </a:p>
          <a:p>
            <a:r>
              <a:rPr lang="en-US" altLang="zh-CN"/>
              <a:t>TD</a:t>
            </a:r>
            <a:r>
              <a:rPr lang="zh-CN" altLang="en-US"/>
              <a:t>包名映射列表 </a:t>
            </a:r>
            <a:r>
              <a:rPr lang="en-US" altLang="zh-CN"/>
              <a:t>:T D</a:t>
            </a:r>
            <a:r>
              <a:rPr lang="zh-CN" altLang="en-US"/>
              <a:t>包名的映射表</a:t>
            </a:r>
            <a:endParaRPr lang="en-US" altLang="zh-CN"/>
          </a:p>
          <a:p>
            <a:endParaRPr lang="en-US" altLang="zh-CN"/>
          </a:p>
          <a:p>
            <a:r>
              <a:rPr lang="zh-CN" altLang="en-US"/>
              <a:t>广告回调参数</a:t>
            </a:r>
            <a:endParaRPr lang="en-US" altLang="zh-CN"/>
          </a:p>
        </p:txBody>
      </p:sp>
    </p:spTree>
    <p:extLst>
      <p:ext uri="{BB962C8B-B14F-4D97-AF65-F5344CB8AC3E}">
        <p14:creationId xmlns:p14="http://schemas.microsoft.com/office/powerpoint/2010/main" val="26285013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a:t>
            </a:r>
            <a:r>
              <a:rPr lang="zh-CN" altLang="en-US" smtClean="0"/>
              <a:t>云代码设计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endParaRPr lang="en-US" altLang="zh-CN"/>
          </a:p>
          <a:p>
            <a:pPr algn="ctr"/>
            <a:endParaRPr lang="en-US" altLang="zh-CN" sz="2400" smtClean="0"/>
          </a:p>
          <a:p>
            <a:pPr algn="ctr"/>
            <a:r>
              <a:rPr lang="zh-CN" altLang="en-US" sz="2400"/>
              <a:t>代码源码</a:t>
            </a:r>
            <a:r>
              <a:rPr lang="zh-CN" altLang="en-US" sz="2400" smtClean="0"/>
              <a:t>设计</a:t>
            </a:r>
            <a:endParaRPr lang="en-US" altLang="zh-CN" sz="2400" smtClean="0"/>
          </a:p>
          <a:p>
            <a:pPr algn="ctr"/>
            <a:endParaRPr lang="en-US" altLang="zh-CN" sz="2400"/>
          </a:p>
          <a:p>
            <a:pPr algn="ctr"/>
            <a:r>
              <a:rPr lang="zh-CN" altLang="en-US" sz="2400" smtClean="0"/>
              <a:t>数据库设计</a:t>
            </a:r>
            <a:endParaRPr lang="en-US" altLang="zh-CN" sz="2400" smtClean="0"/>
          </a:p>
          <a:p>
            <a:pPr algn="ctr"/>
            <a:endParaRPr lang="en-US" altLang="zh-CN" sz="2400"/>
          </a:p>
          <a:p>
            <a:pPr algn="ctr"/>
            <a:endParaRPr lang="en-US" altLang="zh-CN"/>
          </a:p>
        </p:txBody>
      </p:sp>
    </p:spTree>
    <p:extLst>
      <p:ext uri="{BB962C8B-B14F-4D97-AF65-F5344CB8AC3E}">
        <p14:creationId xmlns:p14="http://schemas.microsoft.com/office/powerpoint/2010/main" val="12050815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smtClean="0"/>
              <a:t>优云代码设计</a:t>
            </a:r>
            <a:r>
              <a:rPr lang="en-US" altLang="zh-CN" smtClean="0"/>
              <a:t>	</a:t>
            </a:r>
            <a:r>
              <a:rPr lang="zh-CN" altLang="en-US"/>
              <a:t>代码源码</a:t>
            </a:r>
            <a:r>
              <a:rPr lang="zh-CN" altLang="en-US" smtClean="0"/>
              <a:t>设计</a:t>
            </a:r>
            <a:r>
              <a:rPr lang="en-US" altLang="zh-CN" smtClean="0"/>
              <a:t>		</a:t>
            </a:r>
            <a:br>
              <a:rPr lang="en-US" altLang="zh-CN" smtClean="0"/>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smtClean="0"/>
              <a:t>项目目录</a:t>
            </a:r>
            <a:r>
              <a:rPr lang="en-US" altLang="zh-CN" smtClean="0"/>
              <a:t>:</a:t>
            </a:r>
            <a:endParaRPr lang="en-US" altLang="zh-CN"/>
          </a:p>
          <a:p>
            <a:endParaRPr lang="en-US" altLang="zh-CN" sz="2400"/>
          </a:p>
          <a:p>
            <a:pPr algn="ctr"/>
            <a:endParaRPr lang="en-US" altLang="zh-CN" sz="2400"/>
          </a:p>
          <a:p>
            <a:pPr algn="ctr"/>
            <a:endParaRPr lang="en-US" altLang="zh-CN"/>
          </a:p>
        </p:txBody>
      </p:sp>
      <p:pic>
        <p:nvPicPr>
          <p:cNvPr id="2" name="图片 1"/>
          <p:cNvPicPr>
            <a:picLocks noChangeAspect="1"/>
          </p:cNvPicPr>
          <p:nvPr/>
        </p:nvPicPr>
        <p:blipFill>
          <a:blip r:embed="rId3"/>
          <a:stretch>
            <a:fillRect/>
          </a:stretch>
        </p:blipFill>
        <p:spPr>
          <a:xfrm>
            <a:off x="35496" y="2060848"/>
            <a:ext cx="9073008" cy="2677349"/>
          </a:xfrm>
          <a:prstGeom prst="rect">
            <a:avLst/>
          </a:prstGeom>
        </p:spPr>
      </p:pic>
    </p:spTree>
    <p:extLst>
      <p:ext uri="{BB962C8B-B14F-4D97-AF65-F5344CB8AC3E}">
        <p14:creationId xmlns:p14="http://schemas.microsoft.com/office/powerpoint/2010/main" val="33909697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smtClean="0"/>
              <a:t>优云代码设计</a:t>
            </a:r>
            <a:r>
              <a:rPr lang="en-US" altLang="zh-CN" smtClean="0"/>
              <a:t>	</a:t>
            </a:r>
            <a:r>
              <a:rPr lang="zh-CN" altLang="en-US"/>
              <a:t>代码源码</a:t>
            </a:r>
            <a:r>
              <a:rPr lang="zh-CN" altLang="en-US" smtClean="0"/>
              <a:t>设计</a:t>
            </a:r>
            <a:r>
              <a:rPr lang="en-US" altLang="zh-CN" smtClean="0"/>
              <a:t>		</a:t>
            </a:r>
            <a:br>
              <a:rPr lang="en-US" altLang="zh-CN" smtClean="0"/>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sz="1600"/>
          </a:p>
          <a:p>
            <a:r>
              <a:rPr lang="zh-CN" altLang="en-US" sz="1600" smtClean="0"/>
              <a:t>项目内容</a:t>
            </a:r>
            <a:r>
              <a:rPr lang="en-US" altLang="zh-CN" sz="1600" smtClean="0"/>
              <a:t>:</a:t>
            </a:r>
          </a:p>
          <a:p>
            <a:endParaRPr lang="en-US" altLang="zh-CN" sz="1600"/>
          </a:p>
          <a:p>
            <a:pPr algn="ctr"/>
            <a:endParaRPr lang="en-US" altLang="zh-CN" sz="1600"/>
          </a:p>
          <a:p>
            <a:pPr algn="ctr"/>
            <a:endParaRPr lang="en-US" altLang="zh-CN" sz="1600"/>
          </a:p>
        </p:txBody>
      </p:sp>
      <p:pic>
        <p:nvPicPr>
          <p:cNvPr id="2" name="图片 1"/>
          <p:cNvPicPr>
            <a:picLocks noChangeAspect="1"/>
          </p:cNvPicPr>
          <p:nvPr/>
        </p:nvPicPr>
        <p:blipFill>
          <a:blip r:embed="rId3"/>
          <a:stretch>
            <a:fillRect/>
          </a:stretch>
        </p:blipFill>
        <p:spPr>
          <a:xfrm>
            <a:off x="44265" y="2180631"/>
            <a:ext cx="9064239" cy="3192585"/>
          </a:xfrm>
          <a:prstGeom prst="rect">
            <a:avLst/>
          </a:prstGeom>
        </p:spPr>
      </p:pic>
    </p:spTree>
    <p:extLst>
      <p:ext uri="{BB962C8B-B14F-4D97-AF65-F5344CB8AC3E}">
        <p14:creationId xmlns:p14="http://schemas.microsoft.com/office/powerpoint/2010/main" val="15317626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smtClean="0"/>
              <a:t>优云代码设计</a:t>
            </a:r>
            <a:r>
              <a:rPr lang="en-US" altLang="zh-CN" smtClean="0"/>
              <a:t>	</a:t>
            </a:r>
            <a:r>
              <a:rPr lang="zh-CN" altLang="en-US"/>
              <a:t>代码源码</a:t>
            </a:r>
            <a:r>
              <a:rPr lang="zh-CN" altLang="en-US" smtClean="0"/>
              <a:t>设计</a:t>
            </a:r>
            <a:r>
              <a:rPr lang="en-US" altLang="zh-CN" smtClean="0"/>
              <a:t>		</a:t>
            </a:r>
            <a:br>
              <a:rPr lang="en-US" altLang="zh-CN" smtClean="0"/>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sz="1600"/>
          </a:p>
          <a:p>
            <a:r>
              <a:rPr lang="zh-CN" altLang="en-US" sz="1600" smtClean="0"/>
              <a:t>常用方法和类</a:t>
            </a:r>
            <a:r>
              <a:rPr lang="en-US" altLang="zh-CN" sz="1600" smtClean="0"/>
              <a:t>:</a:t>
            </a:r>
          </a:p>
          <a:p>
            <a:r>
              <a:rPr lang="zh-CN" altLang="en-US" sz="1600"/>
              <a:t>分页</a:t>
            </a:r>
            <a:r>
              <a:rPr lang="zh-CN" altLang="en-US" sz="1600" smtClean="0"/>
              <a:t>类</a:t>
            </a:r>
            <a:r>
              <a:rPr lang="en-US" altLang="zh-CN" sz="1600" smtClean="0"/>
              <a:t>:</a:t>
            </a:r>
          </a:p>
          <a:p>
            <a:r>
              <a:rPr lang="en-US" altLang="zh-CN" smtClean="0"/>
              <a:t>$</a:t>
            </a:r>
            <a:r>
              <a:rPr lang="en-US" altLang="zh-CN"/>
              <a:t>page = new \Org\Util\Page($total_rows, 100</a:t>
            </a:r>
            <a:r>
              <a:rPr lang="en-US" altLang="zh-CN" smtClean="0"/>
              <a:t>);</a:t>
            </a:r>
          </a:p>
          <a:p>
            <a:r>
              <a:rPr lang="en-US" altLang="zh-CN" sz="1600"/>
              <a:t>$show = $page-&gt;show</a:t>
            </a:r>
            <a:r>
              <a:rPr lang="en-US" altLang="zh-CN" sz="1600" smtClean="0"/>
              <a:t>();</a:t>
            </a:r>
          </a:p>
          <a:p>
            <a:r>
              <a:rPr lang="zh-CN" altLang="en-US" sz="1600" smtClean="0"/>
              <a:t>获得前端代码显示的字符串</a:t>
            </a:r>
            <a:r>
              <a:rPr lang="en-US" altLang="zh-CN" sz="1600" smtClean="0"/>
              <a:t>.</a:t>
            </a:r>
          </a:p>
          <a:p>
            <a:endParaRPr lang="en-US" altLang="zh-CN" sz="1600" smtClean="0"/>
          </a:p>
          <a:p>
            <a:r>
              <a:rPr lang="en-US" altLang="zh-CN"/>
              <a:t>R( 'Api/getOther',array() ) api</a:t>
            </a:r>
            <a:r>
              <a:rPr lang="zh-CN" altLang="en-US"/>
              <a:t>控制器中的</a:t>
            </a:r>
            <a:r>
              <a:rPr lang="en-US" altLang="zh-CN"/>
              <a:t>getOther</a:t>
            </a:r>
            <a:r>
              <a:rPr lang="zh-CN" altLang="en-US"/>
              <a:t>方法</a:t>
            </a:r>
            <a:r>
              <a:rPr lang="en-US" altLang="zh-CN"/>
              <a:t>,</a:t>
            </a:r>
            <a:r>
              <a:rPr lang="zh-CN" altLang="en-US"/>
              <a:t>用于执行查询制定数据表中的指定范围</a:t>
            </a:r>
            <a:r>
              <a:rPr lang="en-US" altLang="zh-CN"/>
              <a:t>,</a:t>
            </a:r>
            <a:r>
              <a:rPr lang="zh-CN" altLang="en-US"/>
              <a:t>指定字段信息</a:t>
            </a:r>
            <a:r>
              <a:rPr lang="en-US" altLang="zh-CN" smtClean="0"/>
              <a:t>.</a:t>
            </a:r>
          </a:p>
          <a:p>
            <a:endParaRPr lang="en-US" altLang="zh-CN" sz="1600"/>
          </a:p>
          <a:p>
            <a:r>
              <a:rPr lang="en-US" altLang="zh-CN"/>
              <a:t>D('Admin/Service') </a:t>
            </a:r>
            <a:r>
              <a:rPr lang="zh-CN" altLang="en-US"/>
              <a:t>用来实例化</a:t>
            </a:r>
            <a:r>
              <a:rPr lang="en-US" altLang="zh-CN"/>
              <a:t>Service</a:t>
            </a:r>
            <a:r>
              <a:rPr lang="zh-CN" altLang="en-US"/>
              <a:t>层相关控制器实现代码功能</a:t>
            </a:r>
            <a:r>
              <a:rPr lang="en-US" altLang="zh-CN"/>
              <a:t>,</a:t>
            </a:r>
            <a:r>
              <a:rPr lang="zh-CN" altLang="en-US"/>
              <a:t>一般是预处理数据</a:t>
            </a:r>
            <a:r>
              <a:rPr lang="en-US" altLang="zh-CN"/>
              <a:t>,</a:t>
            </a:r>
            <a:r>
              <a:rPr lang="zh-CN" altLang="en-US"/>
              <a:t>作用介于</a:t>
            </a:r>
            <a:r>
              <a:rPr lang="en-US" altLang="zh-CN"/>
              <a:t>c</a:t>
            </a:r>
            <a:r>
              <a:rPr lang="zh-CN" altLang="en-US"/>
              <a:t>和</a:t>
            </a:r>
            <a:r>
              <a:rPr lang="en-US" altLang="zh-CN"/>
              <a:t>m</a:t>
            </a:r>
            <a:r>
              <a:rPr lang="zh-CN" altLang="en-US"/>
              <a:t>层之间</a:t>
            </a:r>
            <a:r>
              <a:rPr lang="en-US" altLang="zh-CN"/>
              <a:t>.</a:t>
            </a:r>
            <a:r>
              <a:rPr lang="zh-CN" altLang="en-US"/>
              <a:t>属于数据加工层</a:t>
            </a:r>
            <a:r>
              <a:rPr lang="en-US" altLang="zh-CN"/>
              <a:t>(</a:t>
            </a:r>
            <a:r>
              <a:rPr lang="zh-CN" altLang="en-US"/>
              <a:t>将</a:t>
            </a:r>
            <a:r>
              <a:rPr lang="en-US" altLang="zh-CN"/>
              <a:t>c</a:t>
            </a:r>
            <a:r>
              <a:rPr lang="zh-CN" altLang="en-US"/>
              <a:t>层的业务具体化成相关数据</a:t>
            </a:r>
            <a:r>
              <a:rPr lang="en-US" altLang="zh-CN"/>
              <a:t>,</a:t>
            </a:r>
            <a:r>
              <a:rPr lang="zh-CN" altLang="en-US"/>
              <a:t>然后交给模型层处理</a:t>
            </a:r>
            <a:r>
              <a:rPr lang="en-US" altLang="zh-CN"/>
              <a:t>).</a:t>
            </a:r>
            <a:endParaRPr lang="en-US" altLang="zh-CN" sz="1600"/>
          </a:p>
          <a:p>
            <a:pPr algn="ctr"/>
            <a:endParaRPr lang="en-US" altLang="zh-CN" sz="1600"/>
          </a:p>
          <a:p>
            <a:pPr algn="ctr"/>
            <a:endParaRPr lang="en-US" altLang="zh-CN" sz="1600"/>
          </a:p>
        </p:txBody>
      </p:sp>
    </p:spTree>
    <p:extLst>
      <p:ext uri="{BB962C8B-B14F-4D97-AF65-F5344CB8AC3E}">
        <p14:creationId xmlns:p14="http://schemas.microsoft.com/office/powerpoint/2010/main" val="3862371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用户列表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smtClean="0"/>
          </a:p>
          <a:p>
            <a:r>
              <a:rPr lang="zh-CN" altLang="en-US" smtClean="0"/>
              <a:t>用户</a:t>
            </a:r>
            <a:r>
              <a:rPr lang="zh-CN" altLang="en-US"/>
              <a:t>列表</a:t>
            </a:r>
            <a:r>
              <a:rPr lang="en-US" altLang="zh-CN"/>
              <a:t>:</a:t>
            </a:r>
          </a:p>
          <a:p>
            <a:r>
              <a:rPr lang="zh-CN" altLang="en-US"/>
              <a:t>提供</a:t>
            </a:r>
            <a:r>
              <a:rPr lang="en-US" altLang="zh-CN"/>
              <a:t>Android</a:t>
            </a:r>
            <a:r>
              <a:rPr lang="zh-CN" altLang="en-US"/>
              <a:t>业务渠道商管理功能</a:t>
            </a:r>
            <a:r>
              <a:rPr lang="en-US" altLang="zh-CN" smtClean="0"/>
              <a:t>.</a:t>
            </a:r>
          </a:p>
          <a:p>
            <a:endParaRPr lang="en-US" altLang="zh-CN"/>
          </a:p>
        </p:txBody>
      </p:sp>
      <p:pic>
        <p:nvPicPr>
          <p:cNvPr id="9" name="图片 8"/>
          <p:cNvPicPr>
            <a:picLocks noChangeAspect="1"/>
          </p:cNvPicPr>
          <p:nvPr/>
        </p:nvPicPr>
        <p:blipFill>
          <a:blip r:embed="rId3"/>
          <a:stretch>
            <a:fillRect/>
          </a:stretch>
        </p:blipFill>
        <p:spPr>
          <a:xfrm>
            <a:off x="372616" y="2852936"/>
            <a:ext cx="7884368" cy="2088232"/>
          </a:xfrm>
          <a:prstGeom prst="rect">
            <a:avLst/>
          </a:prstGeom>
        </p:spPr>
      </p:pic>
    </p:spTree>
    <p:extLst>
      <p:ext uri="{BB962C8B-B14F-4D97-AF65-F5344CB8AC3E}">
        <p14:creationId xmlns:p14="http://schemas.microsoft.com/office/powerpoint/2010/main" val="21989923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smtClean="0"/>
              <a:t>优云代码设计</a:t>
            </a:r>
            <a:r>
              <a:rPr lang="en-US" altLang="zh-CN" smtClean="0"/>
              <a:t>	</a:t>
            </a:r>
            <a:r>
              <a:rPr lang="zh-CN" altLang="en-US"/>
              <a:t>代码源码</a:t>
            </a:r>
            <a:r>
              <a:rPr lang="zh-CN" altLang="en-US" smtClean="0"/>
              <a:t>设计</a:t>
            </a:r>
            <a:r>
              <a:rPr lang="en-US" altLang="zh-CN" smtClean="0"/>
              <a:t>		</a:t>
            </a:r>
            <a:br>
              <a:rPr lang="en-US" altLang="zh-CN" smtClean="0"/>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sz="1600" smtClean="0"/>
              <a:t>部分功能解释</a:t>
            </a:r>
            <a:r>
              <a:rPr lang="en-US" altLang="zh-CN" sz="1600" smtClean="0"/>
              <a:t>:</a:t>
            </a:r>
          </a:p>
          <a:p>
            <a:r>
              <a:rPr lang="zh-CN" altLang="en-US" sz="1600" smtClean="0"/>
              <a:t>贯穿整个网站的是角色权限控制</a:t>
            </a:r>
            <a:r>
              <a:rPr lang="en-US" altLang="zh-CN" sz="1600" smtClean="0"/>
              <a:t>.</a:t>
            </a:r>
          </a:p>
          <a:p>
            <a:r>
              <a:rPr lang="zh-CN" altLang="en-US" sz="1600"/>
              <a:t>简化</a:t>
            </a:r>
            <a:r>
              <a:rPr lang="zh-CN" altLang="en-US" sz="1600" smtClean="0"/>
              <a:t>实现流程</a:t>
            </a:r>
            <a:r>
              <a:rPr lang="en-US" altLang="zh-CN" sz="1600" smtClean="0"/>
              <a:t>:</a:t>
            </a:r>
          </a:p>
          <a:p>
            <a:endParaRPr lang="en-US" altLang="zh-CN" sz="1600"/>
          </a:p>
          <a:p>
            <a:pPr algn="ctr"/>
            <a:endParaRPr lang="en-US" altLang="zh-CN" sz="2400"/>
          </a:p>
          <a:p>
            <a:pPr algn="ctr"/>
            <a:endParaRPr lang="en-US" altLang="zh-CN"/>
          </a:p>
        </p:txBody>
      </p:sp>
      <p:pic>
        <p:nvPicPr>
          <p:cNvPr id="2" name="图片 1"/>
          <p:cNvPicPr>
            <a:picLocks noChangeAspect="1"/>
          </p:cNvPicPr>
          <p:nvPr/>
        </p:nvPicPr>
        <p:blipFill>
          <a:blip r:embed="rId3"/>
          <a:stretch>
            <a:fillRect/>
          </a:stretch>
        </p:blipFill>
        <p:spPr>
          <a:xfrm>
            <a:off x="440226" y="2914714"/>
            <a:ext cx="7876190" cy="1306374"/>
          </a:xfrm>
          <a:prstGeom prst="rect">
            <a:avLst/>
          </a:prstGeom>
        </p:spPr>
      </p:pic>
    </p:spTree>
    <p:extLst>
      <p:ext uri="{BB962C8B-B14F-4D97-AF65-F5344CB8AC3E}">
        <p14:creationId xmlns:p14="http://schemas.microsoft.com/office/powerpoint/2010/main" val="10520898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优云项目讲解</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endParaRPr lang="en-US" altLang="zh-CN"/>
          </a:p>
          <a:p>
            <a:endParaRPr lang="en-US" altLang="zh-CN"/>
          </a:p>
          <a:p>
            <a:pPr algn="ctr"/>
            <a:endParaRPr lang="en-US" altLang="zh-CN"/>
          </a:p>
          <a:p>
            <a:pPr algn="ctr"/>
            <a:r>
              <a:rPr lang="en-US" altLang="zh-CN" sz="6000"/>
              <a:t>thanks ~!!</a:t>
            </a:r>
          </a:p>
        </p:txBody>
      </p:sp>
    </p:spTree>
    <p:extLst>
      <p:ext uri="{BB962C8B-B14F-4D97-AF65-F5344CB8AC3E}">
        <p14:creationId xmlns:p14="http://schemas.microsoft.com/office/powerpoint/2010/main" val="4231435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渠道列表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smtClean="0"/>
          </a:p>
          <a:p>
            <a:r>
              <a:rPr lang="zh-CN" altLang="en-US" smtClean="0"/>
              <a:t>渠道</a:t>
            </a:r>
            <a:r>
              <a:rPr lang="zh-CN" altLang="en-US"/>
              <a:t>列表</a:t>
            </a:r>
            <a:endParaRPr lang="en-US" altLang="zh-CN"/>
          </a:p>
          <a:p>
            <a:r>
              <a:rPr lang="zh-CN" altLang="en-US"/>
              <a:t>展示</a:t>
            </a:r>
            <a:r>
              <a:rPr lang="en-US" altLang="zh-CN"/>
              <a:t>android</a:t>
            </a:r>
            <a:r>
              <a:rPr lang="zh-CN" altLang="en-US"/>
              <a:t>业务下面的渠道名称</a:t>
            </a:r>
            <a:r>
              <a:rPr lang="en-US" altLang="zh-CN"/>
              <a:t>,</a:t>
            </a:r>
            <a:r>
              <a:rPr lang="zh-CN" altLang="en-US"/>
              <a:t>用户名</a:t>
            </a:r>
            <a:r>
              <a:rPr lang="en-US" altLang="zh-CN"/>
              <a:t>(</a:t>
            </a:r>
            <a:r>
              <a:rPr lang="zh-CN" altLang="en-US"/>
              <a:t>渠道商名称</a:t>
            </a:r>
            <a:r>
              <a:rPr lang="en-US" altLang="zh-CN"/>
              <a:t>),</a:t>
            </a:r>
            <a:r>
              <a:rPr lang="zh-CN" altLang="en-US"/>
              <a:t>创建时间和合作模式等</a:t>
            </a:r>
            <a:r>
              <a:rPr lang="en-US" altLang="zh-CN" smtClean="0"/>
              <a:t>.</a:t>
            </a:r>
          </a:p>
          <a:p>
            <a:endParaRPr lang="zh-CN" altLang="en-US"/>
          </a:p>
        </p:txBody>
      </p:sp>
      <p:pic>
        <p:nvPicPr>
          <p:cNvPr id="2" name="图片 1"/>
          <p:cNvPicPr>
            <a:picLocks noChangeAspect="1"/>
          </p:cNvPicPr>
          <p:nvPr/>
        </p:nvPicPr>
        <p:blipFill>
          <a:blip r:embed="rId3"/>
          <a:stretch>
            <a:fillRect/>
          </a:stretch>
        </p:blipFill>
        <p:spPr>
          <a:xfrm>
            <a:off x="179512" y="3068960"/>
            <a:ext cx="8676456" cy="2232248"/>
          </a:xfrm>
          <a:prstGeom prst="rect">
            <a:avLst/>
          </a:prstGeom>
        </p:spPr>
      </p:pic>
    </p:spTree>
    <p:extLst>
      <p:ext uri="{BB962C8B-B14F-4D97-AF65-F5344CB8AC3E}">
        <p14:creationId xmlns:p14="http://schemas.microsoft.com/office/powerpoint/2010/main" val="1244751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游戏列表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smtClean="0"/>
          </a:p>
          <a:p>
            <a:r>
              <a:rPr lang="zh-CN" altLang="en-US" smtClean="0"/>
              <a:t>游戏</a:t>
            </a:r>
            <a:r>
              <a:rPr lang="zh-CN" altLang="en-US"/>
              <a:t>列表</a:t>
            </a:r>
            <a:r>
              <a:rPr lang="en-US" altLang="zh-CN"/>
              <a:t>:</a:t>
            </a:r>
          </a:p>
          <a:p>
            <a:r>
              <a:rPr lang="zh-CN" altLang="en-US"/>
              <a:t>游戏列表展示</a:t>
            </a:r>
            <a:r>
              <a:rPr lang="en-US" altLang="zh-CN"/>
              <a:t>,</a:t>
            </a:r>
            <a:r>
              <a:rPr lang="zh-CN" altLang="en-US"/>
              <a:t>展示</a:t>
            </a:r>
            <a:r>
              <a:rPr lang="en-US" altLang="zh-CN"/>
              <a:t>android</a:t>
            </a:r>
            <a:r>
              <a:rPr lang="zh-CN" altLang="en-US"/>
              <a:t>下游戏的名称</a:t>
            </a:r>
            <a:r>
              <a:rPr lang="en-US" altLang="zh-CN"/>
              <a:t>,</a:t>
            </a:r>
            <a:r>
              <a:rPr lang="zh-CN" altLang="en-US"/>
              <a:t>缩写</a:t>
            </a:r>
            <a:r>
              <a:rPr lang="en-US" altLang="zh-CN"/>
              <a:t>,</a:t>
            </a:r>
            <a:r>
              <a:rPr lang="zh-CN" altLang="en-US"/>
              <a:t>原名等信息</a:t>
            </a:r>
            <a:r>
              <a:rPr lang="en-US" altLang="zh-CN"/>
              <a:t>.</a:t>
            </a:r>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pic>
        <p:nvPicPr>
          <p:cNvPr id="2" name="图片 1"/>
          <p:cNvPicPr>
            <a:picLocks noChangeAspect="1"/>
          </p:cNvPicPr>
          <p:nvPr/>
        </p:nvPicPr>
        <p:blipFill>
          <a:blip r:embed="rId3"/>
          <a:stretch>
            <a:fillRect/>
          </a:stretch>
        </p:blipFill>
        <p:spPr>
          <a:xfrm>
            <a:off x="6709" y="3645024"/>
            <a:ext cx="9144000" cy="1869301"/>
          </a:xfrm>
          <a:prstGeom prst="rect">
            <a:avLst/>
          </a:prstGeom>
        </p:spPr>
      </p:pic>
    </p:spTree>
    <p:extLst>
      <p:ext uri="{BB962C8B-B14F-4D97-AF65-F5344CB8AC3E}">
        <p14:creationId xmlns:p14="http://schemas.microsoft.com/office/powerpoint/2010/main" val="1968498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广告列表</a:t>
            </a:r>
            <a:r>
              <a:rPr lang="en-US" altLang="zh-CN"/>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广告列表</a:t>
            </a:r>
            <a:r>
              <a:rPr lang="en-US" altLang="zh-CN"/>
              <a:t>:</a:t>
            </a:r>
          </a:p>
          <a:p>
            <a:r>
              <a:rPr lang="zh-CN" altLang="en-US"/>
              <a:t>展示广告信息</a:t>
            </a:r>
            <a:endParaRPr lang="en-US" altLang="zh-CN"/>
          </a:p>
          <a:p>
            <a:endParaRPr lang="zh-CN" altLang="en-US"/>
          </a:p>
        </p:txBody>
      </p:sp>
      <p:pic>
        <p:nvPicPr>
          <p:cNvPr id="2" name="图片 1"/>
          <p:cNvPicPr>
            <a:picLocks noChangeAspect="1"/>
          </p:cNvPicPr>
          <p:nvPr/>
        </p:nvPicPr>
        <p:blipFill>
          <a:blip r:embed="rId3"/>
          <a:stretch>
            <a:fillRect/>
          </a:stretch>
        </p:blipFill>
        <p:spPr>
          <a:xfrm>
            <a:off x="0" y="3645024"/>
            <a:ext cx="9144000" cy="1824677"/>
          </a:xfrm>
          <a:prstGeom prst="rect">
            <a:avLst/>
          </a:prstGeom>
        </p:spPr>
      </p:pic>
    </p:spTree>
    <p:extLst>
      <p:ext uri="{BB962C8B-B14F-4D97-AF65-F5344CB8AC3E}">
        <p14:creationId xmlns:p14="http://schemas.microsoft.com/office/powerpoint/2010/main" val="2565646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09_neo_spring_up">
  <a:themeElements>
    <a:clrScheme name="sinbin 3">
      <a:dk1>
        <a:srgbClr val="000000"/>
      </a:dk1>
      <a:lt1>
        <a:srgbClr val="FFFFFF"/>
      </a:lt1>
      <a:dk2>
        <a:srgbClr val="FFFFFF"/>
      </a:dk2>
      <a:lt2>
        <a:srgbClr val="777777"/>
      </a:lt2>
      <a:accent1>
        <a:srgbClr val="99CC00"/>
      </a:accent1>
      <a:accent2>
        <a:srgbClr val="008000"/>
      </a:accent2>
      <a:accent3>
        <a:srgbClr val="FFFFFF"/>
      </a:accent3>
      <a:accent4>
        <a:srgbClr val="000000"/>
      </a:accent4>
      <a:accent5>
        <a:srgbClr val="CAE2AA"/>
      </a:accent5>
      <a:accent6>
        <a:srgbClr val="007300"/>
      </a:accent6>
      <a:hlink>
        <a:srgbClr val="99CC00"/>
      </a:hlink>
      <a:folHlink>
        <a:srgbClr val="008000"/>
      </a:folHlink>
    </a:clrScheme>
    <a:fontScheme name="sinbin">
      <a:majorFont>
        <a:latin typeface="Verdana"/>
        <a:ea typeface="HY견고딕"/>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sinbin 1">
        <a:dk1>
          <a:srgbClr val="000000"/>
        </a:dk1>
        <a:lt1>
          <a:srgbClr val="FFFFFF"/>
        </a:lt1>
        <a:dk2>
          <a:srgbClr val="FFFFFF"/>
        </a:dk2>
        <a:lt2>
          <a:srgbClr val="777777"/>
        </a:lt2>
        <a:accent1>
          <a:srgbClr val="CCCC00"/>
        </a:accent1>
        <a:accent2>
          <a:srgbClr val="666633"/>
        </a:accent2>
        <a:accent3>
          <a:srgbClr val="FFFFFF"/>
        </a:accent3>
        <a:accent4>
          <a:srgbClr val="000000"/>
        </a:accent4>
        <a:accent5>
          <a:srgbClr val="E2E2AA"/>
        </a:accent5>
        <a:accent6>
          <a:srgbClr val="5C5C2D"/>
        </a:accent6>
        <a:hlink>
          <a:srgbClr val="CCCC00"/>
        </a:hlink>
        <a:folHlink>
          <a:srgbClr val="008000"/>
        </a:folHlink>
      </a:clrScheme>
      <a:clrMap bg1="lt1" tx1="dk1" bg2="lt2" tx2="dk2" accent1="accent1" accent2="accent2" accent3="accent3" accent4="accent4" accent5="accent5" accent6="accent6" hlink="hlink" folHlink="folHlink"/>
    </a:extraClrScheme>
    <a:extraClrScheme>
      <a:clrScheme name="sinbin 2">
        <a:dk1>
          <a:srgbClr val="000000"/>
        </a:dk1>
        <a:lt1>
          <a:srgbClr val="FFFFFF"/>
        </a:lt1>
        <a:dk2>
          <a:srgbClr val="FFFFFF"/>
        </a:dk2>
        <a:lt2>
          <a:srgbClr val="777777"/>
        </a:lt2>
        <a:accent1>
          <a:srgbClr val="FFCC00"/>
        </a:accent1>
        <a:accent2>
          <a:srgbClr val="996633"/>
        </a:accent2>
        <a:accent3>
          <a:srgbClr val="FFFFFF"/>
        </a:accent3>
        <a:accent4>
          <a:srgbClr val="000000"/>
        </a:accent4>
        <a:accent5>
          <a:srgbClr val="FFE2AA"/>
        </a:accent5>
        <a:accent6>
          <a:srgbClr val="8A5C2D"/>
        </a:accent6>
        <a:hlink>
          <a:srgbClr val="FFCC00"/>
        </a:hlink>
        <a:folHlink>
          <a:srgbClr val="008000"/>
        </a:folHlink>
      </a:clrScheme>
      <a:clrMap bg1="lt1" tx1="dk1" bg2="lt2" tx2="dk2" accent1="accent1" accent2="accent2" accent3="accent3" accent4="accent4" accent5="accent5" accent6="accent6" hlink="hlink" folHlink="folHlink"/>
    </a:extraClrScheme>
    <a:extraClrScheme>
      <a:clrScheme name="sinbin 3">
        <a:dk1>
          <a:srgbClr val="000000"/>
        </a:dk1>
        <a:lt1>
          <a:srgbClr val="FFFFFF"/>
        </a:lt1>
        <a:dk2>
          <a:srgbClr val="FFFFFF"/>
        </a:dk2>
        <a:lt2>
          <a:srgbClr val="777777"/>
        </a:lt2>
        <a:accent1>
          <a:srgbClr val="99CC00"/>
        </a:accent1>
        <a:accent2>
          <a:srgbClr val="008000"/>
        </a:accent2>
        <a:accent3>
          <a:srgbClr val="FFFFFF"/>
        </a:accent3>
        <a:accent4>
          <a:srgbClr val="000000"/>
        </a:accent4>
        <a:accent5>
          <a:srgbClr val="CAE2AA"/>
        </a:accent5>
        <a:accent6>
          <a:srgbClr val="007300"/>
        </a:accent6>
        <a:hlink>
          <a:srgbClr val="99CC00"/>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09_neo_spring_up</Template>
  <TotalTime>1029</TotalTime>
  <Words>7165</Words>
  <Application>Microsoft Office PowerPoint</Application>
  <PresentationFormat>全屏显示(4:3)</PresentationFormat>
  <Paragraphs>688</Paragraphs>
  <Slides>61</Slides>
  <Notes>59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61</vt:i4>
      </vt:variant>
    </vt:vector>
  </HeadingPairs>
  <TitlesOfParts>
    <vt:vector size="67" baseType="lpstr">
      <vt:lpstr>굴림</vt:lpstr>
      <vt:lpstr>HY견고딕</vt:lpstr>
      <vt:lpstr>等线</vt:lpstr>
      <vt:lpstr>Verdana</vt:lpstr>
      <vt:lpstr>Wingdings</vt:lpstr>
      <vt:lpstr>09_neo_spring_up</vt:lpstr>
      <vt:lpstr> 优云项目理解 </vt:lpstr>
      <vt:lpstr>介绍方式</vt:lpstr>
      <vt:lpstr>优云 </vt:lpstr>
      <vt:lpstr>优云项目模块 </vt:lpstr>
      <vt:lpstr>后台业务流程 android业务</vt:lpstr>
      <vt:lpstr>Android业务 用户列表 </vt:lpstr>
      <vt:lpstr>Android业务 渠道列表 </vt:lpstr>
      <vt:lpstr>Android业务 游戏列表 </vt:lpstr>
      <vt:lpstr>Android业务 广告列表 </vt:lpstr>
      <vt:lpstr>Android业务 广告位管理 </vt:lpstr>
      <vt:lpstr>Android业务 广告位结算   返回模块介绍 </vt:lpstr>
      <vt:lpstr>Android数据 </vt:lpstr>
      <vt:lpstr>Android数据 渠道时表 </vt:lpstr>
      <vt:lpstr>Android数据 渠道时表-转化效果(子表) </vt:lpstr>
      <vt:lpstr>Android数据 渠道效果 </vt:lpstr>
      <vt:lpstr>Android数据 渠道效果 </vt:lpstr>
      <vt:lpstr>Android数据 渠道日表 </vt:lpstr>
      <vt:lpstr>Android数据 游戏效果 </vt:lpstr>
      <vt:lpstr>Android数据 充值数据 </vt:lpstr>
      <vt:lpstr>Android数据 业务管理 </vt:lpstr>
      <vt:lpstr>Android数据 导出数据   返回项目介绍 </vt:lpstr>
      <vt:lpstr>Ios 正版业务 </vt:lpstr>
      <vt:lpstr>Ios 正版业务 用户列表 </vt:lpstr>
      <vt:lpstr>Ios 正版业务 游戏列表 </vt:lpstr>
      <vt:lpstr>Ios 正版业务 渠道列表 </vt:lpstr>
      <vt:lpstr>Ios 正版业务 广告位列表 </vt:lpstr>
      <vt:lpstr>Ios 正版业务 广告位结算  返回项目模块 </vt:lpstr>
      <vt:lpstr>Ios 正版数据 </vt:lpstr>
      <vt:lpstr>Ios 正版数据 渠道时表 </vt:lpstr>
      <vt:lpstr>Ios 正版数据 渠道效果 </vt:lpstr>
      <vt:lpstr>Ios 正版数据 渠道日表 </vt:lpstr>
      <vt:lpstr>Ios 正版数据 游戏效果 </vt:lpstr>
      <vt:lpstr>Ios 正版数据 充值数据 </vt:lpstr>
      <vt:lpstr>Ios 正版数据 业务管理   返回项目模块 </vt:lpstr>
      <vt:lpstr>海外业务  </vt:lpstr>
      <vt:lpstr>海外业务 游戏列表 </vt:lpstr>
      <vt:lpstr>海外业务 渠道列表  </vt:lpstr>
      <vt:lpstr>海外业务 广告位列表  </vt:lpstr>
      <vt:lpstr>海外业务 广告位结算    返回项目模块 </vt:lpstr>
      <vt:lpstr>海外数据  </vt:lpstr>
      <vt:lpstr>海外数据 渠道时表  </vt:lpstr>
      <vt:lpstr>海外数据 渠道效果  </vt:lpstr>
      <vt:lpstr>海外数据 渠道日表  </vt:lpstr>
      <vt:lpstr>海外数据 游戏效果   返回项目模块  </vt:lpstr>
      <vt:lpstr>财务结算 </vt:lpstr>
      <vt:lpstr>财务结算 佣金结算  </vt:lpstr>
      <vt:lpstr>财务结算   分期佣金 </vt:lpstr>
      <vt:lpstr>财务管理 android渠道效果 </vt:lpstr>
      <vt:lpstr>财务管理 ios渠道效果   返回项目模块 </vt:lpstr>
      <vt:lpstr> 对账   </vt:lpstr>
      <vt:lpstr> 对账 账号列表   </vt:lpstr>
      <vt:lpstr> 对账 账号成本结算   </vt:lpstr>
      <vt:lpstr> 对账 账号成本统计   返回项目模块   </vt:lpstr>
      <vt:lpstr> 杂项管理      </vt:lpstr>
      <vt:lpstr>杂项管理    返回项目模块 </vt:lpstr>
      <vt:lpstr>优云代码设计    </vt:lpstr>
      <vt:lpstr>优云代码设计 代码源码设计   </vt:lpstr>
      <vt:lpstr>优云代码设计 代码源码设计   </vt:lpstr>
      <vt:lpstr>优云代码设计 代码源码设计   </vt:lpstr>
      <vt:lpstr>优云代码设计 代码源码设计   </vt:lpstr>
      <vt:lpstr>优云项目讲解    </vt:lpstr>
    </vt:vector>
  </TitlesOfParts>
  <Company>Guilddesign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freeuser</dc:creator>
  <cp:lastModifiedBy>Administrator</cp:lastModifiedBy>
  <cp:revision>377</cp:revision>
  <dcterms:created xsi:type="dcterms:W3CDTF">2017-04-16T09:42:13Z</dcterms:created>
  <dcterms:modified xsi:type="dcterms:W3CDTF">2017-04-17T13:11:25Z</dcterms:modified>
</cp:coreProperties>
</file>